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8.xml" ContentType="application/vnd.openxmlformats-officedocument.drawingml.chart+xml"/>
  <Override PartName="/ppt/charts/style1.xml" ContentType="application/vnd.ms-office.chartstyle+xml"/>
  <Override PartName="/ppt/charts/colors1.xml" ContentType="application/vnd.ms-office.chartcolorstyle+xml"/>
  <Override PartName="/ppt/charts/chart19.xml" ContentType="application/vnd.openxmlformats-officedocument.drawingml.chart+xml"/>
  <Override PartName="/ppt/charts/style2.xml" ContentType="application/vnd.ms-office.chartstyle+xml"/>
  <Override PartName="/ppt/charts/colors2.xml" ContentType="application/vnd.ms-office.chartcolorstyle+xml"/>
  <Override PartName="/ppt/charts/chart20.xml" ContentType="application/vnd.openxmlformats-officedocument.drawingml.chart+xml"/>
  <Override PartName="/ppt/charts/style3.xml" ContentType="application/vnd.ms-office.chartstyle+xml"/>
  <Override PartName="/ppt/charts/colors3.xml" ContentType="application/vnd.ms-office.chartcolorstyle+xml"/>
  <Override PartName="/ppt/charts/chart21.xml" ContentType="application/vnd.openxmlformats-officedocument.drawingml.chart+xml"/>
  <Override PartName="/ppt/charts/style4.xml" ContentType="application/vnd.ms-office.chartstyle+xml"/>
  <Override PartName="/ppt/charts/colors4.xml" ContentType="application/vnd.ms-office.chartcolorstyle+xml"/>
  <Override PartName="/ppt/charts/chart22.xml" ContentType="application/vnd.openxmlformats-officedocument.drawingml.chart+xml"/>
  <Override PartName="/ppt/charts/style5.xml" ContentType="application/vnd.ms-office.chartstyle+xml"/>
  <Override PartName="/ppt/charts/colors5.xml" ContentType="application/vnd.ms-office.chartcolorstyle+xml"/>
  <Override PartName="/ppt/charts/chart23.xml" ContentType="application/vnd.openxmlformats-officedocument.drawingml.chart+xml"/>
  <Override PartName="/ppt/charts/style6.xml" ContentType="application/vnd.ms-office.chartstyle+xml"/>
  <Override PartName="/ppt/charts/colors6.xml" ContentType="application/vnd.ms-office.chartcolorstyle+xml"/>
  <Override PartName="/ppt/charts/chart24.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5.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style7.xml" ContentType="application/vnd.ms-office.chartstyle+xml"/>
  <Override PartName="/ppt/charts/colors7.xml" ContentType="application/vnd.ms-office.chartcolorstyle+xml"/>
  <Override PartName="/ppt/charts/chart40.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1.xml" ContentType="application/vnd.openxmlformats-officedocument.themeOverride+xml"/>
  <Override PartName="/ppt/theme/themeOverride2.xml" ContentType="application/vnd.openxmlformats-officedocument.themeOverr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28" r:id="rId1"/>
  </p:sldMasterIdLst>
  <p:notesMasterIdLst>
    <p:notesMasterId r:id="rId249"/>
  </p:notesMasterIdLst>
  <p:sldIdLst>
    <p:sldId id="1154" r:id="rId2"/>
    <p:sldId id="1155" r:id="rId3"/>
    <p:sldId id="666" r:id="rId4"/>
    <p:sldId id="683" r:id="rId5"/>
    <p:sldId id="702" r:id="rId6"/>
    <p:sldId id="1144" r:id="rId7"/>
    <p:sldId id="675" r:id="rId8"/>
    <p:sldId id="920" r:id="rId9"/>
    <p:sldId id="674" r:id="rId10"/>
    <p:sldId id="800" r:id="rId11"/>
    <p:sldId id="1022" r:id="rId12"/>
    <p:sldId id="1088" r:id="rId13"/>
    <p:sldId id="1089" r:id="rId14"/>
    <p:sldId id="1160" r:id="rId15"/>
    <p:sldId id="1161" r:id="rId16"/>
    <p:sldId id="1162" r:id="rId17"/>
    <p:sldId id="1163" r:id="rId18"/>
    <p:sldId id="1164" r:id="rId19"/>
    <p:sldId id="1165" r:id="rId20"/>
    <p:sldId id="1241" r:id="rId21"/>
    <p:sldId id="1242" r:id="rId22"/>
    <p:sldId id="1243" r:id="rId23"/>
    <p:sldId id="753" r:id="rId24"/>
    <p:sldId id="1166" r:id="rId25"/>
    <p:sldId id="930" r:id="rId26"/>
    <p:sldId id="1167" r:id="rId27"/>
    <p:sldId id="1168" r:id="rId28"/>
    <p:sldId id="1169" r:id="rId29"/>
    <p:sldId id="1170" r:id="rId30"/>
    <p:sldId id="1171" r:id="rId31"/>
    <p:sldId id="1172" r:id="rId32"/>
    <p:sldId id="1173" r:id="rId33"/>
    <p:sldId id="1174" r:id="rId34"/>
    <p:sldId id="1175" r:id="rId35"/>
    <p:sldId id="1176" r:id="rId36"/>
    <p:sldId id="1177" r:id="rId37"/>
    <p:sldId id="1178" r:id="rId38"/>
    <p:sldId id="1145" r:id="rId39"/>
    <p:sldId id="1122" r:id="rId40"/>
    <p:sldId id="1123" r:id="rId41"/>
    <p:sldId id="1124" r:id="rId42"/>
    <p:sldId id="1125" r:id="rId43"/>
    <p:sldId id="1126" r:id="rId44"/>
    <p:sldId id="1127" r:id="rId45"/>
    <p:sldId id="1128" r:id="rId46"/>
    <p:sldId id="1129" r:id="rId47"/>
    <p:sldId id="1261" r:id="rId48"/>
    <p:sldId id="1263" r:id="rId49"/>
    <p:sldId id="1262" r:id="rId50"/>
    <p:sldId id="1264" r:id="rId51"/>
    <p:sldId id="1130" r:id="rId52"/>
    <p:sldId id="1046" r:id="rId53"/>
    <p:sldId id="282" r:id="rId54"/>
    <p:sldId id="500" r:id="rId55"/>
    <p:sldId id="526" r:id="rId56"/>
    <p:sldId id="1265" r:id="rId57"/>
    <p:sldId id="1268" r:id="rId58"/>
    <p:sldId id="1266" r:id="rId59"/>
    <p:sldId id="1267" r:id="rId60"/>
    <p:sldId id="1180" r:id="rId61"/>
    <p:sldId id="1181" r:id="rId62"/>
    <p:sldId id="1182" r:id="rId63"/>
    <p:sldId id="1183" r:id="rId64"/>
    <p:sldId id="1184" r:id="rId65"/>
    <p:sldId id="1185" r:id="rId66"/>
    <p:sldId id="1186" r:id="rId67"/>
    <p:sldId id="1187" r:id="rId68"/>
    <p:sldId id="1188" r:id="rId69"/>
    <p:sldId id="1189" r:id="rId70"/>
    <p:sldId id="1190" r:id="rId71"/>
    <p:sldId id="1191" r:id="rId72"/>
    <p:sldId id="1192" r:id="rId73"/>
    <p:sldId id="425" r:id="rId74"/>
    <p:sldId id="1195" r:id="rId75"/>
    <p:sldId id="1196" r:id="rId76"/>
    <p:sldId id="1197" r:id="rId77"/>
    <p:sldId id="1198" r:id="rId78"/>
    <p:sldId id="1199" r:id="rId79"/>
    <p:sldId id="1200" r:id="rId80"/>
    <p:sldId id="1201" r:id="rId81"/>
    <p:sldId id="1202" r:id="rId82"/>
    <p:sldId id="1203" r:id="rId83"/>
    <p:sldId id="1204" r:id="rId84"/>
    <p:sldId id="1205" r:id="rId85"/>
    <p:sldId id="510" r:id="rId86"/>
    <p:sldId id="370" r:id="rId87"/>
    <p:sldId id="371" r:id="rId88"/>
    <p:sldId id="484" r:id="rId89"/>
    <p:sldId id="461" r:id="rId90"/>
    <p:sldId id="463" r:id="rId91"/>
    <p:sldId id="1206" r:id="rId92"/>
    <p:sldId id="1245" r:id="rId93"/>
    <p:sldId id="922" r:id="rId94"/>
    <p:sldId id="923" r:id="rId95"/>
    <p:sldId id="933" r:id="rId96"/>
    <p:sldId id="932" r:id="rId97"/>
    <p:sldId id="1048" r:id="rId98"/>
    <p:sldId id="937" r:id="rId99"/>
    <p:sldId id="1270" r:id="rId100"/>
    <p:sldId id="1271" r:id="rId101"/>
    <p:sldId id="1153" r:id="rId102"/>
    <p:sldId id="976" r:id="rId103"/>
    <p:sldId id="977" r:id="rId104"/>
    <p:sldId id="979" r:id="rId105"/>
    <p:sldId id="1047" r:id="rId106"/>
    <p:sldId id="1065" r:id="rId107"/>
    <p:sldId id="1066" r:id="rId108"/>
    <p:sldId id="1085" r:id="rId109"/>
    <p:sldId id="1067" r:id="rId110"/>
    <p:sldId id="1086" r:id="rId111"/>
    <p:sldId id="1069" r:id="rId112"/>
    <p:sldId id="1068" r:id="rId113"/>
    <p:sldId id="1070" r:id="rId114"/>
    <p:sldId id="942" r:id="rId115"/>
    <p:sldId id="943" r:id="rId116"/>
    <p:sldId id="944" r:id="rId117"/>
    <p:sldId id="945" r:id="rId118"/>
    <p:sldId id="946" r:id="rId119"/>
    <p:sldId id="1053" r:id="rId120"/>
    <p:sldId id="340" r:id="rId121"/>
    <p:sldId id="1024" r:id="rId122"/>
    <p:sldId id="1283" r:id="rId123"/>
    <p:sldId id="1025" r:id="rId124"/>
    <p:sldId id="1037" r:id="rId125"/>
    <p:sldId id="1038" r:id="rId126"/>
    <p:sldId id="1033" r:id="rId127"/>
    <p:sldId id="1017" r:id="rId128"/>
    <p:sldId id="1018" r:id="rId129"/>
    <p:sldId id="1019" r:id="rId130"/>
    <p:sldId id="1285" r:id="rId131"/>
    <p:sldId id="256" r:id="rId132"/>
    <p:sldId id="257" r:id="rId133"/>
    <p:sldId id="258" r:id="rId134"/>
    <p:sldId id="259" r:id="rId135"/>
    <p:sldId id="263" r:id="rId136"/>
    <p:sldId id="1075" r:id="rId137"/>
    <p:sldId id="1277" r:id="rId138"/>
    <p:sldId id="579" r:id="rId139"/>
    <p:sldId id="1278" r:id="rId140"/>
    <p:sldId id="1279" r:id="rId141"/>
    <p:sldId id="1280" r:id="rId142"/>
    <p:sldId id="1281" r:id="rId143"/>
    <p:sldId id="1282" r:id="rId144"/>
    <p:sldId id="1054" r:id="rId145"/>
    <p:sldId id="1055" r:id="rId146"/>
    <p:sldId id="1056" r:id="rId147"/>
    <p:sldId id="1057" r:id="rId148"/>
    <p:sldId id="1284" r:id="rId149"/>
    <p:sldId id="1074" r:id="rId150"/>
    <p:sldId id="948" r:id="rId151"/>
    <p:sldId id="947" r:id="rId152"/>
    <p:sldId id="949" r:id="rId153"/>
    <p:sldId id="950" r:id="rId154"/>
    <p:sldId id="951" r:id="rId155"/>
    <p:sldId id="952" r:id="rId156"/>
    <p:sldId id="953" r:id="rId157"/>
    <p:sldId id="954" r:id="rId158"/>
    <p:sldId id="955" r:id="rId159"/>
    <p:sldId id="956" r:id="rId160"/>
    <p:sldId id="957" r:id="rId161"/>
    <p:sldId id="958" r:id="rId162"/>
    <p:sldId id="968" r:id="rId163"/>
    <p:sldId id="969" r:id="rId164"/>
    <p:sldId id="970" r:id="rId165"/>
    <p:sldId id="840" r:id="rId166"/>
    <p:sldId id="878" r:id="rId167"/>
    <p:sldId id="994" r:id="rId168"/>
    <p:sldId id="844" r:id="rId169"/>
    <p:sldId id="879" r:id="rId170"/>
    <p:sldId id="880" r:id="rId171"/>
    <p:sldId id="881" r:id="rId172"/>
    <p:sldId id="882" r:id="rId173"/>
    <p:sldId id="883" r:id="rId174"/>
    <p:sldId id="884" r:id="rId175"/>
    <p:sldId id="885" r:id="rId176"/>
    <p:sldId id="886" r:id="rId177"/>
    <p:sldId id="552" r:id="rId178"/>
    <p:sldId id="553" r:id="rId179"/>
    <p:sldId id="554" r:id="rId180"/>
    <p:sldId id="555" r:id="rId181"/>
    <p:sldId id="556" r:id="rId182"/>
    <p:sldId id="557" r:id="rId183"/>
    <p:sldId id="562" r:id="rId184"/>
    <p:sldId id="558" r:id="rId185"/>
    <p:sldId id="864" r:id="rId186"/>
    <p:sldId id="856" r:id="rId187"/>
    <p:sldId id="865" r:id="rId188"/>
    <p:sldId id="866" r:id="rId189"/>
    <p:sldId id="867" r:id="rId190"/>
    <p:sldId id="456" r:id="rId191"/>
    <p:sldId id="473" r:id="rId192"/>
    <p:sldId id="474" r:id="rId193"/>
    <p:sldId id="1215" r:id="rId194"/>
    <p:sldId id="1216" r:id="rId195"/>
    <p:sldId id="1217" r:id="rId196"/>
    <p:sldId id="1218" r:id="rId197"/>
    <p:sldId id="1219" r:id="rId198"/>
    <p:sldId id="1220" r:id="rId199"/>
    <p:sldId id="1221" r:id="rId200"/>
    <p:sldId id="1222" r:id="rId201"/>
    <p:sldId id="1223" r:id="rId202"/>
    <p:sldId id="1224" r:id="rId203"/>
    <p:sldId id="1001" r:id="rId204"/>
    <p:sldId id="1002" r:id="rId205"/>
    <p:sldId id="1003" r:id="rId206"/>
    <p:sldId id="1004" r:id="rId207"/>
    <p:sldId id="1005" r:id="rId208"/>
    <p:sldId id="1156" r:id="rId209"/>
    <p:sldId id="1246" r:id="rId210"/>
    <p:sldId id="1247" r:id="rId211"/>
    <p:sldId id="1248" r:id="rId212"/>
    <p:sldId id="1249" r:id="rId213"/>
    <p:sldId id="1250" r:id="rId214"/>
    <p:sldId id="1251" r:id="rId215"/>
    <p:sldId id="1256" r:id="rId216"/>
    <p:sldId id="1257" r:id="rId217"/>
    <p:sldId id="1258" r:id="rId218"/>
    <p:sldId id="1254" r:id="rId219"/>
    <p:sldId id="1255" r:id="rId220"/>
    <p:sldId id="1252" r:id="rId221"/>
    <p:sldId id="1253" r:id="rId222"/>
    <p:sldId id="1259" r:id="rId223"/>
    <p:sldId id="1260" r:id="rId224"/>
    <p:sldId id="1071" r:id="rId225"/>
    <p:sldId id="1072" r:id="rId226"/>
    <p:sldId id="1073" r:id="rId227"/>
    <p:sldId id="1006" r:id="rId228"/>
    <p:sldId id="902" r:id="rId229"/>
    <p:sldId id="903" r:id="rId230"/>
    <p:sldId id="904" r:id="rId231"/>
    <p:sldId id="905" r:id="rId232"/>
    <p:sldId id="906" r:id="rId233"/>
    <p:sldId id="907" r:id="rId234"/>
    <p:sldId id="908" r:id="rId235"/>
    <p:sldId id="909" r:id="rId236"/>
    <p:sldId id="910" r:id="rId237"/>
    <p:sldId id="911" r:id="rId238"/>
    <p:sldId id="912" r:id="rId239"/>
    <p:sldId id="914" r:id="rId240"/>
    <p:sldId id="916" r:id="rId241"/>
    <p:sldId id="998" r:id="rId242"/>
    <p:sldId id="1272" r:id="rId243"/>
    <p:sldId id="1273" r:id="rId244"/>
    <p:sldId id="1274" r:id="rId245"/>
    <p:sldId id="1275" r:id="rId246"/>
    <p:sldId id="1276" r:id="rId247"/>
    <p:sldId id="1269" r:id="rId2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80D650D-3F4D-41AF-A784-2284DC38047F}">
          <p14:sldIdLst>
            <p14:sldId id="1154"/>
            <p14:sldId id="1155"/>
            <p14:sldId id="666"/>
            <p14:sldId id="683"/>
            <p14:sldId id="702"/>
            <p14:sldId id="1144"/>
            <p14:sldId id="675"/>
            <p14:sldId id="920"/>
            <p14:sldId id="674"/>
            <p14:sldId id="800"/>
            <p14:sldId id="1022"/>
            <p14:sldId id="1088"/>
            <p14:sldId id="1089"/>
            <p14:sldId id="1160"/>
            <p14:sldId id="1161"/>
            <p14:sldId id="1162"/>
            <p14:sldId id="1163"/>
            <p14:sldId id="1164"/>
            <p14:sldId id="1165"/>
            <p14:sldId id="1241"/>
            <p14:sldId id="1242"/>
            <p14:sldId id="1243"/>
            <p14:sldId id="753"/>
            <p14:sldId id="1166"/>
            <p14:sldId id="930"/>
            <p14:sldId id="1167"/>
            <p14:sldId id="1168"/>
            <p14:sldId id="1169"/>
            <p14:sldId id="1170"/>
            <p14:sldId id="1171"/>
            <p14:sldId id="1172"/>
            <p14:sldId id="1173"/>
            <p14:sldId id="1174"/>
            <p14:sldId id="1175"/>
            <p14:sldId id="1176"/>
            <p14:sldId id="1177"/>
            <p14:sldId id="1178"/>
            <p14:sldId id="1145"/>
            <p14:sldId id="1122"/>
            <p14:sldId id="1123"/>
            <p14:sldId id="1124"/>
            <p14:sldId id="1125"/>
            <p14:sldId id="1126"/>
            <p14:sldId id="1127"/>
            <p14:sldId id="1128"/>
            <p14:sldId id="1129"/>
            <p14:sldId id="1261"/>
            <p14:sldId id="1263"/>
            <p14:sldId id="1262"/>
            <p14:sldId id="1264"/>
            <p14:sldId id="1130"/>
            <p14:sldId id="1046"/>
            <p14:sldId id="282"/>
            <p14:sldId id="500"/>
            <p14:sldId id="526"/>
            <p14:sldId id="1265"/>
            <p14:sldId id="1268"/>
            <p14:sldId id="1266"/>
            <p14:sldId id="1267"/>
            <p14:sldId id="1180"/>
            <p14:sldId id="1181"/>
            <p14:sldId id="1182"/>
            <p14:sldId id="1183"/>
            <p14:sldId id="1184"/>
            <p14:sldId id="1185"/>
            <p14:sldId id="1186"/>
            <p14:sldId id="1187"/>
            <p14:sldId id="1188"/>
            <p14:sldId id="1189"/>
            <p14:sldId id="1190"/>
            <p14:sldId id="1191"/>
            <p14:sldId id="1192"/>
            <p14:sldId id="425"/>
            <p14:sldId id="1195"/>
            <p14:sldId id="1196"/>
            <p14:sldId id="1197"/>
            <p14:sldId id="1198"/>
            <p14:sldId id="1199"/>
            <p14:sldId id="1200"/>
            <p14:sldId id="1201"/>
            <p14:sldId id="1202"/>
            <p14:sldId id="1203"/>
            <p14:sldId id="1204"/>
            <p14:sldId id="1205"/>
            <p14:sldId id="510"/>
            <p14:sldId id="370"/>
            <p14:sldId id="371"/>
            <p14:sldId id="484"/>
            <p14:sldId id="461"/>
            <p14:sldId id="463"/>
            <p14:sldId id="1206"/>
            <p14:sldId id="1245"/>
            <p14:sldId id="922"/>
            <p14:sldId id="923"/>
            <p14:sldId id="933"/>
            <p14:sldId id="932"/>
            <p14:sldId id="1048"/>
            <p14:sldId id="937"/>
            <p14:sldId id="1270"/>
            <p14:sldId id="1271"/>
            <p14:sldId id="1153"/>
            <p14:sldId id="976"/>
            <p14:sldId id="977"/>
            <p14:sldId id="979"/>
            <p14:sldId id="1047"/>
            <p14:sldId id="1065"/>
            <p14:sldId id="1066"/>
            <p14:sldId id="1085"/>
            <p14:sldId id="1067"/>
            <p14:sldId id="1086"/>
            <p14:sldId id="1069"/>
            <p14:sldId id="1068"/>
            <p14:sldId id="1070"/>
            <p14:sldId id="942"/>
            <p14:sldId id="943"/>
            <p14:sldId id="944"/>
            <p14:sldId id="945"/>
            <p14:sldId id="946"/>
            <p14:sldId id="1053"/>
            <p14:sldId id="340"/>
            <p14:sldId id="1024"/>
            <p14:sldId id="1283"/>
            <p14:sldId id="1025"/>
            <p14:sldId id="1037"/>
            <p14:sldId id="1038"/>
            <p14:sldId id="1033"/>
            <p14:sldId id="1017"/>
            <p14:sldId id="1018"/>
            <p14:sldId id="1019"/>
            <p14:sldId id="1285"/>
            <p14:sldId id="256"/>
            <p14:sldId id="257"/>
            <p14:sldId id="258"/>
            <p14:sldId id="259"/>
            <p14:sldId id="263"/>
            <p14:sldId id="1075"/>
            <p14:sldId id="1277"/>
            <p14:sldId id="579"/>
            <p14:sldId id="1278"/>
            <p14:sldId id="1279"/>
            <p14:sldId id="1280"/>
            <p14:sldId id="1281"/>
            <p14:sldId id="1282"/>
            <p14:sldId id="1054"/>
            <p14:sldId id="1055"/>
            <p14:sldId id="1056"/>
            <p14:sldId id="1057"/>
            <p14:sldId id="1284"/>
            <p14:sldId id="1074"/>
            <p14:sldId id="948"/>
            <p14:sldId id="947"/>
            <p14:sldId id="949"/>
            <p14:sldId id="950"/>
            <p14:sldId id="951"/>
            <p14:sldId id="952"/>
            <p14:sldId id="953"/>
            <p14:sldId id="954"/>
            <p14:sldId id="955"/>
            <p14:sldId id="956"/>
            <p14:sldId id="957"/>
            <p14:sldId id="958"/>
            <p14:sldId id="968"/>
            <p14:sldId id="969"/>
            <p14:sldId id="970"/>
            <p14:sldId id="840"/>
            <p14:sldId id="878"/>
            <p14:sldId id="994"/>
            <p14:sldId id="844"/>
            <p14:sldId id="879"/>
            <p14:sldId id="880"/>
            <p14:sldId id="881"/>
            <p14:sldId id="882"/>
            <p14:sldId id="883"/>
            <p14:sldId id="884"/>
            <p14:sldId id="885"/>
            <p14:sldId id="886"/>
            <p14:sldId id="552"/>
            <p14:sldId id="553"/>
            <p14:sldId id="554"/>
            <p14:sldId id="555"/>
            <p14:sldId id="556"/>
            <p14:sldId id="557"/>
            <p14:sldId id="562"/>
            <p14:sldId id="558"/>
            <p14:sldId id="864"/>
            <p14:sldId id="856"/>
            <p14:sldId id="865"/>
            <p14:sldId id="866"/>
            <p14:sldId id="867"/>
            <p14:sldId id="456"/>
            <p14:sldId id="473"/>
            <p14:sldId id="474"/>
            <p14:sldId id="1215"/>
            <p14:sldId id="1216"/>
            <p14:sldId id="1217"/>
            <p14:sldId id="1218"/>
            <p14:sldId id="1219"/>
            <p14:sldId id="1220"/>
            <p14:sldId id="1221"/>
            <p14:sldId id="1222"/>
            <p14:sldId id="1223"/>
            <p14:sldId id="1224"/>
            <p14:sldId id="1001"/>
            <p14:sldId id="1002"/>
            <p14:sldId id="1003"/>
            <p14:sldId id="1004"/>
            <p14:sldId id="1005"/>
            <p14:sldId id="1156"/>
            <p14:sldId id="1246"/>
            <p14:sldId id="1247"/>
            <p14:sldId id="1248"/>
            <p14:sldId id="1249"/>
            <p14:sldId id="1250"/>
            <p14:sldId id="1251"/>
            <p14:sldId id="1256"/>
            <p14:sldId id="1257"/>
            <p14:sldId id="1258"/>
            <p14:sldId id="1254"/>
            <p14:sldId id="1255"/>
            <p14:sldId id="1252"/>
            <p14:sldId id="1253"/>
            <p14:sldId id="1259"/>
            <p14:sldId id="1260"/>
            <p14:sldId id="1071"/>
            <p14:sldId id="1072"/>
            <p14:sldId id="1073"/>
            <p14:sldId id="1006"/>
            <p14:sldId id="902"/>
            <p14:sldId id="903"/>
            <p14:sldId id="904"/>
            <p14:sldId id="905"/>
            <p14:sldId id="906"/>
            <p14:sldId id="907"/>
            <p14:sldId id="908"/>
            <p14:sldId id="909"/>
            <p14:sldId id="910"/>
            <p14:sldId id="911"/>
            <p14:sldId id="912"/>
            <p14:sldId id="914"/>
            <p14:sldId id="916"/>
            <p14:sldId id="998"/>
            <p14:sldId id="1272"/>
            <p14:sldId id="1273"/>
            <p14:sldId id="1274"/>
            <p14:sldId id="1275"/>
            <p14:sldId id="1276"/>
            <p14:sldId id="126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2" clrIdx="0">
    <p:extLst>
      <p:ext uri="{19B8F6BF-5375-455C-9EA6-DF929625EA0E}">
        <p15:presenceInfo xmlns:p15="http://schemas.microsoft.com/office/powerpoint/2012/main" userId="User" providerId="None"/>
      </p:ext>
    </p:extLst>
  </p:cmAuthor>
  <p:cmAuthor id="2" name="Hassan Bayat" initials="HB" lastIdx="1" clrIdx="1">
    <p:extLst>
      <p:ext uri="{19B8F6BF-5375-455C-9EA6-DF929625EA0E}">
        <p15:presenceInfo xmlns:p15="http://schemas.microsoft.com/office/powerpoint/2012/main" userId="fb92dfad9d1b7be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4652D"/>
    <a:srgbClr val="B2FF65"/>
    <a:srgbClr val="99FF33"/>
    <a:srgbClr val="00FF99"/>
    <a:srgbClr val="F79175"/>
    <a:srgbClr val="005C2A"/>
    <a:srgbClr val="F363D4"/>
    <a:srgbClr val="E5E943"/>
    <a:srgbClr val="F2D8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294" autoAdjust="0"/>
    <p:restoredTop sz="79354" autoAdjust="0"/>
  </p:normalViewPr>
  <p:slideViewPr>
    <p:cSldViewPr>
      <p:cViewPr>
        <p:scale>
          <a:sx n="50" d="100"/>
          <a:sy n="50" d="100"/>
        </p:scale>
        <p:origin x="930" y="462"/>
      </p:cViewPr>
      <p:guideLst>
        <p:guide orient="horz" pos="2160"/>
        <p:guide pos="3840"/>
      </p:guideLst>
    </p:cSldViewPr>
  </p:slideViewPr>
  <p:outlineViewPr>
    <p:cViewPr>
      <p:scale>
        <a:sx n="33" d="100"/>
        <a:sy n="33" d="100"/>
      </p:scale>
      <p:origin x="0" y="2532"/>
    </p:cViewPr>
  </p:outlineViewPr>
  <p:notesTextViewPr>
    <p:cViewPr>
      <p:scale>
        <a:sx n="1" d="1"/>
        <a:sy n="1" d="1"/>
      </p:scale>
      <p:origin x="0" y="0"/>
    </p:cViewPr>
  </p:notesTextViewPr>
  <p:sorterViewPr>
    <p:cViewPr>
      <p:scale>
        <a:sx n="75" d="100"/>
        <a:sy n="75" d="100"/>
      </p:scale>
      <p:origin x="0" y="-67134"/>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notesMaster" Target="notesMasters/notesMaster1.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commentAuthors" Target="commentAuthors.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viewProps" Target="viewProps.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s>
</file>

<file path=ppt/charts/_rels/chart1.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18.xml.rels><?xml version="1.0" encoding="UTF-8" standalone="yes"?>
<Relationships xmlns="http://schemas.openxmlformats.org/package/2006/relationships"><Relationship Id="rId3" Type="http://schemas.openxmlformats.org/officeDocument/2006/relationships/oleObject" Target="file:///F:\&#1705;&#1604;&#1575;&#1587;\&#1605;&#1740;&#1575;&#1606;&#1711;&#1740;&#1606;_&#1587;&#1740;%20&#1608;&#1740;_&#1705;&#1608;&#1578;&#1575;&#1607;%20&#1605;&#1583;&#1578;_&#1576;&#1604;&#1606;&#1583;%20&#1605;&#1583;&#1578;.xlsx" TargetMode="External"/><Relationship Id="rId2" Type="http://schemas.microsoft.com/office/2011/relationships/chartColorStyle" Target="colors1.xml"/><Relationship Id="rId1" Type="http://schemas.microsoft.com/office/2011/relationships/chartStyle" Target="style1.xml"/></Relationships>
</file>

<file path=ppt/charts/_rels/chart19.xml.rels><?xml version="1.0" encoding="UTF-8" standalone="yes"?>
<Relationships xmlns="http://schemas.openxmlformats.org/package/2006/relationships"><Relationship Id="rId3" Type="http://schemas.openxmlformats.org/officeDocument/2006/relationships/oleObject" Target="file:///F:\&#1705;&#1604;&#1575;&#1587;\&#1605;&#1740;&#1575;&#1606;&#1711;&#1740;&#1606;_&#1587;&#1740;%20&#1608;&#1740;_&#1705;&#1608;&#1578;&#1575;&#1607;%20&#1605;&#1583;&#1578;_&#1576;&#1604;&#1606;&#1583;%20&#1605;&#1583;&#1578;.xlsx" TargetMode="External"/><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20.xml.rels><?xml version="1.0" encoding="UTF-8" standalone="yes"?>
<Relationships xmlns="http://schemas.openxmlformats.org/package/2006/relationships"><Relationship Id="rId3" Type="http://schemas.openxmlformats.org/officeDocument/2006/relationships/oleObject" Target="file:///F:\&#1705;&#1604;&#1575;&#1587;\&#1605;&#1740;&#1575;&#1606;&#1711;&#1740;&#1606;_&#1587;&#1740;%20&#1608;&#1740;_&#1705;&#1608;&#1578;&#1575;&#1607;%20&#1605;&#1583;&#1578;_&#1576;&#1604;&#1606;&#1583;%20&#1605;&#1583;&#1578;.xlsx" TargetMode="External"/><Relationship Id="rId2" Type="http://schemas.microsoft.com/office/2011/relationships/chartColorStyle" Target="colors3.xml"/><Relationship Id="rId1" Type="http://schemas.microsoft.com/office/2011/relationships/chartStyle" Target="style3.xml"/></Relationships>
</file>

<file path=ppt/charts/_rels/chart21.xml.rels><?xml version="1.0" encoding="UTF-8" standalone="yes"?>
<Relationships xmlns="http://schemas.openxmlformats.org/package/2006/relationships"><Relationship Id="rId3" Type="http://schemas.openxmlformats.org/officeDocument/2006/relationships/oleObject" Target="file:///F:\&#1705;&#1604;&#1575;&#1587;\&#1605;&#1740;&#1575;&#1606;&#1711;&#1740;&#1606;_&#1587;&#1740;%20&#1608;&#1740;_&#1705;&#1608;&#1578;&#1575;&#1607;%20&#1605;&#1583;&#1578;_&#1576;&#1604;&#1606;&#1583;%20&#1605;&#1583;&#1578;.xlsx" TargetMode="External"/><Relationship Id="rId2" Type="http://schemas.microsoft.com/office/2011/relationships/chartColorStyle" Target="colors4.xml"/><Relationship Id="rId1" Type="http://schemas.microsoft.com/office/2011/relationships/chartStyle" Target="style4.xml"/></Relationships>
</file>

<file path=ppt/charts/_rels/chart22.xml.rels><?xml version="1.0" encoding="UTF-8" standalone="yes"?>
<Relationships xmlns="http://schemas.openxmlformats.org/package/2006/relationships"><Relationship Id="rId3" Type="http://schemas.openxmlformats.org/officeDocument/2006/relationships/oleObject" Target="file:///F:\&#1705;&#1604;&#1575;&#1587;\&#1605;&#1740;&#1575;&#1606;&#1711;&#1740;&#1606;_&#1587;&#1740;%20&#1608;&#1740;_&#1705;&#1608;&#1578;&#1575;&#1607;%20&#1605;&#1583;&#1578;_&#1576;&#1604;&#1606;&#1583;%20&#1605;&#1583;&#1578;.xlsx" TargetMode="External"/><Relationship Id="rId2" Type="http://schemas.microsoft.com/office/2011/relationships/chartColorStyle" Target="colors5.xml"/><Relationship Id="rId1" Type="http://schemas.microsoft.com/office/2011/relationships/chartStyle" Target="style5.xml"/></Relationships>
</file>

<file path=ppt/charts/_rels/chart23.xml.rels><?xml version="1.0" encoding="UTF-8" standalone="yes"?>
<Relationships xmlns="http://schemas.openxmlformats.org/package/2006/relationships"><Relationship Id="rId3" Type="http://schemas.openxmlformats.org/officeDocument/2006/relationships/oleObject" Target="file:///F:\&#1705;&#1604;&#1575;&#1587;\&#1605;&#1740;&#1575;&#1606;&#1711;&#1740;&#1606;_&#1587;&#1740;%20&#1608;&#1740;_&#1705;&#1608;&#1578;&#1575;&#1607;%20&#1605;&#1583;&#1578;_&#1576;&#1604;&#1606;&#1583;%20&#1605;&#1583;&#1578;.xlsx" TargetMode="External"/><Relationship Id="rId2" Type="http://schemas.microsoft.com/office/2011/relationships/chartColorStyle" Target="colors6.xml"/><Relationship Id="rId1" Type="http://schemas.microsoft.com/office/2011/relationships/chartStyle" Target="style6.xml"/></Relationships>
</file>

<file path=ppt/charts/_rels/chart24.xml.rels><?xml version="1.0" encoding="UTF-8" standalone="yes"?>
<Relationships xmlns="http://schemas.openxmlformats.org/package/2006/relationships"><Relationship Id="rId1" Type="http://schemas.openxmlformats.org/officeDocument/2006/relationships/oleObject" Target="file:///F:\&#1705;&#1604;&#1575;&#1587;\&#1605;&#1740;&#1575;&#1606;&#1711;&#1740;&#1606;_&#1587;&#1740;%20&#1608;&#1740;_&#1705;&#1608;&#1578;&#1575;&#1607;%20&#1605;&#1583;&#1578;_&#1576;&#1604;&#1606;&#1583;%20&#1605;&#1583;&#1578;.xlsx" TargetMode="External"/></Relationships>
</file>

<file path=ppt/charts/_rels/chart25.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32.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39.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4.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40.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8.xml"/><Relationship Id="rId1" Type="http://schemas.microsoft.com/office/2011/relationships/chartStyle" Target="style8.xml"/></Relationships>
</file>

<file path=ppt/charts/_rels/chart5.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1-&#1570;&#1605;&#1575;&#1585;\NormDist\TE_Sigma\TE_Sigm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1.1015763624682348E-8</c:v>
                </c:pt>
                <c:pt idx="42">
                  <c:v>1.9773196406244672E-8</c:v>
                </c:pt>
                <c:pt idx="43">
                  <c:v>3.513955094820434E-8</c:v>
                </c:pt>
                <c:pt idx="44">
                  <c:v>6.1826205001658573E-8</c:v>
                </c:pt>
                <c:pt idx="45">
                  <c:v>1.0769760042543276E-7</c:v>
                </c:pt>
                <c:pt idx="46">
                  <c:v>1.8573618445552997E-7</c:v>
                </c:pt>
                <c:pt idx="47">
                  <c:v>3.1713492167159759E-7</c:v>
                </c:pt>
                <c:pt idx="48">
                  <c:v>5.3610353446976421E-7</c:v>
                </c:pt>
                <c:pt idx="49">
                  <c:v>8.9724351623833374E-7</c:v>
                </c:pt>
                <c:pt idx="50">
                  <c:v>1.4867195147342977E-6</c:v>
                </c:pt>
                <c:pt idx="51">
                  <c:v>2.4389607458933653E-6</c:v>
                </c:pt>
                <c:pt idx="52">
                  <c:v>3.9612990910320753E-6</c:v>
                </c:pt>
                <c:pt idx="53">
                  <c:v>6.3698251788671238E-6</c:v>
                </c:pt>
                <c:pt idx="54">
                  <c:v>1.0140852065486758E-5</c:v>
                </c:pt>
                <c:pt idx="55">
                  <c:v>1.5983741106905475E-5</c:v>
                </c:pt>
                <c:pt idx="56">
                  <c:v>2.494247129005362E-5</c:v>
                </c:pt>
                <c:pt idx="57">
                  <c:v>3.8535196742087129E-5</c:v>
                </c:pt>
                <c:pt idx="58">
                  <c:v>5.8943067756540058E-5</c:v>
                </c:pt>
                <c:pt idx="59">
                  <c:v>8.9261657177132928E-5</c:v>
                </c:pt>
                <c:pt idx="60">
                  <c:v>1.3383022576488537E-4</c:v>
                </c:pt>
                <c:pt idx="61">
                  <c:v>1.9865547139277307E-4</c:v>
                </c:pt>
                <c:pt idx="62">
                  <c:v>2.9194692579146027E-4</c:v>
                </c:pt>
                <c:pt idx="63">
                  <c:v>4.247802705507529E-4</c:v>
                </c:pt>
                <c:pt idx="64">
                  <c:v>6.1190193011377298E-4</c:v>
                </c:pt>
                <c:pt idx="65">
                  <c:v>8.7268269504576015E-4</c:v>
                </c:pt>
                <c:pt idx="66">
                  <c:v>1.232219168473021E-3</c:v>
                </c:pt>
                <c:pt idx="67">
                  <c:v>1.7225689390536812E-3</c:v>
                </c:pt>
                <c:pt idx="68">
                  <c:v>2.3840882014648486E-3</c:v>
                </c:pt>
                <c:pt idx="69">
                  <c:v>3.2668190561999247E-3</c:v>
                </c:pt>
                <c:pt idx="70">
                  <c:v>4.4318484119380075E-3</c:v>
                </c:pt>
                <c:pt idx="71">
                  <c:v>5.9525324197758642E-3</c:v>
                </c:pt>
                <c:pt idx="72">
                  <c:v>7.9154515829799686E-3</c:v>
                </c:pt>
                <c:pt idx="73">
                  <c:v>1.0420934814422614E-2</c:v>
                </c:pt>
                <c:pt idx="74">
                  <c:v>1.3582969233685634E-2</c:v>
                </c:pt>
                <c:pt idx="75">
                  <c:v>1.752830049356854E-2</c:v>
                </c:pt>
                <c:pt idx="76">
                  <c:v>2.2394530294842931E-2</c:v>
                </c:pt>
                <c:pt idx="77">
                  <c:v>2.8327037741601186E-2</c:v>
                </c:pt>
                <c:pt idx="78">
                  <c:v>3.5474592846231487E-2</c:v>
                </c:pt>
                <c:pt idx="79">
                  <c:v>4.3983595980427233E-2</c:v>
                </c:pt>
                <c:pt idx="80">
                  <c:v>5.3990966513188063E-2</c:v>
                </c:pt>
                <c:pt idx="81">
                  <c:v>6.5615814774676554E-2</c:v>
                </c:pt>
                <c:pt idx="82">
                  <c:v>7.8950158300894302E-2</c:v>
                </c:pt>
                <c:pt idx="83">
                  <c:v>9.4049077376887044E-2</c:v>
                </c:pt>
                <c:pt idx="84">
                  <c:v>0.11092083467945563</c:v>
                </c:pt>
                <c:pt idx="85">
                  <c:v>0.12951759566589174</c:v>
                </c:pt>
                <c:pt idx="86">
                  <c:v>0.14972746563574479</c:v>
                </c:pt>
                <c:pt idx="87">
                  <c:v>0.17136859204780761</c:v>
                </c:pt>
                <c:pt idx="88">
                  <c:v>0.19418605498321312</c:v>
                </c:pt>
                <c:pt idx="89">
                  <c:v>0.21785217703255064</c:v>
                </c:pt>
                <c:pt idx="90">
                  <c:v>0.24197072451914337</c:v>
                </c:pt>
                <c:pt idx="91">
                  <c:v>0.26608524989875476</c:v>
                </c:pt>
                <c:pt idx="92">
                  <c:v>0.28969155276148301</c:v>
                </c:pt>
                <c:pt idx="93">
                  <c:v>0.31225393336676144</c:v>
                </c:pt>
                <c:pt idx="94">
                  <c:v>0.33322460289179973</c:v>
                </c:pt>
                <c:pt idx="95">
                  <c:v>0.35206532676429952</c:v>
                </c:pt>
                <c:pt idx="96">
                  <c:v>0.36827014030332356</c:v>
                </c:pt>
                <c:pt idx="97">
                  <c:v>0.38138781546052419</c:v>
                </c:pt>
                <c:pt idx="98">
                  <c:v>0.39104269397545599</c:v>
                </c:pt>
                <c:pt idx="99">
                  <c:v>0.39695254747701181</c:v>
                </c:pt>
                <c:pt idx="100">
                  <c:v>0.3989422804014327</c:v>
                </c:pt>
                <c:pt idx="101">
                  <c:v>0.39695254747701175</c:v>
                </c:pt>
                <c:pt idx="102">
                  <c:v>0.39104269397545582</c:v>
                </c:pt>
                <c:pt idx="103">
                  <c:v>0.38138781546052403</c:v>
                </c:pt>
                <c:pt idx="104">
                  <c:v>0.36827014030332328</c:v>
                </c:pt>
                <c:pt idx="105">
                  <c:v>0.35206532676429952</c:v>
                </c:pt>
                <c:pt idx="106">
                  <c:v>0.33322460289179939</c:v>
                </c:pt>
                <c:pt idx="107">
                  <c:v>0.31225393336676105</c:v>
                </c:pt>
                <c:pt idx="108">
                  <c:v>0.28969155276148256</c:v>
                </c:pt>
                <c:pt idx="109">
                  <c:v>0.26608524989875476</c:v>
                </c:pt>
                <c:pt idx="110">
                  <c:v>0.24197072451914337</c:v>
                </c:pt>
                <c:pt idx="111">
                  <c:v>0.21785217703255022</c:v>
                </c:pt>
                <c:pt idx="112">
                  <c:v>0.1941860549832127</c:v>
                </c:pt>
                <c:pt idx="113">
                  <c:v>0.17136859204780719</c:v>
                </c:pt>
                <c:pt idx="114">
                  <c:v>0.14972746563574479</c:v>
                </c:pt>
                <c:pt idx="115">
                  <c:v>0.12951759566589174</c:v>
                </c:pt>
                <c:pt idx="116">
                  <c:v>0.11092083467945532</c:v>
                </c:pt>
                <c:pt idx="117">
                  <c:v>9.4049077376886753E-2</c:v>
                </c:pt>
                <c:pt idx="118">
                  <c:v>7.8950158300894066E-2</c:v>
                </c:pt>
                <c:pt idx="119">
                  <c:v>6.5615814774676554E-2</c:v>
                </c:pt>
                <c:pt idx="120">
                  <c:v>5.3990966513188063E-2</c:v>
                </c:pt>
                <c:pt idx="121">
                  <c:v>4.3983595980427052E-2</c:v>
                </c:pt>
                <c:pt idx="122">
                  <c:v>3.5474592846231362E-2</c:v>
                </c:pt>
                <c:pt idx="123">
                  <c:v>2.832703774160112E-2</c:v>
                </c:pt>
                <c:pt idx="124">
                  <c:v>2.2394530294842882E-2</c:v>
                </c:pt>
                <c:pt idx="125">
                  <c:v>1.752830049356854E-2</c:v>
                </c:pt>
                <c:pt idx="126">
                  <c:v>1.3582969233685566E-2</c:v>
                </c:pt>
                <c:pt idx="127">
                  <c:v>1.0420934814422567E-2</c:v>
                </c:pt>
                <c:pt idx="128">
                  <c:v>7.915451582979946E-3</c:v>
                </c:pt>
                <c:pt idx="129">
                  <c:v>5.9525324197758486E-3</c:v>
                </c:pt>
                <c:pt idx="130">
                  <c:v>4.4318484119380075E-3</c:v>
                </c:pt>
                <c:pt idx="131">
                  <c:v>3.2668190561999074E-3</c:v>
                </c:pt>
                <c:pt idx="132">
                  <c:v>2.3840882014648343E-3</c:v>
                </c:pt>
                <c:pt idx="133">
                  <c:v>1.7225689390536767E-3</c:v>
                </c:pt>
                <c:pt idx="134">
                  <c:v>1.2322191684730175E-3</c:v>
                </c:pt>
                <c:pt idx="135">
                  <c:v>8.7268269504576015E-4</c:v>
                </c:pt>
                <c:pt idx="136">
                  <c:v>6.1190193011376919E-4</c:v>
                </c:pt>
                <c:pt idx="137">
                  <c:v>4.2478027055074997E-4</c:v>
                </c:pt>
                <c:pt idx="138">
                  <c:v>2.9194692579145951E-4</c:v>
                </c:pt>
                <c:pt idx="139">
                  <c:v>1.9865547139277237E-4</c:v>
                </c:pt>
                <c:pt idx="140">
                  <c:v>1.3383022576488537E-4</c:v>
                </c:pt>
                <c:pt idx="141">
                  <c:v>8.9261657177132304E-5</c:v>
                </c:pt>
                <c:pt idx="142">
                  <c:v>5.8943067756539645E-5</c:v>
                </c:pt>
                <c:pt idx="143">
                  <c:v>3.8535196742086994E-5</c:v>
                </c:pt>
                <c:pt idx="144">
                  <c:v>2.4942471290053535E-5</c:v>
                </c:pt>
                <c:pt idx="145">
                  <c:v>1.5983741106905475E-5</c:v>
                </c:pt>
                <c:pt idx="146">
                  <c:v>1.014085206548667E-5</c:v>
                </c:pt>
                <c:pt idx="147">
                  <c:v>6.3698251788670679E-6</c:v>
                </c:pt>
                <c:pt idx="148">
                  <c:v>3.9612990910320609E-6</c:v>
                </c:pt>
                <c:pt idx="149">
                  <c:v>2.4389607458933522E-6</c:v>
                </c:pt>
                <c:pt idx="150">
                  <c:v>1.4867195147342977E-6</c:v>
                </c:pt>
                <c:pt idx="151">
                  <c:v>8.972435162383258E-7</c:v>
                </c:pt>
                <c:pt idx="152">
                  <c:v>5.3610353446975944E-7</c:v>
                </c:pt>
                <c:pt idx="153">
                  <c:v>3.1713492167159643E-7</c:v>
                </c:pt>
                <c:pt idx="154">
                  <c:v>1.8573618445552897E-7</c:v>
                </c:pt>
                <c:pt idx="155">
                  <c:v>1.0769760042543276E-7</c:v>
                </c:pt>
                <c:pt idx="156">
                  <c:v>6.1826205001657911E-8</c:v>
                </c:pt>
                <c:pt idx="157">
                  <c:v>3.5139550948204215E-8</c:v>
                </c:pt>
                <c:pt idx="158">
                  <c:v>1.9773196406244602E-8</c:v>
                </c:pt>
                <c:pt idx="159">
                  <c:v>1.1015763624682308E-8</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E668-4998-B17A-5943D167D187}"/>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E668-4998-B17A-5943D167D187}"/>
              </c:ext>
            </c:extLst>
          </c:dPt>
          <c:dLbls>
            <c:dLbl>
              <c:idx val="0"/>
              <c:delete val="1"/>
              <c:extLst>
                <c:ext xmlns:c15="http://schemas.microsoft.com/office/drawing/2012/chart" uri="{CE6537A1-D6FC-4f65-9D91-7224C49458BB}"/>
                <c:ext xmlns:c16="http://schemas.microsoft.com/office/drawing/2014/chart" uri="{C3380CC4-5D6E-409C-BE32-E72D297353CC}">
                  <c16:uniqueId val="{00000003-E668-4998-B17A-5943D167D187}"/>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668-4998-B17A-5943D167D187}"/>
                </c:ext>
              </c:extLst>
            </c:dLbl>
            <c:spPr>
              <a:noFill/>
              <a:ln>
                <a:noFill/>
              </a:ln>
              <a:effectLst/>
            </c:spPr>
            <c:txPr>
              <a:bodyPr wrap="square" lIns="38100" tIns="19050" rIns="38100" bIns="19050" anchor="ctr">
                <a:spAutoFit/>
              </a:bodyPr>
              <a:lstStyle/>
              <a:p>
                <a:pPr>
                  <a:defRPr sz="1200"/>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-1.9947114020071637E-2</c:v>
                </c:pt>
                <c:pt idx="1">
                  <c:v>0.45878362246164756</c:v>
                </c:pt>
              </c:numCache>
            </c:numRef>
          </c:yVal>
          <c:smooth val="1"/>
          <c:extLst>
            <c:ext xmlns:c16="http://schemas.microsoft.com/office/drawing/2014/chart" uri="{C3380CC4-5D6E-409C-BE32-E72D297353CC}">
              <c16:uniqueId val="{00000004-E668-4998-B17A-5943D167D187}"/>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E668-4998-B17A-5943D167D187}"/>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668-4998-B17A-5943D167D187}"/>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7-E668-4998-B17A-5943D167D187}"/>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E668-4998-B17A-5943D167D187}"/>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668-4998-B17A-5943D167D187}"/>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A-E668-4998-B17A-5943D167D187}"/>
            </c:ext>
          </c:extLst>
        </c:ser>
        <c:ser>
          <c:idx val="6"/>
          <c:order val="4"/>
          <c:spPr>
            <a:ln w="38100">
              <a:solidFill>
                <a:schemeClr val="tx1"/>
              </a:solidFill>
              <a:headEnd type="none" w="med" len="med"/>
              <a:tailEnd type="triangle" w="med" len="med"/>
            </a:ln>
          </c:spPr>
          <c:marker>
            <c:symbol val="none"/>
          </c:marker>
          <c:xVal>
            <c:numRef>
              <c:f>Sheet1!$G$6:$G$7</c:f>
              <c:numCache>
                <c:formatCode>General</c:formatCode>
                <c:ptCount val="2"/>
                <c:pt idx="0">
                  <c:v>0</c:v>
                </c:pt>
                <c:pt idx="1">
                  <c:v>0</c:v>
                </c:pt>
              </c:numCache>
            </c:numRef>
          </c:xVal>
          <c:yVal>
            <c:numRef>
              <c:f>Sheet1!$H$6:$H$7</c:f>
              <c:numCache>
                <c:formatCode>General</c:formatCode>
                <c:ptCount val="2"/>
                <c:pt idx="0">
                  <c:v>0.23936536824085961</c:v>
                </c:pt>
                <c:pt idx="1">
                  <c:v>0.23936536824085961</c:v>
                </c:pt>
              </c:numCache>
            </c:numRef>
          </c:yVal>
          <c:smooth val="1"/>
          <c:extLst>
            <c:ext xmlns:c16="http://schemas.microsoft.com/office/drawing/2014/chart" uri="{C3380CC4-5D6E-409C-BE32-E72D297353CC}">
              <c16:uniqueId val="{0000000B-E668-4998-B17A-5943D167D187}"/>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7.6945986267064199E-23</c:v>
                </c:pt>
                <c:pt idx="1">
                  <c:v>2.0811768202028245E-22</c:v>
                </c:pt>
                <c:pt idx="2">
                  <c:v>5.5730000227206912E-22</c:v>
                </c:pt>
                <c:pt idx="3">
                  <c:v>1.4774954927042648E-21</c:v>
                </c:pt>
                <c:pt idx="4">
                  <c:v>3.8781119317469607E-21</c:v>
                </c:pt>
                <c:pt idx="5">
                  <c:v>1.007793539430001E-20</c:v>
                </c:pt>
                <c:pt idx="6">
                  <c:v>2.5928647011003708E-20</c:v>
                </c:pt>
                <c:pt idx="7">
                  <c:v>6.6045798607393083E-20</c:v>
                </c:pt>
                <c:pt idx="8">
                  <c:v>1.665588032379929E-19</c:v>
                </c:pt>
                <c:pt idx="9">
                  <c:v>4.1585989791151602E-19</c:v>
                </c:pt>
                <c:pt idx="10">
                  <c:v>1.0279773571668917E-18</c:v>
                </c:pt>
                <c:pt idx="11">
                  <c:v>2.5158057769514047E-18</c:v>
                </c:pt>
                <c:pt idx="12">
                  <c:v>6.095758129562418E-18</c:v>
                </c:pt>
                <c:pt idx="13">
                  <c:v>1.4622963575006579E-17</c:v>
                </c:pt>
                <c:pt idx="14">
                  <c:v>3.4729627485662082E-17</c:v>
                </c:pt>
                <c:pt idx="15">
                  <c:v>8.1662356316695502E-17</c:v>
                </c:pt>
                <c:pt idx="16">
                  <c:v>1.9010815379079637E-16</c:v>
                </c:pt>
                <c:pt idx="17">
                  <c:v>4.3816394355093266E-16</c:v>
                </c:pt>
                <c:pt idx="18">
                  <c:v>9.9983787484971794E-16</c:v>
                </c:pt>
                <c:pt idx="19">
                  <c:v>2.2588094031543032E-15</c:v>
                </c:pt>
                <c:pt idx="20">
                  <c:v>5.0522710835368927E-15</c:v>
                </c:pt>
                <c:pt idx="21">
                  <c:v>1.1187956214351817E-14</c:v>
                </c:pt>
                <c:pt idx="22">
                  <c:v>2.4528552856964324E-14</c:v>
                </c:pt>
                <c:pt idx="23">
                  <c:v>5.3241483722529814E-14</c:v>
                </c:pt>
                <c:pt idx="24">
                  <c:v>1.144156490180137E-13</c:v>
                </c:pt>
                <c:pt idx="25">
                  <c:v>2.4343205330290096E-13</c:v>
                </c:pt>
                <c:pt idx="26">
                  <c:v>5.1277536367966629E-13</c:v>
                </c:pt>
                <c:pt idx="27">
                  <c:v>1.069383787154164E-12</c:v>
                </c:pt>
                <c:pt idx="28">
                  <c:v>2.207989963137155E-12</c:v>
                </c:pt>
                <c:pt idx="29">
                  <c:v>4.5135436772055174E-12</c:v>
                </c:pt>
                <c:pt idx="30">
                  <c:v>9.1347204083645936E-12</c:v>
                </c:pt>
                <c:pt idx="31">
                  <c:v>1.8303322170155714E-11</c:v>
                </c:pt>
                <c:pt idx="32">
                  <c:v>3.6309615017918004E-11</c:v>
                </c:pt>
                <c:pt idx="33">
                  <c:v>7.1313281239961009E-11</c:v>
                </c:pt>
                <c:pt idx="34">
                  <c:v>1.3866799941653172E-10</c:v>
                </c:pt>
                <c:pt idx="35">
                  <c:v>2.6695566147628519E-10</c:v>
                </c:pt>
                <c:pt idx="36">
                  <c:v>5.0881402816450389E-10</c:v>
                </c:pt>
                <c:pt idx="37">
                  <c:v>9.6014333703123363E-10</c:v>
                </c:pt>
                <c:pt idx="38">
                  <c:v>1.7937839079640922E-9</c:v>
                </c:pt>
                <c:pt idx="39">
                  <c:v>3.3178842435473049E-9</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C-E668-4998-B17A-5943D167D187}"/>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E-E668-4998-B17A-5943D167D187}"/>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3.3178842435472697E-9</c:v>
                </c:pt>
                <c:pt idx="162">
                  <c:v>1.7937839079640922E-9</c:v>
                </c:pt>
                <c:pt idx="163">
                  <c:v>9.601433370312266E-10</c:v>
                </c:pt>
                <c:pt idx="164">
                  <c:v>5.0881402816449841E-10</c:v>
                </c:pt>
                <c:pt idx="165">
                  <c:v>2.6695566147628519E-10</c:v>
                </c:pt>
                <c:pt idx="166">
                  <c:v>1.3866799941653025E-10</c:v>
                </c:pt>
                <c:pt idx="167">
                  <c:v>7.1313281239961009E-11</c:v>
                </c:pt>
                <c:pt idx="168">
                  <c:v>3.6309615017917752E-11</c:v>
                </c:pt>
                <c:pt idx="169">
                  <c:v>1.8303322170155517E-11</c:v>
                </c:pt>
                <c:pt idx="170">
                  <c:v>9.1347204083645936E-12</c:v>
                </c:pt>
                <c:pt idx="171">
                  <c:v>4.513543677205469E-12</c:v>
                </c:pt>
                <c:pt idx="172">
                  <c:v>2.207989963137155E-12</c:v>
                </c:pt>
                <c:pt idx="173">
                  <c:v>1.0693837871541565E-12</c:v>
                </c:pt>
                <c:pt idx="174">
                  <c:v>5.1277536367965902E-13</c:v>
                </c:pt>
                <c:pt idx="175">
                  <c:v>2.4343205330290096E-13</c:v>
                </c:pt>
                <c:pt idx="176">
                  <c:v>1.1441564901801248E-13</c:v>
                </c:pt>
                <c:pt idx="177">
                  <c:v>5.3241483722529814E-14</c:v>
                </c:pt>
                <c:pt idx="178">
                  <c:v>2.4528552856964153E-14</c:v>
                </c:pt>
                <c:pt idx="179">
                  <c:v>1.1187956214351656E-14</c:v>
                </c:pt>
                <c:pt idx="180">
                  <c:v>5.0522710835368927E-15</c:v>
                </c:pt>
                <c:pt idx="181">
                  <c:v>2.2588094031542708E-15</c:v>
                </c:pt>
                <c:pt idx="182">
                  <c:v>9.9983787484971794E-16</c:v>
                </c:pt>
                <c:pt idx="183">
                  <c:v>4.3816394355093266E-16</c:v>
                </c:pt>
                <c:pt idx="184">
                  <c:v>1.9010815379079371E-16</c:v>
                </c:pt>
                <c:pt idx="185">
                  <c:v>8.1662356316695502E-17</c:v>
                </c:pt>
                <c:pt idx="186">
                  <c:v>3.4729627485661583E-17</c:v>
                </c:pt>
                <c:pt idx="187">
                  <c:v>1.4622963575006579E-17</c:v>
                </c:pt>
                <c:pt idx="188">
                  <c:v>6.095758129562418E-18</c:v>
                </c:pt>
                <c:pt idx="189">
                  <c:v>2.5158057769513689E-18</c:v>
                </c:pt>
                <c:pt idx="190">
                  <c:v>1.0279773571668917E-18</c:v>
                </c:pt>
                <c:pt idx="191">
                  <c:v>4.1585989791150716E-19</c:v>
                </c:pt>
                <c:pt idx="192">
                  <c:v>1.6655880323798698E-19</c:v>
                </c:pt>
                <c:pt idx="193">
                  <c:v>6.6045798607393083E-20</c:v>
                </c:pt>
                <c:pt idx="194">
                  <c:v>2.5928647011003341E-20</c:v>
                </c:pt>
                <c:pt idx="195">
                  <c:v>1.007793539430001E-20</c:v>
                </c:pt>
                <c:pt idx="196">
                  <c:v>3.8781119317469065E-21</c:v>
                </c:pt>
                <c:pt idx="197">
                  <c:v>1.4774954927042124E-21</c:v>
                </c:pt>
                <c:pt idx="198">
                  <c:v>5.5730000227206912E-22</c:v>
                </c:pt>
                <c:pt idx="199">
                  <c:v>2.0811768202027803E-22</c:v>
                </c:pt>
                <c:pt idx="200">
                  <c:v>7.6945986267064199E-23</c:v>
                </c:pt>
              </c:numCache>
            </c:numRef>
          </c:yVal>
          <c:smooth val="1"/>
          <c:extLst>
            <c:ext xmlns:c16="http://schemas.microsoft.com/office/drawing/2014/chart" uri="{C3380CC4-5D6E-409C-BE32-E72D297353CC}">
              <c16:uniqueId val="{0000000F-E668-4998-B17A-5943D167D187}"/>
            </c:ext>
          </c:extLst>
        </c:ser>
        <c:ser>
          <c:idx val="4"/>
          <c:order val="7"/>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E668-4998-B17A-5943D167D18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0</c:v>
                </c:pt>
                <c:pt idx="1">
                  <c:v>0</c:v>
                </c:pt>
              </c:numCache>
            </c:numRef>
          </c:xVal>
          <c:yVal>
            <c:numRef>
              <c:f>Sheet1!$N$5:$N$7</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11-E668-4998-B17A-5943D167D187}"/>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2.5713204615269718E-3</c:v>
                </c:pt>
                <c:pt idx="42">
                  <c:v>2.9762662098879269E-3</c:v>
                </c:pt>
                <c:pt idx="43">
                  <c:v>3.4363833453069856E-3</c:v>
                </c:pt>
                <c:pt idx="44">
                  <c:v>3.9577257914899843E-3</c:v>
                </c:pt>
                <c:pt idx="45">
                  <c:v>4.5467812507955264E-3</c:v>
                </c:pt>
                <c:pt idx="46">
                  <c:v>5.2104674072113027E-3</c:v>
                </c:pt>
                <c:pt idx="47">
                  <c:v>5.9561218038025896E-3</c:v>
                </c:pt>
                <c:pt idx="48">
                  <c:v>6.7914846168428168E-3</c:v>
                </c:pt>
                <c:pt idx="49">
                  <c:v>7.7246735671975871E-3</c:v>
                </c:pt>
                <c:pt idx="50">
                  <c:v>8.7641502467842702E-3</c:v>
                </c:pt>
                <c:pt idx="51">
                  <c:v>9.9186771958976686E-3</c:v>
                </c:pt>
                <c:pt idx="52">
                  <c:v>1.119726514742145E-2</c:v>
                </c:pt>
                <c:pt idx="53">
                  <c:v>1.2609109957597208E-2</c:v>
                </c:pt>
                <c:pt idx="54">
                  <c:v>1.4163518870800593E-2</c:v>
                </c:pt>
                <c:pt idx="55">
                  <c:v>1.5869825917833709E-2</c:v>
                </c:pt>
                <c:pt idx="56">
                  <c:v>1.773729642311573E-2</c:v>
                </c:pt>
                <c:pt idx="57">
                  <c:v>1.977502079468511E-2</c:v>
                </c:pt>
                <c:pt idx="58">
                  <c:v>2.1991797990213616E-2</c:v>
                </c:pt>
                <c:pt idx="59">
                  <c:v>2.4396009289591382E-2</c:v>
                </c:pt>
                <c:pt idx="60">
                  <c:v>2.6995483256594031E-2</c:v>
                </c:pt>
                <c:pt idx="61">
                  <c:v>2.9797353034408055E-2</c:v>
                </c:pt>
                <c:pt idx="62">
                  <c:v>3.2807907387338298E-2</c:v>
                </c:pt>
                <c:pt idx="63">
                  <c:v>3.603243716810902E-2</c:v>
                </c:pt>
                <c:pt idx="64">
                  <c:v>3.9475079150447089E-2</c:v>
                </c:pt>
                <c:pt idx="65">
                  <c:v>4.3138659413255766E-2</c:v>
                </c:pt>
                <c:pt idx="66">
                  <c:v>4.7024538688443487E-2</c:v>
                </c:pt>
                <c:pt idx="67">
                  <c:v>5.1132462281989019E-2</c:v>
                </c:pt>
                <c:pt idx="68">
                  <c:v>5.5460417339727813E-2</c:v>
                </c:pt>
                <c:pt idx="69">
                  <c:v>6.0004500348492827E-2</c:v>
                </c:pt>
                <c:pt idx="70">
                  <c:v>6.4758797832945872E-2</c:v>
                </c:pt>
                <c:pt idx="71">
                  <c:v>6.9715283222680155E-2</c:v>
                </c:pt>
                <c:pt idx="72">
                  <c:v>7.4863732817872439E-2</c:v>
                </c:pt>
                <c:pt idx="73">
                  <c:v>8.019166367095984E-2</c:v>
                </c:pt>
                <c:pt idx="74">
                  <c:v>8.5684296023903705E-2</c:v>
                </c:pt>
                <c:pt idx="75">
                  <c:v>9.1324542694510957E-2</c:v>
                </c:pt>
                <c:pt idx="76">
                  <c:v>9.7093027491606518E-2</c:v>
                </c:pt>
                <c:pt idx="77">
                  <c:v>0.10296813435998739</c:v>
                </c:pt>
                <c:pt idx="78">
                  <c:v>0.10892608851627532</c:v>
                </c:pt>
                <c:pt idx="79">
                  <c:v>0.11494107034211655</c:v>
                </c:pt>
                <c:pt idx="80">
                  <c:v>0.12098536225957168</c:v>
                </c:pt>
                <c:pt idx="81">
                  <c:v>0.12702952823459449</c:v>
                </c:pt>
                <c:pt idx="82">
                  <c:v>0.13304262494937749</c:v>
                </c:pt>
                <c:pt idx="83">
                  <c:v>0.13899244306549829</c:v>
                </c:pt>
                <c:pt idx="84">
                  <c:v>0.14484577638074139</c:v>
                </c:pt>
                <c:pt idx="85">
                  <c:v>0.15056871607740221</c:v>
                </c:pt>
                <c:pt idx="86">
                  <c:v>0.15612696668338061</c:v>
                </c:pt>
                <c:pt idx="87">
                  <c:v>0.16148617983395722</c:v>
                </c:pt>
                <c:pt idx="88">
                  <c:v>0.16661230144589986</c:v>
                </c:pt>
                <c:pt idx="89">
                  <c:v>0.17147192750969195</c:v>
                </c:pt>
                <c:pt idx="90">
                  <c:v>0.17603266338214976</c:v>
                </c:pt>
                <c:pt idx="91">
                  <c:v>0.18026348123082397</c:v>
                </c:pt>
                <c:pt idx="92">
                  <c:v>0.1841350701516617</c:v>
                </c:pt>
                <c:pt idx="93">
                  <c:v>0.18762017345846899</c:v>
                </c:pt>
                <c:pt idx="94">
                  <c:v>0.19069390773026207</c:v>
                </c:pt>
                <c:pt idx="95">
                  <c:v>0.19333405840142462</c:v>
                </c:pt>
                <c:pt idx="96">
                  <c:v>0.195521346987728</c:v>
                </c:pt>
                <c:pt idx="97">
                  <c:v>0.19723966545394447</c:v>
                </c:pt>
                <c:pt idx="98">
                  <c:v>0.1984762737385059</c:v>
                </c:pt>
                <c:pt idx="99">
                  <c:v>0.19922195704738202</c:v>
                </c:pt>
                <c:pt idx="100">
                  <c:v>0.19947114020071635</c:v>
                </c:pt>
                <c:pt idx="101">
                  <c:v>0.19922195704738199</c:v>
                </c:pt>
                <c:pt idx="102">
                  <c:v>0.19847627373850588</c:v>
                </c:pt>
                <c:pt idx="103">
                  <c:v>0.19723966545394445</c:v>
                </c:pt>
                <c:pt idx="104">
                  <c:v>0.19552134698772794</c:v>
                </c:pt>
                <c:pt idx="105">
                  <c:v>0.19333405840142462</c:v>
                </c:pt>
                <c:pt idx="106">
                  <c:v>0.19069390773026201</c:v>
                </c:pt>
                <c:pt idx="107">
                  <c:v>0.1876201734584689</c:v>
                </c:pt>
                <c:pt idx="108">
                  <c:v>0.18413507015166164</c:v>
                </c:pt>
                <c:pt idx="109">
                  <c:v>0.18026348123082397</c:v>
                </c:pt>
                <c:pt idx="110">
                  <c:v>0.17603266338214976</c:v>
                </c:pt>
                <c:pt idx="111">
                  <c:v>0.1714719275096919</c:v>
                </c:pt>
                <c:pt idx="112">
                  <c:v>0.16661230144589978</c:v>
                </c:pt>
                <c:pt idx="113">
                  <c:v>0.16148617983395711</c:v>
                </c:pt>
                <c:pt idx="114">
                  <c:v>0.15612696668338061</c:v>
                </c:pt>
                <c:pt idx="115">
                  <c:v>0.15056871607740221</c:v>
                </c:pt>
                <c:pt idx="116">
                  <c:v>0.14484577638074128</c:v>
                </c:pt>
                <c:pt idx="117">
                  <c:v>0.13899244306549818</c:v>
                </c:pt>
                <c:pt idx="118">
                  <c:v>0.13304262494937738</c:v>
                </c:pt>
                <c:pt idx="119">
                  <c:v>0.12702952823459449</c:v>
                </c:pt>
                <c:pt idx="120">
                  <c:v>0.12098536225957168</c:v>
                </c:pt>
                <c:pt idx="121">
                  <c:v>0.11494107034211641</c:v>
                </c:pt>
                <c:pt idx="122">
                  <c:v>0.10892608851627521</c:v>
                </c:pt>
                <c:pt idx="123">
                  <c:v>0.10296813435998732</c:v>
                </c:pt>
                <c:pt idx="124">
                  <c:v>9.7093027491606462E-2</c:v>
                </c:pt>
                <c:pt idx="125">
                  <c:v>9.1324542694510957E-2</c:v>
                </c:pt>
                <c:pt idx="126">
                  <c:v>8.5684296023903594E-2</c:v>
                </c:pt>
                <c:pt idx="127">
                  <c:v>8.0191663670959756E-2</c:v>
                </c:pt>
                <c:pt idx="128">
                  <c:v>7.4863732817872397E-2</c:v>
                </c:pt>
                <c:pt idx="129">
                  <c:v>6.9715283222680113E-2</c:v>
                </c:pt>
                <c:pt idx="130">
                  <c:v>6.4758797832945872E-2</c:v>
                </c:pt>
                <c:pt idx="131">
                  <c:v>6.0004500348492737E-2</c:v>
                </c:pt>
                <c:pt idx="132">
                  <c:v>5.546041733972773E-2</c:v>
                </c:pt>
                <c:pt idx="133">
                  <c:v>5.1132462281988984E-2</c:v>
                </c:pt>
                <c:pt idx="134">
                  <c:v>4.7024538688443453E-2</c:v>
                </c:pt>
                <c:pt idx="135">
                  <c:v>4.3138659413255766E-2</c:v>
                </c:pt>
                <c:pt idx="136">
                  <c:v>3.9475079150447033E-2</c:v>
                </c:pt>
                <c:pt idx="137">
                  <c:v>3.6032437168108958E-2</c:v>
                </c:pt>
                <c:pt idx="138">
                  <c:v>3.2807907387338277E-2</c:v>
                </c:pt>
                <c:pt idx="139">
                  <c:v>2.9797353034408027E-2</c:v>
                </c:pt>
                <c:pt idx="140">
                  <c:v>2.6995483256594031E-2</c:v>
                </c:pt>
                <c:pt idx="141">
                  <c:v>2.439600928959134E-2</c:v>
                </c:pt>
                <c:pt idx="142">
                  <c:v>2.1991797990213578E-2</c:v>
                </c:pt>
                <c:pt idx="143">
                  <c:v>1.9775020794685093E-2</c:v>
                </c:pt>
                <c:pt idx="144">
                  <c:v>1.7737296423115712E-2</c:v>
                </c:pt>
                <c:pt idx="145">
                  <c:v>1.5869825917833709E-2</c:v>
                </c:pt>
                <c:pt idx="146">
                  <c:v>1.416351887080056E-2</c:v>
                </c:pt>
                <c:pt idx="147">
                  <c:v>1.2609109957597181E-2</c:v>
                </c:pt>
                <c:pt idx="148">
                  <c:v>1.1197265147421441E-2</c:v>
                </c:pt>
                <c:pt idx="149">
                  <c:v>9.9186771958976565E-3</c:v>
                </c:pt>
                <c:pt idx="150">
                  <c:v>8.7641502467842702E-3</c:v>
                </c:pt>
                <c:pt idx="151">
                  <c:v>7.7246735671975706E-3</c:v>
                </c:pt>
                <c:pt idx="152">
                  <c:v>6.7914846168428012E-3</c:v>
                </c:pt>
                <c:pt idx="153">
                  <c:v>5.9561218038025844E-3</c:v>
                </c:pt>
                <c:pt idx="154">
                  <c:v>5.2104674072112958E-3</c:v>
                </c:pt>
                <c:pt idx="155">
                  <c:v>4.5467812507955264E-3</c:v>
                </c:pt>
                <c:pt idx="156">
                  <c:v>3.957725791489973E-3</c:v>
                </c:pt>
                <c:pt idx="157">
                  <c:v>3.4363833453069825E-3</c:v>
                </c:pt>
                <c:pt idx="158">
                  <c:v>2.9762662098879243E-3</c:v>
                </c:pt>
                <c:pt idx="159">
                  <c:v>2.5713204615269696E-3</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04DD-469C-AA86-8B8F18E9F726}"/>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04DD-469C-AA86-8B8F18E9F726}"/>
              </c:ext>
            </c:extLst>
          </c:dPt>
          <c:dLbls>
            <c:dLbl>
              <c:idx val="0"/>
              <c:delete val="1"/>
              <c:extLst>
                <c:ext xmlns:c15="http://schemas.microsoft.com/office/drawing/2012/chart" uri="{CE6537A1-D6FC-4f65-9D91-7224C49458BB}"/>
                <c:ext xmlns:c16="http://schemas.microsoft.com/office/drawing/2014/chart" uri="{C3380CC4-5D6E-409C-BE32-E72D297353CC}">
                  <c16:uniqueId val="{00000003-04DD-469C-AA86-8B8F18E9F726}"/>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4DD-469C-AA86-8B8F18E9F72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-9.9735570100358186E-3</c:v>
                </c:pt>
                <c:pt idx="1">
                  <c:v>0.22939181123082378</c:v>
                </c:pt>
              </c:numCache>
            </c:numRef>
          </c:yVal>
          <c:smooth val="1"/>
          <c:extLst>
            <c:ext xmlns:c16="http://schemas.microsoft.com/office/drawing/2014/chart" uri="{C3380CC4-5D6E-409C-BE32-E72D297353CC}">
              <c16:uniqueId val="{00000004-04DD-469C-AA86-8B8F18E9F726}"/>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04DD-469C-AA86-8B8F18E9F726}"/>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4DD-469C-AA86-8B8F18E9F72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7-04DD-469C-AA86-8B8F18E9F726}"/>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04DD-469C-AA86-8B8F18E9F726}"/>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4DD-469C-AA86-8B8F18E9F726}"/>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A-04DD-469C-AA86-8B8F18E9F726}"/>
            </c:ext>
          </c:extLst>
        </c:ser>
        <c:ser>
          <c:idx val="6"/>
          <c:order val="4"/>
          <c:spPr>
            <a:ln w="38100">
              <a:solidFill>
                <a:schemeClr val="tx1"/>
              </a:solidFill>
              <a:headEnd type="none" w="med" len="med"/>
              <a:tailEnd type="triangle" w="med" len="med"/>
            </a:ln>
          </c:spPr>
          <c:marker>
            <c:symbol val="none"/>
          </c:marker>
          <c:xVal>
            <c:numRef>
              <c:f>Sheet1!$G$6:$G$7</c:f>
              <c:numCache>
                <c:formatCode>General</c:formatCode>
                <c:ptCount val="2"/>
                <c:pt idx="0">
                  <c:v>0</c:v>
                </c:pt>
                <c:pt idx="1">
                  <c:v>0</c:v>
                </c:pt>
              </c:numCache>
            </c:numRef>
          </c:xVal>
          <c:yVal>
            <c:numRef>
              <c:f>Sheet1!$H$6:$H$7</c:f>
              <c:numCache>
                <c:formatCode>General</c:formatCode>
                <c:ptCount val="2"/>
                <c:pt idx="0">
                  <c:v>0.1196826841204298</c:v>
                </c:pt>
                <c:pt idx="1">
                  <c:v>0.1196826841204298</c:v>
                </c:pt>
              </c:numCache>
            </c:numRef>
          </c:yVal>
          <c:smooth val="1"/>
          <c:extLst>
            <c:ext xmlns:c16="http://schemas.microsoft.com/office/drawing/2014/chart" uri="{C3380CC4-5D6E-409C-BE32-E72D297353CC}">
              <c16:uniqueId val="{0000000B-04DD-469C-AA86-8B8F18E9F726}"/>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7.4335975736714884E-7</c:v>
                </c:pt>
                <c:pt idx="1">
                  <c:v>9.5330045156140538E-7</c:v>
                </c:pt>
                <c:pt idx="2">
                  <c:v>1.2194803729466761E-6</c:v>
                </c:pt>
                <c:pt idx="3">
                  <c:v>1.5560877895744722E-6</c:v>
                </c:pt>
                <c:pt idx="4">
                  <c:v>1.9806495455160377E-6</c:v>
                </c:pt>
                <c:pt idx="5">
                  <c:v>2.5147536442962227E-6</c:v>
                </c:pt>
                <c:pt idx="6">
                  <c:v>3.1849125894335449E-6</c:v>
                </c:pt>
                <c:pt idx="7">
                  <c:v>4.0235912282461476E-6</c:v>
                </c:pt>
                <c:pt idx="8">
                  <c:v>5.0704260327433792E-6</c:v>
                </c:pt>
                <c:pt idx="9">
                  <c:v>6.3736661909167328E-6</c:v>
                </c:pt>
                <c:pt idx="10">
                  <c:v>7.9918705534527373E-6</c:v>
                </c:pt>
                <c:pt idx="11">
                  <c:v>9.9958983534613955E-6</c:v>
                </c:pt>
                <c:pt idx="12">
                  <c:v>1.2471235645026768E-5</c:v>
                </c:pt>
                <c:pt idx="13">
                  <c:v>1.5520703528925133E-5</c:v>
                </c:pt>
                <c:pt idx="14">
                  <c:v>1.9267598371043565E-5</c:v>
                </c:pt>
                <c:pt idx="15">
                  <c:v>2.3859318270602476E-5</c:v>
                </c:pt>
                <c:pt idx="16">
                  <c:v>2.9471533878269927E-5</c:v>
                </c:pt>
                <c:pt idx="17">
                  <c:v>3.6312965151126162E-5</c:v>
                </c:pt>
                <c:pt idx="18">
                  <c:v>4.4630828588566464E-5</c:v>
                </c:pt>
                <c:pt idx="19">
                  <c:v>5.4717021719900277E-5</c:v>
                </c:pt>
                <c:pt idx="20">
                  <c:v>6.6915112882442684E-5</c:v>
                </c:pt>
                <c:pt idx="21">
                  <c:v>8.1628204383120994E-5</c:v>
                </c:pt>
                <c:pt idx="22">
                  <c:v>9.9327735696386359E-5</c:v>
                </c:pt>
                <c:pt idx="23">
                  <c:v>1.2056329011299684E-4</c:v>
                </c:pt>
                <c:pt idx="24">
                  <c:v>1.4597346289573014E-4</c:v>
                </c:pt>
                <c:pt idx="25">
                  <c:v>1.762978411837227E-4</c:v>
                </c:pt>
                <c:pt idx="26">
                  <c:v>2.1239013527537572E-4</c:v>
                </c:pt>
                <c:pt idx="27">
                  <c:v>2.552324871720928E-4</c:v>
                </c:pt>
                <c:pt idx="28">
                  <c:v>3.0595096505688649E-4</c:v>
                </c:pt>
                <c:pt idx="29">
                  <c:v>3.6583223141515545E-4</c:v>
                </c:pt>
                <c:pt idx="30">
                  <c:v>4.3634134752288008E-4</c:v>
                </c:pt>
                <c:pt idx="31">
                  <c:v>5.1914064783070517E-4</c:v>
                </c:pt>
                <c:pt idx="32">
                  <c:v>6.1610958423650997E-4</c:v>
                </c:pt>
                <c:pt idx="33">
                  <c:v>7.2936540233337359E-4</c:v>
                </c:pt>
                <c:pt idx="34">
                  <c:v>8.6128446952684061E-4</c:v>
                </c:pt>
                <c:pt idx="35">
                  <c:v>1.0145240286498841E-3</c:v>
                </c:pt>
                <c:pt idx="36">
                  <c:v>1.1920441007324202E-3</c:v>
                </c:pt>
                <c:pt idx="37">
                  <c:v>1.3971292074397236E-3</c:v>
                </c:pt>
                <c:pt idx="38">
                  <c:v>1.6334095280999624E-3</c:v>
                </c:pt>
                <c:pt idx="39">
                  <c:v>1.9048810491109052E-3</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C-04DD-469C-AA86-8B8F18E9F726}"/>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E-04DD-469C-AA86-8B8F18E9F726}"/>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1.9048810491109E-3</c:v>
                </c:pt>
                <c:pt idx="162">
                  <c:v>1.6334095280999624E-3</c:v>
                </c:pt>
                <c:pt idx="163">
                  <c:v>1.397129207439721E-3</c:v>
                </c:pt>
                <c:pt idx="164">
                  <c:v>1.1920441007324172E-3</c:v>
                </c:pt>
                <c:pt idx="165">
                  <c:v>1.0145240286498841E-3</c:v>
                </c:pt>
                <c:pt idx="166">
                  <c:v>8.6128446952683834E-4</c:v>
                </c:pt>
                <c:pt idx="167">
                  <c:v>7.2936540233337359E-4</c:v>
                </c:pt>
                <c:pt idx="168">
                  <c:v>6.1610958423650877E-4</c:v>
                </c:pt>
                <c:pt idx="169">
                  <c:v>5.1914064783070376E-4</c:v>
                </c:pt>
                <c:pt idx="170">
                  <c:v>4.3634134752288008E-4</c:v>
                </c:pt>
                <c:pt idx="171">
                  <c:v>3.6583223141515447E-4</c:v>
                </c:pt>
                <c:pt idx="172">
                  <c:v>3.0595096505688649E-4</c:v>
                </c:pt>
                <c:pt idx="173">
                  <c:v>2.5523248717209237E-4</c:v>
                </c:pt>
                <c:pt idx="174">
                  <c:v>2.1239013527537499E-4</c:v>
                </c:pt>
                <c:pt idx="175">
                  <c:v>1.762978411837227E-4</c:v>
                </c:pt>
                <c:pt idx="176">
                  <c:v>1.4597346289572976E-4</c:v>
                </c:pt>
                <c:pt idx="177">
                  <c:v>1.2056329011299684E-4</c:v>
                </c:pt>
                <c:pt idx="178">
                  <c:v>9.9327735696386183E-5</c:v>
                </c:pt>
                <c:pt idx="179">
                  <c:v>8.162820438312071E-5</c:v>
                </c:pt>
                <c:pt idx="180">
                  <c:v>6.6915112882442684E-5</c:v>
                </c:pt>
                <c:pt idx="181">
                  <c:v>5.471702171990008E-5</c:v>
                </c:pt>
                <c:pt idx="182">
                  <c:v>4.4630828588566464E-5</c:v>
                </c:pt>
                <c:pt idx="183">
                  <c:v>3.6312965151126162E-5</c:v>
                </c:pt>
                <c:pt idx="184">
                  <c:v>2.9471533878269822E-5</c:v>
                </c:pt>
                <c:pt idx="185">
                  <c:v>2.3859318270602476E-5</c:v>
                </c:pt>
                <c:pt idx="186">
                  <c:v>1.9267598371043497E-5</c:v>
                </c:pt>
                <c:pt idx="187">
                  <c:v>1.5520703528925133E-5</c:v>
                </c:pt>
                <c:pt idx="188">
                  <c:v>1.2471235645026768E-5</c:v>
                </c:pt>
                <c:pt idx="189">
                  <c:v>9.9958983534613599E-6</c:v>
                </c:pt>
                <c:pt idx="190">
                  <c:v>7.9918705534527373E-6</c:v>
                </c:pt>
                <c:pt idx="191">
                  <c:v>6.373666190916698E-6</c:v>
                </c:pt>
                <c:pt idx="192">
                  <c:v>5.0704260327433351E-6</c:v>
                </c:pt>
                <c:pt idx="193">
                  <c:v>4.0235912282461476E-6</c:v>
                </c:pt>
                <c:pt idx="194">
                  <c:v>3.1849125894335339E-6</c:v>
                </c:pt>
                <c:pt idx="195">
                  <c:v>2.5147536442962227E-6</c:v>
                </c:pt>
                <c:pt idx="196">
                  <c:v>1.9806495455160305E-6</c:v>
                </c:pt>
                <c:pt idx="197">
                  <c:v>1.5560877895744585E-6</c:v>
                </c:pt>
                <c:pt idx="198">
                  <c:v>1.2194803729466761E-6</c:v>
                </c:pt>
                <c:pt idx="199">
                  <c:v>9.533004515614003E-7</c:v>
                </c:pt>
                <c:pt idx="200">
                  <c:v>7.4335975736714884E-7</c:v>
                </c:pt>
              </c:numCache>
            </c:numRef>
          </c:yVal>
          <c:smooth val="1"/>
          <c:extLst>
            <c:ext xmlns:c16="http://schemas.microsoft.com/office/drawing/2014/chart" uri="{C3380CC4-5D6E-409C-BE32-E72D297353CC}">
              <c16:uniqueId val="{0000000F-04DD-469C-AA86-8B8F18E9F726}"/>
            </c:ext>
          </c:extLst>
        </c:ser>
        <c:ser>
          <c:idx val="4"/>
          <c:order val="7"/>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4DD-469C-AA86-8B8F18E9F72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0</c:v>
                </c:pt>
                <c:pt idx="1">
                  <c:v>0</c:v>
                </c:pt>
              </c:numCache>
            </c:numRef>
          </c:xVal>
          <c:yVal>
            <c:numRef>
              <c:f>Sheet1!$N$5:$N$7</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11-04DD-469C-AA86-8B8F18E9F726}"/>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9.8525077225530035E-3</c:v>
                </c:pt>
                <c:pt idx="42">
                  <c:v>1.0819239818752713E-2</c:v>
                </c:pt>
                <c:pt idx="43">
                  <c:v>1.18618339389365E-2</c:v>
                </c:pt>
                <c:pt idx="44">
                  <c:v>1.2984106257478988E-2</c:v>
                </c:pt>
                <c:pt idx="45">
                  <c:v>1.4189837138492568E-2</c:v>
                </c:pt>
                <c:pt idx="46">
                  <c:v>1.5482742458982259E-2</c:v>
                </c:pt>
                <c:pt idx="47">
                  <c:v>1.6866442784708127E-2</c:v>
                </c:pt>
                <c:pt idx="48">
                  <c:v>1.8344430508421973E-2</c:v>
                </c:pt>
                <c:pt idx="49">
                  <c:v>1.9920035094028309E-2</c:v>
                </c:pt>
                <c:pt idx="50">
                  <c:v>2.1596386605275224E-2</c:v>
                </c:pt>
                <c:pt idx="51">
                  <c:v>2.33763777333806E-2</c:v>
                </c:pt>
                <c:pt idx="52">
                  <c:v>2.5262624574079462E-2</c:v>
                </c:pt>
                <c:pt idx="53">
                  <c:v>2.7257426440417842E-2</c:v>
                </c:pt>
                <c:pt idx="54">
                  <c:v>2.9362725032662768E-2</c:v>
                </c:pt>
                <c:pt idx="55">
                  <c:v>3.1580063320357656E-2</c:v>
                </c:pt>
                <c:pt idx="56">
                  <c:v>3.3910544523208901E-2</c:v>
                </c:pt>
                <c:pt idx="57">
                  <c:v>3.635479160651315E-2</c:v>
                </c:pt>
                <c:pt idx="58">
                  <c:v>3.8912907732587015E-2</c:v>
                </c:pt>
                <c:pt idx="59">
                  <c:v>4.1584438131505697E-2</c:v>
                </c:pt>
                <c:pt idx="60">
                  <c:v>4.4368333871782219E-2</c:v>
                </c:pt>
                <c:pt idx="61">
                  <c:v>4.7262918023832923E-2</c:v>
                </c:pt>
                <c:pt idx="62">
                  <c:v>5.0265854715635251E-2</c:v>
                </c:pt>
                <c:pt idx="63">
                  <c:v>5.3374121580400932E-2</c:v>
                </c:pt>
                <c:pt idx="64">
                  <c:v>5.6583986089935513E-2</c:v>
                </c:pt>
                <c:pt idx="65">
                  <c:v>5.9890986254297944E-2</c:v>
                </c:pt>
                <c:pt idx="66">
                  <c:v>6.3289916148153227E-2</c:v>
                </c:pt>
                <c:pt idx="67">
                  <c:v>6.6774816696685543E-2</c:v>
                </c:pt>
                <c:pt idx="68">
                  <c:v>7.0338972119064966E-2</c:v>
                </c:pt>
                <c:pt idx="69">
                  <c:v>7.3974912385322139E-2</c:v>
                </c:pt>
                <c:pt idx="70">
                  <c:v>7.7674421993285184E-2</c:v>
                </c:pt>
                <c:pt idx="71">
                  <c:v>8.1428555316303816E-2</c:v>
                </c:pt>
                <c:pt idx="72">
                  <c:v>8.5227658710287174E-2</c:v>
                </c:pt>
                <c:pt idx="73">
                  <c:v>8.9061399500704491E-2</c:v>
                </c:pt>
                <c:pt idx="74">
                  <c:v>9.2918801897346484E-2</c:v>
                </c:pt>
                <c:pt idx="75">
                  <c:v>9.6788289807657343E-2</c:v>
                </c:pt>
                <c:pt idx="76">
                  <c:v>0.10065773643924687</c:v>
                </c:pt>
                <c:pt idx="77">
                  <c:v>0.10451452049982127</c:v>
                </c:pt>
                <c:pt idx="78">
                  <c:v>0.10834558871933524</c:v>
                </c:pt>
                <c:pt idx="79">
                  <c:v>0.11213752433584824</c:v>
                </c:pt>
                <c:pt idx="80">
                  <c:v>0.1158766211045931</c:v>
                </c:pt>
                <c:pt idx="81">
                  <c:v>0.11954896231038109</c:v>
                </c:pt>
                <c:pt idx="82">
                  <c:v>0.12314050418794122</c:v>
                </c:pt>
                <c:pt idx="83">
                  <c:v>0.12663716308435716</c:v>
                </c:pt>
                <c:pt idx="84">
                  <c:v>0.13002490563363286</c:v>
                </c:pt>
                <c:pt idx="85">
                  <c:v>0.13328984115671985</c:v>
                </c:pt>
                <c:pt idx="86">
                  <c:v>0.136418315452141</c:v>
                </c:pt>
                <c:pt idx="87">
                  <c:v>0.13939700510358982</c:v>
                </c:pt>
                <c:pt idx="88">
                  <c:v>0.14221301140239886</c:v>
                </c:pt>
                <c:pt idx="89">
                  <c:v>0.14485395296523693</c:v>
                </c:pt>
                <c:pt idx="90">
                  <c:v>0.14730805612132933</c:v>
                </c:pt>
                <c:pt idx="91">
                  <c:v>0.14956424214925135</c:v>
                </c:pt>
                <c:pt idx="92">
                  <c:v>0.1516122104610807</c:v>
                </c:pt>
                <c:pt idx="93">
                  <c:v>0.15344251686139143</c:v>
                </c:pt>
                <c:pt idx="94">
                  <c:v>0.15504664605000568</c:v>
                </c:pt>
                <c:pt idx="95">
                  <c:v>0.15641707759018236</c:v>
                </c:pt>
                <c:pt idx="96">
                  <c:v>0.15754734462741635</c:v>
                </c:pt>
                <c:pt idx="97">
                  <c:v>0.15843208471746242</c:v>
                </c:pt>
                <c:pt idx="98">
                  <c:v>0.15906708220464358</c:v>
                </c:pt>
                <c:pt idx="99">
                  <c:v>0.15944930168184202</c:v>
                </c:pt>
                <c:pt idx="100">
                  <c:v>0.1595769121605731</c:v>
                </c:pt>
                <c:pt idx="101">
                  <c:v>0.15944930168184202</c:v>
                </c:pt>
                <c:pt idx="102">
                  <c:v>0.15906708220464355</c:v>
                </c:pt>
                <c:pt idx="103">
                  <c:v>0.15843208471746242</c:v>
                </c:pt>
                <c:pt idx="104">
                  <c:v>0.15754734462741632</c:v>
                </c:pt>
                <c:pt idx="105">
                  <c:v>0.15641707759018236</c:v>
                </c:pt>
                <c:pt idx="106">
                  <c:v>0.15504664605000562</c:v>
                </c:pt>
                <c:pt idx="107">
                  <c:v>0.1534425168613914</c:v>
                </c:pt>
                <c:pt idx="108">
                  <c:v>0.15161221046108067</c:v>
                </c:pt>
                <c:pt idx="109">
                  <c:v>0.14956424214925135</c:v>
                </c:pt>
                <c:pt idx="110">
                  <c:v>0.14730805612132933</c:v>
                </c:pt>
                <c:pt idx="111">
                  <c:v>0.14485395296523684</c:v>
                </c:pt>
                <c:pt idx="112">
                  <c:v>0.14221301140239881</c:v>
                </c:pt>
                <c:pt idx="113">
                  <c:v>0.13939700510358979</c:v>
                </c:pt>
                <c:pt idx="114">
                  <c:v>0.136418315452141</c:v>
                </c:pt>
                <c:pt idx="115">
                  <c:v>0.13328984115671985</c:v>
                </c:pt>
                <c:pt idx="116">
                  <c:v>0.13002490563363281</c:v>
                </c:pt>
                <c:pt idx="117">
                  <c:v>0.1266371630843571</c:v>
                </c:pt>
                <c:pt idx="118">
                  <c:v>0.12314050418794115</c:v>
                </c:pt>
                <c:pt idx="119">
                  <c:v>0.11954896231038109</c:v>
                </c:pt>
                <c:pt idx="120">
                  <c:v>0.1158766211045931</c:v>
                </c:pt>
                <c:pt idx="121">
                  <c:v>0.11213752433584817</c:v>
                </c:pt>
                <c:pt idx="122">
                  <c:v>0.10834558871933517</c:v>
                </c:pt>
                <c:pt idx="123">
                  <c:v>0.10451452049982123</c:v>
                </c:pt>
                <c:pt idx="124">
                  <c:v>0.10065773643924684</c:v>
                </c:pt>
                <c:pt idx="125">
                  <c:v>9.6788289807657343E-2</c:v>
                </c:pt>
                <c:pt idx="126">
                  <c:v>9.2918801897346442E-2</c:v>
                </c:pt>
                <c:pt idx="127">
                  <c:v>8.9061399500704394E-2</c:v>
                </c:pt>
                <c:pt idx="128">
                  <c:v>8.5227658710287119E-2</c:v>
                </c:pt>
                <c:pt idx="129">
                  <c:v>8.1428555316303761E-2</c:v>
                </c:pt>
                <c:pt idx="130">
                  <c:v>7.7674421993285184E-2</c:v>
                </c:pt>
                <c:pt idx="131">
                  <c:v>7.3974912385322056E-2</c:v>
                </c:pt>
                <c:pt idx="132">
                  <c:v>7.033897211906491E-2</c:v>
                </c:pt>
                <c:pt idx="133">
                  <c:v>6.6774816696685502E-2</c:v>
                </c:pt>
                <c:pt idx="134">
                  <c:v>6.3289916148153214E-2</c:v>
                </c:pt>
                <c:pt idx="135">
                  <c:v>5.9890986254297944E-2</c:v>
                </c:pt>
                <c:pt idx="136">
                  <c:v>5.6583986089935472E-2</c:v>
                </c:pt>
                <c:pt idx="137">
                  <c:v>5.3374121580400891E-2</c:v>
                </c:pt>
                <c:pt idx="138">
                  <c:v>5.026585471563523E-2</c:v>
                </c:pt>
                <c:pt idx="139">
                  <c:v>4.7262918023832909E-2</c:v>
                </c:pt>
                <c:pt idx="140">
                  <c:v>4.4368333871782219E-2</c:v>
                </c:pt>
                <c:pt idx="141">
                  <c:v>4.1584438131505641E-2</c:v>
                </c:pt>
                <c:pt idx="142">
                  <c:v>3.8912907732586974E-2</c:v>
                </c:pt>
                <c:pt idx="143">
                  <c:v>3.6354791606513136E-2</c:v>
                </c:pt>
                <c:pt idx="144">
                  <c:v>3.391054452320888E-2</c:v>
                </c:pt>
                <c:pt idx="145">
                  <c:v>3.1580063320357656E-2</c:v>
                </c:pt>
                <c:pt idx="146">
                  <c:v>2.9362725032662729E-2</c:v>
                </c:pt>
                <c:pt idx="147">
                  <c:v>2.7257426440417815E-2</c:v>
                </c:pt>
                <c:pt idx="148">
                  <c:v>2.5262624574079445E-2</c:v>
                </c:pt>
                <c:pt idx="149">
                  <c:v>2.3376377733380579E-2</c:v>
                </c:pt>
                <c:pt idx="150">
                  <c:v>2.1596386605275224E-2</c:v>
                </c:pt>
                <c:pt idx="151">
                  <c:v>1.9920035094028291E-2</c:v>
                </c:pt>
                <c:pt idx="152">
                  <c:v>1.8344430508421938E-2</c:v>
                </c:pt>
                <c:pt idx="153">
                  <c:v>1.6866442784708127E-2</c:v>
                </c:pt>
                <c:pt idx="154">
                  <c:v>1.5482742458982242E-2</c:v>
                </c:pt>
                <c:pt idx="155">
                  <c:v>1.4189837138492568E-2</c:v>
                </c:pt>
                <c:pt idx="156">
                  <c:v>1.2984106257478966E-2</c:v>
                </c:pt>
                <c:pt idx="157">
                  <c:v>1.18618339389365E-2</c:v>
                </c:pt>
                <c:pt idx="158">
                  <c:v>1.0819239818752706E-2</c:v>
                </c:pt>
                <c:pt idx="159">
                  <c:v>9.8525077225529948E-3</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3927-42AB-B3B4-8CEA1AC4B354}"/>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3927-42AB-B3B4-8CEA1AC4B354}"/>
              </c:ext>
            </c:extLst>
          </c:dPt>
          <c:dLbls>
            <c:dLbl>
              <c:idx val="0"/>
              <c:delete val="1"/>
              <c:extLst>
                <c:ext xmlns:c15="http://schemas.microsoft.com/office/drawing/2012/chart" uri="{CE6537A1-D6FC-4f65-9D91-7224C49458BB}"/>
                <c:ext xmlns:c16="http://schemas.microsoft.com/office/drawing/2014/chart" uri="{C3380CC4-5D6E-409C-BE32-E72D297353CC}">
                  <c16:uniqueId val="{00000003-3927-42AB-B3B4-8CEA1AC4B354}"/>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927-42AB-B3B4-8CEA1AC4B354}"/>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-7.9788456080286552E-3</c:v>
                </c:pt>
                <c:pt idx="1">
                  <c:v>0.18351344898465904</c:v>
                </c:pt>
              </c:numCache>
            </c:numRef>
          </c:yVal>
          <c:smooth val="1"/>
          <c:extLst>
            <c:ext xmlns:c16="http://schemas.microsoft.com/office/drawing/2014/chart" uri="{C3380CC4-5D6E-409C-BE32-E72D297353CC}">
              <c16:uniqueId val="{00000004-3927-42AB-B3B4-8CEA1AC4B354}"/>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3927-42AB-B3B4-8CEA1AC4B354}"/>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927-42AB-B3B4-8CEA1AC4B354}"/>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-7.9788456080286552E-3</c:v>
                </c:pt>
                <c:pt idx="1">
                  <c:v>0.16755575776860177</c:v>
                </c:pt>
              </c:numCache>
            </c:numRef>
          </c:yVal>
          <c:smooth val="1"/>
          <c:extLst>
            <c:ext xmlns:c16="http://schemas.microsoft.com/office/drawing/2014/chart" uri="{C3380CC4-5D6E-409C-BE32-E72D297353CC}">
              <c16:uniqueId val="{00000007-3927-42AB-B3B4-8CEA1AC4B354}"/>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3927-42AB-B3B4-8CEA1AC4B354}"/>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927-42AB-B3B4-8CEA1AC4B354}"/>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-7.9788456080286552E-3</c:v>
                </c:pt>
                <c:pt idx="1">
                  <c:v>0.16755575776860177</c:v>
                </c:pt>
              </c:numCache>
            </c:numRef>
          </c:yVal>
          <c:smooth val="1"/>
          <c:extLst>
            <c:ext xmlns:c16="http://schemas.microsoft.com/office/drawing/2014/chart" uri="{C3380CC4-5D6E-409C-BE32-E72D297353CC}">
              <c16:uniqueId val="{0000000A-3927-42AB-B3B4-8CEA1AC4B354}"/>
            </c:ext>
          </c:extLst>
        </c:ser>
        <c:ser>
          <c:idx val="6"/>
          <c:order val="4"/>
          <c:spPr>
            <a:ln w="38100">
              <a:solidFill>
                <a:schemeClr val="tx1"/>
              </a:solidFill>
              <a:headEnd type="none" w="med" len="med"/>
              <a:tailEnd type="triangle" w="med" len="med"/>
            </a:ln>
          </c:spPr>
          <c:marker>
            <c:symbol val="none"/>
          </c:marker>
          <c:xVal>
            <c:numRef>
              <c:f>Sheet1!$G$6:$G$7</c:f>
              <c:numCache>
                <c:formatCode>General</c:formatCode>
                <c:ptCount val="2"/>
                <c:pt idx="0">
                  <c:v>0</c:v>
                </c:pt>
                <c:pt idx="1">
                  <c:v>0</c:v>
                </c:pt>
              </c:numCache>
            </c:numRef>
          </c:xVal>
          <c:yVal>
            <c:numRef>
              <c:f>Sheet1!$H$6:$H$7</c:f>
              <c:numCache>
                <c:formatCode>General</c:formatCode>
                <c:ptCount val="2"/>
                <c:pt idx="0">
                  <c:v>9.5746147296343856E-2</c:v>
                </c:pt>
                <c:pt idx="1">
                  <c:v>9.5746147296343856E-2</c:v>
                </c:pt>
              </c:numCache>
            </c:numRef>
          </c:yVal>
          <c:smooth val="1"/>
          <c:extLst>
            <c:ext xmlns:c16="http://schemas.microsoft.com/office/drawing/2014/chart" uri="{C3380CC4-5D6E-409C-BE32-E72D297353CC}">
              <c16:uniqueId val="{0000000B-3927-42AB-B3B4-8CEA1AC4B354}"/>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5.3532090305954143E-5</c:v>
                </c:pt>
                <c:pt idx="1">
                  <c:v>6.2770253626212897E-5</c:v>
                </c:pt>
                <c:pt idx="2">
                  <c:v>7.3484999200982713E-5</c:v>
                </c:pt>
                <c:pt idx="3">
                  <c:v>8.5891192600146818E-5</c:v>
                </c:pt>
                <c:pt idx="4">
                  <c:v>1.0023137795634431E-4</c:v>
                </c:pt>
                <c:pt idx="5">
                  <c:v>1.1677877031658411E-4</c:v>
                </c:pt>
                <c:pt idx="6">
                  <c:v>1.3584048499346165E-4</c:v>
                </c:pt>
                <c:pt idx="7">
                  <c:v>1.5776100998766249E-4</c:v>
                </c:pt>
                <c:pt idx="8">
                  <c:v>1.8292592562394304E-4</c:v>
                </c:pt>
                <c:pt idx="9">
                  <c:v>2.1176587323797427E-4</c:v>
                </c:pt>
                <c:pt idx="10">
                  <c:v>2.4476077204550875E-4</c:v>
                </c:pt>
                <c:pt idx="11">
                  <c:v>2.8244428019521449E-4</c:v>
                </c:pt>
                <c:pt idx="12">
                  <c:v>3.2540849243272276E-4</c:v>
                </c:pt>
                <c:pt idx="13">
                  <c:v>3.7430886277099252E-4</c:v>
                </c:pt>
                <c:pt idx="14">
                  <c:v>4.2986933606149427E-4</c:v>
                </c:pt>
                <c:pt idx="15">
                  <c:v>4.9288766738920793E-4</c:v>
                </c:pt>
                <c:pt idx="16">
                  <c:v>5.6424090277655298E-4</c:v>
                </c:pt>
                <c:pt idx="17">
                  <c:v>6.4489098879084918E-4</c:v>
                </c:pt>
                <c:pt idx="18">
                  <c:v>7.3589047232971245E-4</c:v>
                </c:pt>
                <c:pt idx="19">
                  <c:v>8.3838824514317824E-4</c:v>
                </c:pt>
                <c:pt idx="20">
                  <c:v>9.536352805859362E-4</c:v>
                </c:pt>
                <c:pt idx="21">
                  <c:v>1.0829903027362801E-3</c:v>
                </c:pt>
                <c:pt idx="22">
                  <c:v>1.227925320441896E-3</c:v>
                </c:pt>
                <c:pt idx="23">
                  <c:v>1.3900309511419764E-3</c:v>
                </c:pt>
                <c:pt idx="24">
                  <c:v>1.5710214515699114E-3</c:v>
                </c:pt>
                <c:pt idx="25">
                  <c:v>1.7727393647752031E-3</c:v>
                </c:pt>
                <c:pt idx="26">
                  <c:v>1.9971596854449505E-3</c:v>
                </c:pt>
                <c:pt idx="27">
                  <c:v>2.2463934383963875E-3</c:v>
                </c:pt>
                <c:pt idx="28">
                  <c:v>2.5226905585063707E-3</c:v>
                </c:pt>
                <c:pt idx="29">
                  <c:v>2.8284419544077795E-3</c:v>
                </c:pt>
                <c:pt idx="30">
                  <c:v>3.1661806331919878E-3</c:v>
                </c:pt>
                <c:pt idx="31">
                  <c:v>3.5385817592948872E-3</c:v>
                </c:pt>
                <c:pt idx="32">
                  <c:v>3.9484615179004581E-3</c:v>
                </c:pt>
                <c:pt idx="33">
                  <c:v>4.3987746517622347E-3</c:v>
                </c:pt>
                <c:pt idx="34">
                  <c:v>4.8926105405111952E-3</c:v>
                </c:pt>
                <c:pt idx="35">
                  <c:v>5.433187693474245E-3</c:v>
                </c:pt>
                <c:pt idx="36">
                  <c:v>6.0238465309509796E-3</c:v>
                </c:pt>
                <c:pt idx="37">
                  <c:v>6.6680403349524218E-3</c:v>
                </c:pt>
                <c:pt idx="38">
                  <c:v>7.3693242587448294E-3</c:v>
                </c:pt>
                <c:pt idx="39">
                  <c:v>8.1313422952903353E-3</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C-3927-42AB-B3B4-8CEA1AC4B354}"/>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E-3927-42AB-B3B4-8CEA1AC4B354}"/>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8.1313422952903284E-3</c:v>
                </c:pt>
                <c:pt idx="162">
                  <c:v>7.3693242587448294E-3</c:v>
                </c:pt>
                <c:pt idx="163">
                  <c:v>6.6680403349524166E-3</c:v>
                </c:pt>
                <c:pt idx="164">
                  <c:v>6.0238465309509666E-3</c:v>
                </c:pt>
                <c:pt idx="165">
                  <c:v>5.433187693474245E-3</c:v>
                </c:pt>
                <c:pt idx="166">
                  <c:v>4.8926105405111822E-3</c:v>
                </c:pt>
                <c:pt idx="167">
                  <c:v>4.3987746517622347E-3</c:v>
                </c:pt>
                <c:pt idx="168">
                  <c:v>3.948461517900452E-3</c:v>
                </c:pt>
                <c:pt idx="169">
                  <c:v>3.5385817592948833E-3</c:v>
                </c:pt>
                <c:pt idx="170">
                  <c:v>3.1661806331919878E-3</c:v>
                </c:pt>
                <c:pt idx="171">
                  <c:v>2.8284419544077743E-3</c:v>
                </c:pt>
                <c:pt idx="172">
                  <c:v>2.5226905585063707E-3</c:v>
                </c:pt>
                <c:pt idx="173">
                  <c:v>2.2463934383963836E-3</c:v>
                </c:pt>
                <c:pt idx="174">
                  <c:v>1.9971596854449452E-3</c:v>
                </c:pt>
                <c:pt idx="175">
                  <c:v>1.7727393647752031E-3</c:v>
                </c:pt>
                <c:pt idx="176">
                  <c:v>1.5710214515699088E-3</c:v>
                </c:pt>
                <c:pt idx="177">
                  <c:v>1.3900309511419764E-3</c:v>
                </c:pt>
                <c:pt idx="178">
                  <c:v>1.227925320441896E-3</c:v>
                </c:pt>
                <c:pt idx="179">
                  <c:v>1.0829903027362771E-3</c:v>
                </c:pt>
                <c:pt idx="180">
                  <c:v>9.536352805859362E-4</c:v>
                </c:pt>
                <c:pt idx="181">
                  <c:v>8.3838824514317596E-4</c:v>
                </c:pt>
                <c:pt idx="182">
                  <c:v>7.3589047232971245E-4</c:v>
                </c:pt>
                <c:pt idx="183">
                  <c:v>6.4489098879084918E-4</c:v>
                </c:pt>
                <c:pt idx="184">
                  <c:v>5.6424090277655201E-4</c:v>
                </c:pt>
                <c:pt idx="185">
                  <c:v>4.9288766738920793E-4</c:v>
                </c:pt>
                <c:pt idx="186">
                  <c:v>4.2986933606149351E-4</c:v>
                </c:pt>
                <c:pt idx="187">
                  <c:v>3.7430886277099252E-4</c:v>
                </c:pt>
                <c:pt idx="188">
                  <c:v>3.2540849243272276E-4</c:v>
                </c:pt>
                <c:pt idx="189">
                  <c:v>2.8244428019521352E-4</c:v>
                </c:pt>
                <c:pt idx="190">
                  <c:v>2.4476077204550875E-4</c:v>
                </c:pt>
                <c:pt idx="191">
                  <c:v>2.1176587323797348E-4</c:v>
                </c:pt>
                <c:pt idx="192">
                  <c:v>1.8292592562394206E-4</c:v>
                </c:pt>
                <c:pt idx="193">
                  <c:v>1.5776100998766249E-4</c:v>
                </c:pt>
                <c:pt idx="194">
                  <c:v>1.3584048499346154E-4</c:v>
                </c:pt>
                <c:pt idx="195">
                  <c:v>1.1677877031658411E-4</c:v>
                </c:pt>
                <c:pt idx="196">
                  <c:v>1.0023137795634405E-4</c:v>
                </c:pt>
                <c:pt idx="197">
                  <c:v>8.5891192600146343E-5</c:v>
                </c:pt>
                <c:pt idx="198">
                  <c:v>7.3484999200982713E-5</c:v>
                </c:pt>
                <c:pt idx="199">
                  <c:v>6.277025362621268E-5</c:v>
                </c:pt>
                <c:pt idx="200">
                  <c:v>5.3532090305954143E-5</c:v>
                </c:pt>
              </c:numCache>
            </c:numRef>
          </c:yVal>
          <c:smooth val="1"/>
          <c:extLst>
            <c:ext xmlns:c16="http://schemas.microsoft.com/office/drawing/2014/chart" uri="{C3380CC4-5D6E-409C-BE32-E72D297353CC}">
              <c16:uniqueId val="{0000000F-3927-42AB-B3B4-8CEA1AC4B354}"/>
            </c:ext>
          </c:extLst>
        </c:ser>
        <c:ser>
          <c:idx val="4"/>
          <c:order val="7"/>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3927-42AB-B3B4-8CEA1AC4B35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0</c:v>
                </c:pt>
                <c:pt idx="1">
                  <c:v>0</c:v>
                </c:pt>
              </c:numCache>
            </c:numRef>
          </c:xVal>
          <c:yVal>
            <c:numRef>
              <c:f>Sheet1!$N$5:$N$7</c:f>
              <c:numCache>
                <c:formatCode>General</c:formatCode>
                <c:ptCount val="3"/>
                <c:pt idx="0">
                  <c:v>-7.9788456080286552E-3</c:v>
                </c:pt>
                <c:pt idx="1">
                  <c:v>0.16755575776860177</c:v>
                </c:pt>
              </c:numCache>
            </c:numRef>
          </c:yVal>
          <c:smooth val="1"/>
          <c:extLst>
            <c:ext xmlns:c16="http://schemas.microsoft.com/office/drawing/2014/chart" uri="{C3380CC4-5D6E-409C-BE32-E72D297353CC}">
              <c16:uniqueId val="{00000011-3927-42AB-B3B4-8CEA1AC4B354}"/>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2.7528929973659785E-2</c:v>
                </c:pt>
                <c:pt idx="42">
                  <c:v>2.8875473090441688E-2</c:v>
                </c:pt>
                <c:pt idx="43">
                  <c:v>3.0263165965062497E-2</c:v>
                </c:pt>
                <c:pt idx="44">
                  <c:v>3.169166705127302E-2</c:v>
                </c:pt>
                <c:pt idx="45">
                  <c:v>3.3160516287444784E-2</c:v>
                </c:pt>
                <c:pt idx="46">
                  <c:v>3.4669131040363441E-2</c:v>
                </c:pt>
                <c:pt idx="47">
                  <c:v>3.621680237087483E-2</c:v>
                </c:pt>
                <c:pt idx="48">
                  <c:v>3.78026916549895E-2</c:v>
                </c:pt>
                <c:pt idx="49">
                  <c:v>3.9425827593518162E-2</c:v>
                </c:pt>
                <c:pt idx="50">
                  <c:v>4.1085103642533781E-2</c:v>
                </c:pt>
                <c:pt idx="51">
                  <c:v>4.2779275895927109E-2</c:v>
                </c:pt>
                <c:pt idx="52">
                  <c:v>4.4506961450042182E-2</c:v>
                </c:pt>
                <c:pt idx="53">
                  <c:v>4.6266637278842448E-2</c:v>
                </c:pt>
                <c:pt idx="54">
                  <c:v>4.8056639646267434E-2</c:v>
                </c:pt>
                <c:pt idx="55">
                  <c:v>4.987516408040004E-2</c:v>
                </c:pt>
                <c:pt idx="56">
                  <c:v>5.1720265931775769E-2</c:v>
                </c:pt>
                <c:pt idx="57">
                  <c:v>5.3589861535640042E-2</c:v>
                </c:pt>
                <c:pt idx="58">
                  <c:v>5.5481729995203725E-2</c:v>
                </c:pt>
                <c:pt idx="59">
                  <c:v>5.7393515599973403E-2</c:v>
                </c:pt>
                <c:pt idx="60">
                  <c:v>5.9322730890057296E-2</c:v>
                </c:pt>
                <c:pt idx="61">
                  <c:v>6.1266760373982911E-2</c:v>
                </c:pt>
                <c:pt idx="62">
                  <c:v>6.3222864904030784E-2</c:v>
                </c:pt>
                <c:pt idx="63">
                  <c:v>6.5188186709407986E-2</c:v>
                </c:pt>
                <c:pt idx="64">
                  <c:v>6.7159755083777792E-2</c:v>
                </c:pt>
                <c:pt idx="65">
                  <c:v>6.9134492719755247E-2</c:v>
                </c:pt>
                <c:pt idx="66">
                  <c:v>7.1109222678993042E-2</c:v>
                </c:pt>
                <c:pt idx="67">
                  <c:v>7.3080675982451063E-2</c:v>
                </c:pt>
                <c:pt idx="68">
                  <c:v>7.5045499801390539E-2</c:v>
                </c:pt>
                <c:pt idx="69">
                  <c:v>7.7000266225590863E-2</c:v>
                </c:pt>
                <c:pt idx="70">
                  <c:v>7.894148158128593E-2</c:v>
                </c:pt>
                <c:pt idx="71">
                  <c:v>8.0865596267384321E-2</c:v>
                </c:pt>
                <c:pt idx="72">
                  <c:v>8.2769015074709365E-2</c:v>
                </c:pt>
                <c:pt idx="73">
                  <c:v>8.4648107949299237E-2</c:v>
                </c:pt>
                <c:pt idx="74">
                  <c:v>8.6499221157274889E-2</c:v>
                </c:pt>
                <c:pt idx="75">
                  <c:v>8.8318688805447548E-2</c:v>
                </c:pt>
                <c:pt idx="76">
                  <c:v>9.0102844668723633E-2</c:v>
                </c:pt>
                <c:pt idx="77">
                  <c:v>9.1848034272504056E-2</c:v>
                </c:pt>
                <c:pt idx="78">
                  <c:v>9.3550627175693568E-2</c:v>
                </c:pt>
                <c:pt idx="79">
                  <c:v>9.5207029397657059E-2</c:v>
                </c:pt>
                <c:pt idx="80">
                  <c:v>9.6813695930510729E-2</c:v>
                </c:pt>
                <c:pt idx="81">
                  <c:v>9.8367143276532704E-2</c:v>
                </c:pt>
                <c:pt idx="82">
                  <c:v>9.986396194924306E-2</c:v>
                </c:pt>
                <c:pt idx="83">
                  <c:v>0.10130082887585019</c:v>
                </c:pt>
                <c:pt idx="84">
                  <c:v>0.10267451963830332</c:v>
                </c:pt>
                <c:pt idx="85">
                  <c:v>0.10398192049013819</c:v>
                </c:pt>
                <c:pt idx="86">
                  <c:v>0.1052200400866638</c:v>
                </c:pt>
                <c:pt idx="87">
                  <c:v>0.1063860208668133</c:v>
                </c:pt>
                <c:pt idx="88">
                  <c:v>0.10747715002617232</c:v>
                </c:pt>
                <c:pt idx="89">
                  <c:v>0.10849087002230309</c:v>
                </c:pt>
                <c:pt idx="90">
                  <c:v>0.10942478855548919</c:v>
                </c:pt>
                <c:pt idx="91">
                  <c:v>0.11027668797043171</c:v>
                </c:pt>
                <c:pt idx="92">
                  <c:v>0.11104453402721193</c:v>
                </c:pt>
                <c:pt idx="93">
                  <c:v>0.11172648399298742</c:v>
                </c:pt>
                <c:pt idx="94">
                  <c:v>0.11232089400938346</c:v>
                </c:pt>
                <c:pt idx="95">
                  <c:v>0.11282632569436028</c:v>
                </c:pt>
                <c:pt idx="96">
                  <c:v>0.1132415519414504</c:v>
                </c:pt>
                <c:pt idx="97">
                  <c:v>0.11356556188364275</c:v>
                </c:pt>
                <c:pt idx="98">
                  <c:v>0.11379756499381097</c:v>
                </c:pt>
                <c:pt idx="99">
                  <c:v>0.11393699429840522</c:v>
                </c:pt>
                <c:pt idx="100">
                  <c:v>0.11398350868612363</c:v>
                </c:pt>
                <c:pt idx="101">
                  <c:v>0.11393699429840522</c:v>
                </c:pt>
                <c:pt idx="102">
                  <c:v>0.11379756499381097</c:v>
                </c:pt>
                <c:pt idx="103">
                  <c:v>0.11356556188364275</c:v>
                </c:pt>
                <c:pt idx="104">
                  <c:v>0.1132415519414504</c:v>
                </c:pt>
                <c:pt idx="105">
                  <c:v>0.11282632569436028</c:v>
                </c:pt>
                <c:pt idx="106">
                  <c:v>0.11232089400938346</c:v>
                </c:pt>
                <c:pt idx="107">
                  <c:v>0.11172648399298739</c:v>
                </c:pt>
                <c:pt idx="108">
                  <c:v>0.11104453402721191</c:v>
                </c:pt>
                <c:pt idx="109">
                  <c:v>0.11027668797043171</c:v>
                </c:pt>
                <c:pt idx="110">
                  <c:v>0.10942478855548919</c:v>
                </c:pt>
                <c:pt idx="111">
                  <c:v>0.10849087002230308</c:v>
                </c:pt>
                <c:pt idx="112">
                  <c:v>0.10747715002617231</c:v>
                </c:pt>
                <c:pt idx="113">
                  <c:v>0.10638602086681327</c:v>
                </c:pt>
                <c:pt idx="114">
                  <c:v>0.1052200400866638</c:v>
                </c:pt>
                <c:pt idx="115">
                  <c:v>0.10398192049013819</c:v>
                </c:pt>
                <c:pt idx="116">
                  <c:v>0.1026745196383033</c:v>
                </c:pt>
                <c:pt idx="117">
                  <c:v>0.10130082887585018</c:v>
                </c:pt>
                <c:pt idx="118">
                  <c:v>9.9863961949243032E-2</c:v>
                </c:pt>
                <c:pt idx="119">
                  <c:v>9.8367143276532704E-2</c:v>
                </c:pt>
                <c:pt idx="120">
                  <c:v>9.6813695930510729E-2</c:v>
                </c:pt>
                <c:pt idx="121">
                  <c:v>9.5207029397657017E-2</c:v>
                </c:pt>
                <c:pt idx="122">
                  <c:v>9.355062717569354E-2</c:v>
                </c:pt>
                <c:pt idx="123">
                  <c:v>9.1848034272504042E-2</c:v>
                </c:pt>
                <c:pt idx="124">
                  <c:v>9.010284466872362E-2</c:v>
                </c:pt>
                <c:pt idx="125">
                  <c:v>8.8318688805447548E-2</c:v>
                </c:pt>
                <c:pt idx="126">
                  <c:v>8.6499221157274847E-2</c:v>
                </c:pt>
                <c:pt idx="127">
                  <c:v>8.4648107949299209E-2</c:v>
                </c:pt>
                <c:pt idx="128">
                  <c:v>8.2769015074709337E-2</c:v>
                </c:pt>
                <c:pt idx="129">
                  <c:v>8.0865596267384293E-2</c:v>
                </c:pt>
                <c:pt idx="130">
                  <c:v>7.894148158128593E-2</c:v>
                </c:pt>
                <c:pt idx="131">
                  <c:v>7.7000266225590822E-2</c:v>
                </c:pt>
                <c:pt idx="132">
                  <c:v>7.5045499801390497E-2</c:v>
                </c:pt>
                <c:pt idx="133">
                  <c:v>7.3080675982451049E-2</c:v>
                </c:pt>
                <c:pt idx="134">
                  <c:v>7.1109222678993028E-2</c:v>
                </c:pt>
                <c:pt idx="135">
                  <c:v>6.9134492719755247E-2</c:v>
                </c:pt>
                <c:pt idx="136">
                  <c:v>6.7159755083777764E-2</c:v>
                </c:pt>
                <c:pt idx="137">
                  <c:v>6.5188186709407958E-2</c:v>
                </c:pt>
                <c:pt idx="138">
                  <c:v>6.3222864904030771E-2</c:v>
                </c:pt>
                <c:pt idx="139">
                  <c:v>6.1266760373982904E-2</c:v>
                </c:pt>
                <c:pt idx="140">
                  <c:v>5.9322730890057296E-2</c:v>
                </c:pt>
                <c:pt idx="141">
                  <c:v>5.7393515599973348E-2</c:v>
                </c:pt>
                <c:pt idx="142">
                  <c:v>5.548172999520367E-2</c:v>
                </c:pt>
                <c:pt idx="143">
                  <c:v>5.3589861535640007E-2</c:v>
                </c:pt>
                <c:pt idx="144">
                  <c:v>5.1720265931775748E-2</c:v>
                </c:pt>
                <c:pt idx="145">
                  <c:v>4.987516408040004E-2</c:v>
                </c:pt>
                <c:pt idx="146">
                  <c:v>4.8056639646267413E-2</c:v>
                </c:pt>
                <c:pt idx="147">
                  <c:v>4.6266637278842414E-2</c:v>
                </c:pt>
                <c:pt idx="148">
                  <c:v>4.4506961450042175E-2</c:v>
                </c:pt>
                <c:pt idx="149">
                  <c:v>4.2779275895927095E-2</c:v>
                </c:pt>
                <c:pt idx="150">
                  <c:v>4.1085103642533781E-2</c:v>
                </c:pt>
                <c:pt idx="151">
                  <c:v>3.9425827593518134E-2</c:v>
                </c:pt>
                <c:pt idx="152">
                  <c:v>3.7802691654989472E-2</c:v>
                </c:pt>
                <c:pt idx="153">
                  <c:v>3.6216802370874823E-2</c:v>
                </c:pt>
                <c:pt idx="154">
                  <c:v>3.4669131040363434E-2</c:v>
                </c:pt>
                <c:pt idx="155">
                  <c:v>3.3160516287444784E-2</c:v>
                </c:pt>
                <c:pt idx="156">
                  <c:v>3.1691667051273006E-2</c:v>
                </c:pt>
                <c:pt idx="157">
                  <c:v>3.0263165965062479E-2</c:v>
                </c:pt>
                <c:pt idx="158">
                  <c:v>2.8875473090441677E-2</c:v>
                </c:pt>
                <c:pt idx="159">
                  <c:v>2.7528929973659778E-2</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FA42-4454-A7E4-E5CBD5D3110C}"/>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FA42-4454-A7E4-E5CBD5D3110C}"/>
              </c:ext>
            </c:extLst>
          </c:dPt>
          <c:dLbls>
            <c:dLbl>
              <c:idx val="0"/>
              <c:delete val="1"/>
              <c:extLst>
                <c:ext xmlns:c15="http://schemas.microsoft.com/office/drawing/2012/chart" uri="{CE6537A1-D6FC-4f65-9D91-7224C49458BB}"/>
                <c:ext xmlns:c16="http://schemas.microsoft.com/office/drawing/2014/chart" uri="{C3380CC4-5D6E-409C-BE32-E72D297353CC}">
                  <c16:uniqueId val="{00000003-FA42-4454-A7E4-E5CBD5D3110C}"/>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A42-4454-A7E4-E5CBD5D3110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-5.6991754343061821E-3</c:v>
                </c:pt>
                <c:pt idx="1">
                  <c:v>0.13108103498904217</c:v>
                </c:pt>
              </c:numCache>
            </c:numRef>
          </c:yVal>
          <c:smooth val="1"/>
          <c:extLst>
            <c:ext xmlns:c16="http://schemas.microsoft.com/office/drawing/2014/chart" uri="{C3380CC4-5D6E-409C-BE32-E72D297353CC}">
              <c16:uniqueId val="{00000004-FA42-4454-A7E4-E5CBD5D3110C}"/>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FA42-4454-A7E4-E5CBD5D3110C}"/>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A42-4454-A7E4-E5CBD5D3110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-5.6991754343061821E-3</c:v>
                </c:pt>
                <c:pt idx="1">
                  <c:v>0.11968268412042982</c:v>
                </c:pt>
              </c:numCache>
            </c:numRef>
          </c:yVal>
          <c:smooth val="1"/>
          <c:extLst>
            <c:ext xmlns:c16="http://schemas.microsoft.com/office/drawing/2014/chart" uri="{C3380CC4-5D6E-409C-BE32-E72D297353CC}">
              <c16:uniqueId val="{00000007-FA42-4454-A7E4-E5CBD5D3110C}"/>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FA42-4454-A7E4-E5CBD5D3110C}"/>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A42-4454-A7E4-E5CBD5D3110C}"/>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-5.6991754343061821E-3</c:v>
                </c:pt>
                <c:pt idx="1">
                  <c:v>0.11968268412042982</c:v>
                </c:pt>
              </c:numCache>
            </c:numRef>
          </c:yVal>
          <c:smooth val="1"/>
          <c:extLst>
            <c:ext xmlns:c16="http://schemas.microsoft.com/office/drawing/2014/chart" uri="{C3380CC4-5D6E-409C-BE32-E72D297353CC}">
              <c16:uniqueId val="{0000000A-FA42-4454-A7E4-E5CBD5D3110C}"/>
            </c:ext>
          </c:extLst>
        </c:ser>
        <c:ser>
          <c:idx val="6"/>
          <c:order val="4"/>
          <c:spPr>
            <a:ln w="38100">
              <a:solidFill>
                <a:schemeClr val="tx1"/>
              </a:solidFill>
              <a:headEnd type="none" w="med" len="med"/>
              <a:tailEnd type="triangle" w="med" len="med"/>
            </a:ln>
          </c:spPr>
          <c:marker>
            <c:symbol val="none"/>
          </c:marker>
          <c:xVal>
            <c:numRef>
              <c:f>Sheet1!$G$6:$G$7</c:f>
              <c:numCache>
                <c:formatCode>General</c:formatCode>
                <c:ptCount val="2"/>
                <c:pt idx="0">
                  <c:v>0</c:v>
                </c:pt>
                <c:pt idx="1">
                  <c:v>0</c:v>
                </c:pt>
              </c:numCache>
            </c:numRef>
          </c:xVal>
          <c:yVal>
            <c:numRef>
              <c:f>Sheet1!$H$6:$H$7</c:f>
              <c:numCache>
                <c:formatCode>General</c:formatCode>
                <c:ptCount val="2"/>
                <c:pt idx="0">
                  <c:v>6.8390105211674171E-2</c:v>
                </c:pt>
                <c:pt idx="1">
                  <c:v>6.8390105211674171E-2</c:v>
                </c:pt>
              </c:numCache>
            </c:numRef>
          </c:yVal>
          <c:smooth val="1"/>
          <c:extLst>
            <c:ext xmlns:c16="http://schemas.microsoft.com/office/drawing/2014/chart" uri="{C3380CC4-5D6E-409C-BE32-E72D297353CC}">
              <c16:uniqueId val="{0000000B-FA42-4454-A7E4-E5CBD5D3110C}"/>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1.924028421494355E-3</c:v>
                </c:pt>
                <c:pt idx="1">
                  <c:v>2.0868288436373546E-3</c:v>
                </c:pt>
                <c:pt idx="2">
                  <c:v>2.2615575951371305E-3</c:v>
                </c:pt>
                <c:pt idx="3">
                  <c:v>2.4489163339077055E-3</c:v>
                </c:pt>
                <c:pt idx="4">
                  <c:v>2.6496329586113616E-3</c:v>
                </c:pt>
                <c:pt idx="5">
                  <c:v>2.8644613095395589E-3</c:v>
                </c:pt>
                <c:pt idx="6">
                  <c:v>3.0941807347488522E-3</c:v>
                </c:pt>
                <c:pt idx="7">
                  <c:v>3.339595512621682E-3</c:v>
                </c:pt>
                <c:pt idx="8">
                  <c:v>3.6015341221548817E-3</c:v>
                </c:pt>
                <c:pt idx="9">
                  <c:v>3.8808483524816039E-3</c:v>
                </c:pt>
                <c:pt idx="10">
                  <c:v>4.1784122434091447E-3</c:v>
                </c:pt>
                <c:pt idx="11">
                  <c:v>4.4951208491093783E-3</c:v>
                </c:pt>
                <c:pt idx="12">
                  <c:v>4.8318888175340122E-3</c:v>
                </c:pt>
                <c:pt idx="13">
                  <c:v>5.1896487786463113E-3</c:v>
                </c:pt>
                <c:pt idx="14">
                  <c:v>5.5693495351668556E-3</c:v>
                </c:pt>
                <c:pt idx="15">
                  <c:v>5.9719540502257669E-3</c:v>
                </c:pt>
                <c:pt idx="16">
                  <c:v>6.3984372270979714E-3</c:v>
                </c:pt>
                <c:pt idx="17">
                  <c:v>6.8497834770736088E-3</c:v>
                </c:pt>
                <c:pt idx="18">
                  <c:v>7.3269840724814236E-3</c:v>
                </c:pt>
                <c:pt idx="19">
                  <c:v>7.8310342829387269E-3</c:v>
                </c:pt>
                <c:pt idx="20">
                  <c:v>8.3629302940459345E-3</c:v>
                </c:pt>
                <c:pt idx="21">
                  <c:v>8.9236659089734407E-3</c:v>
                </c:pt>
                <c:pt idx="22">
                  <c:v>9.5142290347016746E-3</c:v>
                </c:pt>
                <c:pt idx="23">
                  <c:v>1.013559795606613E-2</c:v>
                </c:pt>
                <c:pt idx="24">
                  <c:v>1.0788737402223523E-2</c:v>
                </c:pt>
                <c:pt idx="25">
                  <c:v>1.1474594411686606E-2</c:v>
                </c:pt>
                <c:pt idx="26">
                  <c:v>1.2194094003666228E-2</c:v>
                </c:pt>
                <c:pt idx="27">
                  <c:v>1.2948134665102425E-2</c:v>
                </c:pt>
                <c:pt idx="28">
                  <c:v>1.37375836644517E-2</c:v>
                </c:pt>
                <c:pt idx="29">
                  <c:v>1.456327220501607E-2</c:v>
                </c:pt>
                <c:pt idx="30">
                  <c:v>1.5425990432339446E-2</c:v>
                </c:pt>
                <c:pt idx="31">
                  <c:v>1.6326482311946493E-2</c:v>
                </c:pt>
                <c:pt idx="32">
                  <c:v>1.7265440395446554E-2</c:v>
                </c:pt>
                <c:pt idx="33">
                  <c:v>1.8243500494755926E-2</c:v>
                </c:pt>
                <c:pt idx="34">
                  <c:v>1.9261236285892814E-2</c:v>
                </c:pt>
                <c:pt idx="35">
                  <c:v>2.0319153865455273E-2</c:v>
                </c:pt>
                <c:pt idx="36">
                  <c:v>2.1417686284488591E-2</c:v>
                </c:pt>
                <c:pt idx="37">
                  <c:v>2.2557188085969758E-2</c:v>
                </c:pt>
                <c:pt idx="38">
                  <c:v>2.3737929873566262E-2</c:v>
                </c:pt>
                <c:pt idx="39">
                  <c:v>2.4960092940649672E-2</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C-FA42-4454-A7E4-E5CBD5D3110C}"/>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E-FA42-4454-A7E4-E5CBD5D3110C}"/>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2.4960092940649638E-2</c:v>
                </c:pt>
                <c:pt idx="162">
                  <c:v>2.3737929873566262E-2</c:v>
                </c:pt>
                <c:pt idx="163">
                  <c:v>2.2557188085969748E-2</c:v>
                </c:pt>
                <c:pt idx="164">
                  <c:v>2.141768628448857E-2</c:v>
                </c:pt>
                <c:pt idx="165">
                  <c:v>2.0319153865455273E-2</c:v>
                </c:pt>
                <c:pt idx="166">
                  <c:v>1.92612362858928E-2</c:v>
                </c:pt>
                <c:pt idx="167">
                  <c:v>1.8243500494755926E-2</c:v>
                </c:pt>
                <c:pt idx="168">
                  <c:v>1.7265440395446544E-2</c:v>
                </c:pt>
                <c:pt idx="169">
                  <c:v>1.6326482311946475E-2</c:v>
                </c:pt>
                <c:pt idx="170">
                  <c:v>1.5425990432339446E-2</c:v>
                </c:pt>
                <c:pt idx="171">
                  <c:v>1.4563272205016053E-2</c:v>
                </c:pt>
                <c:pt idx="172">
                  <c:v>1.37375836644517E-2</c:v>
                </c:pt>
                <c:pt idx="173">
                  <c:v>1.2948134665102425E-2</c:v>
                </c:pt>
                <c:pt idx="174">
                  <c:v>1.2194094003666216E-2</c:v>
                </c:pt>
                <c:pt idx="175">
                  <c:v>1.1474594411686606E-2</c:v>
                </c:pt>
                <c:pt idx="176">
                  <c:v>1.0788737402223513E-2</c:v>
                </c:pt>
                <c:pt idx="177">
                  <c:v>1.013559795606613E-2</c:v>
                </c:pt>
                <c:pt idx="178">
                  <c:v>9.5142290347016746E-3</c:v>
                </c:pt>
                <c:pt idx="179">
                  <c:v>8.923665908973432E-3</c:v>
                </c:pt>
                <c:pt idx="180">
                  <c:v>8.3629302940459345E-3</c:v>
                </c:pt>
                <c:pt idx="181">
                  <c:v>7.8310342829387199E-3</c:v>
                </c:pt>
                <c:pt idx="182">
                  <c:v>7.3269840724814236E-3</c:v>
                </c:pt>
                <c:pt idx="183">
                  <c:v>6.8497834770736088E-3</c:v>
                </c:pt>
                <c:pt idx="184">
                  <c:v>6.3984372270979575E-3</c:v>
                </c:pt>
                <c:pt idx="185">
                  <c:v>5.9719540502257669E-3</c:v>
                </c:pt>
                <c:pt idx="186">
                  <c:v>5.5693495351668435E-3</c:v>
                </c:pt>
                <c:pt idx="187">
                  <c:v>5.1896487786463113E-3</c:v>
                </c:pt>
                <c:pt idx="188">
                  <c:v>4.8318888175340122E-3</c:v>
                </c:pt>
                <c:pt idx="189">
                  <c:v>4.495120849109374E-3</c:v>
                </c:pt>
                <c:pt idx="190">
                  <c:v>4.1784122434091447E-3</c:v>
                </c:pt>
                <c:pt idx="191">
                  <c:v>3.8808483524816004E-3</c:v>
                </c:pt>
                <c:pt idx="192">
                  <c:v>3.6015341221548739E-3</c:v>
                </c:pt>
                <c:pt idx="193">
                  <c:v>3.339595512621682E-3</c:v>
                </c:pt>
                <c:pt idx="194">
                  <c:v>3.0941807347488488E-3</c:v>
                </c:pt>
                <c:pt idx="195">
                  <c:v>2.8644613095395589E-3</c:v>
                </c:pt>
                <c:pt idx="196">
                  <c:v>2.6496329586113594E-3</c:v>
                </c:pt>
                <c:pt idx="197">
                  <c:v>2.448916333907699E-3</c:v>
                </c:pt>
                <c:pt idx="198">
                  <c:v>2.2615575951371305E-3</c:v>
                </c:pt>
                <c:pt idx="199">
                  <c:v>2.0868288436373507E-3</c:v>
                </c:pt>
                <c:pt idx="200">
                  <c:v>1.924028421494355E-3</c:v>
                </c:pt>
              </c:numCache>
            </c:numRef>
          </c:yVal>
          <c:smooth val="1"/>
          <c:extLst>
            <c:ext xmlns:c16="http://schemas.microsoft.com/office/drawing/2014/chart" uri="{C3380CC4-5D6E-409C-BE32-E72D297353CC}">
              <c16:uniqueId val="{0000000F-FA42-4454-A7E4-E5CBD5D3110C}"/>
            </c:ext>
          </c:extLst>
        </c:ser>
        <c:ser>
          <c:idx val="4"/>
          <c:order val="7"/>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A42-4454-A7E4-E5CBD5D311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0</c:v>
                </c:pt>
                <c:pt idx="1">
                  <c:v>0</c:v>
                </c:pt>
              </c:numCache>
            </c:numRef>
          </c:xVal>
          <c:yVal>
            <c:numRef>
              <c:f>Sheet1!$N$5:$N$7</c:f>
              <c:numCache>
                <c:formatCode>General</c:formatCode>
                <c:ptCount val="3"/>
                <c:pt idx="0">
                  <c:v>-5.6991754343061821E-3</c:v>
                </c:pt>
                <c:pt idx="1">
                  <c:v>0.11968268412042982</c:v>
                </c:pt>
              </c:numCache>
            </c:numRef>
          </c:yVal>
          <c:smooth val="1"/>
          <c:extLst>
            <c:ext xmlns:c16="http://schemas.microsoft.com/office/drawing/2014/chart" uri="{C3380CC4-5D6E-409C-BE32-E72D297353CC}">
              <c16:uniqueId val="{00000011-FA42-4454-A7E4-E5CBD5D3110C}"/>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2.5713204615269718E-3</c:v>
                </c:pt>
                <c:pt idx="42">
                  <c:v>2.9762662098879269E-3</c:v>
                </c:pt>
                <c:pt idx="43">
                  <c:v>3.4363833453069856E-3</c:v>
                </c:pt>
                <c:pt idx="44">
                  <c:v>3.9577257914899843E-3</c:v>
                </c:pt>
                <c:pt idx="45">
                  <c:v>4.5467812507955264E-3</c:v>
                </c:pt>
                <c:pt idx="46">
                  <c:v>5.2104674072113027E-3</c:v>
                </c:pt>
                <c:pt idx="47">
                  <c:v>5.9561218038025896E-3</c:v>
                </c:pt>
                <c:pt idx="48">
                  <c:v>6.7914846168428168E-3</c:v>
                </c:pt>
                <c:pt idx="49">
                  <c:v>7.7246735671975871E-3</c:v>
                </c:pt>
                <c:pt idx="50">
                  <c:v>8.7641502467842702E-3</c:v>
                </c:pt>
                <c:pt idx="51">
                  <c:v>9.9186771958976686E-3</c:v>
                </c:pt>
                <c:pt idx="52">
                  <c:v>1.119726514742145E-2</c:v>
                </c:pt>
                <c:pt idx="53">
                  <c:v>1.2609109957597208E-2</c:v>
                </c:pt>
                <c:pt idx="54">
                  <c:v>1.4163518870800593E-2</c:v>
                </c:pt>
                <c:pt idx="55">
                  <c:v>1.5869825917833709E-2</c:v>
                </c:pt>
                <c:pt idx="56">
                  <c:v>1.773729642311573E-2</c:v>
                </c:pt>
                <c:pt idx="57">
                  <c:v>1.977502079468511E-2</c:v>
                </c:pt>
                <c:pt idx="58">
                  <c:v>2.1991797990213616E-2</c:v>
                </c:pt>
                <c:pt idx="59">
                  <c:v>2.4396009289591382E-2</c:v>
                </c:pt>
                <c:pt idx="60">
                  <c:v>2.6995483256594031E-2</c:v>
                </c:pt>
                <c:pt idx="61">
                  <c:v>2.9797353034408055E-2</c:v>
                </c:pt>
                <c:pt idx="62">
                  <c:v>3.2807907387338298E-2</c:v>
                </c:pt>
                <c:pt idx="63">
                  <c:v>3.603243716810902E-2</c:v>
                </c:pt>
                <c:pt idx="64">
                  <c:v>3.9475079150447089E-2</c:v>
                </c:pt>
                <c:pt idx="65">
                  <c:v>4.3138659413255766E-2</c:v>
                </c:pt>
                <c:pt idx="66">
                  <c:v>4.7024538688443487E-2</c:v>
                </c:pt>
                <c:pt idx="67">
                  <c:v>5.1132462281989019E-2</c:v>
                </c:pt>
                <c:pt idx="68">
                  <c:v>5.5460417339727813E-2</c:v>
                </c:pt>
                <c:pt idx="69">
                  <c:v>6.0004500348492827E-2</c:v>
                </c:pt>
                <c:pt idx="70">
                  <c:v>6.4758797832945872E-2</c:v>
                </c:pt>
                <c:pt idx="71">
                  <c:v>6.9715283222680155E-2</c:v>
                </c:pt>
                <c:pt idx="72">
                  <c:v>7.4863732817872439E-2</c:v>
                </c:pt>
                <c:pt idx="73">
                  <c:v>8.019166367095984E-2</c:v>
                </c:pt>
                <c:pt idx="74">
                  <c:v>8.5684296023903705E-2</c:v>
                </c:pt>
                <c:pt idx="75">
                  <c:v>9.1324542694510957E-2</c:v>
                </c:pt>
                <c:pt idx="76">
                  <c:v>9.7093027491606518E-2</c:v>
                </c:pt>
                <c:pt idx="77">
                  <c:v>0.10296813435998739</c:v>
                </c:pt>
                <c:pt idx="78">
                  <c:v>0.10892608851627532</c:v>
                </c:pt>
                <c:pt idx="79">
                  <c:v>0.11494107034211655</c:v>
                </c:pt>
                <c:pt idx="80">
                  <c:v>0.12098536225957168</c:v>
                </c:pt>
                <c:pt idx="81">
                  <c:v>0.12702952823459449</c:v>
                </c:pt>
                <c:pt idx="82">
                  <c:v>0.13304262494937749</c:v>
                </c:pt>
                <c:pt idx="83">
                  <c:v>0.13899244306549829</c:v>
                </c:pt>
                <c:pt idx="84">
                  <c:v>0.14484577638074139</c:v>
                </c:pt>
                <c:pt idx="85">
                  <c:v>0.15056871607740221</c:v>
                </c:pt>
                <c:pt idx="86">
                  <c:v>0.15612696668338061</c:v>
                </c:pt>
                <c:pt idx="87">
                  <c:v>0.16148617983395722</c:v>
                </c:pt>
                <c:pt idx="88">
                  <c:v>0.16661230144589986</c:v>
                </c:pt>
                <c:pt idx="89">
                  <c:v>0.17147192750969195</c:v>
                </c:pt>
                <c:pt idx="90">
                  <c:v>0.17603266338214976</c:v>
                </c:pt>
                <c:pt idx="91">
                  <c:v>0.18026348123082397</c:v>
                </c:pt>
                <c:pt idx="92">
                  <c:v>0.1841350701516617</c:v>
                </c:pt>
                <c:pt idx="93">
                  <c:v>0.18762017345846899</c:v>
                </c:pt>
                <c:pt idx="94">
                  <c:v>0.19069390773026207</c:v>
                </c:pt>
                <c:pt idx="95">
                  <c:v>0.19333405840142462</c:v>
                </c:pt>
                <c:pt idx="96">
                  <c:v>0.195521346987728</c:v>
                </c:pt>
                <c:pt idx="97">
                  <c:v>0.19723966545394447</c:v>
                </c:pt>
                <c:pt idx="98">
                  <c:v>0.1984762737385059</c:v>
                </c:pt>
                <c:pt idx="99">
                  <c:v>0.19922195704738202</c:v>
                </c:pt>
                <c:pt idx="100">
                  <c:v>0.19947114020071635</c:v>
                </c:pt>
                <c:pt idx="101">
                  <c:v>0.19922195704738199</c:v>
                </c:pt>
                <c:pt idx="102">
                  <c:v>0.19847627373850588</c:v>
                </c:pt>
                <c:pt idx="103">
                  <c:v>0.19723966545394445</c:v>
                </c:pt>
                <c:pt idx="104">
                  <c:v>0.19552134698772794</c:v>
                </c:pt>
                <c:pt idx="105">
                  <c:v>0.19333405840142462</c:v>
                </c:pt>
                <c:pt idx="106">
                  <c:v>0.19069390773026201</c:v>
                </c:pt>
                <c:pt idx="107">
                  <c:v>0.1876201734584689</c:v>
                </c:pt>
                <c:pt idx="108">
                  <c:v>0.18413507015166164</c:v>
                </c:pt>
                <c:pt idx="109">
                  <c:v>0.18026348123082397</c:v>
                </c:pt>
                <c:pt idx="110">
                  <c:v>0.17603266338214976</c:v>
                </c:pt>
                <c:pt idx="111">
                  <c:v>0.1714719275096919</c:v>
                </c:pt>
                <c:pt idx="112">
                  <c:v>0.16661230144589978</c:v>
                </c:pt>
                <c:pt idx="113">
                  <c:v>0.16148617983395711</c:v>
                </c:pt>
                <c:pt idx="114">
                  <c:v>0.15612696668338061</c:v>
                </c:pt>
                <c:pt idx="115">
                  <c:v>0.15056871607740221</c:v>
                </c:pt>
                <c:pt idx="116">
                  <c:v>0.14484577638074128</c:v>
                </c:pt>
                <c:pt idx="117">
                  <c:v>0.13899244306549818</c:v>
                </c:pt>
                <c:pt idx="118">
                  <c:v>0.13304262494937738</c:v>
                </c:pt>
                <c:pt idx="119">
                  <c:v>0.12702952823459449</c:v>
                </c:pt>
                <c:pt idx="120">
                  <c:v>0.12098536225957168</c:v>
                </c:pt>
                <c:pt idx="121">
                  <c:v>0.11494107034211641</c:v>
                </c:pt>
                <c:pt idx="122">
                  <c:v>0.10892608851627521</c:v>
                </c:pt>
                <c:pt idx="123">
                  <c:v>0.10296813435998732</c:v>
                </c:pt>
                <c:pt idx="124">
                  <c:v>9.7093027491606462E-2</c:v>
                </c:pt>
                <c:pt idx="125">
                  <c:v>9.1324542694510957E-2</c:v>
                </c:pt>
                <c:pt idx="126">
                  <c:v>8.5684296023903594E-2</c:v>
                </c:pt>
                <c:pt idx="127">
                  <c:v>8.0191663670959756E-2</c:v>
                </c:pt>
                <c:pt idx="128">
                  <c:v>7.4863732817872397E-2</c:v>
                </c:pt>
                <c:pt idx="129">
                  <c:v>6.9715283222680113E-2</c:v>
                </c:pt>
                <c:pt idx="130">
                  <c:v>6.4758797832945872E-2</c:v>
                </c:pt>
                <c:pt idx="131">
                  <c:v>6.0004500348492737E-2</c:v>
                </c:pt>
                <c:pt idx="132">
                  <c:v>5.546041733972773E-2</c:v>
                </c:pt>
                <c:pt idx="133">
                  <c:v>5.1132462281988984E-2</c:v>
                </c:pt>
                <c:pt idx="134">
                  <c:v>4.7024538688443453E-2</c:v>
                </c:pt>
                <c:pt idx="135">
                  <c:v>4.3138659413255766E-2</c:v>
                </c:pt>
                <c:pt idx="136">
                  <c:v>3.9475079150447033E-2</c:v>
                </c:pt>
                <c:pt idx="137">
                  <c:v>3.6032437168108958E-2</c:v>
                </c:pt>
                <c:pt idx="138">
                  <c:v>3.2807907387338277E-2</c:v>
                </c:pt>
                <c:pt idx="139">
                  <c:v>2.9797353034408027E-2</c:v>
                </c:pt>
                <c:pt idx="140">
                  <c:v>2.6995483256594031E-2</c:v>
                </c:pt>
                <c:pt idx="141">
                  <c:v>2.439600928959134E-2</c:v>
                </c:pt>
                <c:pt idx="142">
                  <c:v>2.1991797990213578E-2</c:v>
                </c:pt>
                <c:pt idx="143">
                  <c:v>1.9775020794685093E-2</c:v>
                </c:pt>
                <c:pt idx="144">
                  <c:v>1.7737296423115712E-2</c:v>
                </c:pt>
                <c:pt idx="145">
                  <c:v>1.5869825917833709E-2</c:v>
                </c:pt>
                <c:pt idx="146">
                  <c:v>1.416351887080056E-2</c:v>
                </c:pt>
                <c:pt idx="147">
                  <c:v>1.2609109957597181E-2</c:v>
                </c:pt>
                <c:pt idx="148">
                  <c:v>1.1197265147421441E-2</c:v>
                </c:pt>
                <c:pt idx="149">
                  <c:v>9.9186771958976565E-3</c:v>
                </c:pt>
                <c:pt idx="150">
                  <c:v>8.7641502467842702E-3</c:v>
                </c:pt>
                <c:pt idx="151">
                  <c:v>7.7246735671975706E-3</c:v>
                </c:pt>
                <c:pt idx="152">
                  <c:v>6.7914846168428012E-3</c:v>
                </c:pt>
                <c:pt idx="153">
                  <c:v>5.9561218038025844E-3</c:v>
                </c:pt>
                <c:pt idx="154">
                  <c:v>5.2104674072112958E-3</c:v>
                </c:pt>
                <c:pt idx="155">
                  <c:v>4.5467812507955264E-3</c:v>
                </c:pt>
                <c:pt idx="156">
                  <c:v>3.957725791489973E-3</c:v>
                </c:pt>
                <c:pt idx="157">
                  <c:v>3.4363833453069825E-3</c:v>
                </c:pt>
                <c:pt idx="158">
                  <c:v>2.9762662098879243E-3</c:v>
                </c:pt>
                <c:pt idx="159">
                  <c:v>2.5713204615269696E-3</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04DD-469C-AA86-8B8F18E9F726}"/>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04DD-469C-AA86-8B8F18E9F726}"/>
              </c:ext>
            </c:extLst>
          </c:dPt>
          <c:dLbls>
            <c:dLbl>
              <c:idx val="0"/>
              <c:delete val="1"/>
              <c:extLst>
                <c:ext xmlns:c15="http://schemas.microsoft.com/office/drawing/2012/chart" uri="{CE6537A1-D6FC-4f65-9D91-7224C49458BB}"/>
                <c:ext xmlns:c16="http://schemas.microsoft.com/office/drawing/2014/chart" uri="{C3380CC4-5D6E-409C-BE32-E72D297353CC}">
                  <c16:uniqueId val="{00000003-04DD-469C-AA86-8B8F18E9F726}"/>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4DD-469C-AA86-8B8F18E9F72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-9.9735570100358186E-3</c:v>
                </c:pt>
                <c:pt idx="1">
                  <c:v>0.22939181123082378</c:v>
                </c:pt>
              </c:numCache>
            </c:numRef>
          </c:yVal>
          <c:smooth val="1"/>
          <c:extLst>
            <c:ext xmlns:c16="http://schemas.microsoft.com/office/drawing/2014/chart" uri="{C3380CC4-5D6E-409C-BE32-E72D297353CC}">
              <c16:uniqueId val="{00000004-04DD-469C-AA86-8B8F18E9F726}"/>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04DD-469C-AA86-8B8F18E9F726}"/>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4DD-469C-AA86-8B8F18E9F72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7-04DD-469C-AA86-8B8F18E9F726}"/>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04DD-469C-AA86-8B8F18E9F726}"/>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4DD-469C-AA86-8B8F18E9F726}"/>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A-04DD-469C-AA86-8B8F18E9F726}"/>
            </c:ext>
          </c:extLst>
        </c:ser>
        <c:ser>
          <c:idx val="6"/>
          <c:order val="4"/>
          <c:spPr>
            <a:ln w="38100">
              <a:solidFill>
                <a:schemeClr val="tx1"/>
              </a:solidFill>
              <a:headEnd type="none" w="med" len="med"/>
              <a:tailEnd type="triangle" w="med" len="med"/>
            </a:ln>
          </c:spPr>
          <c:marker>
            <c:symbol val="none"/>
          </c:marker>
          <c:xVal>
            <c:numRef>
              <c:f>Sheet1!$G$6:$G$7</c:f>
              <c:numCache>
                <c:formatCode>General</c:formatCode>
                <c:ptCount val="2"/>
                <c:pt idx="0">
                  <c:v>0</c:v>
                </c:pt>
                <c:pt idx="1">
                  <c:v>0</c:v>
                </c:pt>
              </c:numCache>
            </c:numRef>
          </c:xVal>
          <c:yVal>
            <c:numRef>
              <c:f>Sheet1!$H$6:$H$7</c:f>
              <c:numCache>
                <c:formatCode>General</c:formatCode>
                <c:ptCount val="2"/>
                <c:pt idx="0">
                  <c:v>0.1196826841204298</c:v>
                </c:pt>
                <c:pt idx="1">
                  <c:v>0.1196826841204298</c:v>
                </c:pt>
              </c:numCache>
            </c:numRef>
          </c:yVal>
          <c:smooth val="1"/>
          <c:extLst>
            <c:ext xmlns:c16="http://schemas.microsoft.com/office/drawing/2014/chart" uri="{C3380CC4-5D6E-409C-BE32-E72D297353CC}">
              <c16:uniqueId val="{0000000B-04DD-469C-AA86-8B8F18E9F726}"/>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7.4335975736714884E-7</c:v>
                </c:pt>
                <c:pt idx="1">
                  <c:v>9.5330045156140538E-7</c:v>
                </c:pt>
                <c:pt idx="2">
                  <c:v>1.2194803729466761E-6</c:v>
                </c:pt>
                <c:pt idx="3">
                  <c:v>1.5560877895744722E-6</c:v>
                </c:pt>
                <c:pt idx="4">
                  <c:v>1.9806495455160377E-6</c:v>
                </c:pt>
                <c:pt idx="5">
                  <c:v>2.5147536442962227E-6</c:v>
                </c:pt>
                <c:pt idx="6">
                  <c:v>3.1849125894335449E-6</c:v>
                </c:pt>
                <c:pt idx="7">
                  <c:v>4.0235912282461476E-6</c:v>
                </c:pt>
                <c:pt idx="8">
                  <c:v>5.0704260327433792E-6</c:v>
                </c:pt>
                <c:pt idx="9">
                  <c:v>6.3736661909167328E-6</c:v>
                </c:pt>
                <c:pt idx="10">
                  <c:v>7.9918705534527373E-6</c:v>
                </c:pt>
                <c:pt idx="11">
                  <c:v>9.9958983534613955E-6</c:v>
                </c:pt>
                <c:pt idx="12">
                  <c:v>1.2471235645026768E-5</c:v>
                </c:pt>
                <c:pt idx="13">
                  <c:v>1.5520703528925133E-5</c:v>
                </c:pt>
                <c:pt idx="14">
                  <c:v>1.9267598371043565E-5</c:v>
                </c:pt>
                <c:pt idx="15">
                  <c:v>2.3859318270602476E-5</c:v>
                </c:pt>
                <c:pt idx="16">
                  <c:v>2.9471533878269927E-5</c:v>
                </c:pt>
                <c:pt idx="17">
                  <c:v>3.6312965151126162E-5</c:v>
                </c:pt>
                <c:pt idx="18">
                  <c:v>4.4630828588566464E-5</c:v>
                </c:pt>
                <c:pt idx="19">
                  <c:v>5.4717021719900277E-5</c:v>
                </c:pt>
                <c:pt idx="20">
                  <c:v>6.6915112882442684E-5</c:v>
                </c:pt>
                <c:pt idx="21">
                  <c:v>8.1628204383120994E-5</c:v>
                </c:pt>
                <c:pt idx="22">
                  <c:v>9.9327735696386359E-5</c:v>
                </c:pt>
                <c:pt idx="23">
                  <c:v>1.2056329011299684E-4</c:v>
                </c:pt>
                <c:pt idx="24">
                  <c:v>1.4597346289573014E-4</c:v>
                </c:pt>
                <c:pt idx="25">
                  <c:v>1.762978411837227E-4</c:v>
                </c:pt>
                <c:pt idx="26">
                  <c:v>2.1239013527537572E-4</c:v>
                </c:pt>
                <c:pt idx="27">
                  <c:v>2.552324871720928E-4</c:v>
                </c:pt>
                <c:pt idx="28">
                  <c:v>3.0595096505688649E-4</c:v>
                </c:pt>
                <c:pt idx="29">
                  <c:v>3.6583223141515545E-4</c:v>
                </c:pt>
                <c:pt idx="30">
                  <c:v>4.3634134752288008E-4</c:v>
                </c:pt>
                <c:pt idx="31">
                  <c:v>5.1914064783070517E-4</c:v>
                </c:pt>
                <c:pt idx="32">
                  <c:v>6.1610958423650997E-4</c:v>
                </c:pt>
                <c:pt idx="33">
                  <c:v>7.2936540233337359E-4</c:v>
                </c:pt>
                <c:pt idx="34">
                  <c:v>8.6128446952684061E-4</c:v>
                </c:pt>
                <c:pt idx="35">
                  <c:v>1.0145240286498841E-3</c:v>
                </c:pt>
                <c:pt idx="36">
                  <c:v>1.1920441007324202E-3</c:v>
                </c:pt>
                <c:pt idx="37">
                  <c:v>1.3971292074397236E-3</c:v>
                </c:pt>
                <c:pt idx="38">
                  <c:v>1.6334095280999624E-3</c:v>
                </c:pt>
                <c:pt idx="39">
                  <c:v>1.9048810491109052E-3</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C-04DD-469C-AA86-8B8F18E9F726}"/>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E-04DD-469C-AA86-8B8F18E9F726}"/>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1.9048810491109E-3</c:v>
                </c:pt>
                <c:pt idx="162">
                  <c:v>1.6334095280999624E-3</c:v>
                </c:pt>
                <c:pt idx="163">
                  <c:v>1.397129207439721E-3</c:v>
                </c:pt>
                <c:pt idx="164">
                  <c:v>1.1920441007324172E-3</c:v>
                </c:pt>
                <c:pt idx="165">
                  <c:v>1.0145240286498841E-3</c:v>
                </c:pt>
                <c:pt idx="166">
                  <c:v>8.6128446952683834E-4</c:v>
                </c:pt>
                <c:pt idx="167">
                  <c:v>7.2936540233337359E-4</c:v>
                </c:pt>
                <c:pt idx="168">
                  <c:v>6.1610958423650877E-4</c:v>
                </c:pt>
                <c:pt idx="169">
                  <c:v>5.1914064783070376E-4</c:v>
                </c:pt>
                <c:pt idx="170">
                  <c:v>4.3634134752288008E-4</c:v>
                </c:pt>
                <c:pt idx="171">
                  <c:v>3.6583223141515447E-4</c:v>
                </c:pt>
                <c:pt idx="172">
                  <c:v>3.0595096505688649E-4</c:v>
                </c:pt>
                <c:pt idx="173">
                  <c:v>2.5523248717209237E-4</c:v>
                </c:pt>
                <c:pt idx="174">
                  <c:v>2.1239013527537499E-4</c:v>
                </c:pt>
                <c:pt idx="175">
                  <c:v>1.762978411837227E-4</c:v>
                </c:pt>
                <c:pt idx="176">
                  <c:v>1.4597346289572976E-4</c:v>
                </c:pt>
                <c:pt idx="177">
                  <c:v>1.2056329011299684E-4</c:v>
                </c:pt>
                <c:pt idx="178">
                  <c:v>9.9327735696386183E-5</c:v>
                </c:pt>
                <c:pt idx="179">
                  <c:v>8.162820438312071E-5</c:v>
                </c:pt>
                <c:pt idx="180">
                  <c:v>6.6915112882442684E-5</c:v>
                </c:pt>
                <c:pt idx="181">
                  <c:v>5.471702171990008E-5</c:v>
                </c:pt>
                <c:pt idx="182">
                  <c:v>4.4630828588566464E-5</c:v>
                </c:pt>
                <c:pt idx="183">
                  <c:v>3.6312965151126162E-5</c:v>
                </c:pt>
                <c:pt idx="184">
                  <c:v>2.9471533878269822E-5</c:v>
                </c:pt>
                <c:pt idx="185">
                  <c:v>2.3859318270602476E-5</c:v>
                </c:pt>
                <c:pt idx="186">
                  <c:v>1.9267598371043497E-5</c:v>
                </c:pt>
                <c:pt idx="187">
                  <c:v>1.5520703528925133E-5</c:v>
                </c:pt>
                <c:pt idx="188">
                  <c:v>1.2471235645026768E-5</c:v>
                </c:pt>
                <c:pt idx="189">
                  <c:v>9.9958983534613599E-6</c:v>
                </c:pt>
                <c:pt idx="190">
                  <c:v>7.9918705534527373E-6</c:v>
                </c:pt>
                <c:pt idx="191">
                  <c:v>6.373666190916698E-6</c:v>
                </c:pt>
                <c:pt idx="192">
                  <c:v>5.0704260327433351E-6</c:v>
                </c:pt>
                <c:pt idx="193">
                  <c:v>4.0235912282461476E-6</c:v>
                </c:pt>
                <c:pt idx="194">
                  <c:v>3.1849125894335339E-6</c:v>
                </c:pt>
                <c:pt idx="195">
                  <c:v>2.5147536442962227E-6</c:v>
                </c:pt>
                <c:pt idx="196">
                  <c:v>1.9806495455160305E-6</c:v>
                </c:pt>
                <c:pt idx="197">
                  <c:v>1.5560877895744585E-6</c:v>
                </c:pt>
                <c:pt idx="198">
                  <c:v>1.2194803729466761E-6</c:v>
                </c:pt>
                <c:pt idx="199">
                  <c:v>9.533004515614003E-7</c:v>
                </c:pt>
                <c:pt idx="200">
                  <c:v>7.4335975736714884E-7</c:v>
                </c:pt>
              </c:numCache>
            </c:numRef>
          </c:yVal>
          <c:smooth val="1"/>
          <c:extLst>
            <c:ext xmlns:c16="http://schemas.microsoft.com/office/drawing/2014/chart" uri="{C3380CC4-5D6E-409C-BE32-E72D297353CC}">
              <c16:uniqueId val="{0000000F-04DD-469C-AA86-8B8F18E9F726}"/>
            </c:ext>
          </c:extLst>
        </c:ser>
        <c:ser>
          <c:idx val="4"/>
          <c:order val="7"/>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4DD-469C-AA86-8B8F18E9F72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0</c:v>
                </c:pt>
                <c:pt idx="1">
                  <c:v>0</c:v>
                </c:pt>
              </c:numCache>
            </c:numRef>
          </c:xVal>
          <c:yVal>
            <c:numRef>
              <c:f>Sheet1!$N$5:$N$7</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11-04DD-469C-AA86-8B8F18E9F726}"/>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8.1628204383121144E-5</c:v>
                </c:pt>
                <c:pt idx="42">
                  <c:v>9.9327735696386359E-5</c:v>
                </c:pt>
                <c:pt idx="43">
                  <c:v>1.2056329011299662E-4</c:v>
                </c:pt>
                <c:pt idx="44">
                  <c:v>1.4597346289573014E-4</c:v>
                </c:pt>
                <c:pt idx="45">
                  <c:v>1.762978411837227E-4</c:v>
                </c:pt>
                <c:pt idx="46">
                  <c:v>2.123901352753761E-4</c:v>
                </c:pt>
                <c:pt idx="47">
                  <c:v>2.552324871720928E-4</c:v>
                </c:pt>
                <c:pt idx="48">
                  <c:v>3.0595096505688649E-4</c:v>
                </c:pt>
                <c:pt idx="49">
                  <c:v>3.6583223141515545E-4</c:v>
                </c:pt>
                <c:pt idx="50">
                  <c:v>4.3634134752288008E-4</c:v>
                </c:pt>
                <c:pt idx="51">
                  <c:v>5.1914064783070604E-4</c:v>
                </c:pt>
                <c:pt idx="52">
                  <c:v>6.1610958423650997E-4</c:v>
                </c:pt>
                <c:pt idx="53">
                  <c:v>7.2936540233337359E-4</c:v>
                </c:pt>
                <c:pt idx="54">
                  <c:v>8.6128446952684061E-4</c:v>
                </c:pt>
                <c:pt idx="55">
                  <c:v>1.0145240286498841E-3</c:v>
                </c:pt>
                <c:pt idx="56">
                  <c:v>1.1920441007324221E-3</c:v>
                </c:pt>
                <c:pt idx="57">
                  <c:v>1.3971292074397236E-3</c:v>
                </c:pt>
                <c:pt idx="58">
                  <c:v>1.6334095280999624E-3</c:v>
                </c:pt>
                <c:pt idx="59">
                  <c:v>1.9048810491109052E-3</c:v>
                </c:pt>
                <c:pt idx="60">
                  <c:v>2.2159242059690038E-3</c:v>
                </c:pt>
                <c:pt idx="61">
                  <c:v>2.5713204615269718E-3</c:v>
                </c:pt>
                <c:pt idx="62">
                  <c:v>2.9762662098879269E-3</c:v>
                </c:pt>
                <c:pt idx="63">
                  <c:v>3.4363833453069891E-3</c:v>
                </c:pt>
                <c:pt idx="64">
                  <c:v>3.9577257914899843E-3</c:v>
                </c:pt>
                <c:pt idx="65">
                  <c:v>4.5467812507955264E-3</c:v>
                </c:pt>
                <c:pt idx="66">
                  <c:v>5.2104674072113027E-3</c:v>
                </c:pt>
                <c:pt idx="67">
                  <c:v>5.9561218038025896E-3</c:v>
                </c:pt>
                <c:pt idx="68">
                  <c:v>6.7914846168428168E-3</c:v>
                </c:pt>
                <c:pt idx="69">
                  <c:v>7.7246735671975871E-3</c:v>
                </c:pt>
                <c:pt idx="70">
                  <c:v>8.7641502467842702E-3</c:v>
                </c:pt>
                <c:pt idx="71">
                  <c:v>9.9186771958976686E-3</c:v>
                </c:pt>
                <c:pt idx="72">
                  <c:v>1.119726514742145E-2</c:v>
                </c:pt>
                <c:pt idx="73">
                  <c:v>1.2609109957597208E-2</c:v>
                </c:pt>
                <c:pt idx="74">
                  <c:v>1.4163518870800593E-2</c:v>
                </c:pt>
                <c:pt idx="75">
                  <c:v>1.5869825917833709E-2</c:v>
                </c:pt>
                <c:pt idx="76">
                  <c:v>1.773729642311573E-2</c:v>
                </c:pt>
                <c:pt idx="77">
                  <c:v>1.977502079468511E-2</c:v>
                </c:pt>
                <c:pt idx="78">
                  <c:v>2.1991797990213616E-2</c:v>
                </c:pt>
                <c:pt idx="79">
                  <c:v>2.4396009289591382E-2</c:v>
                </c:pt>
                <c:pt idx="80">
                  <c:v>2.6995483256594031E-2</c:v>
                </c:pt>
                <c:pt idx="81">
                  <c:v>2.9797353034408027E-2</c:v>
                </c:pt>
                <c:pt idx="82">
                  <c:v>3.2807907387338332E-2</c:v>
                </c:pt>
                <c:pt idx="83">
                  <c:v>3.603243716810902E-2</c:v>
                </c:pt>
                <c:pt idx="84">
                  <c:v>3.9475079150447089E-2</c:v>
                </c:pt>
                <c:pt idx="85">
                  <c:v>4.3138659413255766E-2</c:v>
                </c:pt>
                <c:pt idx="86">
                  <c:v>4.7024538688443453E-2</c:v>
                </c:pt>
                <c:pt idx="87">
                  <c:v>5.1132462281989047E-2</c:v>
                </c:pt>
                <c:pt idx="88">
                  <c:v>5.5460417339727813E-2</c:v>
                </c:pt>
                <c:pt idx="89">
                  <c:v>6.0004500348492827E-2</c:v>
                </c:pt>
                <c:pt idx="90">
                  <c:v>6.4758797832945872E-2</c:v>
                </c:pt>
                <c:pt idx="91">
                  <c:v>6.9715283222680113E-2</c:v>
                </c:pt>
                <c:pt idx="92">
                  <c:v>7.4863732817872494E-2</c:v>
                </c:pt>
                <c:pt idx="93">
                  <c:v>8.019166367095984E-2</c:v>
                </c:pt>
                <c:pt idx="94">
                  <c:v>8.5684296023903705E-2</c:v>
                </c:pt>
                <c:pt idx="95">
                  <c:v>9.1324542694510957E-2</c:v>
                </c:pt>
                <c:pt idx="96">
                  <c:v>9.7093027491606559E-2</c:v>
                </c:pt>
                <c:pt idx="97">
                  <c:v>0.10296813435998746</c:v>
                </c:pt>
                <c:pt idx="98">
                  <c:v>0.10892608851627532</c:v>
                </c:pt>
                <c:pt idx="99">
                  <c:v>0.11494107034211655</c:v>
                </c:pt>
                <c:pt idx="100">
                  <c:v>0.12098536225957168</c:v>
                </c:pt>
                <c:pt idx="101">
                  <c:v>0.12702952823459457</c:v>
                </c:pt>
                <c:pt idx="102">
                  <c:v>0.13304262494937749</c:v>
                </c:pt>
                <c:pt idx="103">
                  <c:v>0.13899244306549829</c:v>
                </c:pt>
                <c:pt idx="104">
                  <c:v>0.14484577638074139</c:v>
                </c:pt>
                <c:pt idx="105">
                  <c:v>0.15056871607740221</c:v>
                </c:pt>
                <c:pt idx="106">
                  <c:v>0.15612696668338072</c:v>
                </c:pt>
                <c:pt idx="107">
                  <c:v>0.16148617983395722</c:v>
                </c:pt>
                <c:pt idx="108">
                  <c:v>0.16661230144589986</c:v>
                </c:pt>
                <c:pt idx="109">
                  <c:v>0.17147192750969195</c:v>
                </c:pt>
                <c:pt idx="110">
                  <c:v>0.17603266338214976</c:v>
                </c:pt>
                <c:pt idx="111">
                  <c:v>0.18026348123082403</c:v>
                </c:pt>
                <c:pt idx="112">
                  <c:v>0.1841350701516617</c:v>
                </c:pt>
                <c:pt idx="113">
                  <c:v>0.18762017345846899</c:v>
                </c:pt>
                <c:pt idx="114">
                  <c:v>0.19069390773026207</c:v>
                </c:pt>
                <c:pt idx="115">
                  <c:v>0.19333405840142462</c:v>
                </c:pt>
                <c:pt idx="116">
                  <c:v>0.195521346987728</c:v>
                </c:pt>
                <c:pt idx="117">
                  <c:v>0.19723966545394447</c:v>
                </c:pt>
                <c:pt idx="118">
                  <c:v>0.1984762737385059</c:v>
                </c:pt>
                <c:pt idx="119">
                  <c:v>0.19922195704738202</c:v>
                </c:pt>
                <c:pt idx="120">
                  <c:v>0.19947114020071635</c:v>
                </c:pt>
                <c:pt idx="121">
                  <c:v>0.19922195704738199</c:v>
                </c:pt>
                <c:pt idx="122">
                  <c:v>0.19847627373850588</c:v>
                </c:pt>
                <c:pt idx="123">
                  <c:v>0.19723966545394445</c:v>
                </c:pt>
                <c:pt idx="124">
                  <c:v>0.19552134698772794</c:v>
                </c:pt>
                <c:pt idx="125">
                  <c:v>0.19333405840142462</c:v>
                </c:pt>
                <c:pt idx="126">
                  <c:v>0.19069390773026201</c:v>
                </c:pt>
                <c:pt idx="127">
                  <c:v>0.1876201734584689</c:v>
                </c:pt>
                <c:pt idx="128">
                  <c:v>0.18413507015166164</c:v>
                </c:pt>
                <c:pt idx="129">
                  <c:v>0.18026348123082397</c:v>
                </c:pt>
                <c:pt idx="130">
                  <c:v>0.17603266338214976</c:v>
                </c:pt>
                <c:pt idx="131">
                  <c:v>0.1714719275096919</c:v>
                </c:pt>
                <c:pt idx="132">
                  <c:v>0.16661230144589978</c:v>
                </c:pt>
                <c:pt idx="133">
                  <c:v>0.16148617983395711</c:v>
                </c:pt>
                <c:pt idx="134">
                  <c:v>0.15612696668338061</c:v>
                </c:pt>
                <c:pt idx="135">
                  <c:v>0.15056871607740221</c:v>
                </c:pt>
                <c:pt idx="136">
                  <c:v>0.14484577638074128</c:v>
                </c:pt>
                <c:pt idx="137">
                  <c:v>0.13899244306549818</c:v>
                </c:pt>
                <c:pt idx="138">
                  <c:v>0.13304262494937738</c:v>
                </c:pt>
                <c:pt idx="139">
                  <c:v>0.12702952823459449</c:v>
                </c:pt>
                <c:pt idx="140">
                  <c:v>0.12098536225957168</c:v>
                </c:pt>
                <c:pt idx="141">
                  <c:v>0.11494107034211641</c:v>
                </c:pt>
                <c:pt idx="142">
                  <c:v>0.10892608851627521</c:v>
                </c:pt>
                <c:pt idx="143">
                  <c:v>0.10296813435998732</c:v>
                </c:pt>
                <c:pt idx="144">
                  <c:v>9.7093027491606462E-2</c:v>
                </c:pt>
                <c:pt idx="145">
                  <c:v>9.1324542694510957E-2</c:v>
                </c:pt>
                <c:pt idx="146">
                  <c:v>8.5684296023903594E-2</c:v>
                </c:pt>
                <c:pt idx="147">
                  <c:v>8.0191663670959756E-2</c:v>
                </c:pt>
                <c:pt idx="148">
                  <c:v>7.4863732817872397E-2</c:v>
                </c:pt>
                <c:pt idx="149">
                  <c:v>6.9715283222680113E-2</c:v>
                </c:pt>
                <c:pt idx="150">
                  <c:v>6.4758797832945872E-2</c:v>
                </c:pt>
                <c:pt idx="151">
                  <c:v>6.0004500348492737E-2</c:v>
                </c:pt>
                <c:pt idx="152">
                  <c:v>5.546041733972773E-2</c:v>
                </c:pt>
                <c:pt idx="153">
                  <c:v>5.1132462281988984E-2</c:v>
                </c:pt>
                <c:pt idx="154">
                  <c:v>4.7024538688443453E-2</c:v>
                </c:pt>
                <c:pt idx="155">
                  <c:v>4.3138659413255766E-2</c:v>
                </c:pt>
                <c:pt idx="156">
                  <c:v>3.9475079150447033E-2</c:v>
                </c:pt>
                <c:pt idx="157">
                  <c:v>3.6032437168108958E-2</c:v>
                </c:pt>
                <c:pt idx="158">
                  <c:v>3.2807907387338277E-2</c:v>
                </c:pt>
                <c:pt idx="159">
                  <c:v>2.9797353034408027E-2</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4CCD-4CD2-92C9-6B2BBE6C74D6}"/>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4CCD-4CD2-92C9-6B2BBE6C74D6}"/>
              </c:ext>
            </c:extLst>
          </c:dPt>
          <c:dLbls>
            <c:dLbl>
              <c:idx val="0"/>
              <c:delete val="1"/>
              <c:extLst>
                <c:ext xmlns:c15="http://schemas.microsoft.com/office/drawing/2012/chart" uri="{CE6537A1-D6FC-4f65-9D91-7224C49458BB}"/>
                <c:ext xmlns:c16="http://schemas.microsoft.com/office/drawing/2014/chart" uri="{C3380CC4-5D6E-409C-BE32-E72D297353CC}">
                  <c16:uniqueId val="{00000003-4CCD-4CD2-92C9-6B2BBE6C74D6}"/>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CCD-4CD2-92C9-6B2BBE6C74D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-9.9735570100358186E-3</c:v>
                </c:pt>
                <c:pt idx="1">
                  <c:v>0.22939181123082378</c:v>
                </c:pt>
              </c:numCache>
            </c:numRef>
          </c:yVal>
          <c:smooth val="1"/>
          <c:extLst>
            <c:ext xmlns:c16="http://schemas.microsoft.com/office/drawing/2014/chart" uri="{C3380CC4-5D6E-409C-BE32-E72D297353CC}">
              <c16:uniqueId val="{00000004-4CCD-4CD2-92C9-6B2BBE6C74D6}"/>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4CCD-4CD2-92C9-6B2BBE6C74D6}"/>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CCD-4CD2-92C9-6B2BBE6C74D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7-4CCD-4CD2-92C9-6B2BBE6C74D6}"/>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4CCD-4CD2-92C9-6B2BBE6C74D6}"/>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CCD-4CD2-92C9-6B2BBE6C74D6}"/>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A-4CCD-4CD2-92C9-6B2BBE6C74D6}"/>
            </c:ext>
          </c:extLst>
        </c:ser>
        <c:ser>
          <c:idx val="6"/>
          <c:order val="4"/>
          <c:spPr>
            <a:ln w="38100">
              <a:solidFill>
                <a:schemeClr val="tx1"/>
              </a:solidFill>
              <a:headEnd type="none" w="med" len="med"/>
              <a:tailEnd type="triangle" w="med" len="med"/>
            </a:ln>
          </c:spPr>
          <c:marker>
            <c:symbol val="none"/>
          </c:marker>
          <c:dPt>
            <c:idx val="1"/>
            <c:bubble3D val="0"/>
            <c:spPr>
              <a:ln w="76200">
                <a:solidFill>
                  <a:srgbClr val="FF0000"/>
                </a:solidFill>
                <a:headEnd type="none" w="med" len="med"/>
                <a:tailEnd type="triangle" w="med" len="med"/>
              </a:ln>
            </c:spPr>
            <c:extLst>
              <c:ext xmlns:c16="http://schemas.microsoft.com/office/drawing/2014/chart" uri="{C3380CC4-5D6E-409C-BE32-E72D297353CC}">
                <c16:uniqueId val="{0000000C-4CCD-4CD2-92C9-6B2BBE6C74D6}"/>
              </c:ext>
            </c:extLst>
          </c:dPt>
          <c:xVal>
            <c:numRef>
              <c:f>Sheet1!$G$6:$G$7</c:f>
              <c:numCache>
                <c:formatCode>General</c:formatCode>
                <c:ptCount val="2"/>
                <c:pt idx="0">
                  <c:v>0</c:v>
                </c:pt>
                <c:pt idx="1">
                  <c:v>2</c:v>
                </c:pt>
              </c:numCache>
            </c:numRef>
          </c:xVal>
          <c:yVal>
            <c:numRef>
              <c:f>Sheet1!$H$6:$H$7</c:f>
              <c:numCache>
                <c:formatCode>General</c:formatCode>
                <c:ptCount val="2"/>
                <c:pt idx="0">
                  <c:v>0.1196826841204298</c:v>
                </c:pt>
                <c:pt idx="1">
                  <c:v>0.1196826841204298</c:v>
                </c:pt>
              </c:numCache>
            </c:numRef>
          </c:yVal>
          <c:smooth val="1"/>
          <c:extLst>
            <c:ext xmlns:c16="http://schemas.microsoft.com/office/drawing/2014/chart" uri="{C3380CC4-5D6E-409C-BE32-E72D297353CC}">
              <c16:uniqueId val="{0000000D-4CCD-4CD2-92C9-6B2BBE6C74D6}"/>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3.037941424911643E-9</c:v>
                </c:pt>
                <c:pt idx="1">
                  <c:v>4.0956692017395868E-9</c:v>
                </c:pt>
                <c:pt idx="2">
                  <c:v>5.5078818123411542E-9</c:v>
                </c:pt>
                <c:pt idx="3">
                  <c:v>7.3885397932400267E-9</c:v>
                </c:pt>
                <c:pt idx="4">
                  <c:v>9.8865982031223359E-9</c:v>
                </c:pt>
                <c:pt idx="5">
                  <c:v>1.3196216017852868E-8</c:v>
                </c:pt>
                <c:pt idx="6">
                  <c:v>1.756977547410217E-8</c:v>
                </c:pt>
                <c:pt idx="7">
                  <c:v>2.333443398797128E-8</c:v>
                </c:pt>
                <c:pt idx="8">
                  <c:v>3.0913102500829286E-8</c:v>
                </c:pt>
                <c:pt idx="9">
                  <c:v>4.0850951892716102E-8</c:v>
                </c:pt>
                <c:pt idx="10">
                  <c:v>5.384880021271638E-8</c:v>
                </c:pt>
                <c:pt idx="11">
                  <c:v>7.0805035650805879E-8</c:v>
                </c:pt>
                <c:pt idx="12">
                  <c:v>9.2868092227764484E-8</c:v>
                </c:pt>
                <c:pt idx="13">
                  <c:v>1.2150192705402675E-7</c:v>
                </c:pt>
                <c:pt idx="14">
                  <c:v>1.585674608357988E-7</c:v>
                </c:pt>
                <c:pt idx="15">
                  <c:v>2.0642354943149992E-7</c:v>
                </c:pt>
                <c:pt idx="16">
                  <c:v>2.6805176723488073E-7</c:v>
                </c:pt>
                <c:pt idx="17">
                  <c:v>3.4721011769276696E-7</c:v>
                </c:pt>
                <c:pt idx="18">
                  <c:v>4.4862175811916687E-7</c:v>
                </c:pt>
                <c:pt idx="19">
                  <c:v>5.782059517898917E-7</c:v>
                </c:pt>
                <c:pt idx="20">
                  <c:v>7.4335975736714884E-7</c:v>
                </c:pt>
                <c:pt idx="21">
                  <c:v>9.5330045156140538E-7</c:v>
                </c:pt>
                <c:pt idx="22">
                  <c:v>1.2194803729466761E-6</c:v>
                </c:pt>
                <c:pt idx="23">
                  <c:v>1.5560877895744722E-6</c:v>
                </c:pt>
                <c:pt idx="24">
                  <c:v>1.9806495455160377E-6</c:v>
                </c:pt>
                <c:pt idx="25">
                  <c:v>2.5147536442962227E-6</c:v>
                </c:pt>
                <c:pt idx="26">
                  <c:v>3.1849125894335449E-6</c:v>
                </c:pt>
                <c:pt idx="27">
                  <c:v>4.0235912282461476E-6</c:v>
                </c:pt>
                <c:pt idx="28">
                  <c:v>5.0704260327433792E-6</c:v>
                </c:pt>
                <c:pt idx="29">
                  <c:v>6.3736661909167328E-6</c:v>
                </c:pt>
                <c:pt idx="30">
                  <c:v>7.9918705534527373E-6</c:v>
                </c:pt>
                <c:pt idx="31">
                  <c:v>9.9958983534613955E-6</c:v>
                </c:pt>
                <c:pt idx="32">
                  <c:v>1.2471235645026768E-5</c:v>
                </c:pt>
                <c:pt idx="33">
                  <c:v>1.5520703528925133E-5</c:v>
                </c:pt>
                <c:pt idx="34">
                  <c:v>1.9267598371043565E-5</c:v>
                </c:pt>
                <c:pt idx="35">
                  <c:v>2.3859318270602476E-5</c:v>
                </c:pt>
                <c:pt idx="36">
                  <c:v>2.9471533878269927E-5</c:v>
                </c:pt>
                <c:pt idx="37">
                  <c:v>3.6312965151126162E-5</c:v>
                </c:pt>
                <c:pt idx="38">
                  <c:v>4.4630828588566464E-5</c:v>
                </c:pt>
                <c:pt idx="39">
                  <c:v>5.4717021719900277E-5</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E-4CCD-4CD2-92C9-6B2BBE6C74D6}"/>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10-4CCD-4CD2-92C9-6B2BBE6C74D6}"/>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2.439600928959134E-2</c:v>
                </c:pt>
                <c:pt idx="162">
                  <c:v>2.1991797990213616E-2</c:v>
                </c:pt>
                <c:pt idx="163">
                  <c:v>1.9775020794685093E-2</c:v>
                </c:pt>
                <c:pt idx="164">
                  <c:v>1.7737296423115681E-2</c:v>
                </c:pt>
                <c:pt idx="165">
                  <c:v>1.5869825917833709E-2</c:v>
                </c:pt>
                <c:pt idx="166">
                  <c:v>1.416351887080056E-2</c:v>
                </c:pt>
                <c:pt idx="167">
                  <c:v>1.2609109957597208E-2</c:v>
                </c:pt>
                <c:pt idx="168">
                  <c:v>1.1197265147421441E-2</c:v>
                </c:pt>
                <c:pt idx="169">
                  <c:v>9.9186771958976374E-3</c:v>
                </c:pt>
                <c:pt idx="170">
                  <c:v>8.7641502467842702E-3</c:v>
                </c:pt>
                <c:pt idx="171">
                  <c:v>7.7246735671975706E-3</c:v>
                </c:pt>
                <c:pt idx="172">
                  <c:v>6.7914846168428168E-3</c:v>
                </c:pt>
                <c:pt idx="173">
                  <c:v>5.9561218038025844E-3</c:v>
                </c:pt>
                <c:pt idx="174">
                  <c:v>5.2104674072112837E-3</c:v>
                </c:pt>
                <c:pt idx="175">
                  <c:v>4.5467812507955264E-3</c:v>
                </c:pt>
                <c:pt idx="176">
                  <c:v>3.957725791489973E-3</c:v>
                </c:pt>
                <c:pt idx="177">
                  <c:v>3.4363833453069891E-3</c:v>
                </c:pt>
                <c:pt idx="178">
                  <c:v>2.9762662098879243E-3</c:v>
                </c:pt>
                <c:pt idx="179">
                  <c:v>2.5713204615269627E-3</c:v>
                </c:pt>
                <c:pt idx="180">
                  <c:v>2.2159242059690038E-3</c:v>
                </c:pt>
                <c:pt idx="181">
                  <c:v>1.9048810491109E-3</c:v>
                </c:pt>
                <c:pt idx="182">
                  <c:v>1.6334095280999624E-3</c:v>
                </c:pt>
                <c:pt idx="183">
                  <c:v>1.397129207439721E-3</c:v>
                </c:pt>
                <c:pt idx="184">
                  <c:v>1.1920441007324172E-3</c:v>
                </c:pt>
                <c:pt idx="185">
                  <c:v>1.0145240286498841E-3</c:v>
                </c:pt>
                <c:pt idx="186">
                  <c:v>8.6128446952683834E-4</c:v>
                </c:pt>
                <c:pt idx="187">
                  <c:v>7.2936540233337359E-4</c:v>
                </c:pt>
                <c:pt idx="188">
                  <c:v>6.1610958423650877E-4</c:v>
                </c:pt>
                <c:pt idx="189">
                  <c:v>5.1914064783070376E-4</c:v>
                </c:pt>
                <c:pt idx="190">
                  <c:v>4.3634134752288008E-4</c:v>
                </c:pt>
                <c:pt idx="191">
                  <c:v>3.6583223141515447E-4</c:v>
                </c:pt>
                <c:pt idx="192">
                  <c:v>3.0595096505688459E-4</c:v>
                </c:pt>
                <c:pt idx="193">
                  <c:v>2.5523248717209237E-4</c:v>
                </c:pt>
                <c:pt idx="194">
                  <c:v>2.1239013527537499E-4</c:v>
                </c:pt>
                <c:pt idx="195">
                  <c:v>1.762978411837227E-4</c:v>
                </c:pt>
                <c:pt idx="196">
                  <c:v>1.4597346289572976E-4</c:v>
                </c:pt>
                <c:pt idx="197">
                  <c:v>1.2056329011299608E-4</c:v>
                </c:pt>
                <c:pt idx="198">
                  <c:v>9.9327735696386183E-5</c:v>
                </c:pt>
                <c:pt idx="199">
                  <c:v>8.162820438312071E-5</c:v>
                </c:pt>
                <c:pt idx="200">
                  <c:v>6.6915112882442684E-5</c:v>
                </c:pt>
              </c:numCache>
            </c:numRef>
          </c:yVal>
          <c:smooth val="1"/>
          <c:extLst>
            <c:ext xmlns:c16="http://schemas.microsoft.com/office/drawing/2014/chart" uri="{C3380CC4-5D6E-409C-BE32-E72D297353CC}">
              <c16:uniqueId val="{00000011-4CCD-4CD2-92C9-6B2BBE6C74D6}"/>
            </c:ext>
          </c:extLst>
        </c:ser>
        <c:ser>
          <c:idx val="4"/>
          <c:order val="7"/>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4CCD-4CD2-92C9-6B2BBE6C74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2</c:v>
                </c:pt>
                <c:pt idx="1">
                  <c:v>2</c:v>
                </c:pt>
              </c:numCache>
            </c:numRef>
          </c:xVal>
          <c:yVal>
            <c:numRef>
              <c:f>Sheet1!$N$5:$N$7</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13-4CCD-4CD2-92C9-6B2BBE6C74D6}"/>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8.1628204383121144E-5</c:v>
                </c:pt>
                <c:pt idx="42">
                  <c:v>9.9327735696386359E-5</c:v>
                </c:pt>
                <c:pt idx="43">
                  <c:v>1.2056329011299662E-4</c:v>
                </c:pt>
                <c:pt idx="44">
                  <c:v>1.4597346289573014E-4</c:v>
                </c:pt>
                <c:pt idx="45">
                  <c:v>1.762978411837227E-4</c:v>
                </c:pt>
                <c:pt idx="46">
                  <c:v>2.123901352753761E-4</c:v>
                </c:pt>
                <c:pt idx="47">
                  <c:v>2.552324871720928E-4</c:v>
                </c:pt>
                <c:pt idx="48">
                  <c:v>3.0595096505688649E-4</c:v>
                </c:pt>
                <c:pt idx="49">
                  <c:v>3.6583223141515545E-4</c:v>
                </c:pt>
                <c:pt idx="50">
                  <c:v>4.3634134752288008E-4</c:v>
                </c:pt>
                <c:pt idx="51">
                  <c:v>5.1914064783070604E-4</c:v>
                </c:pt>
                <c:pt idx="52">
                  <c:v>6.1610958423650997E-4</c:v>
                </c:pt>
                <c:pt idx="53">
                  <c:v>7.2936540233337359E-4</c:v>
                </c:pt>
                <c:pt idx="54">
                  <c:v>8.6128446952684061E-4</c:v>
                </c:pt>
                <c:pt idx="55">
                  <c:v>1.0145240286498841E-3</c:v>
                </c:pt>
                <c:pt idx="56">
                  <c:v>1.1920441007324221E-3</c:v>
                </c:pt>
                <c:pt idx="57">
                  <c:v>1.3971292074397236E-3</c:v>
                </c:pt>
                <c:pt idx="58">
                  <c:v>1.6334095280999624E-3</c:v>
                </c:pt>
                <c:pt idx="59">
                  <c:v>1.9048810491109052E-3</c:v>
                </c:pt>
                <c:pt idx="60">
                  <c:v>2.2159242059690038E-3</c:v>
                </c:pt>
                <c:pt idx="61">
                  <c:v>2.5713204615269718E-3</c:v>
                </c:pt>
                <c:pt idx="62">
                  <c:v>2.9762662098879269E-3</c:v>
                </c:pt>
                <c:pt idx="63">
                  <c:v>3.4363833453069891E-3</c:v>
                </c:pt>
                <c:pt idx="64">
                  <c:v>3.9577257914899843E-3</c:v>
                </c:pt>
                <c:pt idx="65">
                  <c:v>4.5467812507955264E-3</c:v>
                </c:pt>
                <c:pt idx="66">
                  <c:v>5.2104674072113027E-3</c:v>
                </c:pt>
                <c:pt idx="67">
                  <c:v>5.9561218038025896E-3</c:v>
                </c:pt>
                <c:pt idx="68">
                  <c:v>6.7914846168428168E-3</c:v>
                </c:pt>
                <c:pt idx="69">
                  <c:v>7.7246735671975871E-3</c:v>
                </c:pt>
                <c:pt idx="70">
                  <c:v>8.7641502467842702E-3</c:v>
                </c:pt>
                <c:pt idx="71">
                  <c:v>9.9186771958976686E-3</c:v>
                </c:pt>
                <c:pt idx="72">
                  <c:v>1.119726514742145E-2</c:v>
                </c:pt>
                <c:pt idx="73">
                  <c:v>1.2609109957597208E-2</c:v>
                </c:pt>
                <c:pt idx="74">
                  <c:v>1.4163518870800593E-2</c:v>
                </c:pt>
                <c:pt idx="75">
                  <c:v>1.5869825917833709E-2</c:v>
                </c:pt>
                <c:pt idx="76">
                  <c:v>1.773729642311573E-2</c:v>
                </c:pt>
                <c:pt idx="77">
                  <c:v>1.977502079468511E-2</c:v>
                </c:pt>
                <c:pt idx="78">
                  <c:v>2.1991797990213616E-2</c:v>
                </c:pt>
                <c:pt idx="79">
                  <c:v>2.4396009289591382E-2</c:v>
                </c:pt>
                <c:pt idx="80">
                  <c:v>2.6995483256594031E-2</c:v>
                </c:pt>
                <c:pt idx="81">
                  <c:v>2.9797353034408027E-2</c:v>
                </c:pt>
                <c:pt idx="82">
                  <c:v>3.2807907387338332E-2</c:v>
                </c:pt>
                <c:pt idx="83">
                  <c:v>3.603243716810902E-2</c:v>
                </c:pt>
                <c:pt idx="84">
                  <c:v>3.9475079150447089E-2</c:v>
                </c:pt>
                <c:pt idx="85">
                  <c:v>4.3138659413255766E-2</c:v>
                </c:pt>
                <c:pt idx="86">
                  <c:v>4.7024538688443453E-2</c:v>
                </c:pt>
                <c:pt idx="87">
                  <c:v>5.1132462281989047E-2</c:v>
                </c:pt>
                <c:pt idx="88">
                  <c:v>5.5460417339727813E-2</c:v>
                </c:pt>
                <c:pt idx="89">
                  <c:v>6.0004500348492827E-2</c:v>
                </c:pt>
                <c:pt idx="90">
                  <c:v>6.4758797832945872E-2</c:v>
                </c:pt>
                <c:pt idx="91">
                  <c:v>6.9715283222680113E-2</c:v>
                </c:pt>
                <c:pt idx="92">
                  <c:v>7.4863732817872494E-2</c:v>
                </c:pt>
                <c:pt idx="93">
                  <c:v>8.019166367095984E-2</c:v>
                </c:pt>
                <c:pt idx="94">
                  <c:v>8.5684296023903705E-2</c:v>
                </c:pt>
                <c:pt idx="95">
                  <c:v>9.1324542694510957E-2</c:v>
                </c:pt>
                <c:pt idx="96">
                  <c:v>9.7093027491606559E-2</c:v>
                </c:pt>
                <c:pt idx="97">
                  <c:v>0.10296813435998746</c:v>
                </c:pt>
                <c:pt idx="98">
                  <c:v>0.10892608851627532</c:v>
                </c:pt>
                <c:pt idx="99">
                  <c:v>0.11494107034211655</c:v>
                </c:pt>
                <c:pt idx="100">
                  <c:v>0.12098536225957168</c:v>
                </c:pt>
                <c:pt idx="101">
                  <c:v>0.12702952823459457</c:v>
                </c:pt>
                <c:pt idx="102">
                  <c:v>0.13304262494937749</c:v>
                </c:pt>
                <c:pt idx="103">
                  <c:v>0.13899244306549829</c:v>
                </c:pt>
                <c:pt idx="104">
                  <c:v>0.14484577638074139</c:v>
                </c:pt>
                <c:pt idx="105">
                  <c:v>0.15056871607740221</c:v>
                </c:pt>
                <c:pt idx="106">
                  <c:v>0.15612696668338072</c:v>
                </c:pt>
                <c:pt idx="107">
                  <c:v>0.16148617983395722</c:v>
                </c:pt>
                <c:pt idx="108">
                  <c:v>0.16661230144589986</c:v>
                </c:pt>
                <c:pt idx="109">
                  <c:v>0.17147192750969195</c:v>
                </c:pt>
                <c:pt idx="110">
                  <c:v>0.17603266338214976</c:v>
                </c:pt>
                <c:pt idx="111">
                  <c:v>0.18026348123082403</c:v>
                </c:pt>
                <c:pt idx="112">
                  <c:v>0.1841350701516617</c:v>
                </c:pt>
                <c:pt idx="113">
                  <c:v>0.18762017345846899</c:v>
                </c:pt>
                <c:pt idx="114">
                  <c:v>0.19069390773026207</c:v>
                </c:pt>
                <c:pt idx="115">
                  <c:v>0.19333405840142462</c:v>
                </c:pt>
                <c:pt idx="116">
                  <c:v>0.195521346987728</c:v>
                </c:pt>
                <c:pt idx="117">
                  <c:v>0.19723966545394447</c:v>
                </c:pt>
                <c:pt idx="118">
                  <c:v>0.1984762737385059</c:v>
                </c:pt>
                <c:pt idx="119">
                  <c:v>0.19922195704738202</c:v>
                </c:pt>
                <c:pt idx="120">
                  <c:v>0.19947114020071635</c:v>
                </c:pt>
                <c:pt idx="121">
                  <c:v>0.19922195704738199</c:v>
                </c:pt>
                <c:pt idx="122">
                  <c:v>0.19847627373850588</c:v>
                </c:pt>
                <c:pt idx="123">
                  <c:v>0.19723966545394445</c:v>
                </c:pt>
                <c:pt idx="124">
                  <c:v>0.19552134698772794</c:v>
                </c:pt>
                <c:pt idx="125">
                  <c:v>0.19333405840142462</c:v>
                </c:pt>
                <c:pt idx="126">
                  <c:v>0.19069390773026201</c:v>
                </c:pt>
                <c:pt idx="127">
                  <c:v>0.1876201734584689</c:v>
                </c:pt>
                <c:pt idx="128">
                  <c:v>0.18413507015166164</c:v>
                </c:pt>
                <c:pt idx="129">
                  <c:v>0.18026348123082397</c:v>
                </c:pt>
                <c:pt idx="130">
                  <c:v>0.17603266338214976</c:v>
                </c:pt>
                <c:pt idx="131">
                  <c:v>0.1714719275096919</c:v>
                </c:pt>
                <c:pt idx="132">
                  <c:v>0.16661230144589978</c:v>
                </c:pt>
                <c:pt idx="133">
                  <c:v>0.16148617983395711</c:v>
                </c:pt>
                <c:pt idx="134">
                  <c:v>0.15612696668338061</c:v>
                </c:pt>
                <c:pt idx="135">
                  <c:v>0.15056871607740221</c:v>
                </c:pt>
                <c:pt idx="136">
                  <c:v>0.14484577638074128</c:v>
                </c:pt>
                <c:pt idx="137">
                  <c:v>0.13899244306549818</c:v>
                </c:pt>
                <c:pt idx="138">
                  <c:v>0.13304262494937738</c:v>
                </c:pt>
                <c:pt idx="139">
                  <c:v>0.12702952823459449</c:v>
                </c:pt>
                <c:pt idx="140">
                  <c:v>0.12098536225957168</c:v>
                </c:pt>
                <c:pt idx="141">
                  <c:v>0.11494107034211641</c:v>
                </c:pt>
                <c:pt idx="142">
                  <c:v>0.10892608851627521</c:v>
                </c:pt>
                <c:pt idx="143">
                  <c:v>0.10296813435998732</c:v>
                </c:pt>
                <c:pt idx="144">
                  <c:v>9.7093027491606462E-2</c:v>
                </c:pt>
                <c:pt idx="145">
                  <c:v>9.1324542694510957E-2</c:v>
                </c:pt>
                <c:pt idx="146">
                  <c:v>8.5684296023903594E-2</c:v>
                </c:pt>
                <c:pt idx="147">
                  <c:v>8.0191663670959756E-2</c:v>
                </c:pt>
                <c:pt idx="148">
                  <c:v>7.4863732817872397E-2</c:v>
                </c:pt>
                <c:pt idx="149">
                  <c:v>6.9715283222680113E-2</c:v>
                </c:pt>
                <c:pt idx="150">
                  <c:v>6.4758797832945872E-2</c:v>
                </c:pt>
                <c:pt idx="151">
                  <c:v>6.0004500348492737E-2</c:v>
                </c:pt>
                <c:pt idx="152">
                  <c:v>5.546041733972773E-2</c:v>
                </c:pt>
                <c:pt idx="153">
                  <c:v>5.1132462281988984E-2</c:v>
                </c:pt>
                <c:pt idx="154">
                  <c:v>4.7024538688443453E-2</c:v>
                </c:pt>
                <c:pt idx="155">
                  <c:v>4.3138659413255766E-2</c:v>
                </c:pt>
                <c:pt idx="156">
                  <c:v>3.9475079150447033E-2</c:v>
                </c:pt>
                <c:pt idx="157">
                  <c:v>3.6032437168108958E-2</c:v>
                </c:pt>
                <c:pt idx="158">
                  <c:v>3.2807907387338277E-2</c:v>
                </c:pt>
                <c:pt idx="159">
                  <c:v>2.9797353034408027E-2</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4CCD-4CD2-92C9-6B2BBE6C74D6}"/>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4CCD-4CD2-92C9-6B2BBE6C74D6}"/>
              </c:ext>
            </c:extLst>
          </c:dPt>
          <c:dLbls>
            <c:dLbl>
              <c:idx val="0"/>
              <c:delete val="1"/>
              <c:extLst>
                <c:ext xmlns:c15="http://schemas.microsoft.com/office/drawing/2012/chart" uri="{CE6537A1-D6FC-4f65-9D91-7224C49458BB}"/>
                <c:ext xmlns:c16="http://schemas.microsoft.com/office/drawing/2014/chart" uri="{C3380CC4-5D6E-409C-BE32-E72D297353CC}">
                  <c16:uniqueId val="{00000003-4CCD-4CD2-92C9-6B2BBE6C74D6}"/>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CCD-4CD2-92C9-6B2BBE6C74D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-9.9735570100358186E-3</c:v>
                </c:pt>
                <c:pt idx="1">
                  <c:v>0.22939181123082378</c:v>
                </c:pt>
              </c:numCache>
            </c:numRef>
          </c:yVal>
          <c:smooth val="1"/>
          <c:extLst>
            <c:ext xmlns:c16="http://schemas.microsoft.com/office/drawing/2014/chart" uri="{C3380CC4-5D6E-409C-BE32-E72D297353CC}">
              <c16:uniqueId val="{00000004-4CCD-4CD2-92C9-6B2BBE6C74D6}"/>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4CCD-4CD2-92C9-6B2BBE6C74D6}"/>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CCD-4CD2-92C9-6B2BBE6C74D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7-4CCD-4CD2-92C9-6B2BBE6C74D6}"/>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4CCD-4CD2-92C9-6B2BBE6C74D6}"/>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CCD-4CD2-92C9-6B2BBE6C74D6}"/>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A-4CCD-4CD2-92C9-6B2BBE6C74D6}"/>
            </c:ext>
          </c:extLst>
        </c:ser>
        <c:ser>
          <c:idx val="7"/>
          <c:order val="4"/>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3.037941424911643E-9</c:v>
                </c:pt>
                <c:pt idx="1">
                  <c:v>4.0956692017395868E-9</c:v>
                </c:pt>
                <c:pt idx="2">
                  <c:v>5.5078818123411542E-9</c:v>
                </c:pt>
                <c:pt idx="3">
                  <c:v>7.3885397932400267E-9</c:v>
                </c:pt>
                <c:pt idx="4">
                  <c:v>9.8865982031223359E-9</c:v>
                </c:pt>
                <c:pt idx="5">
                  <c:v>1.3196216017852868E-8</c:v>
                </c:pt>
                <c:pt idx="6">
                  <c:v>1.756977547410217E-8</c:v>
                </c:pt>
                <c:pt idx="7">
                  <c:v>2.333443398797128E-8</c:v>
                </c:pt>
                <c:pt idx="8">
                  <c:v>3.0913102500829286E-8</c:v>
                </c:pt>
                <c:pt idx="9">
                  <c:v>4.0850951892716102E-8</c:v>
                </c:pt>
                <c:pt idx="10">
                  <c:v>5.384880021271638E-8</c:v>
                </c:pt>
                <c:pt idx="11">
                  <c:v>7.0805035650805879E-8</c:v>
                </c:pt>
                <c:pt idx="12">
                  <c:v>9.2868092227764484E-8</c:v>
                </c:pt>
                <c:pt idx="13">
                  <c:v>1.2150192705402675E-7</c:v>
                </c:pt>
                <c:pt idx="14">
                  <c:v>1.585674608357988E-7</c:v>
                </c:pt>
                <c:pt idx="15">
                  <c:v>2.0642354943149992E-7</c:v>
                </c:pt>
                <c:pt idx="16">
                  <c:v>2.6805176723488073E-7</c:v>
                </c:pt>
                <c:pt idx="17">
                  <c:v>3.4721011769276696E-7</c:v>
                </c:pt>
                <c:pt idx="18">
                  <c:v>4.4862175811916687E-7</c:v>
                </c:pt>
                <c:pt idx="19">
                  <c:v>5.782059517898917E-7</c:v>
                </c:pt>
                <c:pt idx="20">
                  <c:v>7.4335975736714884E-7</c:v>
                </c:pt>
                <c:pt idx="21">
                  <c:v>9.5330045156140538E-7</c:v>
                </c:pt>
                <c:pt idx="22">
                  <c:v>1.2194803729466761E-6</c:v>
                </c:pt>
                <c:pt idx="23">
                  <c:v>1.5560877895744722E-6</c:v>
                </c:pt>
                <c:pt idx="24">
                  <c:v>1.9806495455160377E-6</c:v>
                </c:pt>
                <c:pt idx="25">
                  <c:v>2.5147536442962227E-6</c:v>
                </c:pt>
                <c:pt idx="26">
                  <c:v>3.1849125894335449E-6</c:v>
                </c:pt>
                <c:pt idx="27">
                  <c:v>4.0235912282461476E-6</c:v>
                </c:pt>
                <c:pt idx="28">
                  <c:v>5.0704260327433792E-6</c:v>
                </c:pt>
                <c:pt idx="29">
                  <c:v>6.3736661909167328E-6</c:v>
                </c:pt>
                <c:pt idx="30">
                  <c:v>7.9918705534527373E-6</c:v>
                </c:pt>
                <c:pt idx="31">
                  <c:v>9.9958983534613955E-6</c:v>
                </c:pt>
                <c:pt idx="32">
                  <c:v>1.2471235645026768E-5</c:v>
                </c:pt>
                <c:pt idx="33">
                  <c:v>1.5520703528925133E-5</c:v>
                </c:pt>
                <c:pt idx="34">
                  <c:v>1.9267598371043565E-5</c:v>
                </c:pt>
                <c:pt idx="35">
                  <c:v>2.3859318270602476E-5</c:v>
                </c:pt>
                <c:pt idx="36">
                  <c:v>2.9471533878269927E-5</c:v>
                </c:pt>
                <c:pt idx="37">
                  <c:v>3.6312965151126162E-5</c:v>
                </c:pt>
                <c:pt idx="38">
                  <c:v>4.4630828588566464E-5</c:v>
                </c:pt>
                <c:pt idx="39">
                  <c:v>5.4717021719900277E-5</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E-4CCD-4CD2-92C9-6B2BBE6C74D6}"/>
            </c:ext>
          </c:extLst>
        </c:ser>
        <c:ser>
          <c:idx val="8"/>
          <c:order val="5"/>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10-4CCD-4CD2-92C9-6B2BBE6C74D6}"/>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2.439600928959134E-2</c:v>
                </c:pt>
                <c:pt idx="162">
                  <c:v>2.1991797990213616E-2</c:v>
                </c:pt>
                <c:pt idx="163">
                  <c:v>1.9775020794685093E-2</c:v>
                </c:pt>
                <c:pt idx="164">
                  <c:v>1.7737296423115681E-2</c:v>
                </c:pt>
                <c:pt idx="165">
                  <c:v>1.5869825917833709E-2</c:v>
                </c:pt>
                <c:pt idx="166">
                  <c:v>1.416351887080056E-2</c:v>
                </c:pt>
                <c:pt idx="167">
                  <c:v>1.2609109957597208E-2</c:v>
                </c:pt>
                <c:pt idx="168">
                  <c:v>1.1197265147421441E-2</c:v>
                </c:pt>
                <c:pt idx="169">
                  <c:v>9.9186771958976374E-3</c:v>
                </c:pt>
                <c:pt idx="170">
                  <c:v>8.7641502467842702E-3</c:v>
                </c:pt>
                <c:pt idx="171">
                  <c:v>7.7246735671975706E-3</c:v>
                </c:pt>
                <c:pt idx="172">
                  <c:v>6.7914846168428168E-3</c:v>
                </c:pt>
                <c:pt idx="173">
                  <c:v>5.9561218038025844E-3</c:v>
                </c:pt>
                <c:pt idx="174">
                  <c:v>5.2104674072112837E-3</c:v>
                </c:pt>
                <c:pt idx="175">
                  <c:v>4.5467812507955264E-3</c:v>
                </c:pt>
                <c:pt idx="176">
                  <c:v>3.957725791489973E-3</c:v>
                </c:pt>
                <c:pt idx="177">
                  <c:v>3.4363833453069891E-3</c:v>
                </c:pt>
                <c:pt idx="178">
                  <c:v>2.9762662098879243E-3</c:v>
                </c:pt>
                <c:pt idx="179">
                  <c:v>2.5713204615269627E-3</c:v>
                </c:pt>
                <c:pt idx="180">
                  <c:v>2.2159242059690038E-3</c:v>
                </c:pt>
                <c:pt idx="181">
                  <c:v>1.9048810491109E-3</c:v>
                </c:pt>
                <c:pt idx="182">
                  <c:v>1.6334095280999624E-3</c:v>
                </c:pt>
                <c:pt idx="183">
                  <c:v>1.397129207439721E-3</c:v>
                </c:pt>
                <c:pt idx="184">
                  <c:v>1.1920441007324172E-3</c:v>
                </c:pt>
                <c:pt idx="185">
                  <c:v>1.0145240286498841E-3</c:v>
                </c:pt>
                <c:pt idx="186">
                  <c:v>8.6128446952683834E-4</c:v>
                </c:pt>
                <c:pt idx="187">
                  <c:v>7.2936540233337359E-4</c:v>
                </c:pt>
                <c:pt idx="188">
                  <c:v>6.1610958423650877E-4</c:v>
                </c:pt>
                <c:pt idx="189">
                  <c:v>5.1914064783070376E-4</c:v>
                </c:pt>
                <c:pt idx="190">
                  <c:v>4.3634134752288008E-4</c:v>
                </c:pt>
                <c:pt idx="191">
                  <c:v>3.6583223141515447E-4</c:v>
                </c:pt>
                <c:pt idx="192">
                  <c:v>3.0595096505688459E-4</c:v>
                </c:pt>
                <c:pt idx="193">
                  <c:v>2.5523248717209237E-4</c:v>
                </c:pt>
                <c:pt idx="194">
                  <c:v>2.1239013527537499E-4</c:v>
                </c:pt>
                <c:pt idx="195">
                  <c:v>1.762978411837227E-4</c:v>
                </c:pt>
                <c:pt idx="196">
                  <c:v>1.4597346289572976E-4</c:v>
                </c:pt>
                <c:pt idx="197">
                  <c:v>1.2056329011299608E-4</c:v>
                </c:pt>
                <c:pt idx="198">
                  <c:v>9.9327735696386183E-5</c:v>
                </c:pt>
                <c:pt idx="199">
                  <c:v>8.162820438312071E-5</c:v>
                </c:pt>
                <c:pt idx="200">
                  <c:v>6.6915112882442684E-5</c:v>
                </c:pt>
              </c:numCache>
            </c:numRef>
          </c:yVal>
          <c:smooth val="1"/>
          <c:extLst>
            <c:ext xmlns:c16="http://schemas.microsoft.com/office/drawing/2014/chart" uri="{C3380CC4-5D6E-409C-BE32-E72D297353CC}">
              <c16:uniqueId val="{00000011-4CCD-4CD2-92C9-6B2BBE6C74D6}"/>
            </c:ext>
          </c:extLst>
        </c:ser>
        <c:ser>
          <c:idx val="4"/>
          <c:order val="6"/>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4CCD-4CD2-92C9-6B2BBE6C74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2</c:v>
                </c:pt>
                <c:pt idx="1">
                  <c:v>2</c:v>
                </c:pt>
              </c:numCache>
            </c:numRef>
          </c:xVal>
          <c:yVal>
            <c:numRef>
              <c:f>Sheet1!$N$5:$N$7</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13-4CCD-4CD2-92C9-6B2BBE6C74D6}"/>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1"/>
        <c:axPos val="b"/>
        <c:numFmt formatCode="General" sourceLinked="1"/>
        <c:majorTickMark val="out"/>
        <c:minorTickMark val="none"/>
        <c:tickLblPos val="nextTo"/>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8.1628204383121144E-5</c:v>
                </c:pt>
                <c:pt idx="42">
                  <c:v>9.9327735696386359E-5</c:v>
                </c:pt>
                <c:pt idx="43">
                  <c:v>1.2056329011299662E-4</c:v>
                </c:pt>
                <c:pt idx="44">
                  <c:v>1.4597346289573014E-4</c:v>
                </c:pt>
                <c:pt idx="45">
                  <c:v>1.762978411837227E-4</c:v>
                </c:pt>
                <c:pt idx="46">
                  <c:v>2.123901352753761E-4</c:v>
                </c:pt>
                <c:pt idx="47">
                  <c:v>2.552324871720928E-4</c:v>
                </c:pt>
                <c:pt idx="48">
                  <c:v>3.0595096505688649E-4</c:v>
                </c:pt>
                <c:pt idx="49">
                  <c:v>3.6583223141515545E-4</c:v>
                </c:pt>
                <c:pt idx="50">
                  <c:v>4.3634134752288008E-4</c:v>
                </c:pt>
                <c:pt idx="51">
                  <c:v>5.1914064783070604E-4</c:v>
                </c:pt>
                <c:pt idx="52">
                  <c:v>6.1610958423650997E-4</c:v>
                </c:pt>
                <c:pt idx="53">
                  <c:v>7.2936540233337359E-4</c:v>
                </c:pt>
                <c:pt idx="54">
                  <c:v>8.6128446952684061E-4</c:v>
                </c:pt>
                <c:pt idx="55">
                  <c:v>1.0145240286498841E-3</c:v>
                </c:pt>
                <c:pt idx="56">
                  <c:v>1.1920441007324221E-3</c:v>
                </c:pt>
                <c:pt idx="57">
                  <c:v>1.3971292074397236E-3</c:v>
                </c:pt>
                <c:pt idx="58">
                  <c:v>1.6334095280999624E-3</c:v>
                </c:pt>
                <c:pt idx="59">
                  <c:v>1.9048810491109052E-3</c:v>
                </c:pt>
                <c:pt idx="60">
                  <c:v>2.2159242059690038E-3</c:v>
                </c:pt>
                <c:pt idx="61">
                  <c:v>2.5713204615269718E-3</c:v>
                </c:pt>
                <c:pt idx="62">
                  <c:v>2.9762662098879269E-3</c:v>
                </c:pt>
                <c:pt idx="63">
                  <c:v>3.4363833453069891E-3</c:v>
                </c:pt>
                <c:pt idx="64">
                  <c:v>3.9577257914899843E-3</c:v>
                </c:pt>
                <c:pt idx="65">
                  <c:v>4.5467812507955264E-3</c:v>
                </c:pt>
                <c:pt idx="66">
                  <c:v>5.2104674072113027E-3</c:v>
                </c:pt>
                <c:pt idx="67">
                  <c:v>5.9561218038025896E-3</c:v>
                </c:pt>
                <c:pt idx="68">
                  <c:v>6.7914846168428168E-3</c:v>
                </c:pt>
                <c:pt idx="69">
                  <c:v>7.7246735671975871E-3</c:v>
                </c:pt>
                <c:pt idx="70">
                  <c:v>8.7641502467842702E-3</c:v>
                </c:pt>
                <c:pt idx="71">
                  <c:v>9.9186771958976686E-3</c:v>
                </c:pt>
                <c:pt idx="72">
                  <c:v>1.119726514742145E-2</c:v>
                </c:pt>
                <c:pt idx="73">
                  <c:v>1.2609109957597208E-2</c:v>
                </c:pt>
                <c:pt idx="74">
                  <c:v>1.4163518870800593E-2</c:v>
                </c:pt>
                <c:pt idx="75">
                  <c:v>1.5869825917833709E-2</c:v>
                </c:pt>
                <c:pt idx="76">
                  <c:v>1.773729642311573E-2</c:v>
                </c:pt>
                <c:pt idx="77">
                  <c:v>1.977502079468511E-2</c:v>
                </c:pt>
                <c:pt idx="78">
                  <c:v>2.1991797990213616E-2</c:v>
                </c:pt>
                <c:pt idx="79">
                  <c:v>2.4396009289591382E-2</c:v>
                </c:pt>
                <c:pt idx="80">
                  <c:v>2.6995483256594031E-2</c:v>
                </c:pt>
                <c:pt idx="81">
                  <c:v>2.9797353034408027E-2</c:v>
                </c:pt>
                <c:pt idx="82">
                  <c:v>3.2807907387338332E-2</c:v>
                </c:pt>
                <c:pt idx="83">
                  <c:v>3.603243716810902E-2</c:v>
                </c:pt>
                <c:pt idx="84">
                  <c:v>3.9475079150447089E-2</c:v>
                </c:pt>
                <c:pt idx="85">
                  <c:v>4.3138659413255766E-2</c:v>
                </c:pt>
                <c:pt idx="86">
                  <c:v>4.7024538688443453E-2</c:v>
                </c:pt>
                <c:pt idx="87">
                  <c:v>5.1132462281989047E-2</c:v>
                </c:pt>
                <c:pt idx="88">
                  <c:v>5.5460417339727813E-2</c:v>
                </c:pt>
                <c:pt idx="89">
                  <c:v>6.0004500348492827E-2</c:v>
                </c:pt>
                <c:pt idx="90">
                  <c:v>6.4758797832945872E-2</c:v>
                </c:pt>
                <c:pt idx="91">
                  <c:v>6.9715283222680113E-2</c:v>
                </c:pt>
                <c:pt idx="92">
                  <c:v>7.4863732817872494E-2</c:v>
                </c:pt>
                <c:pt idx="93">
                  <c:v>8.019166367095984E-2</c:v>
                </c:pt>
                <c:pt idx="94">
                  <c:v>8.5684296023903705E-2</c:v>
                </c:pt>
                <c:pt idx="95">
                  <c:v>9.1324542694510957E-2</c:v>
                </c:pt>
                <c:pt idx="96">
                  <c:v>9.7093027491606559E-2</c:v>
                </c:pt>
                <c:pt idx="97">
                  <c:v>0.10296813435998746</c:v>
                </c:pt>
                <c:pt idx="98">
                  <c:v>0.10892608851627532</c:v>
                </c:pt>
                <c:pt idx="99">
                  <c:v>0.11494107034211655</c:v>
                </c:pt>
                <c:pt idx="100">
                  <c:v>0.12098536225957168</c:v>
                </c:pt>
                <c:pt idx="101">
                  <c:v>0.12702952823459457</c:v>
                </c:pt>
                <c:pt idx="102">
                  <c:v>0.13304262494937749</c:v>
                </c:pt>
                <c:pt idx="103">
                  <c:v>0.13899244306549829</c:v>
                </c:pt>
                <c:pt idx="104">
                  <c:v>0.14484577638074139</c:v>
                </c:pt>
                <c:pt idx="105">
                  <c:v>0.15056871607740221</c:v>
                </c:pt>
                <c:pt idx="106">
                  <c:v>0.15612696668338072</c:v>
                </c:pt>
                <c:pt idx="107">
                  <c:v>0.16148617983395722</c:v>
                </c:pt>
                <c:pt idx="108">
                  <c:v>0.16661230144589986</c:v>
                </c:pt>
                <c:pt idx="109">
                  <c:v>0.17147192750969195</c:v>
                </c:pt>
                <c:pt idx="110">
                  <c:v>0.17603266338214976</c:v>
                </c:pt>
                <c:pt idx="111">
                  <c:v>0.18026348123082403</c:v>
                </c:pt>
                <c:pt idx="112">
                  <c:v>0.1841350701516617</c:v>
                </c:pt>
                <c:pt idx="113">
                  <c:v>0.18762017345846899</c:v>
                </c:pt>
                <c:pt idx="114">
                  <c:v>0.19069390773026207</c:v>
                </c:pt>
                <c:pt idx="115">
                  <c:v>0.19333405840142462</c:v>
                </c:pt>
                <c:pt idx="116">
                  <c:v>0.195521346987728</c:v>
                </c:pt>
                <c:pt idx="117">
                  <c:v>0.19723966545394447</c:v>
                </c:pt>
                <c:pt idx="118">
                  <c:v>0.1984762737385059</c:v>
                </c:pt>
                <c:pt idx="119">
                  <c:v>0.19922195704738202</c:v>
                </c:pt>
                <c:pt idx="120">
                  <c:v>0.19947114020071635</c:v>
                </c:pt>
                <c:pt idx="121">
                  <c:v>0.19922195704738199</c:v>
                </c:pt>
                <c:pt idx="122">
                  <c:v>0.19847627373850588</c:v>
                </c:pt>
                <c:pt idx="123">
                  <c:v>0.19723966545394445</c:v>
                </c:pt>
                <c:pt idx="124">
                  <c:v>0.19552134698772794</c:v>
                </c:pt>
                <c:pt idx="125">
                  <c:v>0.19333405840142462</c:v>
                </c:pt>
                <c:pt idx="126">
                  <c:v>0.19069390773026201</c:v>
                </c:pt>
                <c:pt idx="127">
                  <c:v>0.1876201734584689</c:v>
                </c:pt>
                <c:pt idx="128">
                  <c:v>0.18413507015166164</c:v>
                </c:pt>
                <c:pt idx="129">
                  <c:v>0.18026348123082397</c:v>
                </c:pt>
                <c:pt idx="130">
                  <c:v>0.17603266338214976</c:v>
                </c:pt>
                <c:pt idx="131">
                  <c:v>0.1714719275096919</c:v>
                </c:pt>
                <c:pt idx="132">
                  <c:v>0.16661230144589978</c:v>
                </c:pt>
                <c:pt idx="133">
                  <c:v>0.16148617983395711</c:v>
                </c:pt>
                <c:pt idx="134">
                  <c:v>0.15612696668338061</c:v>
                </c:pt>
                <c:pt idx="135">
                  <c:v>0.15056871607740221</c:v>
                </c:pt>
                <c:pt idx="136">
                  <c:v>0.14484577638074128</c:v>
                </c:pt>
                <c:pt idx="137">
                  <c:v>0.13899244306549818</c:v>
                </c:pt>
                <c:pt idx="138">
                  <c:v>0.13304262494937738</c:v>
                </c:pt>
                <c:pt idx="139">
                  <c:v>0.12702952823459449</c:v>
                </c:pt>
                <c:pt idx="140">
                  <c:v>0.12098536225957168</c:v>
                </c:pt>
                <c:pt idx="141">
                  <c:v>0.11494107034211641</c:v>
                </c:pt>
                <c:pt idx="142">
                  <c:v>0.10892608851627521</c:v>
                </c:pt>
                <c:pt idx="143">
                  <c:v>0.10296813435998732</c:v>
                </c:pt>
                <c:pt idx="144">
                  <c:v>9.7093027491606462E-2</c:v>
                </c:pt>
                <c:pt idx="145">
                  <c:v>9.1324542694510957E-2</c:v>
                </c:pt>
                <c:pt idx="146">
                  <c:v>8.5684296023903594E-2</c:v>
                </c:pt>
                <c:pt idx="147">
                  <c:v>8.0191663670959756E-2</c:v>
                </c:pt>
                <c:pt idx="148">
                  <c:v>7.4863732817872397E-2</c:v>
                </c:pt>
                <c:pt idx="149">
                  <c:v>6.9715283222680113E-2</c:v>
                </c:pt>
                <c:pt idx="150">
                  <c:v>6.4758797832945872E-2</c:v>
                </c:pt>
                <c:pt idx="151">
                  <c:v>6.0004500348492737E-2</c:v>
                </c:pt>
                <c:pt idx="152">
                  <c:v>5.546041733972773E-2</c:v>
                </c:pt>
                <c:pt idx="153">
                  <c:v>5.1132462281988984E-2</c:v>
                </c:pt>
                <c:pt idx="154">
                  <c:v>4.7024538688443453E-2</c:v>
                </c:pt>
                <c:pt idx="155">
                  <c:v>4.3138659413255766E-2</c:v>
                </c:pt>
                <c:pt idx="156">
                  <c:v>3.9475079150447033E-2</c:v>
                </c:pt>
                <c:pt idx="157">
                  <c:v>3.6032437168108958E-2</c:v>
                </c:pt>
                <c:pt idx="158">
                  <c:v>3.2807907387338277E-2</c:v>
                </c:pt>
                <c:pt idx="159">
                  <c:v>2.9797353034408027E-2</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4CCD-4CD2-92C9-6B2BBE6C74D6}"/>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4CCD-4CD2-92C9-6B2BBE6C74D6}"/>
              </c:ext>
            </c:extLst>
          </c:dPt>
          <c:dLbls>
            <c:dLbl>
              <c:idx val="0"/>
              <c:delete val="1"/>
              <c:extLst>
                <c:ext xmlns:c15="http://schemas.microsoft.com/office/drawing/2012/chart" uri="{CE6537A1-D6FC-4f65-9D91-7224C49458BB}"/>
                <c:ext xmlns:c16="http://schemas.microsoft.com/office/drawing/2014/chart" uri="{C3380CC4-5D6E-409C-BE32-E72D297353CC}">
                  <c16:uniqueId val="{00000003-4CCD-4CD2-92C9-6B2BBE6C74D6}"/>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CCD-4CD2-92C9-6B2BBE6C74D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-9.9735570100358186E-3</c:v>
                </c:pt>
                <c:pt idx="1">
                  <c:v>0.22939181123082378</c:v>
                </c:pt>
              </c:numCache>
            </c:numRef>
          </c:yVal>
          <c:smooth val="1"/>
          <c:extLst>
            <c:ext xmlns:c16="http://schemas.microsoft.com/office/drawing/2014/chart" uri="{C3380CC4-5D6E-409C-BE32-E72D297353CC}">
              <c16:uniqueId val="{00000004-4CCD-4CD2-92C9-6B2BBE6C74D6}"/>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4CCD-4CD2-92C9-6B2BBE6C74D6}"/>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CCD-4CD2-92C9-6B2BBE6C74D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7-4CCD-4CD2-92C9-6B2BBE6C74D6}"/>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4CCD-4CD2-92C9-6B2BBE6C74D6}"/>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CCD-4CD2-92C9-6B2BBE6C74D6}"/>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A-4CCD-4CD2-92C9-6B2BBE6C74D6}"/>
            </c:ext>
          </c:extLst>
        </c:ser>
        <c:ser>
          <c:idx val="7"/>
          <c:order val="4"/>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3.037941424911643E-9</c:v>
                </c:pt>
                <c:pt idx="1">
                  <c:v>4.0956692017395868E-9</c:v>
                </c:pt>
                <c:pt idx="2">
                  <c:v>5.5078818123411542E-9</c:v>
                </c:pt>
                <c:pt idx="3">
                  <c:v>7.3885397932400267E-9</c:v>
                </c:pt>
                <c:pt idx="4">
                  <c:v>9.8865982031223359E-9</c:v>
                </c:pt>
                <c:pt idx="5">
                  <c:v>1.3196216017852868E-8</c:v>
                </c:pt>
                <c:pt idx="6">
                  <c:v>1.756977547410217E-8</c:v>
                </c:pt>
                <c:pt idx="7">
                  <c:v>2.333443398797128E-8</c:v>
                </c:pt>
                <c:pt idx="8">
                  <c:v>3.0913102500829286E-8</c:v>
                </c:pt>
                <c:pt idx="9">
                  <c:v>4.0850951892716102E-8</c:v>
                </c:pt>
                <c:pt idx="10">
                  <c:v>5.384880021271638E-8</c:v>
                </c:pt>
                <c:pt idx="11">
                  <c:v>7.0805035650805879E-8</c:v>
                </c:pt>
                <c:pt idx="12">
                  <c:v>9.2868092227764484E-8</c:v>
                </c:pt>
                <c:pt idx="13">
                  <c:v>1.2150192705402675E-7</c:v>
                </c:pt>
                <c:pt idx="14">
                  <c:v>1.585674608357988E-7</c:v>
                </c:pt>
                <c:pt idx="15">
                  <c:v>2.0642354943149992E-7</c:v>
                </c:pt>
                <c:pt idx="16">
                  <c:v>2.6805176723488073E-7</c:v>
                </c:pt>
                <c:pt idx="17">
                  <c:v>3.4721011769276696E-7</c:v>
                </c:pt>
                <c:pt idx="18">
                  <c:v>4.4862175811916687E-7</c:v>
                </c:pt>
                <c:pt idx="19">
                  <c:v>5.782059517898917E-7</c:v>
                </c:pt>
                <c:pt idx="20">
                  <c:v>7.4335975736714884E-7</c:v>
                </c:pt>
                <c:pt idx="21">
                  <c:v>9.5330045156140538E-7</c:v>
                </c:pt>
                <c:pt idx="22">
                  <c:v>1.2194803729466761E-6</c:v>
                </c:pt>
                <c:pt idx="23">
                  <c:v>1.5560877895744722E-6</c:v>
                </c:pt>
                <c:pt idx="24">
                  <c:v>1.9806495455160377E-6</c:v>
                </c:pt>
                <c:pt idx="25">
                  <c:v>2.5147536442962227E-6</c:v>
                </c:pt>
                <c:pt idx="26">
                  <c:v>3.1849125894335449E-6</c:v>
                </c:pt>
                <c:pt idx="27">
                  <c:v>4.0235912282461476E-6</c:v>
                </c:pt>
                <c:pt idx="28">
                  <c:v>5.0704260327433792E-6</c:v>
                </c:pt>
                <c:pt idx="29">
                  <c:v>6.3736661909167328E-6</c:v>
                </c:pt>
                <c:pt idx="30">
                  <c:v>7.9918705534527373E-6</c:v>
                </c:pt>
                <c:pt idx="31">
                  <c:v>9.9958983534613955E-6</c:v>
                </c:pt>
                <c:pt idx="32">
                  <c:v>1.2471235645026768E-5</c:v>
                </c:pt>
                <c:pt idx="33">
                  <c:v>1.5520703528925133E-5</c:v>
                </c:pt>
                <c:pt idx="34">
                  <c:v>1.9267598371043565E-5</c:v>
                </c:pt>
                <c:pt idx="35">
                  <c:v>2.3859318270602476E-5</c:v>
                </c:pt>
                <c:pt idx="36">
                  <c:v>2.9471533878269927E-5</c:v>
                </c:pt>
                <c:pt idx="37">
                  <c:v>3.6312965151126162E-5</c:v>
                </c:pt>
                <c:pt idx="38">
                  <c:v>4.4630828588566464E-5</c:v>
                </c:pt>
                <c:pt idx="39">
                  <c:v>5.4717021719900277E-5</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E-4CCD-4CD2-92C9-6B2BBE6C74D6}"/>
            </c:ext>
          </c:extLst>
        </c:ser>
        <c:ser>
          <c:idx val="8"/>
          <c:order val="5"/>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10-4CCD-4CD2-92C9-6B2BBE6C74D6}"/>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2.439600928959134E-2</c:v>
                </c:pt>
                <c:pt idx="162">
                  <c:v>2.1991797990213616E-2</c:v>
                </c:pt>
                <c:pt idx="163">
                  <c:v>1.9775020794685093E-2</c:v>
                </c:pt>
                <c:pt idx="164">
                  <c:v>1.7737296423115681E-2</c:v>
                </c:pt>
                <c:pt idx="165">
                  <c:v>1.5869825917833709E-2</c:v>
                </c:pt>
                <c:pt idx="166">
                  <c:v>1.416351887080056E-2</c:v>
                </c:pt>
                <c:pt idx="167">
                  <c:v>1.2609109957597208E-2</c:v>
                </c:pt>
                <c:pt idx="168">
                  <c:v>1.1197265147421441E-2</c:v>
                </c:pt>
                <c:pt idx="169">
                  <c:v>9.9186771958976374E-3</c:v>
                </c:pt>
                <c:pt idx="170">
                  <c:v>8.7641502467842702E-3</c:v>
                </c:pt>
                <c:pt idx="171">
                  <c:v>7.7246735671975706E-3</c:v>
                </c:pt>
                <c:pt idx="172">
                  <c:v>6.7914846168428168E-3</c:v>
                </c:pt>
                <c:pt idx="173">
                  <c:v>5.9561218038025844E-3</c:v>
                </c:pt>
                <c:pt idx="174">
                  <c:v>5.2104674072112837E-3</c:v>
                </c:pt>
                <c:pt idx="175">
                  <c:v>4.5467812507955264E-3</c:v>
                </c:pt>
                <c:pt idx="176">
                  <c:v>3.957725791489973E-3</c:v>
                </c:pt>
                <c:pt idx="177">
                  <c:v>3.4363833453069891E-3</c:v>
                </c:pt>
                <c:pt idx="178">
                  <c:v>2.9762662098879243E-3</c:v>
                </c:pt>
                <c:pt idx="179">
                  <c:v>2.5713204615269627E-3</c:v>
                </c:pt>
                <c:pt idx="180">
                  <c:v>2.2159242059690038E-3</c:v>
                </c:pt>
                <c:pt idx="181">
                  <c:v>1.9048810491109E-3</c:v>
                </c:pt>
                <c:pt idx="182">
                  <c:v>1.6334095280999624E-3</c:v>
                </c:pt>
                <c:pt idx="183">
                  <c:v>1.397129207439721E-3</c:v>
                </c:pt>
                <c:pt idx="184">
                  <c:v>1.1920441007324172E-3</c:v>
                </c:pt>
                <c:pt idx="185">
                  <c:v>1.0145240286498841E-3</c:v>
                </c:pt>
                <c:pt idx="186">
                  <c:v>8.6128446952683834E-4</c:v>
                </c:pt>
                <c:pt idx="187">
                  <c:v>7.2936540233337359E-4</c:v>
                </c:pt>
                <c:pt idx="188">
                  <c:v>6.1610958423650877E-4</c:v>
                </c:pt>
                <c:pt idx="189">
                  <c:v>5.1914064783070376E-4</c:v>
                </c:pt>
                <c:pt idx="190">
                  <c:v>4.3634134752288008E-4</c:v>
                </c:pt>
                <c:pt idx="191">
                  <c:v>3.6583223141515447E-4</c:v>
                </c:pt>
                <c:pt idx="192">
                  <c:v>3.0595096505688459E-4</c:v>
                </c:pt>
                <c:pt idx="193">
                  <c:v>2.5523248717209237E-4</c:v>
                </c:pt>
                <c:pt idx="194">
                  <c:v>2.1239013527537499E-4</c:v>
                </c:pt>
                <c:pt idx="195">
                  <c:v>1.762978411837227E-4</c:v>
                </c:pt>
                <c:pt idx="196">
                  <c:v>1.4597346289572976E-4</c:v>
                </c:pt>
                <c:pt idx="197">
                  <c:v>1.2056329011299608E-4</c:v>
                </c:pt>
                <c:pt idx="198">
                  <c:v>9.9327735696386183E-5</c:v>
                </c:pt>
                <c:pt idx="199">
                  <c:v>8.162820438312071E-5</c:v>
                </c:pt>
                <c:pt idx="200">
                  <c:v>6.6915112882442684E-5</c:v>
                </c:pt>
              </c:numCache>
            </c:numRef>
          </c:yVal>
          <c:smooth val="1"/>
          <c:extLst>
            <c:ext xmlns:c16="http://schemas.microsoft.com/office/drawing/2014/chart" uri="{C3380CC4-5D6E-409C-BE32-E72D297353CC}">
              <c16:uniqueId val="{00000011-4CCD-4CD2-92C9-6B2BBE6C74D6}"/>
            </c:ext>
          </c:extLst>
        </c:ser>
        <c:ser>
          <c:idx val="4"/>
          <c:order val="6"/>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4CCD-4CD2-92C9-6B2BBE6C74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2</c:v>
                </c:pt>
                <c:pt idx="1">
                  <c:v>2</c:v>
                </c:pt>
              </c:numCache>
            </c:numRef>
          </c:xVal>
          <c:yVal>
            <c:numRef>
              <c:f>Sheet1!$N$5:$N$7</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13-4CCD-4CD2-92C9-6B2BBE6C74D6}"/>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1"/>
        <c:axPos val="b"/>
        <c:numFmt formatCode="General" sourceLinked="1"/>
        <c:majorTickMark val="out"/>
        <c:minorTickMark val="none"/>
        <c:tickLblPos val="nextTo"/>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8.1628204383121144E-5</c:v>
                </c:pt>
                <c:pt idx="42">
                  <c:v>9.9327735696386359E-5</c:v>
                </c:pt>
                <c:pt idx="43">
                  <c:v>1.2056329011299662E-4</c:v>
                </c:pt>
                <c:pt idx="44">
                  <c:v>1.4597346289573014E-4</c:v>
                </c:pt>
                <c:pt idx="45">
                  <c:v>1.762978411837227E-4</c:v>
                </c:pt>
                <c:pt idx="46">
                  <c:v>2.123901352753761E-4</c:v>
                </c:pt>
                <c:pt idx="47">
                  <c:v>2.552324871720928E-4</c:v>
                </c:pt>
                <c:pt idx="48">
                  <c:v>3.0595096505688649E-4</c:v>
                </c:pt>
                <c:pt idx="49">
                  <c:v>3.6583223141515545E-4</c:v>
                </c:pt>
                <c:pt idx="50">
                  <c:v>4.3634134752288008E-4</c:v>
                </c:pt>
                <c:pt idx="51">
                  <c:v>5.1914064783070604E-4</c:v>
                </c:pt>
                <c:pt idx="52">
                  <c:v>6.1610958423650997E-4</c:v>
                </c:pt>
                <c:pt idx="53">
                  <c:v>7.2936540233337359E-4</c:v>
                </c:pt>
                <c:pt idx="54">
                  <c:v>8.6128446952684061E-4</c:v>
                </c:pt>
                <c:pt idx="55">
                  <c:v>1.0145240286498841E-3</c:v>
                </c:pt>
                <c:pt idx="56">
                  <c:v>1.1920441007324221E-3</c:v>
                </c:pt>
                <c:pt idx="57">
                  <c:v>1.3971292074397236E-3</c:v>
                </c:pt>
                <c:pt idx="58">
                  <c:v>1.6334095280999624E-3</c:v>
                </c:pt>
                <c:pt idx="59">
                  <c:v>1.9048810491109052E-3</c:v>
                </c:pt>
                <c:pt idx="60">
                  <c:v>2.2159242059690038E-3</c:v>
                </c:pt>
                <c:pt idx="61">
                  <c:v>2.5713204615269718E-3</c:v>
                </c:pt>
                <c:pt idx="62">
                  <c:v>2.9762662098879269E-3</c:v>
                </c:pt>
                <c:pt idx="63">
                  <c:v>3.4363833453069891E-3</c:v>
                </c:pt>
                <c:pt idx="64">
                  <c:v>3.9577257914899843E-3</c:v>
                </c:pt>
                <c:pt idx="65">
                  <c:v>4.5467812507955264E-3</c:v>
                </c:pt>
                <c:pt idx="66">
                  <c:v>5.2104674072113027E-3</c:v>
                </c:pt>
                <c:pt idx="67">
                  <c:v>5.9561218038025896E-3</c:v>
                </c:pt>
                <c:pt idx="68">
                  <c:v>6.7914846168428168E-3</c:v>
                </c:pt>
                <c:pt idx="69">
                  <c:v>7.7246735671975871E-3</c:v>
                </c:pt>
                <c:pt idx="70">
                  <c:v>8.7641502467842702E-3</c:v>
                </c:pt>
                <c:pt idx="71">
                  <c:v>9.9186771958976686E-3</c:v>
                </c:pt>
                <c:pt idx="72">
                  <c:v>1.119726514742145E-2</c:v>
                </c:pt>
                <c:pt idx="73">
                  <c:v>1.2609109957597208E-2</c:v>
                </c:pt>
                <c:pt idx="74">
                  <c:v>1.4163518870800593E-2</c:v>
                </c:pt>
                <c:pt idx="75">
                  <c:v>1.5869825917833709E-2</c:v>
                </c:pt>
                <c:pt idx="76">
                  <c:v>1.773729642311573E-2</c:v>
                </c:pt>
                <c:pt idx="77">
                  <c:v>1.977502079468511E-2</c:v>
                </c:pt>
                <c:pt idx="78">
                  <c:v>2.1991797990213616E-2</c:v>
                </c:pt>
                <c:pt idx="79">
                  <c:v>2.4396009289591382E-2</c:v>
                </c:pt>
                <c:pt idx="80">
                  <c:v>2.6995483256594031E-2</c:v>
                </c:pt>
                <c:pt idx="81">
                  <c:v>2.9797353034408027E-2</c:v>
                </c:pt>
                <c:pt idx="82">
                  <c:v>3.2807907387338332E-2</c:v>
                </c:pt>
                <c:pt idx="83">
                  <c:v>3.603243716810902E-2</c:v>
                </c:pt>
                <c:pt idx="84">
                  <c:v>3.9475079150447089E-2</c:v>
                </c:pt>
                <c:pt idx="85">
                  <c:v>4.3138659413255766E-2</c:v>
                </c:pt>
                <c:pt idx="86">
                  <c:v>4.7024538688443453E-2</c:v>
                </c:pt>
                <c:pt idx="87">
                  <c:v>5.1132462281989047E-2</c:v>
                </c:pt>
                <c:pt idx="88">
                  <c:v>5.5460417339727813E-2</c:v>
                </c:pt>
                <c:pt idx="89">
                  <c:v>6.0004500348492827E-2</c:v>
                </c:pt>
                <c:pt idx="90">
                  <c:v>6.4758797832945872E-2</c:v>
                </c:pt>
                <c:pt idx="91">
                  <c:v>6.9715283222680113E-2</c:v>
                </c:pt>
                <c:pt idx="92">
                  <c:v>7.4863732817872494E-2</c:v>
                </c:pt>
                <c:pt idx="93">
                  <c:v>8.019166367095984E-2</c:v>
                </c:pt>
                <c:pt idx="94">
                  <c:v>8.5684296023903705E-2</c:v>
                </c:pt>
                <c:pt idx="95">
                  <c:v>9.1324542694510957E-2</c:v>
                </c:pt>
                <c:pt idx="96">
                  <c:v>9.7093027491606559E-2</c:v>
                </c:pt>
                <c:pt idx="97">
                  <c:v>0.10296813435998746</c:v>
                </c:pt>
                <c:pt idx="98">
                  <c:v>0.10892608851627532</c:v>
                </c:pt>
                <c:pt idx="99">
                  <c:v>0.11494107034211655</c:v>
                </c:pt>
                <c:pt idx="100">
                  <c:v>0.12098536225957168</c:v>
                </c:pt>
                <c:pt idx="101">
                  <c:v>0.12702952823459457</c:v>
                </c:pt>
                <c:pt idx="102">
                  <c:v>0.13304262494937749</c:v>
                </c:pt>
                <c:pt idx="103">
                  <c:v>0.13899244306549829</c:v>
                </c:pt>
                <c:pt idx="104">
                  <c:v>0.14484577638074139</c:v>
                </c:pt>
                <c:pt idx="105">
                  <c:v>0.15056871607740221</c:v>
                </c:pt>
                <c:pt idx="106">
                  <c:v>0.15612696668338072</c:v>
                </c:pt>
                <c:pt idx="107">
                  <c:v>0.16148617983395722</c:v>
                </c:pt>
                <c:pt idx="108">
                  <c:v>0.16661230144589986</c:v>
                </c:pt>
                <c:pt idx="109">
                  <c:v>0.17147192750969195</c:v>
                </c:pt>
                <c:pt idx="110">
                  <c:v>0.17603266338214976</c:v>
                </c:pt>
                <c:pt idx="111">
                  <c:v>0.18026348123082403</c:v>
                </c:pt>
                <c:pt idx="112">
                  <c:v>0.1841350701516617</c:v>
                </c:pt>
                <c:pt idx="113">
                  <c:v>0.18762017345846899</c:v>
                </c:pt>
                <c:pt idx="114">
                  <c:v>0.19069390773026207</c:v>
                </c:pt>
                <c:pt idx="115">
                  <c:v>0.19333405840142462</c:v>
                </c:pt>
                <c:pt idx="116">
                  <c:v>0.195521346987728</c:v>
                </c:pt>
                <c:pt idx="117">
                  <c:v>0.19723966545394447</c:v>
                </c:pt>
                <c:pt idx="118">
                  <c:v>0.1984762737385059</c:v>
                </c:pt>
                <c:pt idx="119">
                  <c:v>0.19922195704738202</c:v>
                </c:pt>
                <c:pt idx="120">
                  <c:v>0.19947114020071635</c:v>
                </c:pt>
                <c:pt idx="121">
                  <c:v>0.19922195704738199</c:v>
                </c:pt>
                <c:pt idx="122">
                  <c:v>0.19847627373850588</c:v>
                </c:pt>
                <c:pt idx="123">
                  <c:v>0.19723966545394445</c:v>
                </c:pt>
                <c:pt idx="124">
                  <c:v>0.19552134698772794</c:v>
                </c:pt>
                <c:pt idx="125">
                  <c:v>0.19333405840142462</c:v>
                </c:pt>
                <c:pt idx="126">
                  <c:v>0.19069390773026201</c:v>
                </c:pt>
                <c:pt idx="127">
                  <c:v>0.1876201734584689</c:v>
                </c:pt>
                <c:pt idx="128">
                  <c:v>0.18413507015166164</c:v>
                </c:pt>
                <c:pt idx="129">
                  <c:v>0.18026348123082397</c:v>
                </c:pt>
                <c:pt idx="130">
                  <c:v>0.17603266338214976</c:v>
                </c:pt>
                <c:pt idx="131">
                  <c:v>0.1714719275096919</c:v>
                </c:pt>
                <c:pt idx="132">
                  <c:v>0.16661230144589978</c:v>
                </c:pt>
                <c:pt idx="133">
                  <c:v>0.16148617983395711</c:v>
                </c:pt>
                <c:pt idx="134">
                  <c:v>0.15612696668338061</c:v>
                </c:pt>
                <c:pt idx="135">
                  <c:v>0.15056871607740221</c:v>
                </c:pt>
                <c:pt idx="136">
                  <c:v>0.14484577638074128</c:v>
                </c:pt>
                <c:pt idx="137">
                  <c:v>0.13899244306549818</c:v>
                </c:pt>
                <c:pt idx="138">
                  <c:v>0.13304262494937738</c:v>
                </c:pt>
                <c:pt idx="139">
                  <c:v>0.12702952823459449</c:v>
                </c:pt>
                <c:pt idx="140">
                  <c:v>0.12098536225957168</c:v>
                </c:pt>
                <c:pt idx="141">
                  <c:v>0.11494107034211641</c:v>
                </c:pt>
                <c:pt idx="142">
                  <c:v>0.10892608851627521</c:v>
                </c:pt>
                <c:pt idx="143">
                  <c:v>0.10296813435998732</c:v>
                </c:pt>
                <c:pt idx="144">
                  <c:v>9.7093027491606462E-2</c:v>
                </c:pt>
                <c:pt idx="145">
                  <c:v>9.1324542694510957E-2</c:v>
                </c:pt>
                <c:pt idx="146">
                  <c:v>8.5684296023903594E-2</c:v>
                </c:pt>
                <c:pt idx="147">
                  <c:v>8.0191663670959756E-2</c:v>
                </c:pt>
                <c:pt idx="148">
                  <c:v>7.4863732817872397E-2</c:v>
                </c:pt>
                <c:pt idx="149">
                  <c:v>6.9715283222680113E-2</c:v>
                </c:pt>
                <c:pt idx="150">
                  <c:v>6.4758797832945872E-2</c:v>
                </c:pt>
                <c:pt idx="151">
                  <c:v>6.0004500348492737E-2</c:v>
                </c:pt>
                <c:pt idx="152">
                  <c:v>5.546041733972773E-2</c:v>
                </c:pt>
                <c:pt idx="153">
                  <c:v>5.1132462281988984E-2</c:v>
                </c:pt>
                <c:pt idx="154">
                  <c:v>4.7024538688443453E-2</c:v>
                </c:pt>
                <c:pt idx="155">
                  <c:v>4.3138659413255766E-2</c:v>
                </c:pt>
                <c:pt idx="156">
                  <c:v>3.9475079150447033E-2</c:v>
                </c:pt>
                <c:pt idx="157">
                  <c:v>3.6032437168108958E-2</c:v>
                </c:pt>
                <c:pt idx="158">
                  <c:v>3.2807907387338277E-2</c:v>
                </c:pt>
                <c:pt idx="159">
                  <c:v>2.9797353034408027E-2</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4CCD-4CD2-92C9-6B2BBE6C74D6}"/>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4CCD-4CD2-92C9-6B2BBE6C74D6}"/>
              </c:ext>
            </c:extLst>
          </c:dPt>
          <c:dLbls>
            <c:dLbl>
              <c:idx val="0"/>
              <c:delete val="1"/>
              <c:extLst>
                <c:ext xmlns:c15="http://schemas.microsoft.com/office/drawing/2012/chart" uri="{CE6537A1-D6FC-4f65-9D91-7224C49458BB}"/>
                <c:ext xmlns:c16="http://schemas.microsoft.com/office/drawing/2014/chart" uri="{C3380CC4-5D6E-409C-BE32-E72D297353CC}">
                  <c16:uniqueId val="{00000003-4CCD-4CD2-92C9-6B2BBE6C74D6}"/>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CCD-4CD2-92C9-6B2BBE6C74D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-9.9735570100358186E-3</c:v>
                </c:pt>
                <c:pt idx="1">
                  <c:v>0.22939181123082378</c:v>
                </c:pt>
              </c:numCache>
            </c:numRef>
          </c:yVal>
          <c:smooth val="1"/>
          <c:extLst>
            <c:ext xmlns:c16="http://schemas.microsoft.com/office/drawing/2014/chart" uri="{C3380CC4-5D6E-409C-BE32-E72D297353CC}">
              <c16:uniqueId val="{00000004-4CCD-4CD2-92C9-6B2BBE6C74D6}"/>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4CCD-4CD2-92C9-6B2BBE6C74D6}"/>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CCD-4CD2-92C9-6B2BBE6C74D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7-4CCD-4CD2-92C9-6B2BBE6C74D6}"/>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4CCD-4CD2-92C9-6B2BBE6C74D6}"/>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CCD-4CD2-92C9-6B2BBE6C74D6}"/>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A-4CCD-4CD2-92C9-6B2BBE6C74D6}"/>
            </c:ext>
          </c:extLst>
        </c:ser>
        <c:ser>
          <c:idx val="7"/>
          <c:order val="4"/>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3.037941424911643E-9</c:v>
                </c:pt>
                <c:pt idx="1">
                  <c:v>4.0956692017395868E-9</c:v>
                </c:pt>
                <c:pt idx="2">
                  <c:v>5.5078818123411542E-9</c:v>
                </c:pt>
                <c:pt idx="3">
                  <c:v>7.3885397932400267E-9</c:v>
                </c:pt>
                <c:pt idx="4">
                  <c:v>9.8865982031223359E-9</c:v>
                </c:pt>
                <c:pt idx="5">
                  <c:v>1.3196216017852868E-8</c:v>
                </c:pt>
                <c:pt idx="6">
                  <c:v>1.756977547410217E-8</c:v>
                </c:pt>
                <c:pt idx="7">
                  <c:v>2.333443398797128E-8</c:v>
                </c:pt>
                <c:pt idx="8">
                  <c:v>3.0913102500829286E-8</c:v>
                </c:pt>
                <c:pt idx="9">
                  <c:v>4.0850951892716102E-8</c:v>
                </c:pt>
                <c:pt idx="10">
                  <c:v>5.384880021271638E-8</c:v>
                </c:pt>
                <c:pt idx="11">
                  <c:v>7.0805035650805879E-8</c:v>
                </c:pt>
                <c:pt idx="12">
                  <c:v>9.2868092227764484E-8</c:v>
                </c:pt>
                <c:pt idx="13">
                  <c:v>1.2150192705402675E-7</c:v>
                </c:pt>
                <c:pt idx="14">
                  <c:v>1.585674608357988E-7</c:v>
                </c:pt>
                <c:pt idx="15">
                  <c:v>2.0642354943149992E-7</c:v>
                </c:pt>
                <c:pt idx="16">
                  <c:v>2.6805176723488073E-7</c:v>
                </c:pt>
                <c:pt idx="17">
                  <c:v>3.4721011769276696E-7</c:v>
                </c:pt>
                <c:pt idx="18">
                  <c:v>4.4862175811916687E-7</c:v>
                </c:pt>
                <c:pt idx="19">
                  <c:v>5.782059517898917E-7</c:v>
                </c:pt>
                <c:pt idx="20">
                  <c:v>7.4335975736714884E-7</c:v>
                </c:pt>
                <c:pt idx="21">
                  <c:v>9.5330045156140538E-7</c:v>
                </c:pt>
                <c:pt idx="22">
                  <c:v>1.2194803729466761E-6</c:v>
                </c:pt>
                <c:pt idx="23">
                  <c:v>1.5560877895744722E-6</c:v>
                </c:pt>
                <c:pt idx="24">
                  <c:v>1.9806495455160377E-6</c:v>
                </c:pt>
                <c:pt idx="25">
                  <c:v>2.5147536442962227E-6</c:v>
                </c:pt>
                <c:pt idx="26">
                  <c:v>3.1849125894335449E-6</c:v>
                </c:pt>
                <c:pt idx="27">
                  <c:v>4.0235912282461476E-6</c:v>
                </c:pt>
                <c:pt idx="28">
                  <c:v>5.0704260327433792E-6</c:v>
                </c:pt>
                <c:pt idx="29">
                  <c:v>6.3736661909167328E-6</c:v>
                </c:pt>
                <c:pt idx="30">
                  <c:v>7.9918705534527373E-6</c:v>
                </c:pt>
                <c:pt idx="31">
                  <c:v>9.9958983534613955E-6</c:v>
                </c:pt>
                <c:pt idx="32">
                  <c:v>1.2471235645026768E-5</c:v>
                </c:pt>
                <c:pt idx="33">
                  <c:v>1.5520703528925133E-5</c:v>
                </c:pt>
                <c:pt idx="34">
                  <c:v>1.9267598371043565E-5</c:v>
                </c:pt>
                <c:pt idx="35">
                  <c:v>2.3859318270602476E-5</c:v>
                </c:pt>
                <c:pt idx="36">
                  <c:v>2.9471533878269927E-5</c:v>
                </c:pt>
                <c:pt idx="37">
                  <c:v>3.6312965151126162E-5</c:v>
                </c:pt>
                <c:pt idx="38">
                  <c:v>4.4630828588566464E-5</c:v>
                </c:pt>
                <c:pt idx="39">
                  <c:v>5.4717021719900277E-5</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E-4CCD-4CD2-92C9-6B2BBE6C74D6}"/>
            </c:ext>
          </c:extLst>
        </c:ser>
        <c:ser>
          <c:idx val="8"/>
          <c:order val="5"/>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10-4CCD-4CD2-92C9-6B2BBE6C74D6}"/>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2.439600928959134E-2</c:v>
                </c:pt>
                <c:pt idx="162">
                  <c:v>2.1991797990213616E-2</c:v>
                </c:pt>
                <c:pt idx="163">
                  <c:v>1.9775020794685093E-2</c:v>
                </c:pt>
                <c:pt idx="164">
                  <c:v>1.7737296423115681E-2</c:v>
                </c:pt>
                <c:pt idx="165">
                  <c:v>1.5869825917833709E-2</c:v>
                </c:pt>
                <c:pt idx="166">
                  <c:v>1.416351887080056E-2</c:v>
                </c:pt>
                <c:pt idx="167">
                  <c:v>1.2609109957597208E-2</c:v>
                </c:pt>
                <c:pt idx="168">
                  <c:v>1.1197265147421441E-2</c:v>
                </c:pt>
                <c:pt idx="169">
                  <c:v>9.9186771958976374E-3</c:v>
                </c:pt>
                <c:pt idx="170">
                  <c:v>8.7641502467842702E-3</c:v>
                </c:pt>
                <c:pt idx="171">
                  <c:v>7.7246735671975706E-3</c:v>
                </c:pt>
                <c:pt idx="172">
                  <c:v>6.7914846168428168E-3</c:v>
                </c:pt>
                <c:pt idx="173">
                  <c:v>5.9561218038025844E-3</c:v>
                </c:pt>
                <c:pt idx="174">
                  <c:v>5.2104674072112837E-3</c:v>
                </c:pt>
                <c:pt idx="175">
                  <c:v>4.5467812507955264E-3</c:v>
                </c:pt>
                <c:pt idx="176">
                  <c:v>3.957725791489973E-3</c:v>
                </c:pt>
                <c:pt idx="177">
                  <c:v>3.4363833453069891E-3</c:v>
                </c:pt>
                <c:pt idx="178">
                  <c:v>2.9762662098879243E-3</c:v>
                </c:pt>
                <c:pt idx="179">
                  <c:v>2.5713204615269627E-3</c:v>
                </c:pt>
                <c:pt idx="180">
                  <c:v>2.2159242059690038E-3</c:v>
                </c:pt>
                <c:pt idx="181">
                  <c:v>1.9048810491109E-3</c:v>
                </c:pt>
                <c:pt idx="182">
                  <c:v>1.6334095280999624E-3</c:v>
                </c:pt>
                <c:pt idx="183">
                  <c:v>1.397129207439721E-3</c:v>
                </c:pt>
                <c:pt idx="184">
                  <c:v>1.1920441007324172E-3</c:v>
                </c:pt>
                <c:pt idx="185">
                  <c:v>1.0145240286498841E-3</c:v>
                </c:pt>
                <c:pt idx="186">
                  <c:v>8.6128446952683834E-4</c:v>
                </c:pt>
                <c:pt idx="187">
                  <c:v>7.2936540233337359E-4</c:v>
                </c:pt>
                <c:pt idx="188">
                  <c:v>6.1610958423650877E-4</c:v>
                </c:pt>
                <c:pt idx="189">
                  <c:v>5.1914064783070376E-4</c:v>
                </c:pt>
                <c:pt idx="190">
                  <c:v>4.3634134752288008E-4</c:v>
                </c:pt>
                <c:pt idx="191">
                  <c:v>3.6583223141515447E-4</c:v>
                </c:pt>
                <c:pt idx="192">
                  <c:v>3.0595096505688459E-4</c:v>
                </c:pt>
                <c:pt idx="193">
                  <c:v>2.5523248717209237E-4</c:v>
                </c:pt>
                <c:pt idx="194">
                  <c:v>2.1239013527537499E-4</c:v>
                </c:pt>
                <c:pt idx="195">
                  <c:v>1.762978411837227E-4</c:v>
                </c:pt>
                <c:pt idx="196">
                  <c:v>1.4597346289572976E-4</c:v>
                </c:pt>
                <c:pt idx="197">
                  <c:v>1.2056329011299608E-4</c:v>
                </c:pt>
                <c:pt idx="198">
                  <c:v>9.9327735696386183E-5</c:v>
                </c:pt>
                <c:pt idx="199">
                  <c:v>8.162820438312071E-5</c:v>
                </c:pt>
                <c:pt idx="200">
                  <c:v>6.6915112882442684E-5</c:v>
                </c:pt>
              </c:numCache>
            </c:numRef>
          </c:yVal>
          <c:smooth val="1"/>
          <c:extLst>
            <c:ext xmlns:c16="http://schemas.microsoft.com/office/drawing/2014/chart" uri="{C3380CC4-5D6E-409C-BE32-E72D297353CC}">
              <c16:uniqueId val="{00000011-4CCD-4CD2-92C9-6B2BBE6C74D6}"/>
            </c:ext>
          </c:extLst>
        </c:ser>
        <c:ser>
          <c:idx val="4"/>
          <c:order val="6"/>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4CCD-4CD2-92C9-6B2BBE6C74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2</c:v>
                </c:pt>
                <c:pt idx="1">
                  <c:v>2</c:v>
                </c:pt>
              </c:numCache>
            </c:numRef>
          </c:xVal>
          <c:yVal>
            <c:numRef>
              <c:f>Sheet1!$N$5:$N$7</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13-4CCD-4CD2-92C9-6B2BBE6C74D6}"/>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1"/>
        <c:axPos val="b"/>
        <c:numFmt formatCode="General" sourceLinked="1"/>
        <c:majorTickMark val="out"/>
        <c:minorTickMark val="none"/>
        <c:tickLblPos val="nextTo"/>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fa-IR"/>
              <a:t>میانگین</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fa-IR"/>
        </a:p>
      </c:txPr>
    </c:title>
    <c:autoTitleDeleted val="0"/>
    <c:plotArea>
      <c:layout>
        <c:manualLayout>
          <c:layoutTarget val="inner"/>
          <c:xMode val="edge"/>
          <c:yMode val="edge"/>
          <c:x val="8.3757356962648383E-2"/>
          <c:y val="0.17100708322381525"/>
          <c:w val="0.87767175049064816"/>
          <c:h val="0.60747450825247051"/>
        </c:manualLayout>
      </c:layout>
      <c:scatterChart>
        <c:scatterStyle val="lineMarker"/>
        <c:varyColors val="0"/>
        <c:ser>
          <c:idx val="0"/>
          <c:order val="0"/>
          <c:tx>
            <c:v>کوتاه مدت</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xVal>
            <c:numRef>
              <c:f>'داده ها'!$I$2:$R$2</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'داده ها'!$I$5:$R$5</c:f>
              <c:numCache>
                <c:formatCode>0.0</c:formatCode>
                <c:ptCount val="10"/>
                <c:pt idx="0">
                  <c:v>108.05</c:v>
                </c:pt>
                <c:pt idx="1">
                  <c:v>108.5</c:v>
                </c:pt>
                <c:pt idx="2">
                  <c:v>108.3</c:v>
                </c:pt>
                <c:pt idx="3">
                  <c:v>108.2</c:v>
                </c:pt>
                <c:pt idx="4">
                  <c:v>107.93069306930693</c:v>
                </c:pt>
                <c:pt idx="5">
                  <c:v>107.55</c:v>
                </c:pt>
                <c:pt idx="6">
                  <c:v>108.07377049180327</c:v>
                </c:pt>
                <c:pt idx="7">
                  <c:v>107.8</c:v>
                </c:pt>
                <c:pt idx="8">
                  <c:v>108.1</c:v>
                </c:pt>
                <c:pt idx="9">
                  <c:v>108.02500000000001</c:v>
                </c:pt>
              </c:numCache>
            </c:numRef>
          </c:yVal>
          <c:smooth val="0"/>
          <c:extLst>
            <c:ext xmlns:c16="http://schemas.microsoft.com/office/drawing/2014/chart" uri="{C3380CC4-5D6E-409C-BE32-E72D297353CC}">
              <c16:uniqueId val="{00000000-9E51-4B5C-ACCC-F2193E50A9DD}"/>
            </c:ext>
          </c:extLst>
        </c:ser>
        <c:dLbls>
          <c:showLegendKey val="0"/>
          <c:showVal val="0"/>
          <c:showCatName val="0"/>
          <c:showSerName val="0"/>
          <c:showPercent val="0"/>
          <c:showBubbleSize val="0"/>
        </c:dLbls>
        <c:axId val="31772672"/>
        <c:axId val="31774976"/>
      </c:scatterChart>
      <c:valAx>
        <c:axId val="31772672"/>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fa-IR"/>
                  <a:t>دوره</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31774976"/>
        <c:crosses val="autoZero"/>
        <c:crossBetween val="midCat"/>
      </c:valAx>
      <c:valAx>
        <c:axId val="317749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31772672"/>
        <c:crosses val="autoZero"/>
        <c:crossBetween val="midCat"/>
      </c:valAx>
      <c:spPr>
        <a:noFill/>
        <a:ln>
          <a:solidFill>
            <a:schemeClr val="bg1">
              <a:lumMod val="65000"/>
            </a:schemeClr>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legend>
    <c:plotVisOnly val="1"/>
    <c:dispBlanksAs val="gap"/>
    <c:showDLblsOverMax val="0"/>
  </c:chart>
  <c:spPr>
    <a:solidFill>
      <a:schemeClr val="bg1"/>
    </a:solidFill>
    <a:ln>
      <a:solidFill>
        <a:schemeClr val="tx1"/>
      </a:solidFill>
    </a:ln>
    <a:effectLst/>
  </c:spPr>
  <c:txPr>
    <a:bodyPr/>
    <a:lstStyle/>
    <a:p>
      <a:pPr>
        <a:defRPr/>
      </a:pPr>
      <a:endParaRPr lang="fa-I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fa-IR"/>
              <a:t>میانگین</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fa-IR"/>
        </a:p>
      </c:txPr>
    </c:title>
    <c:autoTitleDeleted val="0"/>
    <c:plotArea>
      <c:layout>
        <c:manualLayout>
          <c:layoutTarget val="inner"/>
          <c:xMode val="edge"/>
          <c:yMode val="edge"/>
          <c:x val="8.3757356962648383E-2"/>
          <c:y val="0.17100708322381525"/>
          <c:w val="0.87767175049064816"/>
          <c:h val="0.60747450825247051"/>
        </c:manualLayout>
      </c:layout>
      <c:scatterChart>
        <c:scatterStyle val="lineMarker"/>
        <c:varyColors val="0"/>
        <c:ser>
          <c:idx val="0"/>
          <c:order val="0"/>
          <c:tx>
            <c:v>کوتاه مدت</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xVal>
            <c:numRef>
              <c:f>'داده ها'!$I$2:$R$2</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'داده ها'!$I$5:$R$5</c:f>
              <c:numCache>
                <c:formatCode>0.0</c:formatCode>
                <c:ptCount val="10"/>
                <c:pt idx="0">
                  <c:v>108.05</c:v>
                </c:pt>
                <c:pt idx="1">
                  <c:v>108.5</c:v>
                </c:pt>
                <c:pt idx="2">
                  <c:v>108.3</c:v>
                </c:pt>
                <c:pt idx="3">
                  <c:v>108.2</c:v>
                </c:pt>
                <c:pt idx="4">
                  <c:v>107.93069306930693</c:v>
                </c:pt>
                <c:pt idx="5">
                  <c:v>107.55</c:v>
                </c:pt>
                <c:pt idx="6">
                  <c:v>108.07377049180327</c:v>
                </c:pt>
                <c:pt idx="7">
                  <c:v>107.8</c:v>
                </c:pt>
                <c:pt idx="8">
                  <c:v>108.1</c:v>
                </c:pt>
                <c:pt idx="9">
                  <c:v>108.02500000000001</c:v>
                </c:pt>
              </c:numCache>
            </c:numRef>
          </c:yVal>
          <c:smooth val="0"/>
          <c:extLst>
            <c:ext xmlns:c16="http://schemas.microsoft.com/office/drawing/2014/chart" uri="{C3380CC4-5D6E-409C-BE32-E72D297353CC}">
              <c16:uniqueId val="{00000000-9E51-4B5C-ACCC-F2193E50A9DD}"/>
            </c:ext>
          </c:extLst>
        </c:ser>
        <c:ser>
          <c:idx val="1"/>
          <c:order val="1"/>
          <c:tx>
            <c:v>تجمعی</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xVal>
            <c:numRef>
              <c:f>'داده ها'!$I$2:$R$2</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'داده ها'!$I$9:$R$9</c:f>
              <c:numCache>
                <c:formatCode>0.0</c:formatCode>
                <c:ptCount val="10"/>
                <c:pt idx="0">
                  <c:v>108.05</c:v>
                </c:pt>
                <c:pt idx="1">
                  <c:v>108.27500000000001</c:v>
                </c:pt>
                <c:pt idx="2">
                  <c:v>108.21666666666667</c:v>
                </c:pt>
                <c:pt idx="3">
                  <c:v>108.21250000000001</c:v>
                </c:pt>
                <c:pt idx="4">
                  <c:v>108.12</c:v>
                </c:pt>
                <c:pt idx="5">
                  <c:v>108.02500000000001</c:v>
                </c:pt>
                <c:pt idx="6">
                  <c:v>108.08571428571429</c:v>
                </c:pt>
                <c:pt idx="7">
                  <c:v>108.05</c:v>
                </c:pt>
                <c:pt idx="8">
                  <c:v>108.05555555555556</c:v>
                </c:pt>
                <c:pt idx="9">
                  <c:v>108.045</c:v>
                </c:pt>
              </c:numCache>
            </c:numRef>
          </c:yVal>
          <c:smooth val="0"/>
          <c:extLst>
            <c:ext xmlns:c16="http://schemas.microsoft.com/office/drawing/2014/chart" uri="{C3380CC4-5D6E-409C-BE32-E72D297353CC}">
              <c16:uniqueId val="{00000001-9E51-4B5C-ACCC-F2193E50A9DD}"/>
            </c:ext>
          </c:extLst>
        </c:ser>
        <c:dLbls>
          <c:showLegendKey val="0"/>
          <c:showVal val="0"/>
          <c:showCatName val="0"/>
          <c:showSerName val="0"/>
          <c:showPercent val="0"/>
          <c:showBubbleSize val="0"/>
        </c:dLbls>
        <c:axId val="31772672"/>
        <c:axId val="31774976"/>
      </c:scatterChart>
      <c:valAx>
        <c:axId val="31772672"/>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fa-IR"/>
                  <a:t>دوره</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31774976"/>
        <c:crosses val="autoZero"/>
        <c:crossBetween val="midCat"/>
      </c:valAx>
      <c:valAx>
        <c:axId val="3177497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31772672"/>
        <c:crosses val="autoZero"/>
        <c:crossBetween val="midCat"/>
      </c:valAx>
      <c:spPr>
        <a:noFill/>
        <a:ln>
          <a:solidFill>
            <a:schemeClr val="bg1">
              <a:lumMod val="65000"/>
            </a:schemeClr>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legend>
    <c:plotVisOnly val="1"/>
    <c:dispBlanksAs val="gap"/>
    <c:showDLblsOverMax val="0"/>
  </c:chart>
  <c:spPr>
    <a:solidFill>
      <a:schemeClr val="bg1"/>
    </a:solidFill>
    <a:ln>
      <a:solidFill>
        <a:schemeClr val="tx1"/>
      </a:solidFill>
    </a:ln>
    <a:effectLst/>
  </c:spPr>
  <c:txPr>
    <a:bodyPr/>
    <a:lstStyle/>
    <a:p>
      <a:pPr>
        <a:defRPr/>
      </a:pPr>
      <a:endParaRPr lang="fa-I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2.5713204615269718E-3</c:v>
                </c:pt>
                <c:pt idx="42">
                  <c:v>2.9762662098879269E-3</c:v>
                </c:pt>
                <c:pt idx="43">
                  <c:v>3.4363833453069856E-3</c:v>
                </c:pt>
                <c:pt idx="44">
                  <c:v>3.9577257914899843E-3</c:v>
                </c:pt>
                <c:pt idx="45">
                  <c:v>4.5467812507955264E-3</c:v>
                </c:pt>
                <c:pt idx="46">
                  <c:v>5.2104674072113027E-3</c:v>
                </c:pt>
                <c:pt idx="47">
                  <c:v>5.9561218038025896E-3</c:v>
                </c:pt>
                <c:pt idx="48">
                  <c:v>6.7914846168428168E-3</c:v>
                </c:pt>
                <c:pt idx="49">
                  <c:v>7.7246735671975871E-3</c:v>
                </c:pt>
                <c:pt idx="50">
                  <c:v>8.7641502467842702E-3</c:v>
                </c:pt>
                <c:pt idx="51">
                  <c:v>9.9186771958976686E-3</c:v>
                </c:pt>
                <c:pt idx="52">
                  <c:v>1.119726514742145E-2</c:v>
                </c:pt>
                <c:pt idx="53">
                  <c:v>1.2609109957597208E-2</c:v>
                </c:pt>
                <c:pt idx="54">
                  <c:v>1.4163518870800593E-2</c:v>
                </c:pt>
                <c:pt idx="55">
                  <c:v>1.5869825917833709E-2</c:v>
                </c:pt>
                <c:pt idx="56">
                  <c:v>1.773729642311573E-2</c:v>
                </c:pt>
                <c:pt idx="57">
                  <c:v>1.977502079468511E-2</c:v>
                </c:pt>
                <c:pt idx="58">
                  <c:v>2.1991797990213616E-2</c:v>
                </c:pt>
                <c:pt idx="59">
                  <c:v>2.4396009289591382E-2</c:v>
                </c:pt>
                <c:pt idx="60">
                  <c:v>2.6995483256594031E-2</c:v>
                </c:pt>
                <c:pt idx="61">
                  <c:v>2.9797353034408055E-2</c:v>
                </c:pt>
                <c:pt idx="62">
                  <c:v>3.2807907387338298E-2</c:v>
                </c:pt>
                <c:pt idx="63">
                  <c:v>3.603243716810902E-2</c:v>
                </c:pt>
                <c:pt idx="64">
                  <c:v>3.9475079150447089E-2</c:v>
                </c:pt>
                <c:pt idx="65">
                  <c:v>4.3138659413255766E-2</c:v>
                </c:pt>
                <c:pt idx="66">
                  <c:v>4.7024538688443487E-2</c:v>
                </c:pt>
                <c:pt idx="67">
                  <c:v>5.1132462281989019E-2</c:v>
                </c:pt>
                <c:pt idx="68">
                  <c:v>5.5460417339727813E-2</c:v>
                </c:pt>
                <c:pt idx="69">
                  <c:v>6.0004500348492827E-2</c:v>
                </c:pt>
                <c:pt idx="70">
                  <c:v>6.4758797832945872E-2</c:v>
                </c:pt>
                <c:pt idx="71">
                  <c:v>6.9715283222680155E-2</c:v>
                </c:pt>
                <c:pt idx="72">
                  <c:v>7.4863732817872439E-2</c:v>
                </c:pt>
                <c:pt idx="73">
                  <c:v>8.019166367095984E-2</c:v>
                </c:pt>
                <c:pt idx="74">
                  <c:v>8.5684296023903705E-2</c:v>
                </c:pt>
                <c:pt idx="75">
                  <c:v>9.1324542694510957E-2</c:v>
                </c:pt>
                <c:pt idx="76">
                  <c:v>9.7093027491606518E-2</c:v>
                </c:pt>
                <c:pt idx="77">
                  <c:v>0.10296813435998739</c:v>
                </c:pt>
                <c:pt idx="78">
                  <c:v>0.10892608851627532</c:v>
                </c:pt>
                <c:pt idx="79">
                  <c:v>0.11494107034211655</c:v>
                </c:pt>
                <c:pt idx="80">
                  <c:v>0.12098536225957168</c:v>
                </c:pt>
                <c:pt idx="81">
                  <c:v>0.12702952823459449</c:v>
                </c:pt>
                <c:pt idx="82">
                  <c:v>0.13304262494937749</c:v>
                </c:pt>
                <c:pt idx="83">
                  <c:v>0.13899244306549829</c:v>
                </c:pt>
                <c:pt idx="84">
                  <c:v>0.14484577638074139</c:v>
                </c:pt>
                <c:pt idx="85">
                  <c:v>0.15056871607740221</c:v>
                </c:pt>
                <c:pt idx="86">
                  <c:v>0.15612696668338061</c:v>
                </c:pt>
                <c:pt idx="87">
                  <c:v>0.16148617983395722</c:v>
                </c:pt>
                <c:pt idx="88">
                  <c:v>0.16661230144589986</c:v>
                </c:pt>
                <c:pt idx="89">
                  <c:v>0.17147192750969195</c:v>
                </c:pt>
                <c:pt idx="90">
                  <c:v>0.17603266338214976</c:v>
                </c:pt>
                <c:pt idx="91">
                  <c:v>0.18026348123082397</c:v>
                </c:pt>
                <c:pt idx="92">
                  <c:v>0.1841350701516617</c:v>
                </c:pt>
                <c:pt idx="93">
                  <c:v>0.18762017345846899</c:v>
                </c:pt>
                <c:pt idx="94">
                  <c:v>0.19069390773026207</c:v>
                </c:pt>
                <c:pt idx="95">
                  <c:v>0.19333405840142462</c:v>
                </c:pt>
                <c:pt idx="96">
                  <c:v>0.195521346987728</c:v>
                </c:pt>
                <c:pt idx="97">
                  <c:v>0.19723966545394447</c:v>
                </c:pt>
                <c:pt idx="98">
                  <c:v>0.1984762737385059</c:v>
                </c:pt>
                <c:pt idx="99">
                  <c:v>0.19922195704738202</c:v>
                </c:pt>
                <c:pt idx="100">
                  <c:v>0.19947114020071635</c:v>
                </c:pt>
                <c:pt idx="101">
                  <c:v>0.19922195704738199</c:v>
                </c:pt>
                <c:pt idx="102">
                  <c:v>0.19847627373850588</c:v>
                </c:pt>
                <c:pt idx="103">
                  <c:v>0.19723966545394445</c:v>
                </c:pt>
                <c:pt idx="104">
                  <c:v>0.19552134698772794</c:v>
                </c:pt>
                <c:pt idx="105">
                  <c:v>0.19333405840142462</c:v>
                </c:pt>
                <c:pt idx="106">
                  <c:v>0.19069390773026201</c:v>
                </c:pt>
                <c:pt idx="107">
                  <c:v>0.1876201734584689</c:v>
                </c:pt>
                <c:pt idx="108">
                  <c:v>0.18413507015166164</c:v>
                </c:pt>
                <c:pt idx="109">
                  <c:v>0.18026348123082397</c:v>
                </c:pt>
                <c:pt idx="110">
                  <c:v>0.17603266338214976</c:v>
                </c:pt>
                <c:pt idx="111">
                  <c:v>0.1714719275096919</c:v>
                </c:pt>
                <c:pt idx="112">
                  <c:v>0.16661230144589978</c:v>
                </c:pt>
                <c:pt idx="113">
                  <c:v>0.16148617983395711</c:v>
                </c:pt>
                <c:pt idx="114">
                  <c:v>0.15612696668338061</c:v>
                </c:pt>
                <c:pt idx="115">
                  <c:v>0.15056871607740221</c:v>
                </c:pt>
                <c:pt idx="116">
                  <c:v>0.14484577638074128</c:v>
                </c:pt>
                <c:pt idx="117">
                  <c:v>0.13899244306549818</c:v>
                </c:pt>
                <c:pt idx="118">
                  <c:v>0.13304262494937738</c:v>
                </c:pt>
                <c:pt idx="119">
                  <c:v>0.12702952823459449</c:v>
                </c:pt>
                <c:pt idx="120">
                  <c:v>0.12098536225957168</c:v>
                </c:pt>
                <c:pt idx="121">
                  <c:v>0.11494107034211641</c:v>
                </c:pt>
                <c:pt idx="122">
                  <c:v>0.10892608851627521</c:v>
                </c:pt>
                <c:pt idx="123">
                  <c:v>0.10296813435998732</c:v>
                </c:pt>
                <c:pt idx="124">
                  <c:v>9.7093027491606462E-2</c:v>
                </c:pt>
                <c:pt idx="125">
                  <c:v>9.1324542694510957E-2</c:v>
                </c:pt>
                <c:pt idx="126">
                  <c:v>8.5684296023903594E-2</c:v>
                </c:pt>
                <c:pt idx="127">
                  <c:v>8.0191663670959756E-2</c:v>
                </c:pt>
                <c:pt idx="128">
                  <c:v>7.4863732817872397E-2</c:v>
                </c:pt>
                <c:pt idx="129">
                  <c:v>6.9715283222680113E-2</c:v>
                </c:pt>
                <c:pt idx="130">
                  <c:v>6.4758797832945872E-2</c:v>
                </c:pt>
                <c:pt idx="131">
                  <c:v>6.0004500348492737E-2</c:v>
                </c:pt>
                <c:pt idx="132">
                  <c:v>5.546041733972773E-2</c:v>
                </c:pt>
                <c:pt idx="133">
                  <c:v>5.1132462281988984E-2</c:v>
                </c:pt>
                <c:pt idx="134">
                  <c:v>4.7024538688443453E-2</c:v>
                </c:pt>
                <c:pt idx="135">
                  <c:v>4.3138659413255766E-2</c:v>
                </c:pt>
                <c:pt idx="136">
                  <c:v>3.9475079150447033E-2</c:v>
                </c:pt>
                <c:pt idx="137">
                  <c:v>3.6032437168108958E-2</c:v>
                </c:pt>
                <c:pt idx="138">
                  <c:v>3.2807907387338277E-2</c:v>
                </c:pt>
                <c:pt idx="139">
                  <c:v>2.9797353034408027E-2</c:v>
                </c:pt>
                <c:pt idx="140">
                  <c:v>2.6995483256594031E-2</c:v>
                </c:pt>
                <c:pt idx="141">
                  <c:v>2.439600928959134E-2</c:v>
                </c:pt>
                <c:pt idx="142">
                  <c:v>2.1991797990213578E-2</c:v>
                </c:pt>
                <c:pt idx="143">
                  <c:v>1.9775020794685093E-2</c:v>
                </c:pt>
                <c:pt idx="144">
                  <c:v>1.7737296423115712E-2</c:v>
                </c:pt>
                <c:pt idx="145">
                  <c:v>1.5869825917833709E-2</c:v>
                </c:pt>
                <c:pt idx="146">
                  <c:v>1.416351887080056E-2</c:v>
                </c:pt>
                <c:pt idx="147">
                  <c:v>1.2609109957597181E-2</c:v>
                </c:pt>
                <c:pt idx="148">
                  <c:v>1.1197265147421441E-2</c:v>
                </c:pt>
                <c:pt idx="149">
                  <c:v>9.9186771958976565E-3</c:v>
                </c:pt>
                <c:pt idx="150">
                  <c:v>8.7641502467842702E-3</c:v>
                </c:pt>
                <c:pt idx="151">
                  <c:v>7.7246735671975706E-3</c:v>
                </c:pt>
                <c:pt idx="152">
                  <c:v>6.7914846168428012E-3</c:v>
                </c:pt>
                <c:pt idx="153">
                  <c:v>5.9561218038025844E-3</c:v>
                </c:pt>
                <c:pt idx="154">
                  <c:v>5.2104674072112958E-3</c:v>
                </c:pt>
                <c:pt idx="155">
                  <c:v>4.5467812507955264E-3</c:v>
                </c:pt>
                <c:pt idx="156">
                  <c:v>3.957725791489973E-3</c:v>
                </c:pt>
                <c:pt idx="157">
                  <c:v>3.4363833453069825E-3</c:v>
                </c:pt>
                <c:pt idx="158">
                  <c:v>2.9762662098879243E-3</c:v>
                </c:pt>
                <c:pt idx="159">
                  <c:v>2.5713204615269696E-3</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04DD-469C-AA86-8B8F18E9F726}"/>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04DD-469C-AA86-8B8F18E9F726}"/>
              </c:ext>
            </c:extLst>
          </c:dPt>
          <c:dLbls>
            <c:dLbl>
              <c:idx val="0"/>
              <c:delete val="1"/>
              <c:extLst>
                <c:ext xmlns:c15="http://schemas.microsoft.com/office/drawing/2012/chart" uri="{CE6537A1-D6FC-4f65-9D91-7224C49458BB}"/>
                <c:ext xmlns:c16="http://schemas.microsoft.com/office/drawing/2014/chart" uri="{C3380CC4-5D6E-409C-BE32-E72D297353CC}">
                  <c16:uniqueId val="{00000003-04DD-469C-AA86-8B8F18E9F726}"/>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4DD-469C-AA86-8B8F18E9F72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-9.9735570100358186E-3</c:v>
                </c:pt>
                <c:pt idx="1">
                  <c:v>0.22939181123082378</c:v>
                </c:pt>
              </c:numCache>
            </c:numRef>
          </c:yVal>
          <c:smooth val="1"/>
          <c:extLst>
            <c:ext xmlns:c16="http://schemas.microsoft.com/office/drawing/2014/chart" uri="{C3380CC4-5D6E-409C-BE32-E72D297353CC}">
              <c16:uniqueId val="{00000004-04DD-469C-AA86-8B8F18E9F726}"/>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04DD-469C-AA86-8B8F18E9F726}"/>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4DD-469C-AA86-8B8F18E9F72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7-04DD-469C-AA86-8B8F18E9F726}"/>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04DD-469C-AA86-8B8F18E9F726}"/>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4DD-469C-AA86-8B8F18E9F726}"/>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A-04DD-469C-AA86-8B8F18E9F726}"/>
            </c:ext>
          </c:extLst>
        </c:ser>
        <c:ser>
          <c:idx val="6"/>
          <c:order val="4"/>
          <c:spPr>
            <a:ln w="38100">
              <a:solidFill>
                <a:schemeClr val="tx1"/>
              </a:solidFill>
              <a:headEnd type="none" w="med" len="med"/>
              <a:tailEnd type="triangle" w="med" len="med"/>
            </a:ln>
          </c:spPr>
          <c:marker>
            <c:symbol val="none"/>
          </c:marker>
          <c:xVal>
            <c:numRef>
              <c:f>Sheet1!$G$6:$G$7</c:f>
              <c:numCache>
                <c:formatCode>General</c:formatCode>
                <c:ptCount val="2"/>
                <c:pt idx="0">
                  <c:v>0</c:v>
                </c:pt>
                <c:pt idx="1">
                  <c:v>0</c:v>
                </c:pt>
              </c:numCache>
            </c:numRef>
          </c:xVal>
          <c:yVal>
            <c:numRef>
              <c:f>Sheet1!$H$6:$H$7</c:f>
              <c:numCache>
                <c:formatCode>General</c:formatCode>
                <c:ptCount val="2"/>
                <c:pt idx="0">
                  <c:v>0.1196826841204298</c:v>
                </c:pt>
                <c:pt idx="1">
                  <c:v>0.1196826841204298</c:v>
                </c:pt>
              </c:numCache>
            </c:numRef>
          </c:yVal>
          <c:smooth val="1"/>
          <c:extLst>
            <c:ext xmlns:c16="http://schemas.microsoft.com/office/drawing/2014/chart" uri="{C3380CC4-5D6E-409C-BE32-E72D297353CC}">
              <c16:uniqueId val="{0000000B-04DD-469C-AA86-8B8F18E9F726}"/>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7.4335975736714884E-7</c:v>
                </c:pt>
                <c:pt idx="1">
                  <c:v>9.5330045156140538E-7</c:v>
                </c:pt>
                <c:pt idx="2">
                  <c:v>1.2194803729466761E-6</c:v>
                </c:pt>
                <c:pt idx="3">
                  <c:v>1.5560877895744722E-6</c:v>
                </c:pt>
                <c:pt idx="4">
                  <c:v>1.9806495455160377E-6</c:v>
                </c:pt>
                <c:pt idx="5">
                  <c:v>2.5147536442962227E-6</c:v>
                </c:pt>
                <c:pt idx="6">
                  <c:v>3.1849125894335449E-6</c:v>
                </c:pt>
                <c:pt idx="7">
                  <c:v>4.0235912282461476E-6</c:v>
                </c:pt>
                <c:pt idx="8">
                  <c:v>5.0704260327433792E-6</c:v>
                </c:pt>
                <c:pt idx="9">
                  <c:v>6.3736661909167328E-6</c:v>
                </c:pt>
                <c:pt idx="10">
                  <c:v>7.9918705534527373E-6</c:v>
                </c:pt>
                <c:pt idx="11">
                  <c:v>9.9958983534613955E-6</c:v>
                </c:pt>
                <c:pt idx="12">
                  <c:v>1.2471235645026768E-5</c:v>
                </c:pt>
                <c:pt idx="13">
                  <c:v>1.5520703528925133E-5</c:v>
                </c:pt>
                <c:pt idx="14">
                  <c:v>1.9267598371043565E-5</c:v>
                </c:pt>
                <c:pt idx="15">
                  <c:v>2.3859318270602476E-5</c:v>
                </c:pt>
                <c:pt idx="16">
                  <c:v>2.9471533878269927E-5</c:v>
                </c:pt>
                <c:pt idx="17">
                  <c:v>3.6312965151126162E-5</c:v>
                </c:pt>
                <c:pt idx="18">
                  <c:v>4.4630828588566464E-5</c:v>
                </c:pt>
                <c:pt idx="19">
                  <c:v>5.4717021719900277E-5</c:v>
                </c:pt>
                <c:pt idx="20">
                  <c:v>6.6915112882442684E-5</c:v>
                </c:pt>
                <c:pt idx="21">
                  <c:v>8.1628204383120994E-5</c:v>
                </c:pt>
                <c:pt idx="22">
                  <c:v>9.9327735696386359E-5</c:v>
                </c:pt>
                <c:pt idx="23">
                  <c:v>1.2056329011299684E-4</c:v>
                </c:pt>
                <c:pt idx="24">
                  <c:v>1.4597346289573014E-4</c:v>
                </c:pt>
                <c:pt idx="25">
                  <c:v>1.762978411837227E-4</c:v>
                </c:pt>
                <c:pt idx="26">
                  <c:v>2.1239013527537572E-4</c:v>
                </c:pt>
                <c:pt idx="27">
                  <c:v>2.552324871720928E-4</c:v>
                </c:pt>
                <c:pt idx="28">
                  <c:v>3.0595096505688649E-4</c:v>
                </c:pt>
                <c:pt idx="29">
                  <c:v>3.6583223141515545E-4</c:v>
                </c:pt>
                <c:pt idx="30">
                  <c:v>4.3634134752288008E-4</c:v>
                </c:pt>
                <c:pt idx="31">
                  <c:v>5.1914064783070517E-4</c:v>
                </c:pt>
                <c:pt idx="32">
                  <c:v>6.1610958423650997E-4</c:v>
                </c:pt>
                <c:pt idx="33">
                  <c:v>7.2936540233337359E-4</c:v>
                </c:pt>
                <c:pt idx="34">
                  <c:v>8.6128446952684061E-4</c:v>
                </c:pt>
                <c:pt idx="35">
                  <c:v>1.0145240286498841E-3</c:v>
                </c:pt>
                <c:pt idx="36">
                  <c:v>1.1920441007324202E-3</c:v>
                </c:pt>
                <c:pt idx="37">
                  <c:v>1.3971292074397236E-3</c:v>
                </c:pt>
                <c:pt idx="38">
                  <c:v>1.6334095280999624E-3</c:v>
                </c:pt>
                <c:pt idx="39">
                  <c:v>1.9048810491109052E-3</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C-04DD-469C-AA86-8B8F18E9F726}"/>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E-04DD-469C-AA86-8B8F18E9F726}"/>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1.9048810491109E-3</c:v>
                </c:pt>
                <c:pt idx="162">
                  <c:v>1.6334095280999624E-3</c:v>
                </c:pt>
                <c:pt idx="163">
                  <c:v>1.397129207439721E-3</c:v>
                </c:pt>
                <c:pt idx="164">
                  <c:v>1.1920441007324172E-3</c:v>
                </c:pt>
                <c:pt idx="165">
                  <c:v>1.0145240286498841E-3</c:v>
                </c:pt>
                <c:pt idx="166">
                  <c:v>8.6128446952683834E-4</c:v>
                </c:pt>
                <c:pt idx="167">
                  <c:v>7.2936540233337359E-4</c:v>
                </c:pt>
                <c:pt idx="168">
                  <c:v>6.1610958423650877E-4</c:v>
                </c:pt>
                <c:pt idx="169">
                  <c:v>5.1914064783070376E-4</c:v>
                </c:pt>
                <c:pt idx="170">
                  <c:v>4.3634134752288008E-4</c:v>
                </c:pt>
                <c:pt idx="171">
                  <c:v>3.6583223141515447E-4</c:v>
                </c:pt>
                <c:pt idx="172">
                  <c:v>3.0595096505688649E-4</c:v>
                </c:pt>
                <c:pt idx="173">
                  <c:v>2.5523248717209237E-4</c:v>
                </c:pt>
                <c:pt idx="174">
                  <c:v>2.1239013527537499E-4</c:v>
                </c:pt>
                <c:pt idx="175">
                  <c:v>1.762978411837227E-4</c:v>
                </c:pt>
                <c:pt idx="176">
                  <c:v>1.4597346289572976E-4</c:v>
                </c:pt>
                <c:pt idx="177">
                  <c:v>1.2056329011299684E-4</c:v>
                </c:pt>
                <c:pt idx="178">
                  <c:v>9.9327735696386183E-5</c:v>
                </c:pt>
                <c:pt idx="179">
                  <c:v>8.162820438312071E-5</c:v>
                </c:pt>
                <c:pt idx="180">
                  <c:v>6.6915112882442684E-5</c:v>
                </c:pt>
                <c:pt idx="181">
                  <c:v>5.471702171990008E-5</c:v>
                </c:pt>
                <c:pt idx="182">
                  <c:v>4.4630828588566464E-5</c:v>
                </c:pt>
                <c:pt idx="183">
                  <c:v>3.6312965151126162E-5</c:v>
                </c:pt>
                <c:pt idx="184">
                  <c:v>2.9471533878269822E-5</c:v>
                </c:pt>
                <c:pt idx="185">
                  <c:v>2.3859318270602476E-5</c:v>
                </c:pt>
                <c:pt idx="186">
                  <c:v>1.9267598371043497E-5</c:v>
                </c:pt>
                <c:pt idx="187">
                  <c:v>1.5520703528925133E-5</c:v>
                </c:pt>
                <c:pt idx="188">
                  <c:v>1.2471235645026768E-5</c:v>
                </c:pt>
                <c:pt idx="189">
                  <c:v>9.9958983534613599E-6</c:v>
                </c:pt>
                <c:pt idx="190">
                  <c:v>7.9918705534527373E-6</c:v>
                </c:pt>
                <c:pt idx="191">
                  <c:v>6.373666190916698E-6</c:v>
                </c:pt>
                <c:pt idx="192">
                  <c:v>5.0704260327433351E-6</c:v>
                </c:pt>
                <c:pt idx="193">
                  <c:v>4.0235912282461476E-6</c:v>
                </c:pt>
                <c:pt idx="194">
                  <c:v>3.1849125894335339E-6</c:v>
                </c:pt>
                <c:pt idx="195">
                  <c:v>2.5147536442962227E-6</c:v>
                </c:pt>
                <c:pt idx="196">
                  <c:v>1.9806495455160305E-6</c:v>
                </c:pt>
                <c:pt idx="197">
                  <c:v>1.5560877895744585E-6</c:v>
                </c:pt>
                <c:pt idx="198">
                  <c:v>1.2194803729466761E-6</c:v>
                </c:pt>
                <c:pt idx="199">
                  <c:v>9.533004515614003E-7</c:v>
                </c:pt>
                <c:pt idx="200">
                  <c:v>7.4335975736714884E-7</c:v>
                </c:pt>
              </c:numCache>
            </c:numRef>
          </c:yVal>
          <c:smooth val="1"/>
          <c:extLst>
            <c:ext xmlns:c16="http://schemas.microsoft.com/office/drawing/2014/chart" uri="{C3380CC4-5D6E-409C-BE32-E72D297353CC}">
              <c16:uniqueId val="{0000000F-04DD-469C-AA86-8B8F18E9F726}"/>
            </c:ext>
          </c:extLst>
        </c:ser>
        <c:ser>
          <c:idx val="4"/>
          <c:order val="7"/>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4DD-469C-AA86-8B8F18E9F72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0</c:v>
                </c:pt>
                <c:pt idx="1">
                  <c:v>0</c:v>
                </c:pt>
              </c:numCache>
            </c:numRef>
          </c:xVal>
          <c:yVal>
            <c:numRef>
              <c:f>Sheet1!$N$5:$N$7</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11-04DD-469C-AA86-8B8F18E9F726}"/>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CV</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fa-IR"/>
        </a:p>
      </c:txPr>
    </c:title>
    <c:autoTitleDeleted val="0"/>
    <c:plotArea>
      <c:layout>
        <c:manualLayout>
          <c:layoutTarget val="inner"/>
          <c:xMode val="edge"/>
          <c:yMode val="edge"/>
          <c:x val="3.4319478766623529E-2"/>
          <c:y val="0.14129523809523811"/>
          <c:w val="0.9447545430387615"/>
          <c:h val="0.60509186351706035"/>
        </c:manualLayout>
      </c:layout>
      <c:scatterChart>
        <c:scatterStyle val="lineMarker"/>
        <c:varyColors val="0"/>
        <c:ser>
          <c:idx val="0"/>
          <c:order val="0"/>
          <c:tx>
            <c:v>کوتاه مدت</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xVal>
            <c:numRef>
              <c:f>'داده ها'!$I$2:$R$2</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'داده ها'!$I$7:$R$7</c:f>
              <c:numCache>
                <c:formatCode>0.00</c:formatCode>
                <c:ptCount val="10"/>
                <c:pt idx="0">
                  <c:v>2.0906066861254584</c:v>
                </c:pt>
                <c:pt idx="1">
                  <c:v>1.8793471382789733</c:v>
                </c:pt>
                <c:pt idx="2">
                  <c:v>2.2597785081636435</c:v>
                </c:pt>
                <c:pt idx="3">
                  <c:v>1.9106183890833703</c:v>
                </c:pt>
                <c:pt idx="4">
                  <c:v>1.7235588321111666</c:v>
                </c:pt>
                <c:pt idx="5">
                  <c:v>2.4034170480289783</c:v>
                </c:pt>
                <c:pt idx="6">
                  <c:v>2.0244369142077856</c:v>
                </c:pt>
                <c:pt idx="7">
                  <c:v>1.366007383194106</c:v>
                </c:pt>
                <c:pt idx="8">
                  <c:v>1.9885877671973535</c:v>
                </c:pt>
                <c:pt idx="9">
                  <c:v>1.8807134843880555</c:v>
                </c:pt>
              </c:numCache>
            </c:numRef>
          </c:yVal>
          <c:smooth val="0"/>
          <c:extLst>
            <c:ext xmlns:c16="http://schemas.microsoft.com/office/drawing/2014/chart" uri="{C3380CC4-5D6E-409C-BE32-E72D297353CC}">
              <c16:uniqueId val="{00000000-2F47-47EF-9905-02D10FD8DDD4}"/>
            </c:ext>
          </c:extLst>
        </c:ser>
        <c:dLbls>
          <c:showLegendKey val="0"/>
          <c:showVal val="0"/>
          <c:showCatName val="0"/>
          <c:showSerName val="0"/>
          <c:showPercent val="0"/>
          <c:showBubbleSize val="0"/>
        </c:dLbls>
        <c:axId val="93527424"/>
        <c:axId val="93562752"/>
      </c:scatterChart>
      <c:valAx>
        <c:axId val="93527424"/>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fa-IR"/>
                  <a:t>دوره</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93562752"/>
        <c:crosses val="autoZero"/>
        <c:crossBetween val="midCat"/>
      </c:valAx>
      <c:valAx>
        <c:axId val="93562752"/>
        <c:scaling>
          <c:orientation val="minMax"/>
          <c:min val="1.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93527424"/>
        <c:crosses val="autoZero"/>
        <c:crossBetween val="midCat"/>
      </c:valAx>
      <c:spPr>
        <a:noFill/>
        <a:ln>
          <a:solidFill>
            <a:schemeClr val="bg1">
              <a:lumMod val="65000"/>
            </a:schemeClr>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legend>
    <c:plotVisOnly val="1"/>
    <c:dispBlanksAs val="gap"/>
    <c:showDLblsOverMax val="0"/>
  </c:chart>
  <c:spPr>
    <a:solidFill>
      <a:schemeClr val="bg1">
        <a:lumMod val="95000"/>
      </a:schemeClr>
    </a:solidFill>
    <a:ln>
      <a:solidFill>
        <a:schemeClr val="tx1"/>
      </a:solidFill>
    </a:ln>
    <a:effectLst/>
  </c:spPr>
  <c:txPr>
    <a:bodyPr/>
    <a:lstStyle/>
    <a:p>
      <a:pPr>
        <a:defRPr/>
      </a:pPr>
      <a:endParaRPr lang="fa-I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a:t>CV</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fa-IR"/>
        </a:p>
      </c:txPr>
    </c:title>
    <c:autoTitleDeleted val="0"/>
    <c:plotArea>
      <c:layout>
        <c:manualLayout>
          <c:layoutTarget val="inner"/>
          <c:xMode val="edge"/>
          <c:yMode val="edge"/>
          <c:x val="3.4319478766623529E-2"/>
          <c:y val="0.14129523809523811"/>
          <c:w val="0.9447545430387615"/>
          <c:h val="0.60509186351706035"/>
        </c:manualLayout>
      </c:layout>
      <c:scatterChart>
        <c:scatterStyle val="lineMarker"/>
        <c:varyColors val="0"/>
        <c:ser>
          <c:idx val="0"/>
          <c:order val="0"/>
          <c:tx>
            <c:v>کوتاه مدت</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cap="rnd">
                <a:solidFill>
                  <a:schemeClr val="accent1"/>
                </a:solidFill>
                <a:round/>
              </a:ln>
              <a:effectLst>
                <a:outerShdw blurRad="57150" dist="19050" dir="5400000" algn="ctr" rotWithShape="0">
                  <a:srgbClr val="000000">
                    <a:alpha val="63000"/>
                  </a:srgbClr>
                </a:outerShdw>
              </a:effectLst>
            </c:spPr>
          </c:marker>
          <c:xVal>
            <c:numRef>
              <c:f>'داده ها'!$I$2:$R$2</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'داده ها'!$I$7:$R$7</c:f>
              <c:numCache>
                <c:formatCode>0.00</c:formatCode>
                <c:ptCount val="10"/>
                <c:pt idx="0">
                  <c:v>2.0906066861254584</c:v>
                </c:pt>
                <c:pt idx="1">
                  <c:v>1.8793471382789733</c:v>
                </c:pt>
                <c:pt idx="2">
                  <c:v>2.2597785081636435</c:v>
                </c:pt>
                <c:pt idx="3">
                  <c:v>1.9106183890833703</c:v>
                </c:pt>
                <c:pt idx="4">
                  <c:v>1.7235588321111666</c:v>
                </c:pt>
                <c:pt idx="5">
                  <c:v>2.4034170480289783</c:v>
                </c:pt>
                <c:pt idx="6">
                  <c:v>2.0244369142077856</c:v>
                </c:pt>
                <c:pt idx="7">
                  <c:v>1.366007383194106</c:v>
                </c:pt>
                <c:pt idx="8">
                  <c:v>1.9885877671973535</c:v>
                </c:pt>
                <c:pt idx="9">
                  <c:v>1.8807134843880555</c:v>
                </c:pt>
              </c:numCache>
            </c:numRef>
          </c:yVal>
          <c:smooth val="0"/>
          <c:extLst>
            <c:ext xmlns:c16="http://schemas.microsoft.com/office/drawing/2014/chart" uri="{C3380CC4-5D6E-409C-BE32-E72D297353CC}">
              <c16:uniqueId val="{00000000-2F47-47EF-9905-02D10FD8DDD4}"/>
            </c:ext>
          </c:extLst>
        </c:ser>
        <c:ser>
          <c:idx val="1"/>
          <c:order val="1"/>
          <c:tx>
            <c:v>انباشتی (تجمعی)</c:v>
          </c:tx>
          <c:spPr>
            <a:ln w="25400" cap="rnd">
              <a:no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cap="rnd">
                <a:solidFill>
                  <a:schemeClr val="accent2"/>
                </a:solidFill>
                <a:round/>
              </a:ln>
              <a:effectLst>
                <a:outerShdw blurRad="57150" dist="19050" dir="5400000" algn="ctr" rotWithShape="0">
                  <a:srgbClr val="000000">
                    <a:alpha val="63000"/>
                  </a:srgbClr>
                </a:outerShdw>
              </a:effectLst>
            </c:spPr>
          </c:marker>
          <c:xVal>
            <c:numRef>
              <c:f>'داده ها'!$I$2:$R$2</c:f>
              <c:numCache>
                <c:formatCode>General</c:formatCode>
                <c:ptCount val="10"/>
                <c:pt idx="0">
                  <c:v>1</c:v>
                </c:pt>
                <c:pt idx="1">
                  <c:v>2</c:v>
                </c:pt>
                <c:pt idx="2">
                  <c:v>3</c:v>
                </c:pt>
                <c:pt idx="3">
                  <c:v>4</c:v>
                </c:pt>
                <c:pt idx="4">
                  <c:v>5</c:v>
                </c:pt>
                <c:pt idx="5">
                  <c:v>6</c:v>
                </c:pt>
                <c:pt idx="6">
                  <c:v>7</c:v>
                </c:pt>
                <c:pt idx="7">
                  <c:v>8</c:v>
                </c:pt>
                <c:pt idx="8">
                  <c:v>9</c:v>
                </c:pt>
                <c:pt idx="9">
                  <c:v>10</c:v>
                </c:pt>
              </c:numCache>
            </c:numRef>
          </c:xVal>
          <c:yVal>
            <c:numRef>
              <c:f>'داده ها'!$I$11:$R$11</c:f>
              <c:numCache>
                <c:formatCode>0.00</c:formatCode>
                <c:ptCount val="10"/>
                <c:pt idx="0">
                  <c:v>2.0906066861254584</c:v>
                </c:pt>
                <c:pt idx="1">
                  <c:v>1.9729632912501527</c:v>
                </c:pt>
                <c:pt idx="2">
                  <c:v>2.0563998398383614</c:v>
                </c:pt>
                <c:pt idx="3">
                  <c:v>2.0090415155521821</c:v>
                </c:pt>
                <c:pt idx="4">
                  <c:v>1.9555208233255887</c:v>
                </c:pt>
                <c:pt idx="5">
                  <c:v>2.0347349330230231</c:v>
                </c:pt>
                <c:pt idx="6">
                  <c:v>2.0296824090170391</c:v>
                </c:pt>
                <c:pt idx="7">
                  <c:v>1.9579186188165638</c:v>
                </c:pt>
                <c:pt idx="8">
                  <c:v>1.9557823763810889</c:v>
                </c:pt>
                <c:pt idx="9">
                  <c:v>1.9380953877679092</c:v>
                </c:pt>
              </c:numCache>
            </c:numRef>
          </c:yVal>
          <c:smooth val="0"/>
          <c:extLst>
            <c:ext xmlns:c16="http://schemas.microsoft.com/office/drawing/2014/chart" uri="{C3380CC4-5D6E-409C-BE32-E72D297353CC}">
              <c16:uniqueId val="{00000001-2F47-47EF-9905-02D10FD8DDD4}"/>
            </c:ext>
          </c:extLst>
        </c:ser>
        <c:dLbls>
          <c:showLegendKey val="0"/>
          <c:showVal val="0"/>
          <c:showCatName val="0"/>
          <c:showSerName val="0"/>
          <c:showPercent val="0"/>
          <c:showBubbleSize val="0"/>
        </c:dLbls>
        <c:axId val="93527424"/>
        <c:axId val="93562752"/>
      </c:scatterChart>
      <c:valAx>
        <c:axId val="93527424"/>
        <c:scaling>
          <c:orientation val="minMax"/>
          <c:max val="1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r>
                  <a:rPr lang="fa-IR"/>
                  <a:t>دوره</a:t>
                </a:r>
              </a:p>
            </c:rich>
          </c:tx>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93562752"/>
        <c:crosses val="autoZero"/>
        <c:crossBetween val="midCat"/>
      </c:valAx>
      <c:valAx>
        <c:axId val="93562752"/>
        <c:scaling>
          <c:orientation val="minMax"/>
          <c:min val="1.3"/>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crossAx val="93527424"/>
        <c:crosses val="autoZero"/>
        <c:crossBetween val="midCat"/>
      </c:valAx>
      <c:spPr>
        <a:noFill/>
        <a:ln>
          <a:solidFill>
            <a:schemeClr val="bg1">
              <a:lumMod val="65000"/>
            </a:schemeClr>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fa-IR"/>
        </a:p>
      </c:txPr>
    </c:legend>
    <c:plotVisOnly val="1"/>
    <c:dispBlanksAs val="gap"/>
    <c:showDLblsOverMax val="0"/>
  </c:chart>
  <c:spPr>
    <a:solidFill>
      <a:schemeClr val="bg1"/>
    </a:solidFill>
    <a:ln>
      <a:solidFill>
        <a:schemeClr val="tx1"/>
      </a:solidFill>
    </a:ln>
    <a:effectLst/>
  </c:spPr>
  <c:txPr>
    <a:bodyPr/>
    <a:lstStyle/>
    <a:p>
      <a:pPr>
        <a:defRPr/>
      </a:pPr>
      <a:endParaRPr lang="fa-I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95%CI for Mean = 80 and SD = 3.5</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a-IR"/>
        </a:p>
      </c:txPr>
    </c:title>
    <c:autoTitleDeleted val="0"/>
    <c:plotArea>
      <c:layout>
        <c:manualLayout>
          <c:layoutTarget val="inner"/>
          <c:xMode val="edge"/>
          <c:yMode val="edge"/>
          <c:x val="2.4417229051746994E-2"/>
          <c:y val="8.8373613249321498E-2"/>
          <c:w val="0.85645152920361733"/>
          <c:h val="0.8734166772475016"/>
        </c:manualLayout>
      </c:layout>
      <c:scatterChart>
        <c:scatterStyle val="smoothMarker"/>
        <c:varyColors val="0"/>
        <c:ser>
          <c:idx val="1"/>
          <c:order val="0"/>
          <c:tx>
            <c:v>UL</c:v>
          </c:tx>
          <c:spPr>
            <a:ln w="38100" cap="rnd">
              <a:solidFill>
                <a:srgbClr val="FF0000"/>
              </a:solidFill>
              <a:round/>
            </a:ln>
            <a:effectLst/>
          </c:spPr>
          <c:marker>
            <c:symbol val="none"/>
          </c:marker>
          <c:xVal>
            <c:numRef>
              <c:f>Sheet2!$F$5:$F$44</c:f>
              <c:numCache>
                <c:formatCode>General</c:formatCode>
                <c:ptCount val="4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pt idx="20">
                  <c:v>105</c:v>
                </c:pt>
                <c:pt idx="21">
                  <c:v>110</c:v>
                </c:pt>
                <c:pt idx="22">
                  <c:v>115</c:v>
                </c:pt>
                <c:pt idx="23">
                  <c:v>120</c:v>
                </c:pt>
                <c:pt idx="24">
                  <c:v>125</c:v>
                </c:pt>
                <c:pt idx="25">
                  <c:v>130</c:v>
                </c:pt>
                <c:pt idx="26">
                  <c:v>135</c:v>
                </c:pt>
                <c:pt idx="27">
                  <c:v>140</c:v>
                </c:pt>
                <c:pt idx="28">
                  <c:v>145</c:v>
                </c:pt>
                <c:pt idx="29">
                  <c:v>150</c:v>
                </c:pt>
                <c:pt idx="30">
                  <c:v>155</c:v>
                </c:pt>
                <c:pt idx="31">
                  <c:v>160</c:v>
                </c:pt>
                <c:pt idx="32">
                  <c:v>165</c:v>
                </c:pt>
                <c:pt idx="33">
                  <c:v>170</c:v>
                </c:pt>
                <c:pt idx="34">
                  <c:v>175</c:v>
                </c:pt>
                <c:pt idx="35">
                  <c:v>180</c:v>
                </c:pt>
                <c:pt idx="36">
                  <c:v>185</c:v>
                </c:pt>
                <c:pt idx="37">
                  <c:v>190</c:v>
                </c:pt>
                <c:pt idx="38">
                  <c:v>195</c:v>
                </c:pt>
                <c:pt idx="39">
                  <c:v>200</c:v>
                </c:pt>
              </c:numCache>
            </c:numRef>
          </c:xVal>
          <c:yVal>
            <c:numRef>
              <c:f>Sheet2!$I$5:$I$44</c:f>
              <c:numCache>
                <c:formatCode>General</c:formatCode>
                <c:ptCount val="40"/>
                <c:pt idx="0">
                  <c:v>83.067885265129718</c:v>
                </c:pt>
                <c:pt idx="1">
                  <c:v>82.169322474875514</c:v>
                </c:pt>
                <c:pt idx="2">
                  <c:v>81.771244383665518</c:v>
                </c:pt>
                <c:pt idx="3">
                  <c:v>81.533942632564859</c:v>
                </c:pt>
                <c:pt idx="4">
                  <c:v>81.372</c:v>
                </c:pt>
                <c:pt idx="5">
                  <c:v>81.25245891482848</c:v>
                </c:pt>
                <c:pt idx="6">
                  <c:v>81.159551637487525</c:v>
                </c:pt>
                <c:pt idx="7">
                  <c:v>81.084661237437757</c:v>
                </c:pt>
                <c:pt idx="8">
                  <c:v>81.022628421709911</c:v>
                </c:pt>
                <c:pt idx="9">
                  <c:v>80.970150503787949</c:v>
                </c:pt>
                <c:pt idx="10">
                  <c:v>80.925002211299571</c:v>
                </c:pt>
                <c:pt idx="11">
                  <c:v>80.885622191832766</c:v>
                </c:pt>
                <c:pt idx="12">
                  <c:v>80.850878279281972</c:v>
                </c:pt>
                <c:pt idx="13">
                  <c:v>80.819926826003396</c:v>
                </c:pt>
                <c:pt idx="14">
                  <c:v>80.792124569328166</c:v>
                </c:pt>
                <c:pt idx="15">
                  <c:v>80.766971316282422</c:v>
                </c:pt>
                <c:pt idx="16">
                  <c:v>80.744071470317991</c:v>
                </c:pt>
                <c:pt idx="17">
                  <c:v>80.723107491625171</c:v>
                </c:pt>
                <c:pt idx="18">
                  <c:v>80.703821149530413</c:v>
                </c:pt>
                <c:pt idx="19">
                  <c:v>80.686000000000007</c:v>
                </c:pt>
                <c:pt idx="20">
                  <c:v>80.669467450042688</c:v>
                </c:pt>
                <c:pt idx="21">
                  <c:v>80.654075336222476</c:v>
                </c:pt>
                <c:pt idx="22">
                  <c:v>80.639698298452856</c:v>
                </c:pt>
                <c:pt idx="23">
                  <c:v>80.62622945741424</c:v>
                </c:pt>
                <c:pt idx="24">
                  <c:v>80.613577053025949</c:v>
                </c:pt>
                <c:pt idx="25">
                  <c:v>80.601661801244617</c:v>
                </c:pt>
                <c:pt idx="26">
                  <c:v>80.590414794555173</c:v>
                </c:pt>
                <c:pt idx="27">
                  <c:v>80.579775818743769</c:v>
                </c:pt>
                <c:pt idx="28">
                  <c:v>80.56969199179666</c:v>
                </c:pt>
                <c:pt idx="29">
                  <c:v>80.56011665451642</c:v>
                </c:pt>
                <c:pt idx="30">
                  <c:v>80.551008459627113</c:v>
                </c:pt>
                <c:pt idx="31">
                  <c:v>80.542330618718879</c:v>
                </c:pt>
                <c:pt idx="32">
                  <c:v>80.53405027569481</c:v>
                </c:pt>
                <c:pt idx="33">
                  <c:v>80.526137982349297</c:v>
                </c:pt>
                <c:pt idx="34">
                  <c:v>80.518567256968666</c:v>
                </c:pt>
                <c:pt idx="35">
                  <c:v>80.511314210854948</c:v>
                </c:pt>
                <c:pt idx="36">
                  <c:v>80.504357230756355</c:v>
                </c:pt>
                <c:pt idx="37">
                  <c:v>80.497676707575465</c:v>
                </c:pt>
                <c:pt idx="38">
                  <c:v>80.491254803591048</c:v>
                </c:pt>
                <c:pt idx="39">
                  <c:v>80.485075251893974</c:v>
                </c:pt>
              </c:numCache>
            </c:numRef>
          </c:yVal>
          <c:smooth val="1"/>
          <c:extLst>
            <c:ext xmlns:c16="http://schemas.microsoft.com/office/drawing/2014/chart" uri="{C3380CC4-5D6E-409C-BE32-E72D297353CC}">
              <c16:uniqueId val="{00000000-F6D8-41EF-BA7F-6A2D6996E789}"/>
            </c:ext>
          </c:extLst>
        </c:ser>
        <c:ser>
          <c:idx val="0"/>
          <c:order val="1"/>
          <c:tx>
            <c:v>Mean</c:v>
          </c:tx>
          <c:spPr>
            <a:ln w="38100" cap="rnd">
              <a:solidFill>
                <a:schemeClr val="tx1"/>
              </a:solidFill>
              <a:round/>
            </a:ln>
            <a:effectLst/>
          </c:spPr>
          <c:marker>
            <c:symbol val="none"/>
          </c:marker>
          <c:xVal>
            <c:numRef>
              <c:f>Sheet2!$D$5:$D$6</c:f>
              <c:numCache>
                <c:formatCode>General</c:formatCode>
                <c:ptCount val="2"/>
                <c:pt idx="0">
                  <c:v>5</c:v>
                </c:pt>
                <c:pt idx="1">
                  <c:v>200</c:v>
                </c:pt>
              </c:numCache>
            </c:numRef>
          </c:xVal>
          <c:yVal>
            <c:numRef>
              <c:f>Sheet2!$G$5:$G$6</c:f>
              <c:numCache>
                <c:formatCode>General</c:formatCode>
                <c:ptCount val="2"/>
                <c:pt idx="0">
                  <c:v>80</c:v>
                </c:pt>
                <c:pt idx="1">
                  <c:v>80</c:v>
                </c:pt>
              </c:numCache>
            </c:numRef>
          </c:yVal>
          <c:smooth val="1"/>
          <c:extLst>
            <c:ext xmlns:c16="http://schemas.microsoft.com/office/drawing/2014/chart" uri="{C3380CC4-5D6E-409C-BE32-E72D297353CC}">
              <c16:uniqueId val="{00000001-F6D8-41EF-BA7F-6A2D6996E789}"/>
            </c:ext>
          </c:extLst>
        </c:ser>
        <c:ser>
          <c:idx val="2"/>
          <c:order val="2"/>
          <c:tx>
            <c:v>LL</c:v>
          </c:tx>
          <c:spPr>
            <a:ln w="38100" cap="rnd">
              <a:solidFill>
                <a:srgbClr val="00B0F0"/>
              </a:solidFill>
              <a:round/>
            </a:ln>
            <a:effectLst/>
          </c:spPr>
          <c:marker>
            <c:symbol val="none"/>
          </c:marker>
          <c:xVal>
            <c:numRef>
              <c:f>Sheet2!$F$5:$F$44</c:f>
              <c:numCache>
                <c:formatCode>General</c:formatCode>
                <c:ptCount val="4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pt idx="20">
                  <c:v>105</c:v>
                </c:pt>
                <c:pt idx="21">
                  <c:v>110</c:v>
                </c:pt>
                <c:pt idx="22">
                  <c:v>115</c:v>
                </c:pt>
                <c:pt idx="23">
                  <c:v>120</c:v>
                </c:pt>
                <c:pt idx="24">
                  <c:v>125</c:v>
                </c:pt>
                <c:pt idx="25">
                  <c:v>130</c:v>
                </c:pt>
                <c:pt idx="26">
                  <c:v>135</c:v>
                </c:pt>
                <c:pt idx="27">
                  <c:v>140</c:v>
                </c:pt>
                <c:pt idx="28">
                  <c:v>145</c:v>
                </c:pt>
                <c:pt idx="29">
                  <c:v>150</c:v>
                </c:pt>
                <c:pt idx="30">
                  <c:v>155</c:v>
                </c:pt>
                <c:pt idx="31">
                  <c:v>160</c:v>
                </c:pt>
                <c:pt idx="32">
                  <c:v>165</c:v>
                </c:pt>
                <c:pt idx="33">
                  <c:v>170</c:v>
                </c:pt>
                <c:pt idx="34">
                  <c:v>175</c:v>
                </c:pt>
                <c:pt idx="35">
                  <c:v>180</c:v>
                </c:pt>
                <c:pt idx="36">
                  <c:v>185</c:v>
                </c:pt>
                <c:pt idx="37">
                  <c:v>190</c:v>
                </c:pt>
                <c:pt idx="38">
                  <c:v>195</c:v>
                </c:pt>
                <c:pt idx="39">
                  <c:v>200</c:v>
                </c:pt>
              </c:numCache>
            </c:numRef>
          </c:xVal>
          <c:yVal>
            <c:numRef>
              <c:f>Sheet2!$H$5:$H$44</c:f>
              <c:numCache>
                <c:formatCode>General</c:formatCode>
                <c:ptCount val="40"/>
                <c:pt idx="0">
                  <c:v>76.932114734870282</c:v>
                </c:pt>
                <c:pt idx="1">
                  <c:v>77.830677525124486</c:v>
                </c:pt>
                <c:pt idx="2">
                  <c:v>78.228755616334482</c:v>
                </c:pt>
                <c:pt idx="3">
                  <c:v>78.466057367435141</c:v>
                </c:pt>
                <c:pt idx="4">
                  <c:v>78.628</c:v>
                </c:pt>
                <c:pt idx="5">
                  <c:v>78.74754108517152</c:v>
                </c:pt>
                <c:pt idx="6">
                  <c:v>78.840448362512475</c:v>
                </c:pt>
                <c:pt idx="7">
                  <c:v>78.915338762562243</c:v>
                </c:pt>
                <c:pt idx="8">
                  <c:v>78.977371578290089</c:v>
                </c:pt>
                <c:pt idx="9">
                  <c:v>79.029849496212051</c:v>
                </c:pt>
                <c:pt idx="10">
                  <c:v>79.074997788700429</c:v>
                </c:pt>
                <c:pt idx="11">
                  <c:v>79.114377808167234</c:v>
                </c:pt>
                <c:pt idx="12">
                  <c:v>79.149121720718028</c:v>
                </c:pt>
                <c:pt idx="13">
                  <c:v>79.180073173996604</c:v>
                </c:pt>
                <c:pt idx="14">
                  <c:v>79.207875430671834</c:v>
                </c:pt>
                <c:pt idx="15">
                  <c:v>79.233028683717578</c:v>
                </c:pt>
                <c:pt idx="16">
                  <c:v>79.255928529682009</c:v>
                </c:pt>
                <c:pt idx="17">
                  <c:v>79.276892508374829</c:v>
                </c:pt>
                <c:pt idx="18">
                  <c:v>79.296178850469587</c:v>
                </c:pt>
                <c:pt idx="19">
                  <c:v>79.313999999999993</c:v>
                </c:pt>
                <c:pt idx="20">
                  <c:v>79.330532549957312</c:v>
                </c:pt>
                <c:pt idx="21">
                  <c:v>79.345924663777524</c:v>
                </c:pt>
                <c:pt idx="22">
                  <c:v>79.360301701547144</c:v>
                </c:pt>
                <c:pt idx="23">
                  <c:v>79.37377054258576</c:v>
                </c:pt>
                <c:pt idx="24">
                  <c:v>79.386422946974051</c:v>
                </c:pt>
                <c:pt idx="25">
                  <c:v>79.398338198755383</c:v>
                </c:pt>
                <c:pt idx="26">
                  <c:v>79.409585205444827</c:v>
                </c:pt>
                <c:pt idx="27">
                  <c:v>79.420224181256231</c:v>
                </c:pt>
                <c:pt idx="28">
                  <c:v>79.43030800820334</c:v>
                </c:pt>
                <c:pt idx="29">
                  <c:v>79.43988334548358</c:v>
                </c:pt>
                <c:pt idx="30">
                  <c:v>79.448991540372887</c:v>
                </c:pt>
                <c:pt idx="31">
                  <c:v>79.457669381281121</c:v>
                </c:pt>
                <c:pt idx="32">
                  <c:v>79.46594972430519</c:v>
                </c:pt>
                <c:pt idx="33">
                  <c:v>79.473862017650703</c:v>
                </c:pt>
                <c:pt idx="34">
                  <c:v>79.481432743031334</c:v>
                </c:pt>
                <c:pt idx="35">
                  <c:v>79.488685789145052</c:v>
                </c:pt>
                <c:pt idx="36">
                  <c:v>79.495642769243645</c:v>
                </c:pt>
                <c:pt idx="37">
                  <c:v>79.502323292424535</c:v>
                </c:pt>
                <c:pt idx="38">
                  <c:v>79.508745196408952</c:v>
                </c:pt>
                <c:pt idx="39">
                  <c:v>79.514924748106026</c:v>
                </c:pt>
              </c:numCache>
            </c:numRef>
          </c:yVal>
          <c:smooth val="1"/>
          <c:extLst>
            <c:ext xmlns:c16="http://schemas.microsoft.com/office/drawing/2014/chart" uri="{C3380CC4-5D6E-409C-BE32-E72D297353CC}">
              <c16:uniqueId val="{00000002-F6D8-41EF-BA7F-6A2D6996E789}"/>
            </c:ext>
          </c:extLst>
        </c:ser>
        <c:dLbls>
          <c:showLegendKey val="0"/>
          <c:showVal val="0"/>
          <c:showCatName val="0"/>
          <c:showSerName val="0"/>
          <c:showPercent val="0"/>
          <c:showBubbleSize val="0"/>
        </c:dLbls>
        <c:axId val="93913472"/>
        <c:axId val="93915008"/>
      </c:scatterChart>
      <c:valAx>
        <c:axId val="93913472"/>
        <c:scaling>
          <c:orientation val="minMax"/>
          <c:max val="200"/>
          <c:min val="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93915008"/>
        <c:crosses val="autoZero"/>
        <c:crossBetween val="midCat"/>
        <c:majorUnit val="15"/>
      </c:valAx>
      <c:valAx>
        <c:axId val="939150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93913472"/>
        <c:crosses val="autoZero"/>
        <c:crossBetween val="midCat"/>
      </c:valAx>
      <c:spPr>
        <a:noFill/>
        <a:ln>
          <a:noFill/>
        </a:ln>
        <a:effectLst/>
      </c:spPr>
    </c:plotArea>
    <c:legend>
      <c:legendPos val="r"/>
      <c:layout>
        <c:manualLayout>
          <c:xMode val="edge"/>
          <c:yMode val="edge"/>
          <c:x val="0.9111889021956735"/>
          <c:y val="0.43631081334878141"/>
          <c:w val="8.2008150563249976E-2"/>
          <c:h val="0.1443644158585553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fa-IR"/>
        </a:p>
      </c:txPr>
    </c:legend>
    <c:plotVisOnly val="1"/>
    <c:dispBlanksAs val="gap"/>
    <c:showDLblsOverMax val="0"/>
  </c:chart>
  <c:spPr>
    <a:solidFill>
      <a:schemeClr val="bg1"/>
    </a:solidFill>
    <a:ln>
      <a:solidFill>
        <a:schemeClr val="tx1"/>
      </a:solidFill>
    </a:ln>
    <a:effectLst/>
  </c:spPr>
  <c:txPr>
    <a:bodyPr/>
    <a:lstStyle/>
    <a:p>
      <a:pPr>
        <a:defRPr/>
      </a:pPr>
      <a:endParaRPr lang="fa-I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95%CI for SD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a-IR"/>
        </a:p>
      </c:txPr>
    </c:title>
    <c:autoTitleDeleted val="0"/>
    <c:plotArea>
      <c:layout/>
      <c:scatterChart>
        <c:scatterStyle val="smoothMarker"/>
        <c:varyColors val="0"/>
        <c:ser>
          <c:idx val="0"/>
          <c:order val="0"/>
          <c:tx>
            <c:v>UL</c:v>
          </c:tx>
          <c:spPr>
            <a:ln w="38100" cap="rnd">
              <a:solidFill>
                <a:srgbClr val="FF0000"/>
              </a:solidFill>
              <a:round/>
            </a:ln>
            <a:effectLst/>
          </c:spPr>
          <c:marker>
            <c:symbol val="none"/>
          </c:marker>
          <c:xVal>
            <c:numRef>
              <c:f>Sheet1!$F$6:$F$205</c:f>
              <c:numCache>
                <c:formatCode>General</c:formatCode>
                <c:ptCount val="20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pt idx="20">
                  <c:v>105</c:v>
                </c:pt>
                <c:pt idx="21">
                  <c:v>110</c:v>
                </c:pt>
                <c:pt idx="22">
                  <c:v>115</c:v>
                </c:pt>
                <c:pt idx="23">
                  <c:v>120</c:v>
                </c:pt>
                <c:pt idx="24">
                  <c:v>125</c:v>
                </c:pt>
                <c:pt idx="25">
                  <c:v>130</c:v>
                </c:pt>
                <c:pt idx="26">
                  <c:v>135</c:v>
                </c:pt>
                <c:pt idx="27">
                  <c:v>140</c:v>
                </c:pt>
                <c:pt idx="28">
                  <c:v>145</c:v>
                </c:pt>
                <c:pt idx="29">
                  <c:v>150</c:v>
                </c:pt>
                <c:pt idx="30">
                  <c:v>155</c:v>
                </c:pt>
                <c:pt idx="31">
                  <c:v>160</c:v>
                </c:pt>
                <c:pt idx="32">
                  <c:v>165</c:v>
                </c:pt>
                <c:pt idx="33">
                  <c:v>170</c:v>
                </c:pt>
                <c:pt idx="34">
                  <c:v>175</c:v>
                </c:pt>
                <c:pt idx="35">
                  <c:v>180</c:v>
                </c:pt>
                <c:pt idx="36">
                  <c:v>185</c:v>
                </c:pt>
                <c:pt idx="37">
                  <c:v>190</c:v>
                </c:pt>
                <c:pt idx="38">
                  <c:v>195</c:v>
                </c:pt>
                <c:pt idx="39">
                  <c:v>200</c:v>
                </c:pt>
              </c:numCache>
            </c:numRef>
          </c:xVal>
          <c:yVal>
            <c:numRef>
              <c:f>Sheet1!$I$6:$I$205</c:f>
              <c:numCache>
                <c:formatCode>General</c:formatCode>
                <c:ptCount val="200"/>
                <c:pt idx="0">
                  <c:v>5.7471112681564378</c:v>
                </c:pt>
                <c:pt idx="1">
                  <c:v>3.6512203650391477</c:v>
                </c:pt>
                <c:pt idx="2">
                  <c:v>3.1541980246608259</c:v>
                </c:pt>
                <c:pt idx="3">
                  <c:v>2.9211432722384383</c:v>
                </c:pt>
                <c:pt idx="4">
                  <c:v>2.7823043350137593</c:v>
                </c:pt>
                <c:pt idx="5">
                  <c:v>2.6886303584808942</c:v>
                </c:pt>
                <c:pt idx="6">
                  <c:v>2.6204042412904549</c:v>
                </c:pt>
                <c:pt idx="7">
                  <c:v>2.5680709815468492</c:v>
                </c:pt>
                <c:pt idx="8">
                  <c:v>2.5263993041602513</c:v>
                </c:pt>
                <c:pt idx="9">
                  <c:v>2.492266720203598</c:v>
                </c:pt>
                <c:pt idx="10">
                  <c:v>2.4636851856891995</c:v>
                </c:pt>
                <c:pt idx="11">
                  <c:v>2.4393238746997707</c:v>
                </c:pt>
                <c:pt idx="12">
                  <c:v>2.4182554756358328</c:v>
                </c:pt>
                <c:pt idx="13">
                  <c:v>2.3998122971883364</c:v>
                </c:pt>
                <c:pt idx="14">
                  <c:v>2.3835002546928643</c:v>
                </c:pt>
                <c:pt idx="15">
                  <c:v>2.3689451684201455</c:v>
                </c:pt>
                <c:pt idx="16">
                  <c:v>2.3558579834442956</c:v>
                </c:pt>
                <c:pt idx="17">
                  <c:v>2.3440115272682407</c:v>
                </c:pt>
                <c:pt idx="18">
                  <c:v>2.3332245512145757</c:v>
                </c:pt>
                <c:pt idx="19">
                  <c:v>2.323350510589242</c:v>
                </c:pt>
                <c:pt idx="20">
                  <c:v>2.3142695102677235</c:v>
                </c:pt>
                <c:pt idx="21">
                  <c:v>2.3058824145931318</c:v>
                </c:pt>
                <c:pt idx="22">
                  <c:v>2.2981064681150869</c:v>
                </c:pt>
                <c:pt idx="23">
                  <c:v>2.2908719907915489</c:v>
                </c:pt>
                <c:pt idx="24">
                  <c:v>2.2841198502264475</c:v>
                </c:pt>
                <c:pt idx="25">
                  <c:v>2.277799504443891</c:v>
                </c:pt>
                <c:pt idx="26">
                  <c:v>2.271867469406589</c:v>
                </c:pt>
                <c:pt idx="27">
                  <c:v>2.2662861067613429</c:v>
                </c:pt>
                <c:pt idx="28">
                  <c:v>2.2610226558286568</c:v>
                </c:pt>
                <c:pt idx="29">
                  <c:v>2.2560484538827441</c:v>
                </c:pt>
                <c:pt idx="30">
                  <c:v>2.251338303026198</c:v>
                </c:pt>
                <c:pt idx="31">
                  <c:v>2.2468699522456452</c:v>
                </c:pt>
                <c:pt idx="32">
                  <c:v>2.2426236707390199</c:v>
                </c:pt>
                <c:pt idx="33">
                  <c:v>2.23858189414358</c:v>
                </c:pt>
                <c:pt idx="34">
                  <c:v>2.2347289294239743</c:v>
                </c:pt>
                <c:pt idx="35">
                  <c:v>2.2310507072897559</c:v>
                </c:pt>
                <c:pt idx="36">
                  <c:v>2.227534573374935</c:v>
                </c:pt>
                <c:pt idx="37">
                  <c:v>2.2241691112232687</c:v>
                </c:pt>
                <c:pt idx="38">
                  <c:v>2.2209439915220375</c:v>
                </c:pt>
                <c:pt idx="39">
                  <c:v>2.2178498431160398</c:v>
                </c:pt>
              </c:numCache>
            </c:numRef>
          </c:yVal>
          <c:smooth val="1"/>
          <c:extLst>
            <c:ext xmlns:c16="http://schemas.microsoft.com/office/drawing/2014/chart" uri="{C3380CC4-5D6E-409C-BE32-E72D297353CC}">
              <c16:uniqueId val="{00000000-EB06-4908-B6B9-067A35CC502C}"/>
            </c:ext>
          </c:extLst>
        </c:ser>
        <c:ser>
          <c:idx val="2"/>
          <c:order val="1"/>
          <c:tx>
            <c:v>SD</c:v>
          </c:tx>
          <c:spPr>
            <a:ln w="38100" cap="rnd">
              <a:solidFill>
                <a:schemeClr val="tx1"/>
              </a:solidFill>
              <a:round/>
            </a:ln>
            <a:effectLst/>
          </c:spPr>
          <c:marker>
            <c:symbol val="none"/>
          </c:marker>
          <c:dPt>
            <c:idx val="1"/>
            <c:marker>
              <c:symbol val="none"/>
            </c:marker>
            <c:bubble3D val="0"/>
            <c:extLst>
              <c:ext xmlns:c16="http://schemas.microsoft.com/office/drawing/2014/chart" uri="{C3380CC4-5D6E-409C-BE32-E72D297353CC}">
                <c16:uniqueId val="{00000001-EB06-4908-B6B9-067A35CC502C}"/>
              </c:ext>
            </c:extLst>
          </c:dPt>
          <c:xVal>
            <c:numRef>
              <c:f>Sheet1!$E$6:$F$6</c:f>
              <c:numCache>
                <c:formatCode>General</c:formatCode>
                <c:ptCount val="2"/>
                <c:pt idx="0">
                  <c:v>1000</c:v>
                </c:pt>
                <c:pt idx="1">
                  <c:v>5</c:v>
                </c:pt>
              </c:numCache>
            </c:numRef>
          </c:xVal>
          <c:yVal>
            <c:numRef>
              <c:f>Sheet1!$G$6:$G$7</c:f>
              <c:numCache>
                <c:formatCode>General</c:formatCode>
                <c:ptCount val="2"/>
                <c:pt idx="0">
                  <c:v>2</c:v>
                </c:pt>
                <c:pt idx="1">
                  <c:v>2</c:v>
                </c:pt>
              </c:numCache>
            </c:numRef>
          </c:yVal>
          <c:smooth val="1"/>
          <c:extLst>
            <c:ext xmlns:c16="http://schemas.microsoft.com/office/drawing/2014/chart" uri="{C3380CC4-5D6E-409C-BE32-E72D297353CC}">
              <c16:uniqueId val="{00000002-EB06-4908-B6B9-067A35CC502C}"/>
            </c:ext>
          </c:extLst>
        </c:ser>
        <c:ser>
          <c:idx val="1"/>
          <c:order val="2"/>
          <c:tx>
            <c:v>LL</c:v>
          </c:tx>
          <c:spPr>
            <a:ln w="38100" cap="rnd">
              <a:solidFill>
                <a:srgbClr val="0070C0"/>
              </a:solidFill>
              <a:round/>
            </a:ln>
            <a:effectLst/>
          </c:spPr>
          <c:marker>
            <c:symbol val="none"/>
          </c:marker>
          <c:xVal>
            <c:numRef>
              <c:f>Sheet1!$F$6:$F$205</c:f>
              <c:numCache>
                <c:formatCode>General</c:formatCode>
                <c:ptCount val="200"/>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pt idx="17">
                  <c:v>90</c:v>
                </c:pt>
                <c:pt idx="18">
                  <c:v>95</c:v>
                </c:pt>
                <c:pt idx="19">
                  <c:v>100</c:v>
                </c:pt>
                <c:pt idx="20">
                  <c:v>105</c:v>
                </c:pt>
                <c:pt idx="21">
                  <c:v>110</c:v>
                </c:pt>
                <c:pt idx="22">
                  <c:v>115</c:v>
                </c:pt>
                <c:pt idx="23">
                  <c:v>120</c:v>
                </c:pt>
                <c:pt idx="24">
                  <c:v>125</c:v>
                </c:pt>
                <c:pt idx="25">
                  <c:v>130</c:v>
                </c:pt>
                <c:pt idx="26">
                  <c:v>135</c:v>
                </c:pt>
                <c:pt idx="27">
                  <c:v>140</c:v>
                </c:pt>
                <c:pt idx="28">
                  <c:v>145</c:v>
                </c:pt>
                <c:pt idx="29">
                  <c:v>150</c:v>
                </c:pt>
                <c:pt idx="30">
                  <c:v>155</c:v>
                </c:pt>
                <c:pt idx="31">
                  <c:v>160</c:v>
                </c:pt>
                <c:pt idx="32">
                  <c:v>165</c:v>
                </c:pt>
                <c:pt idx="33">
                  <c:v>170</c:v>
                </c:pt>
                <c:pt idx="34">
                  <c:v>175</c:v>
                </c:pt>
                <c:pt idx="35">
                  <c:v>180</c:v>
                </c:pt>
                <c:pt idx="36">
                  <c:v>185</c:v>
                </c:pt>
                <c:pt idx="37">
                  <c:v>190</c:v>
                </c:pt>
                <c:pt idx="38">
                  <c:v>195</c:v>
                </c:pt>
                <c:pt idx="39">
                  <c:v>200</c:v>
                </c:pt>
              </c:numCache>
            </c:numRef>
          </c:xVal>
          <c:yVal>
            <c:numRef>
              <c:f>Sheet1!$H$6:$H$205</c:f>
              <c:numCache>
                <c:formatCode>General</c:formatCode>
                <c:ptCount val="200"/>
                <c:pt idx="0">
                  <c:v>1.1982662782682818</c:v>
                </c:pt>
                <c:pt idx="1">
                  <c:v>1.3756704134979996</c:v>
                </c:pt>
                <c:pt idx="2">
                  <c:v>1.4642531694377288</c:v>
                </c:pt>
                <c:pt idx="3">
                  <c:v>1.520980788659748</c:v>
                </c:pt>
                <c:pt idx="4">
                  <c:v>1.5616567404408188</c:v>
                </c:pt>
                <c:pt idx="5">
                  <c:v>1.5928138655252708</c:v>
                </c:pt>
                <c:pt idx="6">
                  <c:v>1.6177441192553295</c:v>
                </c:pt>
                <c:pt idx="7">
                  <c:v>1.6383220378044687</c:v>
                </c:pt>
                <c:pt idx="8">
                  <c:v>1.6557084937710886</c:v>
                </c:pt>
                <c:pt idx="9">
                  <c:v>1.6706680206203399</c:v>
                </c:pt>
                <c:pt idx="10">
                  <c:v>1.6837284546418811</c:v>
                </c:pt>
                <c:pt idx="11">
                  <c:v>1.6952681027034446</c:v>
                </c:pt>
                <c:pt idx="12">
                  <c:v>1.7055664741326391</c:v>
                </c:pt>
                <c:pt idx="13">
                  <c:v>1.7148353600398265</c:v>
                </c:pt>
                <c:pt idx="14">
                  <c:v>1.7232386929946133</c:v>
                </c:pt>
                <c:pt idx="15">
                  <c:v>1.7309056936312071</c:v>
                </c:pt>
                <c:pt idx="16">
                  <c:v>1.7379398388608449</c:v>
                </c:pt>
                <c:pt idx="17">
                  <c:v>1.7444251401877571</c:v>
                </c:pt>
                <c:pt idx="18">
                  <c:v>1.7504306391772402</c:v>
                </c:pt>
                <c:pt idx="19">
                  <c:v>1.7560136908077413</c:v>
                </c:pt>
                <c:pt idx="20">
                  <c:v>1.7612224040433007</c:v>
                </c:pt>
                <c:pt idx="21">
                  <c:v>1.7660974846335478</c:v>
                </c:pt>
                <c:pt idx="22">
                  <c:v>1.7706736462986852</c:v>
                </c:pt>
                <c:pt idx="23">
                  <c:v>1.7749807052337028</c:v>
                </c:pt>
                <c:pt idx="24">
                  <c:v>1.7790444388641613</c:v>
                </c:pt>
                <c:pt idx="25">
                  <c:v>1.7828872667713311</c:v>
                </c:pt>
                <c:pt idx="26">
                  <c:v>1.786528795848954</c:v>
                </c:pt>
                <c:pt idx="27">
                  <c:v>1.7899862606528469</c:v>
                </c:pt>
                <c:pt idx="28">
                  <c:v>1.7932748820166986</c:v>
                </c:pt>
                <c:pt idx="29">
                  <c:v>1.7964081613260399</c:v>
                </c:pt>
                <c:pt idx="30">
                  <c:v>1.7993981236987011</c:v>
                </c:pt>
                <c:pt idx="31">
                  <c:v>1.8022555202626569</c:v>
                </c:pt>
                <c:pt idx="32">
                  <c:v>1.8049899974418626</c:v>
                </c:pt>
                <c:pt idx="33">
                  <c:v>1.8076102394428279</c:v>
                </c:pt>
                <c:pt idx="34">
                  <c:v>1.8101240888283912</c:v>
                </c:pt>
                <c:pt idx="35">
                  <c:v>1.8125386490631248</c:v>
                </c:pt>
                <c:pt idx="36">
                  <c:v>1.8148603721398076</c:v>
                </c:pt>
                <c:pt idx="37">
                  <c:v>1.8170951337923784</c:v>
                </c:pt>
                <c:pt idx="38">
                  <c:v>1.8192482983266001</c:v>
                </c:pt>
                <c:pt idx="39">
                  <c:v>1.8213247747248376</c:v>
                </c:pt>
              </c:numCache>
            </c:numRef>
          </c:yVal>
          <c:smooth val="1"/>
          <c:extLst>
            <c:ext xmlns:c16="http://schemas.microsoft.com/office/drawing/2014/chart" uri="{C3380CC4-5D6E-409C-BE32-E72D297353CC}">
              <c16:uniqueId val="{00000003-EB06-4908-B6B9-067A35CC502C}"/>
            </c:ext>
          </c:extLst>
        </c:ser>
        <c:dLbls>
          <c:showLegendKey val="0"/>
          <c:showVal val="0"/>
          <c:showCatName val="0"/>
          <c:showSerName val="0"/>
          <c:showPercent val="0"/>
          <c:showBubbleSize val="0"/>
        </c:dLbls>
        <c:axId val="93958528"/>
        <c:axId val="93960064"/>
      </c:scatterChart>
      <c:valAx>
        <c:axId val="93958528"/>
        <c:scaling>
          <c:orientation val="minMax"/>
          <c:max val="200"/>
          <c:min val="5"/>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93960064"/>
        <c:crosses val="autoZero"/>
        <c:crossBetween val="midCat"/>
        <c:majorUnit val="10"/>
      </c:valAx>
      <c:valAx>
        <c:axId val="93960064"/>
        <c:scaling>
          <c:orientation val="minMax"/>
          <c:max val="6"/>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93958528"/>
        <c:crosses val="autoZero"/>
        <c:crossBetween val="midCat"/>
      </c:valAx>
      <c:spPr>
        <a:noFill/>
        <a:ln>
          <a:noFill/>
        </a:ln>
        <a:effectLst/>
      </c:spPr>
    </c:plotArea>
    <c:legend>
      <c:legendPos val="r"/>
      <c:legendEntry>
        <c:idx val="1"/>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a-IR"/>
          </a:p>
        </c:txPr>
      </c:legendEntry>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fa-IR"/>
        </a:p>
      </c:txPr>
    </c:legend>
    <c:plotVisOnly val="1"/>
    <c:dispBlanksAs val="gap"/>
    <c:showDLblsOverMax val="0"/>
  </c:chart>
  <c:spPr>
    <a:solidFill>
      <a:schemeClr val="bg1"/>
    </a:solidFill>
    <a:ln>
      <a:solidFill>
        <a:schemeClr val="tx1"/>
      </a:solidFill>
    </a:ln>
    <a:effectLst/>
  </c:spPr>
  <c:txPr>
    <a:bodyPr/>
    <a:lstStyle/>
    <a:p>
      <a:pPr>
        <a:defRPr/>
      </a:pPr>
      <a:endParaRPr lang="fa-I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'داده ها'!$E$3:$E$202</c:f>
              <c:numCache>
                <c:formatCode>General</c:formatCode>
                <c:ptCount val="200"/>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numCache>
            </c:numRef>
          </c:xVal>
          <c:yVal>
            <c:numRef>
              <c:f>'داده ها'!$F$3:$F$202</c:f>
              <c:numCache>
                <c:formatCode>General</c:formatCode>
                <c:ptCount val="200"/>
                <c:pt idx="0">
                  <c:v>107</c:v>
                </c:pt>
                <c:pt idx="1">
                  <c:v>106</c:v>
                </c:pt>
                <c:pt idx="2">
                  <c:v>106</c:v>
                </c:pt>
                <c:pt idx="3">
                  <c:v>110</c:v>
                </c:pt>
                <c:pt idx="4">
                  <c:v>109</c:v>
                </c:pt>
                <c:pt idx="5">
                  <c:v>104</c:v>
                </c:pt>
                <c:pt idx="6">
                  <c:v>111</c:v>
                </c:pt>
                <c:pt idx="7">
                  <c:v>106</c:v>
                </c:pt>
                <c:pt idx="8">
                  <c:v>108</c:v>
                </c:pt>
                <c:pt idx="9">
                  <c:v>110</c:v>
                </c:pt>
                <c:pt idx="10">
                  <c:v>108</c:v>
                </c:pt>
                <c:pt idx="11">
                  <c:v>111</c:v>
                </c:pt>
                <c:pt idx="12">
                  <c:v>111</c:v>
                </c:pt>
                <c:pt idx="13">
                  <c:v>106</c:v>
                </c:pt>
                <c:pt idx="14">
                  <c:v>110</c:v>
                </c:pt>
                <c:pt idx="15">
                  <c:v>105</c:v>
                </c:pt>
                <c:pt idx="16">
                  <c:v>109</c:v>
                </c:pt>
                <c:pt idx="17">
                  <c:v>111</c:v>
                </c:pt>
                <c:pt idx="18">
                  <c:v>107</c:v>
                </c:pt>
                <c:pt idx="19">
                  <c:v>106</c:v>
                </c:pt>
                <c:pt idx="20">
                  <c:v>111</c:v>
                </c:pt>
                <c:pt idx="21">
                  <c:v>107</c:v>
                </c:pt>
                <c:pt idx="22">
                  <c:v>109</c:v>
                </c:pt>
                <c:pt idx="23">
                  <c:v>109</c:v>
                </c:pt>
                <c:pt idx="24">
                  <c:v>106</c:v>
                </c:pt>
                <c:pt idx="25">
                  <c:v>107</c:v>
                </c:pt>
                <c:pt idx="26">
                  <c:v>110</c:v>
                </c:pt>
                <c:pt idx="27">
                  <c:v>109</c:v>
                </c:pt>
                <c:pt idx="28">
                  <c:v>110</c:v>
                </c:pt>
                <c:pt idx="29">
                  <c:v>110</c:v>
                </c:pt>
                <c:pt idx="30">
                  <c:v>109</c:v>
                </c:pt>
                <c:pt idx="31">
                  <c:v>107</c:v>
                </c:pt>
                <c:pt idx="32">
                  <c:v>108</c:v>
                </c:pt>
                <c:pt idx="33">
                  <c:v>109</c:v>
                </c:pt>
                <c:pt idx="34">
                  <c:v>111</c:v>
                </c:pt>
                <c:pt idx="35">
                  <c:v>112</c:v>
                </c:pt>
                <c:pt idx="36">
                  <c:v>105</c:v>
                </c:pt>
                <c:pt idx="37">
                  <c:v>104</c:v>
                </c:pt>
                <c:pt idx="38">
                  <c:v>109</c:v>
                </c:pt>
                <c:pt idx="39">
                  <c:v>108</c:v>
                </c:pt>
                <c:pt idx="40">
                  <c:v>105</c:v>
                </c:pt>
                <c:pt idx="41">
                  <c:v>107</c:v>
                </c:pt>
                <c:pt idx="42">
                  <c:v>109</c:v>
                </c:pt>
                <c:pt idx="43">
                  <c:v>107</c:v>
                </c:pt>
                <c:pt idx="44">
                  <c:v>108</c:v>
                </c:pt>
                <c:pt idx="45">
                  <c:v>106</c:v>
                </c:pt>
                <c:pt idx="46">
                  <c:v>108</c:v>
                </c:pt>
                <c:pt idx="47">
                  <c:v>109</c:v>
                </c:pt>
                <c:pt idx="48">
                  <c:v>108</c:v>
                </c:pt>
                <c:pt idx="49">
                  <c:v>113</c:v>
                </c:pt>
                <c:pt idx="50">
                  <c:v>109</c:v>
                </c:pt>
                <c:pt idx="51">
                  <c:v>108</c:v>
                </c:pt>
                <c:pt idx="52">
                  <c:v>112</c:v>
                </c:pt>
                <c:pt idx="53">
                  <c:v>108</c:v>
                </c:pt>
                <c:pt idx="54">
                  <c:v>110</c:v>
                </c:pt>
                <c:pt idx="55">
                  <c:v>106</c:v>
                </c:pt>
                <c:pt idx="56">
                  <c:v>106</c:v>
                </c:pt>
                <c:pt idx="57">
                  <c:v>105</c:v>
                </c:pt>
                <c:pt idx="58">
                  <c:v>113</c:v>
                </c:pt>
                <c:pt idx="59">
                  <c:v>105</c:v>
                </c:pt>
                <c:pt idx="60">
                  <c:v>111</c:v>
                </c:pt>
                <c:pt idx="61">
                  <c:v>109</c:v>
                </c:pt>
                <c:pt idx="62">
                  <c:v>108</c:v>
                </c:pt>
                <c:pt idx="63">
                  <c:v>111</c:v>
                </c:pt>
                <c:pt idx="64">
                  <c:v>106</c:v>
                </c:pt>
                <c:pt idx="65">
                  <c:v>111</c:v>
                </c:pt>
                <c:pt idx="66">
                  <c:v>105</c:v>
                </c:pt>
                <c:pt idx="67">
                  <c:v>109</c:v>
                </c:pt>
                <c:pt idx="68">
                  <c:v>108</c:v>
                </c:pt>
                <c:pt idx="69">
                  <c:v>108</c:v>
                </c:pt>
                <c:pt idx="70">
                  <c:v>105</c:v>
                </c:pt>
                <c:pt idx="71">
                  <c:v>110</c:v>
                </c:pt>
                <c:pt idx="72">
                  <c:v>110</c:v>
                </c:pt>
                <c:pt idx="73">
                  <c:v>105</c:v>
                </c:pt>
                <c:pt idx="74">
                  <c:v>110</c:v>
                </c:pt>
                <c:pt idx="75">
                  <c:v>109</c:v>
                </c:pt>
                <c:pt idx="76">
                  <c:v>109</c:v>
                </c:pt>
                <c:pt idx="77">
                  <c:v>106</c:v>
                </c:pt>
                <c:pt idx="78">
                  <c:v>106</c:v>
                </c:pt>
                <c:pt idx="79">
                  <c:v>108</c:v>
                </c:pt>
                <c:pt idx="80">
                  <c:v>110</c:v>
                </c:pt>
                <c:pt idx="81">
                  <c:v>109</c:v>
                </c:pt>
                <c:pt idx="82">
                  <c:v>109</c:v>
                </c:pt>
                <c:pt idx="83">
                  <c:v>108</c:v>
                </c:pt>
                <c:pt idx="84">
                  <c:v>105</c:v>
                </c:pt>
                <c:pt idx="85">
                  <c:v>105</c:v>
                </c:pt>
                <c:pt idx="86">
                  <c:v>106</c:v>
                </c:pt>
                <c:pt idx="87">
                  <c:v>107</c:v>
                </c:pt>
                <c:pt idx="88">
                  <c:v>108</c:v>
                </c:pt>
                <c:pt idx="89">
                  <c:v>108</c:v>
                </c:pt>
                <c:pt idx="90">
                  <c:v>107</c:v>
                </c:pt>
                <c:pt idx="91">
                  <c:v>107</c:v>
                </c:pt>
                <c:pt idx="92">
                  <c:v>108</c:v>
                </c:pt>
                <c:pt idx="93">
                  <c:v>106</c:v>
                </c:pt>
                <c:pt idx="94">
                  <c:v>109</c:v>
                </c:pt>
                <c:pt idx="95">
                  <c:v>110</c:v>
                </c:pt>
                <c:pt idx="96">
                  <c:v>109</c:v>
                </c:pt>
                <c:pt idx="97">
                  <c:v>111</c:v>
                </c:pt>
                <c:pt idx="98">
                  <c:v>109</c:v>
                </c:pt>
                <c:pt idx="99">
                  <c:v>104</c:v>
                </c:pt>
                <c:pt idx="100">
                  <c:v>105</c:v>
                </c:pt>
                <c:pt idx="101">
                  <c:v>113</c:v>
                </c:pt>
                <c:pt idx="102">
                  <c:v>110</c:v>
                </c:pt>
                <c:pt idx="103">
                  <c:v>109</c:v>
                </c:pt>
                <c:pt idx="104">
                  <c:v>107</c:v>
                </c:pt>
                <c:pt idx="105">
                  <c:v>112</c:v>
                </c:pt>
                <c:pt idx="106">
                  <c:v>106</c:v>
                </c:pt>
                <c:pt idx="107">
                  <c:v>110</c:v>
                </c:pt>
                <c:pt idx="108">
                  <c:v>108</c:v>
                </c:pt>
                <c:pt idx="109">
                  <c:v>105</c:v>
                </c:pt>
                <c:pt idx="110">
                  <c:v>104</c:v>
                </c:pt>
                <c:pt idx="111">
                  <c:v>108</c:v>
                </c:pt>
                <c:pt idx="112">
                  <c:v>105</c:v>
                </c:pt>
                <c:pt idx="113">
                  <c:v>107</c:v>
                </c:pt>
                <c:pt idx="114">
                  <c:v>108</c:v>
                </c:pt>
                <c:pt idx="115">
                  <c:v>105</c:v>
                </c:pt>
                <c:pt idx="116">
                  <c:v>111</c:v>
                </c:pt>
                <c:pt idx="117">
                  <c:v>105</c:v>
                </c:pt>
                <c:pt idx="118">
                  <c:v>107</c:v>
                </c:pt>
                <c:pt idx="119">
                  <c:v>106</c:v>
                </c:pt>
                <c:pt idx="120">
                  <c:v>114</c:v>
                </c:pt>
                <c:pt idx="121">
                  <c:v>108</c:v>
                </c:pt>
                <c:pt idx="122">
                  <c:v>108</c:v>
                </c:pt>
                <c:pt idx="123">
                  <c:v>107</c:v>
                </c:pt>
                <c:pt idx="124">
                  <c:v>109</c:v>
                </c:pt>
                <c:pt idx="125">
                  <c:v>110</c:v>
                </c:pt>
                <c:pt idx="126">
                  <c:v>109</c:v>
                </c:pt>
                <c:pt idx="127">
                  <c:v>110</c:v>
                </c:pt>
                <c:pt idx="128">
                  <c:v>106</c:v>
                </c:pt>
                <c:pt idx="129">
                  <c:v>104</c:v>
                </c:pt>
                <c:pt idx="130">
                  <c:v>107</c:v>
                </c:pt>
                <c:pt idx="131">
                  <c:v>110</c:v>
                </c:pt>
                <c:pt idx="132">
                  <c:v>108</c:v>
                </c:pt>
                <c:pt idx="133">
                  <c:v>110</c:v>
                </c:pt>
                <c:pt idx="134">
                  <c:v>107</c:v>
                </c:pt>
                <c:pt idx="135">
                  <c:v>111</c:v>
                </c:pt>
                <c:pt idx="136">
                  <c:v>106</c:v>
                </c:pt>
                <c:pt idx="137">
                  <c:v>110</c:v>
                </c:pt>
                <c:pt idx="138">
                  <c:v>108</c:v>
                </c:pt>
                <c:pt idx="139">
                  <c:v>107</c:v>
                </c:pt>
                <c:pt idx="140">
                  <c:v>108</c:v>
                </c:pt>
                <c:pt idx="141">
                  <c:v>108</c:v>
                </c:pt>
                <c:pt idx="142">
                  <c:v>106</c:v>
                </c:pt>
                <c:pt idx="143">
                  <c:v>108</c:v>
                </c:pt>
                <c:pt idx="144">
                  <c:v>106</c:v>
                </c:pt>
                <c:pt idx="145">
                  <c:v>109</c:v>
                </c:pt>
                <c:pt idx="146">
                  <c:v>108</c:v>
                </c:pt>
                <c:pt idx="147">
                  <c:v>108</c:v>
                </c:pt>
                <c:pt idx="148">
                  <c:v>107</c:v>
                </c:pt>
                <c:pt idx="149">
                  <c:v>110</c:v>
                </c:pt>
                <c:pt idx="150">
                  <c:v>107</c:v>
                </c:pt>
                <c:pt idx="151">
                  <c:v>108</c:v>
                </c:pt>
                <c:pt idx="152">
                  <c:v>109</c:v>
                </c:pt>
                <c:pt idx="153">
                  <c:v>108</c:v>
                </c:pt>
                <c:pt idx="154">
                  <c:v>110</c:v>
                </c:pt>
                <c:pt idx="155">
                  <c:v>107</c:v>
                </c:pt>
                <c:pt idx="156">
                  <c:v>107</c:v>
                </c:pt>
                <c:pt idx="157">
                  <c:v>110</c:v>
                </c:pt>
                <c:pt idx="158">
                  <c:v>108</c:v>
                </c:pt>
                <c:pt idx="159">
                  <c:v>104</c:v>
                </c:pt>
                <c:pt idx="160">
                  <c:v>105</c:v>
                </c:pt>
                <c:pt idx="161">
                  <c:v>105</c:v>
                </c:pt>
                <c:pt idx="162">
                  <c:v>109</c:v>
                </c:pt>
                <c:pt idx="163">
                  <c:v>108</c:v>
                </c:pt>
                <c:pt idx="164">
                  <c:v>109</c:v>
                </c:pt>
                <c:pt idx="165">
                  <c:v>108</c:v>
                </c:pt>
                <c:pt idx="166">
                  <c:v>103</c:v>
                </c:pt>
                <c:pt idx="167">
                  <c:v>108</c:v>
                </c:pt>
                <c:pt idx="168">
                  <c:v>110</c:v>
                </c:pt>
                <c:pt idx="169">
                  <c:v>110</c:v>
                </c:pt>
                <c:pt idx="170">
                  <c:v>106</c:v>
                </c:pt>
                <c:pt idx="171">
                  <c:v>109</c:v>
                </c:pt>
                <c:pt idx="172">
                  <c:v>109</c:v>
                </c:pt>
                <c:pt idx="173">
                  <c:v>109</c:v>
                </c:pt>
                <c:pt idx="174">
                  <c:v>109</c:v>
                </c:pt>
                <c:pt idx="175">
                  <c:v>108</c:v>
                </c:pt>
                <c:pt idx="176">
                  <c:v>113</c:v>
                </c:pt>
                <c:pt idx="177">
                  <c:v>107</c:v>
                </c:pt>
                <c:pt idx="178">
                  <c:v>109</c:v>
                </c:pt>
                <c:pt idx="179">
                  <c:v>108</c:v>
                </c:pt>
                <c:pt idx="180">
                  <c:v>108</c:v>
                </c:pt>
                <c:pt idx="181">
                  <c:v>110</c:v>
                </c:pt>
                <c:pt idx="182">
                  <c:v>104</c:v>
                </c:pt>
                <c:pt idx="183">
                  <c:v>110</c:v>
                </c:pt>
                <c:pt idx="184">
                  <c:v>106</c:v>
                </c:pt>
                <c:pt idx="185">
                  <c:v>109</c:v>
                </c:pt>
                <c:pt idx="186">
                  <c:v>108</c:v>
                </c:pt>
                <c:pt idx="187">
                  <c:v>108</c:v>
                </c:pt>
                <c:pt idx="188">
                  <c:v>109</c:v>
                </c:pt>
                <c:pt idx="189">
                  <c:v>110</c:v>
                </c:pt>
                <c:pt idx="190">
                  <c:v>106</c:v>
                </c:pt>
                <c:pt idx="191">
                  <c:v>105</c:v>
                </c:pt>
                <c:pt idx="192">
                  <c:v>107</c:v>
                </c:pt>
                <c:pt idx="193">
                  <c:v>111</c:v>
                </c:pt>
                <c:pt idx="194">
                  <c:v>106</c:v>
                </c:pt>
                <c:pt idx="195">
                  <c:v>108</c:v>
                </c:pt>
                <c:pt idx="196">
                  <c:v>110</c:v>
                </c:pt>
                <c:pt idx="197">
                  <c:v>108</c:v>
                </c:pt>
                <c:pt idx="198">
                  <c:v>106</c:v>
                </c:pt>
                <c:pt idx="199">
                  <c:v>110</c:v>
                </c:pt>
              </c:numCache>
            </c:numRef>
          </c:yVal>
          <c:smooth val="0"/>
          <c:extLst>
            <c:ext xmlns:c16="http://schemas.microsoft.com/office/drawing/2014/chart" uri="{C3380CC4-5D6E-409C-BE32-E72D297353CC}">
              <c16:uniqueId val="{00000000-524C-4010-9503-E0007B04D67D}"/>
            </c:ext>
          </c:extLst>
        </c:ser>
        <c:ser>
          <c:idx val="1"/>
          <c:order val="1"/>
          <c:spPr>
            <a:ln w="19050" cap="rnd">
              <a:solidFill>
                <a:srgbClr val="0070C0"/>
              </a:solidFill>
              <a:round/>
            </a:ln>
            <a:effectLst/>
          </c:spPr>
          <c:marker>
            <c:symbol val="circle"/>
            <c:size val="5"/>
            <c:spPr>
              <a:solidFill>
                <a:schemeClr val="accent2"/>
              </a:solidFill>
              <a:ln w="9525">
                <a:solidFill>
                  <a:srgbClr val="0070C0"/>
                </a:solidFill>
              </a:ln>
              <a:effectLst/>
            </c:spPr>
          </c:marker>
          <c:dPt>
            <c:idx val="1"/>
            <c:marker>
              <c:spPr>
                <a:solidFill>
                  <a:schemeClr val="accent2"/>
                </a:solidFill>
                <a:ln w="9525">
                  <a:solidFill>
                    <a:srgbClr val="FFFF00"/>
                  </a:solidFill>
                </a:ln>
                <a:effectLst/>
              </c:spPr>
            </c:marker>
            <c:bubble3D val="0"/>
            <c:spPr>
              <a:ln w="19050" cap="rnd">
                <a:solidFill>
                  <a:srgbClr val="FFFF00"/>
                </a:solidFill>
                <a:round/>
              </a:ln>
              <a:effectLst/>
            </c:spPr>
            <c:extLst>
              <c:ext xmlns:c16="http://schemas.microsoft.com/office/drawing/2014/chart" uri="{C3380CC4-5D6E-409C-BE32-E72D297353CC}">
                <c16:uniqueId val="{00000002-524C-4010-9503-E0007B04D67D}"/>
              </c:ext>
            </c:extLst>
          </c:dPt>
          <c:xVal>
            <c:numRef>
              <c:f>'داده ها'!$K$26:$K$27</c:f>
              <c:numCache>
                <c:formatCode>General</c:formatCode>
                <c:ptCount val="2"/>
                <c:pt idx="0">
                  <c:v>0</c:v>
                </c:pt>
                <c:pt idx="1">
                  <c:v>200</c:v>
                </c:pt>
              </c:numCache>
            </c:numRef>
          </c:xVal>
          <c:yVal>
            <c:numRef>
              <c:f>'داده ها'!$N$26:$N$27</c:f>
              <c:numCache>
                <c:formatCode>0.000</c:formatCode>
                <c:ptCount val="2"/>
                <c:pt idx="0">
                  <c:v>110.13901516171384</c:v>
                </c:pt>
                <c:pt idx="1">
                  <c:v>110.13901516171384</c:v>
                </c:pt>
              </c:numCache>
            </c:numRef>
          </c:yVal>
          <c:smooth val="0"/>
          <c:extLst>
            <c:ext xmlns:c16="http://schemas.microsoft.com/office/drawing/2014/chart" uri="{C3380CC4-5D6E-409C-BE32-E72D297353CC}">
              <c16:uniqueId val="{00000003-524C-4010-9503-E0007B04D67D}"/>
            </c:ext>
          </c:extLst>
        </c:ser>
        <c:ser>
          <c:idx val="2"/>
          <c:order val="2"/>
          <c:spPr>
            <a:ln w="19050" cap="rnd">
              <a:solidFill>
                <a:schemeClr val="accent2">
                  <a:lumMod val="75000"/>
                </a:schemeClr>
              </a:solidFill>
              <a:round/>
            </a:ln>
            <a:effectLst/>
          </c:spPr>
          <c:marker>
            <c:symbol val="circle"/>
            <c:size val="5"/>
            <c:spPr>
              <a:solidFill>
                <a:schemeClr val="accent3"/>
              </a:solidFill>
              <a:ln w="9525">
                <a:solidFill>
                  <a:schemeClr val="accent2">
                    <a:lumMod val="75000"/>
                  </a:schemeClr>
                </a:solidFill>
              </a:ln>
              <a:effectLst/>
            </c:spPr>
          </c:marker>
          <c:xVal>
            <c:numRef>
              <c:f>'داده ها'!$K$26:$K$27</c:f>
              <c:numCache>
                <c:formatCode>General</c:formatCode>
                <c:ptCount val="2"/>
                <c:pt idx="0">
                  <c:v>0</c:v>
                </c:pt>
                <c:pt idx="1">
                  <c:v>200</c:v>
                </c:pt>
              </c:numCache>
            </c:numRef>
          </c:xVal>
          <c:yVal>
            <c:numRef>
              <c:f>'داده ها'!$O$26:$O$27</c:f>
              <c:numCache>
                <c:formatCode>0.000</c:formatCode>
                <c:ptCount val="2"/>
                <c:pt idx="0">
                  <c:v>112.23303032342767</c:v>
                </c:pt>
                <c:pt idx="1">
                  <c:v>112.23303032342767</c:v>
                </c:pt>
              </c:numCache>
            </c:numRef>
          </c:yVal>
          <c:smooth val="0"/>
          <c:extLst>
            <c:ext xmlns:c16="http://schemas.microsoft.com/office/drawing/2014/chart" uri="{C3380CC4-5D6E-409C-BE32-E72D297353CC}">
              <c16:uniqueId val="{00000004-524C-4010-9503-E0007B04D67D}"/>
            </c:ext>
          </c:extLst>
        </c:ser>
        <c:ser>
          <c:idx val="3"/>
          <c:order val="3"/>
          <c:spPr>
            <a:ln w="19050" cap="rnd">
              <a:solidFill>
                <a:srgbClr val="FF0000"/>
              </a:solidFill>
              <a:round/>
            </a:ln>
            <a:effectLst/>
          </c:spPr>
          <c:marker>
            <c:symbol val="circle"/>
            <c:size val="5"/>
            <c:spPr>
              <a:solidFill>
                <a:schemeClr val="accent4"/>
              </a:solidFill>
              <a:ln w="9525">
                <a:solidFill>
                  <a:srgbClr val="FF0000"/>
                </a:solidFill>
              </a:ln>
              <a:effectLst/>
            </c:spPr>
          </c:marker>
          <c:xVal>
            <c:numRef>
              <c:f>'داده ها'!$K$26:$K$27</c:f>
              <c:numCache>
                <c:formatCode>General</c:formatCode>
                <c:ptCount val="2"/>
                <c:pt idx="0">
                  <c:v>0</c:v>
                </c:pt>
                <c:pt idx="1">
                  <c:v>200</c:v>
                </c:pt>
              </c:numCache>
            </c:numRef>
          </c:xVal>
          <c:yVal>
            <c:numRef>
              <c:f>'داده ها'!$P$26:$P$27</c:f>
              <c:numCache>
                <c:formatCode>0.000</c:formatCode>
                <c:ptCount val="2"/>
                <c:pt idx="0">
                  <c:v>114.32704548514151</c:v>
                </c:pt>
                <c:pt idx="1">
                  <c:v>114.32704548514151</c:v>
                </c:pt>
              </c:numCache>
            </c:numRef>
          </c:yVal>
          <c:smooth val="0"/>
          <c:extLst>
            <c:ext xmlns:c16="http://schemas.microsoft.com/office/drawing/2014/chart" uri="{C3380CC4-5D6E-409C-BE32-E72D297353CC}">
              <c16:uniqueId val="{00000005-524C-4010-9503-E0007B04D67D}"/>
            </c:ext>
          </c:extLst>
        </c:ser>
        <c:ser>
          <c:idx val="4"/>
          <c:order val="4"/>
          <c:spPr>
            <a:ln w="19050" cap="rnd">
              <a:solidFill>
                <a:srgbClr val="FFFF00"/>
              </a:solidFill>
              <a:round/>
            </a:ln>
            <a:effectLst/>
          </c:spPr>
          <c:marker>
            <c:symbol val="circle"/>
            <c:size val="5"/>
            <c:spPr>
              <a:solidFill>
                <a:schemeClr val="accent5"/>
              </a:solidFill>
              <a:ln w="9525">
                <a:solidFill>
                  <a:srgbClr val="FFFF00"/>
                </a:solidFill>
              </a:ln>
              <a:effectLst/>
            </c:spPr>
          </c:marker>
          <c:xVal>
            <c:numRef>
              <c:f>'داده ها'!$K$29:$K$30</c:f>
              <c:numCache>
                <c:formatCode>General</c:formatCode>
                <c:ptCount val="2"/>
                <c:pt idx="0">
                  <c:v>0</c:v>
                </c:pt>
                <c:pt idx="1">
                  <c:v>200</c:v>
                </c:pt>
              </c:numCache>
            </c:numRef>
          </c:xVal>
          <c:yVal>
            <c:numRef>
              <c:f>'داده ها'!$N$29:$N$30</c:f>
              <c:numCache>
                <c:formatCode>0.000</c:formatCode>
                <c:ptCount val="2"/>
                <c:pt idx="0">
                  <c:v>105.95098483828616</c:v>
                </c:pt>
                <c:pt idx="1">
                  <c:v>105.95098483828616</c:v>
                </c:pt>
              </c:numCache>
            </c:numRef>
          </c:yVal>
          <c:smooth val="0"/>
          <c:extLst>
            <c:ext xmlns:c16="http://schemas.microsoft.com/office/drawing/2014/chart" uri="{C3380CC4-5D6E-409C-BE32-E72D297353CC}">
              <c16:uniqueId val="{00000006-524C-4010-9503-E0007B04D67D}"/>
            </c:ext>
          </c:extLst>
        </c:ser>
        <c:ser>
          <c:idx val="5"/>
          <c:order val="5"/>
          <c:spPr>
            <a:ln w="19050" cap="rnd">
              <a:solidFill>
                <a:schemeClr val="accent2">
                  <a:lumMod val="75000"/>
                </a:schemeClr>
              </a:solidFill>
              <a:round/>
            </a:ln>
            <a:effectLst/>
          </c:spPr>
          <c:marker>
            <c:symbol val="circle"/>
            <c:size val="5"/>
            <c:spPr>
              <a:solidFill>
                <a:schemeClr val="accent6"/>
              </a:solidFill>
              <a:ln w="9525">
                <a:solidFill>
                  <a:schemeClr val="accent2">
                    <a:lumMod val="75000"/>
                  </a:schemeClr>
                </a:solidFill>
              </a:ln>
              <a:effectLst/>
            </c:spPr>
          </c:marker>
          <c:xVal>
            <c:numRef>
              <c:f>'داده ها'!$K$29:$K$30</c:f>
              <c:numCache>
                <c:formatCode>General</c:formatCode>
                <c:ptCount val="2"/>
                <c:pt idx="0">
                  <c:v>0</c:v>
                </c:pt>
                <c:pt idx="1">
                  <c:v>200</c:v>
                </c:pt>
              </c:numCache>
            </c:numRef>
          </c:xVal>
          <c:yVal>
            <c:numRef>
              <c:f>'داده ها'!$O$29:$O$30</c:f>
              <c:numCache>
                <c:formatCode>0.000</c:formatCode>
                <c:ptCount val="2"/>
                <c:pt idx="0">
                  <c:v>103.85696967657233</c:v>
                </c:pt>
                <c:pt idx="1">
                  <c:v>103.85696967657233</c:v>
                </c:pt>
              </c:numCache>
            </c:numRef>
          </c:yVal>
          <c:smooth val="0"/>
          <c:extLst>
            <c:ext xmlns:c16="http://schemas.microsoft.com/office/drawing/2014/chart" uri="{C3380CC4-5D6E-409C-BE32-E72D297353CC}">
              <c16:uniqueId val="{00000007-524C-4010-9503-E0007B04D67D}"/>
            </c:ext>
          </c:extLst>
        </c:ser>
        <c:ser>
          <c:idx val="6"/>
          <c:order val="6"/>
          <c:spPr>
            <a:ln w="19050" cap="rnd">
              <a:solidFill>
                <a:srgbClr val="FF0000"/>
              </a:solidFill>
              <a:round/>
            </a:ln>
            <a:effectLst/>
          </c:spPr>
          <c:marker>
            <c:symbol val="circle"/>
            <c:size val="5"/>
            <c:spPr>
              <a:solidFill>
                <a:schemeClr val="accent1">
                  <a:lumMod val="60000"/>
                </a:schemeClr>
              </a:solidFill>
              <a:ln w="9525">
                <a:solidFill>
                  <a:srgbClr val="FF0000"/>
                </a:solidFill>
              </a:ln>
              <a:effectLst/>
            </c:spPr>
          </c:marker>
          <c:xVal>
            <c:numRef>
              <c:f>'داده ها'!$K$29:$K$30</c:f>
              <c:numCache>
                <c:formatCode>General</c:formatCode>
                <c:ptCount val="2"/>
                <c:pt idx="0">
                  <c:v>0</c:v>
                </c:pt>
                <c:pt idx="1">
                  <c:v>200</c:v>
                </c:pt>
              </c:numCache>
            </c:numRef>
          </c:xVal>
          <c:yVal>
            <c:numRef>
              <c:f>'داده ها'!$P$29:$P$30</c:f>
              <c:numCache>
                <c:formatCode>0.000</c:formatCode>
                <c:ptCount val="2"/>
                <c:pt idx="0">
                  <c:v>101.76295451485849</c:v>
                </c:pt>
                <c:pt idx="1">
                  <c:v>101.76295451485849</c:v>
                </c:pt>
              </c:numCache>
            </c:numRef>
          </c:yVal>
          <c:smooth val="0"/>
          <c:extLst>
            <c:ext xmlns:c16="http://schemas.microsoft.com/office/drawing/2014/chart" uri="{C3380CC4-5D6E-409C-BE32-E72D297353CC}">
              <c16:uniqueId val="{00000008-524C-4010-9503-E0007B04D67D}"/>
            </c:ext>
          </c:extLst>
        </c:ser>
        <c:ser>
          <c:idx val="7"/>
          <c:order val="7"/>
          <c:spPr>
            <a:ln w="19050" cap="rnd">
              <a:solidFill>
                <a:schemeClr val="tx1"/>
              </a:solidFill>
              <a:round/>
            </a:ln>
            <a:effectLst/>
          </c:spPr>
          <c:marker>
            <c:symbol val="circle"/>
            <c:size val="5"/>
            <c:spPr>
              <a:solidFill>
                <a:schemeClr val="accent2">
                  <a:lumMod val="60000"/>
                </a:schemeClr>
              </a:solidFill>
              <a:ln w="9525">
                <a:solidFill>
                  <a:schemeClr val="tx1"/>
                </a:solidFill>
              </a:ln>
              <a:effectLst/>
            </c:spPr>
          </c:marker>
          <c:xVal>
            <c:numRef>
              <c:f>'داده ها'!$K$26:$K$27</c:f>
              <c:numCache>
                <c:formatCode>General</c:formatCode>
                <c:ptCount val="2"/>
                <c:pt idx="0">
                  <c:v>0</c:v>
                </c:pt>
                <c:pt idx="1">
                  <c:v>200</c:v>
                </c:pt>
              </c:numCache>
            </c:numRef>
          </c:xVal>
          <c:yVal>
            <c:numRef>
              <c:f>'داده ها'!$L$26:$L$27</c:f>
              <c:numCache>
                <c:formatCode>0.0</c:formatCode>
                <c:ptCount val="2"/>
                <c:pt idx="0">
                  <c:v>108.045</c:v>
                </c:pt>
                <c:pt idx="1">
                  <c:v>108.045</c:v>
                </c:pt>
              </c:numCache>
            </c:numRef>
          </c:yVal>
          <c:smooth val="0"/>
          <c:extLst>
            <c:ext xmlns:c16="http://schemas.microsoft.com/office/drawing/2014/chart" uri="{C3380CC4-5D6E-409C-BE32-E72D297353CC}">
              <c16:uniqueId val="{00000009-524C-4010-9503-E0007B04D67D}"/>
            </c:ext>
          </c:extLst>
        </c:ser>
        <c:dLbls>
          <c:showLegendKey val="0"/>
          <c:showVal val="0"/>
          <c:showCatName val="0"/>
          <c:showSerName val="0"/>
          <c:showPercent val="0"/>
          <c:showBubbleSize val="0"/>
        </c:dLbls>
        <c:axId val="106079744"/>
        <c:axId val="106081664"/>
      </c:scatterChart>
      <c:valAx>
        <c:axId val="106079744"/>
        <c:scaling>
          <c:orientation val="minMax"/>
          <c:max val="2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106081664"/>
        <c:crosses val="autoZero"/>
        <c:crossBetween val="midCat"/>
      </c:valAx>
      <c:valAx>
        <c:axId val="1060816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a-IR"/>
          </a:p>
        </c:txPr>
        <c:crossAx val="106079744"/>
        <c:crosses val="autoZero"/>
        <c:crossBetween val="midCat"/>
      </c:valAx>
      <c:spPr>
        <a:noFill/>
        <a:ln>
          <a:noFill/>
        </a:ln>
        <a:effectLst/>
      </c:spPr>
    </c:plotArea>
    <c:plotVisOnly val="1"/>
    <c:dispBlanksAs val="gap"/>
    <c:showDLblsOverMax val="0"/>
  </c:chart>
  <c:spPr>
    <a:solidFill>
      <a:schemeClr val="bg1">
        <a:lumMod val="85000"/>
      </a:schemeClr>
    </a:solidFill>
    <a:ln>
      <a:noFill/>
    </a:ln>
    <a:effectLst/>
  </c:spPr>
  <c:txPr>
    <a:bodyPr/>
    <a:lstStyle/>
    <a:p>
      <a:pPr>
        <a:defRPr/>
      </a:pPr>
      <a:endParaRPr lang="fa-IR"/>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en-US"/>
            </a:pPr>
            <a:r>
              <a:rPr lang="fa-IR" dirty="0"/>
              <a:t>کورتیزول</a:t>
            </a:r>
            <a:endParaRPr lang="en-US" dirty="0"/>
          </a:p>
        </c:rich>
      </c:tx>
      <c:layout>
        <c:manualLayout>
          <c:xMode val="edge"/>
          <c:yMode val="edge"/>
          <c:x val="0.34364945289303306"/>
          <c:y val="1.8896709889377406E-2"/>
        </c:manualLayout>
      </c:layout>
      <c:overlay val="0"/>
    </c:title>
    <c:autoTitleDeleted val="0"/>
    <c:plotArea>
      <c:layout>
        <c:manualLayout>
          <c:layoutTarget val="inner"/>
          <c:xMode val="edge"/>
          <c:yMode val="edge"/>
          <c:x val="0.12343167678338797"/>
          <c:y val="0.14268275747139239"/>
          <c:w val="0.51306186567505552"/>
          <c:h val="0.64301213555636649"/>
        </c:manualLayout>
      </c:layout>
      <c:scatterChart>
        <c:scatterStyle val="lineMarker"/>
        <c:varyColors val="0"/>
        <c:ser>
          <c:idx val="0"/>
          <c:order val="0"/>
          <c:spPr>
            <a:ln w="28575">
              <a:noFill/>
            </a:ln>
          </c:spPr>
          <c:trendline>
            <c:trendlineType val="linear"/>
            <c:dispRSqr val="1"/>
            <c:dispEq val="1"/>
            <c:trendlineLbl>
              <c:layout>
                <c:manualLayout>
                  <c:x val="0.439481397491782"/>
                  <c:y val="-0.15199526441506506"/>
                </c:manualLayout>
              </c:layout>
              <c:tx>
                <c:rich>
                  <a:bodyPr/>
                  <a:lstStyle/>
                  <a:p>
                    <a:pPr>
                      <a:defRPr lang="en-US"/>
                    </a:pPr>
                    <a:r>
                      <a:rPr lang="en-US" sz="2400" b="1" baseline="0" dirty="0">
                        <a:cs typeface="+mn-cs"/>
                      </a:rPr>
                      <a:t>y = </a:t>
                    </a:r>
                    <a:r>
                      <a:rPr lang="en-US" sz="2400" b="1" i="0" u="none" strike="noStrike" baseline="0" dirty="0">
                        <a:solidFill>
                          <a:schemeClr val="tx1"/>
                        </a:solidFill>
                        <a:effectLst/>
                      </a:rPr>
                      <a:t>2 + 1.04x</a:t>
                    </a:r>
                    <a:r>
                      <a:rPr lang="en-US" sz="2400" b="1" baseline="0" dirty="0">
                        <a:cs typeface="+mn-cs"/>
                      </a:rPr>
                      <a:t>  
r</a:t>
                    </a:r>
                    <a:r>
                      <a:rPr lang="en-US" sz="2400" b="1" baseline="30000" dirty="0">
                        <a:cs typeface="+mn-cs"/>
                      </a:rPr>
                      <a:t>2</a:t>
                    </a:r>
                    <a:r>
                      <a:rPr lang="en-US" sz="2400" b="1" baseline="0" dirty="0">
                        <a:cs typeface="+mn-cs"/>
                      </a:rPr>
                      <a:t> = 0.9952</a:t>
                    </a:r>
                    <a:endParaRPr lang="en-US" sz="2400" b="1" dirty="0">
                      <a:cs typeface="+mn-cs"/>
                    </a:endParaRPr>
                  </a:p>
                </c:rich>
              </c:tx>
              <c:numFmt formatCode="General" sourceLinked="0"/>
            </c:trendlineLbl>
          </c:trendline>
          <c:xVal>
            <c:numRef>
              <c:f>Sheet1!$D$13:$D$51</c:f>
              <c:numCache>
                <c:formatCode>General</c:formatCode>
                <c:ptCount val="39"/>
                <c:pt idx="0">
                  <c:v>60</c:v>
                </c:pt>
                <c:pt idx="1">
                  <c:v>65</c:v>
                </c:pt>
                <c:pt idx="2">
                  <c:v>70</c:v>
                </c:pt>
                <c:pt idx="3">
                  <c:v>75</c:v>
                </c:pt>
                <c:pt idx="4">
                  <c:v>78</c:v>
                </c:pt>
                <c:pt idx="5">
                  <c:v>80</c:v>
                </c:pt>
                <c:pt idx="6">
                  <c:v>99</c:v>
                </c:pt>
                <c:pt idx="7">
                  <c:v>99</c:v>
                </c:pt>
                <c:pt idx="8">
                  <c:v>110</c:v>
                </c:pt>
                <c:pt idx="9">
                  <c:v>115</c:v>
                </c:pt>
                <c:pt idx="10">
                  <c:v>120</c:v>
                </c:pt>
                <c:pt idx="11">
                  <c:v>133</c:v>
                </c:pt>
                <c:pt idx="12">
                  <c:v>140</c:v>
                </c:pt>
                <c:pt idx="13">
                  <c:v>144</c:v>
                </c:pt>
                <c:pt idx="14">
                  <c:v>168</c:v>
                </c:pt>
                <c:pt idx="15">
                  <c:v>178</c:v>
                </c:pt>
                <c:pt idx="16">
                  <c:v>180</c:v>
                </c:pt>
                <c:pt idx="17">
                  <c:v>185</c:v>
                </c:pt>
                <c:pt idx="18">
                  <c:v>190</c:v>
                </c:pt>
                <c:pt idx="19">
                  <c:v>199</c:v>
                </c:pt>
                <c:pt idx="20">
                  <c:v>215</c:v>
                </c:pt>
                <c:pt idx="21">
                  <c:v>236</c:v>
                </c:pt>
                <c:pt idx="22">
                  <c:v>245</c:v>
                </c:pt>
                <c:pt idx="23">
                  <c:v>280</c:v>
                </c:pt>
                <c:pt idx="24">
                  <c:v>299</c:v>
                </c:pt>
                <c:pt idx="25">
                  <c:v>340</c:v>
                </c:pt>
                <c:pt idx="26">
                  <c:v>350</c:v>
                </c:pt>
                <c:pt idx="27">
                  <c:v>353</c:v>
                </c:pt>
                <c:pt idx="28">
                  <c:v>360</c:v>
                </c:pt>
                <c:pt idx="29">
                  <c:v>360</c:v>
                </c:pt>
                <c:pt idx="30">
                  <c:v>380</c:v>
                </c:pt>
                <c:pt idx="31">
                  <c:v>395</c:v>
                </c:pt>
                <c:pt idx="32">
                  <c:v>400</c:v>
                </c:pt>
                <c:pt idx="33">
                  <c:v>410</c:v>
                </c:pt>
                <c:pt idx="34">
                  <c:v>430</c:v>
                </c:pt>
                <c:pt idx="35">
                  <c:v>445</c:v>
                </c:pt>
                <c:pt idx="36">
                  <c:v>450</c:v>
                </c:pt>
                <c:pt idx="37">
                  <c:v>485</c:v>
                </c:pt>
                <c:pt idx="38">
                  <c:v>500</c:v>
                </c:pt>
              </c:numCache>
            </c:numRef>
          </c:xVal>
          <c:yVal>
            <c:numRef>
              <c:f>Sheet1!$E$13:$E$51</c:f>
              <c:numCache>
                <c:formatCode>General</c:formatCode>
                <c:ptCount val="39"/>
                <c:pt idx="0">
                  <c:v>82</c:v>
                </c:pt>
                <c:pt idx="1">
                  <c:v>85</c:v>
                </c:pt>
                <c:pt idx="2">
                  <c:v>96</c:v>
                </c:pt>
                <c:pt idx="3">
                  <c:v>99</c:v>
                </c:pt>
                <c:pt idx="4">
                  <c:v>100</c:v>
                </c:pt>
                <c:pt idx="5">
                  <c:v>106</c:v>
                </c:pt>
                <c:pt idx="6">
                  <c:v>120</c:v>
                </c:pt>
                <c:pt idx="7">
                  <c:v>99</c:v>
                </c:pt>
                <c:pt idx="8">
                  <c:v>110</c:v>
                </c:pt>
                <c:pt idx="9">
                  <c:v>120</c:v>
                </c:pt>
                <c:pt idx="10">
                  <c:v>123</c:v>
                </c:pt>
                <c:pt idx="11">
                  <c:v>140</c:v>
                </c:pt>
                <c:pt idx="12">
                  <c:v>150</c:v>
                </c:pt>
                <c:pt idx="13">
                  <c:v>154</c:v>
                </c:pt>
                <c:pt idx="14">
                  <c:v>179</c:v>
                </c:pt>
                <c:pt idx="15">
                  <c:v>190</c:v>
                </c:pt>
                <c:pt idx="16">
                  <c:v>195</c:v>
                </c:pt>
                <c:pt idx="17">
                  <c:v>200</c:v>
                </c:pt>
                <c:pt idx="18">
                  <c:v>206</c:v>
                </c:pt>
                <c:pt idx="19">
                  <c:v>216</c:v>
                </c:pt>
                <c:pt idx="20">
                  <c:v>233</c:v>
                </c:pt>
                <c:pt idx="21">
                  <c:v>255</c:v>
                </c:pt>
                <c:pt idx="22">
                  <c:v>266</c:v>
                </c:pt>
                <c:pt idx="23">
                  <c:v>300</c:v>
                </c:pt>
                <c:pt idx="24">
                  <c:v>322</c:v>
                </c:pt>
                <c:pt idx="25">
                  <c:v>363</c:v>
                </c:pt>
                <c:pt idx="26">
                  <c:v>375</c:v>
                </c:pt>
                <c:pt idx="27">
                  <c:v>380</c:v>
                </c:pt>
                <c:pt idx="28">
                  <c:v>385</c:v>
                </c:pt>
                <c:pt idx="29">
                  <c:v>390</c:v>
                </c:pt>
                <c:pt idx="30">
                  <c:v>415</c:v>
                </c:pt>
                <c:pt idx="31">
                  <c:v>430</c:v>
                </c:pt>
                <c:pt idx="32">
                  <c:v>440</c:v>
                </c:pt>
                <c:pt idx="33">
                  <c:v>450</c:v>
                </c:pt>
                <c:pt idx="34">
                  <c:v>460</c:v>
                </c:pt>
                <c:pt idx="35">
                  <c:v>455</c:v>
                </c:pt>
                <c:pt idx="36">
                  <c:v>465</c:v>
                </c:pt>
                <c:pt idx="37">
                  <c:v>475</c:v>
                </c:pt>
                <c:pt idx="38">
                  <c:v>506</c:v>
                </c:pt>
              </c:numCache>
            </c:numRef>
          </c:yVal>
          <c:smooth val="0"/>
          <c:extLst>
            <c:ext xmlns:c16="http://schemas.microsoft.com/office/drawing/2014/chart" uri="{C3380CC4-5D6E-409C-BE32-E72D297353CC}">
              <c16:uniqueId val="{00000001-CFB5-491E-94F3-1B61AC32A6C4}"/>
            </c:ext>
          </c:extLst>
        </c:ser>
        <c:dLbls>
          <c:showLegendKey val="0"/>
          <c:showVal val="0"/>
          <c:showCatName val="0"/>
          <c:showSerName val="0"/>
          <c:showPercent val="0"/>
          <c:showBubbleSize val="0"/>
        </c:dLbls>
        <c:axId val="31639808"/>
        <c:axId val="32158080"/>
      </c:scatterChart>
      <c:valAx>
        <c:axId val="31639808"/>
        <c:scaling>
          <c:orientation val="minMax"/>
          <c:max val="600"/>
          <c:min val="40"/>
        </c:scaling>
        <c:delete val="0"/>
        <c:axPos val="b"/>
        <c:title>
          <c:tx>
            <c:rich>
              <a:bodyPr/>
              <a:lstStyle/>
              <a:p>
                <a:pPr>
                  <a:defRPr lang="en-US"/>
                </a:pPr>
                <a:r>
                  <a:rPr lang="fa-IR" sz="1800" b="1" i="0" baseline="0" dirty="0">
                    <a:effectLst/>
                  </a:rPr>
                  <a:t>روش آزمایشگاه مرجع </a:t>
                </a:r>
                <a:r>
                  <a:rPr lang="fa-IR" sz="1800" b="1" i="0" baseline="0" dirty="0">
                    <a:solidFill>
                      <a:srgbClr val="FF0000"/>
                    </a:solidFill>
                    <a:effectLst/>
                  </a:rPr>
                  <a:t>دانشگاه ؟</a:t>
                </a:r>
                <a:endParaRPr lang="en-US" dirty="0">
                  <a:solidFill>
                    <a:srgbClr val="FF0000"/>
                  </a:solidFill>
                  <a:effectLst/>
                </a:endParaRPr>
              </a:p>
            </c:rich>
          </c:tx>
          <c:layout>
            <c:manualLayout>
              <c:xMode val="edge"/>
              <c:yMode val="edge"/>
              <c:x val="0.16645195740778271"/>
              <c:y val="0.90983566310092534"/>
            </c:manualLayout>
          </c:layout>
          <c:overlay val="0"/>
        </c:title>
        <c:numFmt formatCode="General" sourceLinked="1"/>
        <c:majorTickMark val="out"/>
        <c:minorTickMark val="none"/>
        <c:tickLblPos val="nextTo"/>
        <c:txPr>
          <a:bodyPr/>
          <a:lstStyle/>
          <a:p>
            <a:pPr>
              <a:defRPr lang="en-US"/>
            </a:pPr>
            <a:endParaRPr lang="fa-IR"/>
          </a:p>
        </c:txPr>
        <c:crossAx val="32158080"/>
        <c:crosses val="autoZero"/>
        <c:crossBetween val="midCat"/>
        <c:majorUnit val="100"/>
        <c:minorUnit val="50"/>
      </c:valAx>
      <c:valAx>
        <c:axId val="32158080"/>
        <c:scaling>
          <c:orientation val="minMax"/>
          <c:min val="40"/>
        </c:scaling>
        <c:delete val="0"/>
        <c:axPos val="l"/>
        <c:majorGridlines/>
        <c:minorGridlines/>
        <c:title>
          <c:tx>
            <c:rich>
              <a:bodyPr/>
              <a:lstStyle/>
              <a:p>
                <a:pPr>
                  <a:defRPr lang="en-US" sz="1600"/>
                </a:pPr>
                <a:r>
                  <a:rPr lang="fa-IR" sz="1800" b="1" i="0" baseline="0" dirty="0"/>
                  <a:t>روش آزمایشگاه ؟</a:t>
                </a:r>
              </a:p>
              <a:p>
                <a:pPr>
                  <a:defRPr lang="en-US" sz="1600"/>
                </a:pPr>
                <a:endParaRPr lang="en-US" sz="1600" dirty="0"/>
              </a:p>
            </c:rich>
          </c:tx>
          <c:layout>
            <c:manualLayout>
              <c:xMode val="edge"/>
              <c:yMode val="edge"/>
              <c:x val="3.001368584318519E-2"/>
              <c:y val="0.27565463956385838"/>
            </c:manualLayout>
          </c:layout>
          <c:overlay val="0"/>
        </c:title>
        <c:numFmt formatCode="General" sourceLinked="1"/>
        <c:majorTickMark val="out"/>
        <c:minorTickMark val="none"/>
        <c:tickLblPos val="nextTo"/>
        <c:txPr>
          <a:bodyPr/>
          <a:lstStyle/>
          <a:p>
            <a:pPr>
              <a:defRPr lang="en-US"/>
            </a:pPr>
            <a:endParaRPr lang="fa-IR"/>
          </a:p>
        </c:txPr>
        <c:crossAx val="31639808"/>
        <c:crosses val="autoZero"/>
        <c:crossBetween val="midCat"/>
        <c:majorUnit val="100"/>
        <c:minorUnit val="50"/>
      </c:valAx>
    </c:plotArea>
    <c:plotVisOnly val="1"/>
    <c:dispBlanksAs val="gap"/>
    <c:showDLblsOverMax val="0"/>
  </c:chart>
  <c:externalData r:id="rId1">
    <c:autoUpdate val="0"/>
  </c:externalData>
  <c:userShapes r:id="rId2"/>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2.0811768202028245E-22</c:v>
                </c:pt>
                <c:pt idx="2">
                  <c:v>5.5730000227206912E-22</c:v>
                </c:pt>
                <c:pt idx="3">
                  <c:v>1.4774954927042648E-21</c:v>
                </c:pt>
                <c:pt idx="4">
                  <c:v>3.8781119317469607E-21</c:v>
                </c:pt>
                <c:pt idx="5">
                  <c:v>1.007793539430001E-20</c:v>
                </c:pt>
                <c:pt idx="6">
                  <c:v>2.5928647011003708E-20</c:v>
                </c:pt>
                <c:pt idx="7">
                  <c:v>6.6045798607393083E-20</c:v>
                </c:pt>
                <c:pt idx="8">
                  <c:v>1.665588032379929E-19</c:v>
                </c:pt>
                <c:pt idx="9">
                  <c:v>4.1585989791151602E-19</c:v>
                </c:pt>
                <c:pt idx="10">
                  <c:v>1.0279773571668917E-18</c:v>
                </c:pt>
                <c:pt idx="11">
                  <c:v>2.5158057769514047E-18</c:v>
                </c:pt>
                <c:pt idx="12">
                  <c:v>6.095758129562418E-18</c:v>
                </c:pt>
                <c:pt idx="13">
                  <c:v>1.4622963575006579E-17</c:v>
                </c:pt>
                <c:pt idx="14">
                  <c:v>3.4729627485662082E-17</c:v>
                </c:pt>
                <c:pt idx="15">
                  <c:v>8.1662356316695502E-17</c:v>
                </c:pt>
                <c:pt idx="16">
                  <c:v>1.9010815379079637E-16</c:v>
                </c:pt>
                <c:pt idx="17">
                  <c:v>4.3816394355093266E-16</c:v>
                </c:pt>
                <c:pt idx="18">
                  <c:v>9.9983787484971794E-16</c:v>
                </c:pt>
                <c:pt idx="19">
                  <c:v>2.2588094031543032E-15</c:v>
                </c:pt>
                <c:pt idx="20">
                  <c:v>5.0522710835368927E-15</c:v>
                </c:pt>
                <c:pt idx="21">
                  <c:v>1.1187956214351817E-14</c:v>
                </c:pt>
                <c:pt idx="22">
                  <c:v>2.4528552856964324E-14</c:v>
                </c:pt>
                <c:pt idx="23">
                  <c:v>5.3241483722529814E-14</c:v>
                </c:pt>
                <c:pt idx="24">
                  <c:v>1.144156490180137E-13</c:v>
                </c:pt>
                <c:pt idx="25">
                  <c:v>2.4343205330290096E-13</c:v>
                </c:pt>
                <c:pt idx="26">
                  <c:v>5.1277536367966629E-13</c:v>
                </c:pt>
                <c:pt idx="27">
                  <c:v>1.069383787154164E-12</c:v>
                </c:pt>
                <c:pt idx="28">
                  <c:v>2.207989963137155E-12</c:v>
                </c:pt>
                <c:pt idx="29">
                  <c:v>4.5135436772055174E-12</c:v>
                </c:pt>
                <c:pt idx="30">
                  <c:v>9.1347204083645936E-12</c:v>
                </c:pt>
                <c:pt idx="31">
                  <c:v>1.8303322170155714E-11</c:v>
                </c:pt>
                <c:pt idx="32">
                  <c:v>3.6309615017918004E-11</c:v>
                </c:pt>
                <c:pt idx="33">
                  <c:v>7.1313281239961009E-11</c:v>
                </c:pt>
                <c:pt idx="34">
                  <c:v>1.3866799941653172E-10</c:v>
                </c:pt>
                <c:pt idx="35">
                  <c:v>2.6695566147628519E-10</c:v>
                </c:pt>
                <c:pt idx="36">
                  <c:v>5.0881402816450389E-10</c:v>
                </c:pt>
                <c:pt idx="37">
                  <c:v>9.6014333703123363E-10</c:v>
                </c:pt>
                <c:pt idx="38">
                  <c:v>1.7937839079640922E-9</c:v>
                </c:pt>
                <c:pt idx="39">
                  <c:v>3.3178842435473049E-9</c:v>
                </c:pt>
                <c:pt idx="40">
                  <c:v>6.0758828498232861E-9</c:v>
                </c:pt>
                <c:pt idx="41">
                  <c:v>1.1015763624682348E-8</c:v>
                </c:pt>
                <c:pt idx="42">
                  <c:v>1.9773196406244672E-8</c:v>
                </c:pt>
                <c:pt idx="43">
                  <c:v>3.513955094820434E-8</c:v>
                </c:pt>
                <c:pt idx="44">
                  <c:v>6.1826205001658573E-8</c:v>
                </c:pt>
                <c:pt idx="45">
                  <c:v>1.0769760042543276E-7</c:v>
                </c:pt>
                <c:pt idx="46">
                  <c:v>1.8573618445552997E-7</c:v>
                </c:pt>
                <c:pt idx="47">
                  <c:v>3.1713492167159759E-7</c:v>
                </c:pt>
                <c:pt idx="48">
                  <c:v>5.3610353446976421E-7</c:v>
                </c:pt>
                <c:pt idx="49">
                  <c:v>8.9724351623833374E-7</c:v>
                </c:pt>
                <c:pt idx="50">
                  <c:v>1.4867195147342977E-6</c:v>
                </c:pt>
                <c:pt idx="51">
                  <c:v>2.4389607458933653E-6</c:v>
                </c:pt>
                <c:pt idx="52">
                  <c:v>3.9612990910320753E-6</c:v>
                </c:pt>
                <c:pt idx="53">
                  <c:v>6.3698251788671238E-6</c:v>
                </c:pt>
                <c:pt idx="54">
                  <c:v>1.0140852065486758E-5</c:v>
                </c:pt>
                <c:pt idx="55">
                  <c:v>1.5983741106905475E-5</c:v>
                </c:pt>
                <c:pt idx="56">
                  <c:v>2.494247129005362E-5</c:v>
                </c:pt>
                <c:pt idx="57">
                  <c:v>3.8535196742087129E-5</c:v>
                </c:pt>
                <c:pt idx="58">
                  <c:v>5.8943067756540058E-5</c:v>
                </c:pt>
                <c:pt idx="59">
                  <c:v>8.9261657177132928E-5</c:v>
                </c:pt>
                <c:pt idx="60">
                  <c:v>1.3383022576488537E-4</c:v>
                </c:pt>
                <c:pt idx="61">
                  <c:v>1.9865547139277307E-4</c:v>
                </c:pt>
                <c:pt idx="62">
                  <c:v>2.9194692579146027E-4</c:v>
                </c:pt>
                <c:pt idx="63">
                  <c:v>4.247802705507529E-4</c:v>
                </c:pt>
                <c:pt idx="64">
                  <c:v>6.1190193011377298E-4</c:v>
                </c:pt>
                <c:pt idx="65">
                  <c:v>8.7268269504576015E-4</c:v>
                </c:pt>
                <c:pt idx="66">
                  <c:v>1.232219168473021E-3</c:v>
                </c:pt>
                <c:pt idx="67">
                  <c:v>1.7225689390536812E-3</c:v>
                </c:pt>
                <c:pt idx="68">
                  <c:v>2.3840882014648486E-3</c:v>
                </c:pt>
                <c:pt idx="69">
                  <c:v>3.2668190561999247E-3</c:v>
                </c:pt>
                <c:pt idx="70">
                  <c:v>4.4318484119380075E-3</c:v>
                </c:pt>
                <c:pt idx="71">
                  <c:v>5.9525324197758642E-3</c:v>
                </c:pt>
                <c:pt idx="72">
                  <c:v>7.9154515829799686E-3</c:v>
                </c:pt>
                <c:pt idx="73">
                  <c:v>1.0420934814422614E-2</c:v>
                </c:pt>
                <c:pt idx="74">
                  <c:v>1.3582969233685634E-2</c:v>
                </c:pt>
                <c:pt idx="75">
                  <c:v>1.752830049356854E-2</c:v>
                </c:pt>
                <c:pt idx="76">
                  <c:v>2.2394530294842931E-2</c:v>
                </c:pt>
                <c:pt idx="77">
                  <c:v>2.8327037741601186E-2</c:v>
                </c:pt>
                <c:pt idx="78">
                  <c:v>3.5474592846231487E-2</c:v>
                </c:pt>
                <c:pt idx="79">
                  <c:v>4.3983595980427233E-2</c:v>
                </c:pt>
                <c:pt idx="80">
                  <c:v>5.3990966513188063E-2</c:v>
                </c:pt>
                <c:pt idx="81">
                  <c:v>6.5615814774676554E-2</c:v>
                </c:pt>
                <c:pt idx="82">
                  <c:v>7.8950158300894302E-2</c:v>
                </c:pt>
                <c:pt idx="83">
                  <c:v>9.4049077376887044E-2</c:v>
                </c:pt>
                <c:pt idx="84">
                  <c:v>0.11092083467945563</c:v>
                </c:pt>
                <c:pt idx="85">
                  <c:v>0.12951759566589174</c:v>
                </c:pt>
                <c:pt idx="86">
                  <c:v>0.14972746563574479</c:v>
                </c:pt>
                <c:pt idx="87">
                  <c:v>0.17136859204780761</c:v>
                </c:pt>
                <c:pt idx="88">
                  <c:v>0.19418605498321312</c:v>
                </c:pt>
                <c:pt idx="89">
                  <c:v>0.21785217703255064</c:v>
                </c:pt>
                <c:pt idx="90">
                  <c:v>0.24197072451914337</c:v>
                </c:pt>
                <c:pt idx="91">
                  <c:v>0.26608524989875476</c:v>
                </c:pt>
                <c:pt idx="92">
                  <c:v>0.28969155276148301</c:v>
                </c:pt>
                <c:pt idx="93">
                  <c:v>0.31225393336676144</c:v>
                </c:pt>
                <c:pt idx="94">
                  <c:v>0.33322460289179973</c:v>
                </c:pt>
                <c:pt idx="95">
                  <c:v>0.35206532676429952</c:v>
                </c:pt>
                <c:pt idx="96">
                  <c:v>0.36827014030332356</c:v>
                </c:pt>
                <c:pt idx="97">
                  <c:v>0.38138781546052419</c:v>
                </c:pt>
                <c:pt idx="98">
                  <c:v>0.39104269397545599</c:v>
                </c:pt>
                <c:pt idx="99">
                  <c:v>0.39695254747701181</c:v>
                </c:pt>
                <c:pt idx="100">
                  <c:v>0.3989422804014327</c:v>
                </c:pt>
                <c:pt idx="101">
                  <c:v>0.39695254747701175</c:v>
                </c:pt>
                <c:pt idx="102">
                  <c:v>0.39104269397545582</c:v>
                </c:pt>
                <c:pt idx="103">
                  <c:v>0.38138781546052403</c:v>
                </c:pt>
                <c:pt idx="104">
                  <c:v>0.36827014030332328</c:v>
                </c:pt>
                <c:pt idx="105">
                  <c:v>0.35206532676429952</c:v>
                </c:pt>
                <c:pt idx="106">
                  <c:v>0.33322460289179939</c:v>
                </c:pt>
                <c:pt idx="107">
                  <c:v>0.31225393336676105</c:v>
                </c:pt>
                <c:pt idx="108">
                  <c:v>0.28969155276148256</c:v>
                </c:pt>
                <c:pt idx="109">
                  <c:v>0.26608524989875476</c:v>
                </c:pt>
                <c:pt idx="110">
                  <c:v>0.24197072451914337</c:v>
                </c:pt>
                <c:pt idx="111">
                  <c:v>0.21785217703255022</c:v>
                </c:pt>
                <c:pt idx="112">
                  <c:v>0.1941860549832127</c:v>
                </c:pt>
                <c:pt idx="113">
                  <c:v>0.17136859204780719</c:v>
                </c:pt>
                <c:pt idx="114">
                  <c:v>0.14972746563574479</c:v>
                </c:pt>
                <c:pt idx="115">
                  <c:v>0.12951759566589174</c:v>
                </c:pt>
                <c:pt idx="116">
                  <c:v>0.11092083467945532</c:v>
                </c:pt>
                <c:pt idx="117">
                  <c:v>9.4049077376886753E-2</c:v>
                </c:pt>
                <c:pt idx="118">
                  <c:v>7.8950158300894066E-2</c:v>
                </c:pt>
                <c:pt idx="119">
                  <c:v>6.5615814774676554E-2</c:v>
                </c:pt>
                <c:pt idx="120">
                  <c:v>5.3990966513188063E-2</c:v>
                </c:pt>
                <c:pt idx="121">
                  <c:v>4.3983595980427052E-2</c:v>
                </c:pt>
                <c:pt idx="122">
                  <c:v>3.5474592846231362E-2</c:v>
                </c:pt>
                <c:pt idx="123">
                  <c:v>2.832703774160112E-2</c:v>
                </c:pt>
                <c:pt idx="124">
                  <c:v>2.2394530294842882E-2</c:v>
                </c:pt>
                <c:pt idx="125">
                  <c:v>1.752830049356854E-2</c:v>
                </c:pt>
                <c:pt idx="126">
                  <c:v>1.3582969233685566E-2</c:v>
                </c:pt>
                <c:pt idx="127">
                  <c:v>1.0420934814422567E-2</c:v>
                </c:pt>
                <c:pt idx="128">
                  <c:v>7.915451582979946E-3</c:v>
                </c:pt>
                <c:pt idx="129">
                  <c:v>5.9525324197758486E-3</c:v>
                </c:pt>
                <c:pt idx="130">
                  <c:v>4.4318484119380075E-3</c:v>
                </c:pt>
                <c:pt idx="131">
                  <c:v>3.2668190561999074E-3</c:v>
                </c:pt>
                <c:pt idx="132">
                  <c:v>2.3840882014648343E-3</c:v>
                </c:pt>
                <c:pt idx="133">
                  <c:v>1.7225689390536767E-3</c:v>
                </c:pt>
                <c:pt idx="134">
                  <c:v>1.2322191684730175E-3</c:v>
                </c:pt>
                <c:pt idx="135">
                  <c:v>8.7268269504576015E-4</c:v>
                </c:pt>
                <c:pt idx="136">
                  <c:v>6.1190193011376919E-4</c:v>
                </c:pt>
                <c:pt idx="137">
                  <c:v>4.2478027055074997E-4</c:v>
                </c:pt>
                <c:pt idx="138">
                  <c:v>2.9194692579145951E-4</c:v>
                </c:pt>
                <c:pt idx="139">
                  <c:v>1.9865547139277237E-4</c:v>
                </c:pt>
                <c:pt idx="140">
                  <c:v>1.3383022576488537E-4</c:v>
                </c:pt>
                <c:pt idx="141">
                  <c:v>8.9261657177132304E-5</c:v>
                </c:pt>
                <c:pt idx="142">
                  <c:v>5.8943067756539645E-5</c:v>
                </c:pt>
                <c:pt idx="143">
                  <c:v>3.8535196742086994E-5</c:v>
                </c:pt>
                <c:pt idx="144">
                  <c:v>2.4942471290053535E-5</c:v>
                </c:pt>
                <c:pt idx="145">
                  <c:v>1.5983741106905475E-5</c:v>
                </c:pt>
                <c:pt idx="146">
                  <c:v>1.014085206548667E-5</c:v>
                </c:pt>
                <c:pt idx="147">
                  <c:v>6.3698251788670679E-6</c:v>
                </c:pt>
                <c:pt idx="148">
                  <c:v>3.9612990910320609E-6</c:v>
                </c:pt>
                <c:pt idx="149">
                  <c:v>2.4389607458933522E-6</c:v>
                </c:pt>
                <c:pt idx="150">
                  <c:v>1.4867195147342977E-6</c:v>
                </c:pt>
                <c:pt idx="151">
                  <c:v>8.972435162383258E-7</c:v>
                </c:pt>
                <c:pt idx="152">
                  <c:v>5.3610353446975944E-7</c:v>
                </c:pt>
                <c:pt idx="153">
                  <c:v>3.1713492167159643E-7</c:v>
                </c:pt>
                <c:pt idx="154">
                  <c:v>1.8573618445552897E-7</c:v>
                </c:pt>
                <c:pt idx="155">
                  <c:v>1.0769760042543276E-7</c:v>
                </c:pt>
                <c:pt idx="156">
                  <c:v>6.1826205001657911E-8</c:v>
                </c:pt>
                <c:pt idx="157">
                  <c:v>3.5139550948204215E-8</c:v>
                </c:pt>
                <c:pt idx="158">
                  <c:v>1.9773196406244602E-8</c:v>
                </c:pt>
                <c:pt idx="159">
                  <c:v>1.1015763624682308E-8</c:v>
                </c:pt>
                <c:pt idx="160">
                  <c:v>6.0758828498232861E-9</c:v>
                </c:pt>
                <c:pt idx="161">
                  <c:v>3.3178842435472697E-9</c:v>
                </c:pt>
                <c:pt idx="162">
                  <c:v>1.7937839079640922E-9</c:v>
                </c:pt>
                <c:pt idx="163">
                  <c:v>9.601433370312266E-10</c:v>
                </c:pt>
                <c:pt idx="164">
                  <c:v>5.0881402816449841E-10</c:v>
                </c:pt>
                <c:pt idx="165">
                  <c:v>2.6695566147628519E-10</c:v>
                </c:pt>
                <c:pt idx="166">
                  <c:v>1.3866799941653025E-10</c:v>
                </c:pt>
                <c:pt idx="167">
                  <c:v>7.1313281239961009E-11</c:v>
                </c:pt>
                <c:pt idx="168">
                  <c:v>3.6309615017917752E-11</c:v>
                </c:pt>
                <c:pt idx="169">
                  <c:v>1.8303322170155517E-11</c:v>
                </c:pt>
                <c:pt idx="170">
                  <c:v>9.1347204083645936E-12</c:v>
                </c:pt>
                <c:pt idx="171">
                  <c:v>4.513543677205469E-12</c:v>
                </c:pt>
                <c:pt idx="172">
                  <c:v>2.207989963137155E-12</c:v>
                </c:pt>
                <c:pt idx="173">
                  <c:v>1.0693837871541565E-12</c:v>
                </c:pt>
                <c:pt idx="174">
                  <c:v>5.1277536367965902E-13</c:v>
                </c:pt>
                <c:pt idx="175">
                  <c:v>2.4343205330290096E-13</c:v>
                </c:pt>
                <c:pt idx="176">
                  <c:v>1.1441564901801248E-13</c:v>
                </c:pt>
                <c:pt idx="177">
                  <c:v>5.3241483722529814E-14</c:v>
                </c:pt>
                <c:pt idx="178">
                  <c:v>2.4528552856964153E-14</c:v>
                </c:pt>
                <c:pt idx="179">
                  <c:v>1.1187956214351656E-14</c:v>
                </c:pt>
                <c:pt idx="180">
                  <c:v>5.0522710835368927E-15</c:v>
                </c:pt>
                <c:pt idx="181">
                  <c:v>2.2588094031542708E-15</c:v>
                </c:pt>
                <c:pt idx="182">
                  <c:v>9.9983787484971794E-16</c:v>
                </c:pt>
                <c:pt idx="183">
                  <c:v>4.3816394355093266E-16</c:v>
                </c:pt>
                <c:pt idx="184">
                  <c:v>1.9010815379079371E-16</c:v>
                </c:pt>
                <c:pt idx="185">
                  <c:v>8.1662356316695502E-17</c:v>
                </c:pt>
                <c:pt idx="186">
                  <c:v>3.4729627485661583E-17</c:v>
                </c:pt>
                <c:pt idx="187">
                  <c:v>1.4622963575006579E-17</c:v>
                </c:pt>
                <c:pt idx="188">
                  <c:v>6.095758129562418E-18</c:v>
                </c:pt>
                <c:pt idx="189">
                  <c:v>2.5158057769513689E-18</c:v>
                </c:pt>
                <c:pt idx="190">
                  <c:v>1.0279773571668917E-18</c:v>
                </c:pt>
                <c:pt idx="191">
                  <c:v>4.1585989791150716E-19</c:v>
                </c:pt>
                <c:pt idx="192">
                  <c:v>1.6655880323798698E-19</c:v>
                </c:pt>
                <c:pt idx="193">
                  <c:v>6.6045798607393083E-20</c:v>
                </c:pt>
                <c:pt idx="194">
                  <c:v>2.5928647011003341E-20</c:v>
                </c:pt>
                <c:pt idx="195">
                  <c:v>1.007793539430001E-20</c:v>
                </c:pt>
                <c:pt idx="196">
                  <c:v>3.8781119317469065E-21</c:v>
                </c:pt>
                <c:pt idx="197">
                  <c:v>1.4774954927042124E-21</c:v>
                </c:pt>
                <c:pt idx="198">
                  <c:v>5.5730000227206912E-22</c:v>
                </c:pt>
                <c:pt idx="199">
                  <c:v>2.0811768202027803E-22</c:v>
                </c:pt>
                <c:pt idx="200">
                  <c:v>#N/A</c:v>
                </c:pt>
              </c:numCache>
            </c:numRef>
          </c:yVal>
          <c:smooth val="1"/>
          <c:extLst>
            <c:ext xmlns:c16="http://schemas.microsoft.com/office/drawing/2014/chart" uri="{C3380CC4-5D6E-409C-BE32-E72D297353CC}">
              <c16:uniqueId val="{00000000-648B-4147-BBEC-BDDF3E6E5DB6}"/>
            </c:ext>
          </c:extLst>
        </c:ser>
        <c:ser>
          <c:idx val="2"/>
          <c:order val="1"/>
          <c:spPr>
            <a:ln w="38100">
              <a:solidFill>
                <a:schemeClr val="tx1"/>
              </a:solidFill>
              <a:prstDash val="solid"/>
            </a:ln>
          </c:spPr>
          <c:marker>
            <c:symbol val="none"/>
          </c:marker>
          <c:dPt>
            <c:idx val="1"/>
            <c:bubble3D val="0"/>
            <c:spPr>
              <a:ln w="38100">
                <a:solidFill>
                  <a:srgbClr val="FFC000"/>
                </a:solidFill>
                <a:prstDash val="solid"/>
              </a:ln>
            </c:spPr>
            <c:extLst>
              <c:ext xmlns:c16="http://schemas.microsoft.com/office/drawing/2014/chart" uri="{C3380CC4-5D6E-409C-BE32-E72D297353CC}">
                <c16:uniqueId val="{00000002-648B-4147-BBEC-BDDF3E6E5DB6}"/>
              </c:ext>
            </c:extLst>
          </c:dPt>
          <c:xVal>
            <c:numRef>
              <c:f>Sheet1!$M$9:$M$11</c:f>
              <c:numCache>
                <c:formatCode>General</c:formatCode>
                <c:ptCount val="3"/>
                <c:pt idx="0">
                  <c:v>0</c:v>
                </c:pt>
                <c:pt idx="1">
                  <c:v>0</c:v>
                </c:pt>
              </c:numCache>
            </c:numRef>
          </c:xVal>
          <c:yVal>
            <c:numRef>
              <c:f>Sheet1!$N$9:$N$11</c:f>
              <c:numCache>
                <c:formatCode>General</c:formatCode>
                <c:ptCount val="3"/>
                <c:pt idx="0">
                  <c:v>-1.9947114020071637E-2</c:v>
                </c:pt>
                <c:pt idx="1">
                  <c:v>0.45878362246164756</c:v>
                </c:pt>
              </c:numCache>
            </c:numRef>
          </c:yVal>
          <c:smooth val="1"/>
          <c:extLst>
            <c:ext xmlns:c16="http://schemas.microsoft.com/office/drawing/2014/chart" uri="{C3380CC4-5D6E-409C-BE32-E72D297353CC}">
              <c16:uniqueId val="{00000003-648B-4147-BBEC-BDDF3E6E5DB6}"/>
            </c:ext>
          </c:extLst>
        </c:ser>
        <c:ser>
          <c:idx val="3"/>
          <c:order val="2"/>
          <c:spPr>
            <a:ln>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5-648B-4147-BBEC-BDDF3E6E5DB6}"/>
              </c:ext>
            </c:extLst>
          </c:dPt>
          <c:xVal>
            <c:numRef>
              <c:f>Sheet1!$M$13:$M$15</c:f>
              <c:numCache>
                <c:formatCode>General</c:formatCode>
                <c:ptCount val="3"/>
                <c:pt idx="0">
                  <c:v>-10</c:v>
                </c:pt>
                <c:pt idx="1">
                  <c:v>-10</c:v>
                </c:pt>
              </c:numCache>
            </c:numRef>
          </c:xVal>
          <c:yVal>
            <c:numRef>
              <c:f>Sheet1!$N$13:$N$15</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6-648B-4147-BBEC-BDDF3E6E5DB6}"/>
            </c:ext>
          </c:extLst>
        </c:ser>
        <c:ser>
          <c:idx val="5"/>
          <c:order val="3"/>
          <c:spPr>
            <a:ln w="38100">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8-648B-4147-BBEC-BDDF3E6E5DB6}"/>
              </c:ext>
            </c:extLst>
          </c:dPt>
          <c:xVal>
            <c:numRef>
              <c:f>Sheet1!$M$17:$M$19</c:f>
              <c:numCache>
                <c:formatCode>General</c:formatCode>
                <c:ptCount val="3"/>
                <c:pt idx="0">
                  <c:v>10</c:v>
                </c:pt>
                <c:pt idx="1">
                  <c:v>10</c:v>
                </c:pt>
              </c:numCache>
            </c:numRef>
          </c:xVal>
          <c:yVal>
            <c:numRef>
              <c:f>Sheet1!$N$17:$N$19</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9-648B-4147-BBEC-BDDF3E6E5DB6}"/>
            </c:ext>
          </c:extLst>
        </c:ser>
        <c:ser>
          <c:idx val="7"/>
          <c:order val="4"/>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A-648B-4147-BBEC-BDDF3E6E5DB6}"/>
            </c:ext>
          </c:extLst>
        </c:ser>
        <c:ser>
          <c:idx val="8"/>
          <c:order val="5"/>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C-648B-4147-BBEC-BDDF3E6E5DB6}"/>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D-648B-4147-BBEC-BDDF3E6E5DB6}"/>
            </c:ext>
          </c:extLst>
        </c:ser>
        <c:ser>
          <c:idx val="4"/>
          <c:order val="6"/>
          <c:tx>
            <c:v>Mean</c:v>
          </c:tx>
          <c:spPr>
            <a:ln w="38100">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648B-4147-BBEC-BDDF3E6E5DB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0</c:v>
                </c:pt>
                <c:pt idx="1">
                  <c:v>0</c:v>
                </c:pt>
              </c:numCache>
            </c:numRef>
          </c:xVal>
          <c:yVal>
            <c:numRef>
              <c:f>Sheet1!$N$5:$N$7</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F-648B-4147-BBEC-BDDF3E6E5DB6}"/>
            </c:ext>
          </c:extLst>
        </c:ser>
        <c:dLbls>
          <c:showLegendKey val="0"/>
          <c:showVal val="0"/>
          <c:showCatName val="0"/>
          <c:showSerName val="0"/>
          <c:showPercent val="0"/>
          <c:showBubbleSize val="0"/>
        </c:dLbls>
        <c:axId val="49556864"/>
        <c:axId val="82653952"/>
      </c:scatterChart>
      <c:valAx>
        <c:axId val="49556864"/>
        <c:scaling>
          <c:orientation val="minMax"/>
          <c:max val="4"/>
          <c:min val="-4"/>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5.9525324197758642E-3</c:v>
                </c:pt>
                <c:pt idx="72">
                  <c:v>7.9154515829799686E-3</c:v>
                </c:pt>
                <c:pt idx="73">
                  <c:v>1.0420934814422614E-2</c:v>
                </c:pt>
                <c:pt idx="74">
                  <c:v>1.3582969233685634E-2</c:v>
                </c:pt>
                <c:pt idx="75">
                  <c:v>1.752830049356854E-2</c:v>
                </c:pt>
                <c:pt idx="76">
                  <c:v>2.2394530294842931E-2</c:v>
                </c:pt>
                <c:pt idx="77">
                  <c:v>2.8327037741601186E-2</c:v>
                </c:pt>
                <c:pt idx="78">
                  <c:v>3.5474592846231487E-2</c:v>
                </c:pt>
                <c:pt idx="79">
                  <c:v>4.3983595980427233E-2</c:v>
                </c:pt>
                <c:pt idx="80">
                  <c:v>5.3990966513188063E-2</c:v>
                </c:pt>
                <c:pt idx="81">
                  <c:v>6.5615814774676554E-2</c:v>
                </c:pt>
                <c:pt idx="82">
                  <c:v>7.8950158300894302E-2</c:v>
                </c:pt>
                <c:pt idx="83">
                  <c:v>9.4049077376887044E-2</c:v>
                </c:pt>
                <c:pt idx="84">
                  <c:v>0.11092083467945563</c:v>
                </c:pt>
                <c:pt idx="85">
                  <c:v>0.12951759566589174</c:v>
                </c:pt>
                <c:pt idx="86">
                  <c:v>0.14972746563574479</c:v>
                </c:pt>
                <c:pt idx="87">
                  <c:v>0.17136859204780761</c:v>
                </c:pt>
                <c:pt idx="88">
                  <c:v>0.19418605498321312</c:v>
                </c:pt>
                <c:pt idx="89">
                  <c:v>0.21785217703255064</c:v>
                </c:pt>
                <c:pt idx="90">
                  <c:v>0.24197072451914337</c:v>
                </c:pt>
                <c:pt idx="91">
                  <c:v>0.26608524989875476</c:v>
                </c:pt>
                <c:pt idx="92">
                  <c:v>0.28969155276148301</c:v>
                </c:pt>
                <c:pt idx="93">
                  <c:v>0.31225393336676144</c:v>
                </c:pt>
                <c:pt idx="94">
                  <c:v>0.33322460289179973</c:v>
                </c:pt>
                <c:pt idx="95">
                  <c:v>0.35206532676429952</c:v>
                </c:pt>
                <c:pt idx="96">
                  <c:v>0.36827014030332356</c:v>
                </c:pt>
                <c:pt idx="97">
                  <c:v>0.38138781546052419</c:v>
                </c:pt>
                <c:pt idx="98">
                  <c:v>0.39104269397545599</c:v>
                </c:pt>
                <c:pt idx="99">
                  <c:v>0.39695254747701181</c:v>
                </c:pt>
                <c:pt idx="100">
                  <c:v>0.3989422804014327</c:v>
                </c:pt>
                <c:pt idx="101">
                  <c:v>0.39695254747701175</c:v>
                </c:pt>
                <c:pt idx="102">
                  <c:v>0.39104269397545582</c:v>
                </c:pt>
                <c:pt idx="103">
                  <c:v>0.38138781546052403</c:v>
                </c:pt>
                <c:pt idx="104">
                  <c:v>0.36827014030332328</c:v>
                </c:pt>
                <c:pt idx="105">
                  <c:v>0.35206532676429952</c:v>
                </c:pt>
                <c:pt idx="106">
                  <c:v>0.33322460289179939</c:v>
                </c:pt>
                <c:pt idx="107">
                  <c:v>0.31225393336676105</c:v>
                </c:pt>
                <c:pt idx="108">
                  <c:v>0.28969155276148256</c:v>
                </c:pt>
                <c:pt idx="109">
                  <c:v>0.26608524989875476</c:v>
                </c:pt>
                <c:pt idx="110">
                  <c:v>0.24197072451914337</c:v>
                </c:pt>
                <c:pt idx="111">
                  <c:v>0.21785217703255022</c:v>
                </c:pt>
                <c:pt idx="112">
                  <c:v>0.1941860549832127</c:v>
                </c:pt>
                <c:pt idx="113">
                  <c:v>0.17136859204780719</c:v>
                </c:pt>
                <c:pt idx="114">
                  <c:v>0.14972746563574479</c:v>
                </c:pt>
                <c:pt idx="115">
                  <c:v>0.12951759566589174</c:v>
                </c:pt>
                <c:pt idx="116">
                  <c:v>0.11092083467945532</c:v>
                </c:pt>
                <c:pt idx="117">
                  <c:v>9.4049077376886753E-2</c:v>
                </c:pt>
                <c:pt idx="118">
                  <c:v>7.8950158300894066E-2</c:v>
                </c:pt>
                <c:pt idx="119">
                  <c:v>6.5615814774676554E-2</c:v>
                </c:pt>
                <c:pt idx="120">
                  <c:v>5.3990966513188063E-2</c:v>
                </c:pt>
                <c:pt idx="121">
                  <c:v>4.3983595980427052E-2</c:v>
                </c:pt>
                <c:pt idx="122">
                  <c:v>3.5474592846231362E-2</c:v>
                </c:pt>
                <c:pt idx="123">
                  <c:v>2.832703774160112E-2</c:v>
                </c:pt>
                <c:pt idx="124">
                  <c:v>2.2394530294842882E-2</c:v>
                </c:pt>
                <c:pt idx="125">
                  <c:v>1.752830049356854E-2</c:v>
                </c:pt>
                <c:pt idx="126">
                  <c:v>1.3582969233685566E-2</c:v>
                </c:pt>
                <c:pt idx="127">
                  <c:v>1.0420934814422567E-2</c:v>
                </c:pt>
                <c:pt idx="128">
                  <c:v>7.915451582979946E-3</c:v>
                </c:pt>
                <c:pt idx="129">
                  <c:v>5.9525324197758486E-3</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C9CF-42C6-B2F2-DD295295C283}"/>
            </c:ext>
          </c:extLst>
        </c:ser>
        <c:ser>
          <c:idx val="2"/>
          <c:order val="1"/>
          <c:spPr>
            <a:ln w="38100">
              <a:solidFill>
                <a:schemeClr val="tx1"/>
              </a:solidFill>
              <a:prstDash val="solid"/>
            </a:ln>
          </c:spPr>
          <c:marker>
            <c:symbol val="none"/>
          </c:marker>
          <c:dPt>
            <c:idx val="1"/>
            <c:bubble3D val="0"/>
            <c:spPr>
              <a:ln w="38100">
                <a:solidFill>
                  <a:srgbClr val="FFC000"/>
                </a:solidFill>
                <a:prstDash val="solid"/>
              </a:ln>
            </c:spPr>
            <c:extLst>
              <c:ext xmlns:c16="http://schemas.microsoft.com/office/drawing/2014/chart" uri="{C3380CC4-5D6E-409C-BE32-E72D297353CC}">
                <c16:uniqueId val="{00000002-C9CF-42C6-B2F2-DD295295C283}"/>
              </c:ext>
            </c:extLst>
          </c:dPt>
          <c:xVal>
            <c:numRef>
              <c:f>Sheet1!$M$9:$M$11</c:f>
              <c:numCache>
                <c:formatCode>General</c:formatCode>
                <c:ptCount val="3"/>
                <c:pt idx="0">
                  <c:v>0</c:v>
                </c:pt>
                <c:pt idx="1">
                  <c:v>0</c:v>
                </c:pt>
              </c:numCache>
            </c:numRef>
          </c:xVal>
          <c:yVal>
            <c:numRef>
              <c:f>Sheet1!$N$9:$N$11</c:f>
              <c:numCache>
                <c:formatCode>General</c:formatCode>
                <c:ptCount val="3"/>
                <c:pt idx="0">
                  <c:v>-1.9947114020071637E-2</c:v>
                </c:pt>
                <c:pt idx="1">
                  <c:v>0.45878362246164756</c:v>
                </c:pt>
              </c:numCache>
            </c:numRef>
          </c:yVal>
          <c:smooth val="1"/>
          <c:extLst>
            <c:ext xmlns:c16="http://schemas.microsoft.com/office/drawing/2014/chart" uri="{C3380CC4-5D6E-409C-BE32-E72D297353CC}">
              <c16:uniqueId val="{00000003-C9CF-42C6-B2F2-DD295295C283}"/>
            </c:ext>
          </c:extLst>
        </c:ser>
        <c:ser>
          <c:idx val="3"/>
          <c:order val="2"/>
          <c:spPr>
            <a:ln>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5-C9CF-42C6-B2F2-DD295295C283}"/>
              </c:ext>
            </c:extLst>
          </c:dPt>
          <c:xVal>
            <c:numRef>
              <c:f>Sheet1!$M$13:$M$15</c:f>
              <c:numCache>
                <c:formatCode>General</c:formatCode>
                <c:ptCount val="3"/>
                <c:pt idx="0">
                  <c:v>-3</c:v>
                </c:pt>
                <c:pt idx="1">
                  <c:v>-3</c:v>
                </c:pt>
              </c:numCache>
            </c:numRef>
          </c:xVal>
          <c:yVal>
            <c:numRef>
              <c:f>Sheet1!$N$13:$N$15</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6-C9CF-42C6-B2F2-DD295295C283}"/>
            </c:ext>
          </c:extLst>
        </c:ser>
        <c:ser>
          <c:idx val="5"/>
          <c:order val="3"/>
          <c:spPr>
            <a:ln w="38100">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8-C9CF-42C6-B2F2-DD295295C283}"/>
              </c:ext>
            </c:extLst>
          </c:dPt>
          <c:xVal>
            <c:numRef>
              <c:f>Sheet1!$M$17:$M$19</c:f>
              <c:numCache>
                <c:formatCode>General</c:formatCode>
                <c:ptCount val="3"/>
                <c:pt idx="0">
                  <c:v>3</c:v>
                </c:pt>
                <c:pt idx="1">
                  <c:v>3</c:v>
                </c:pt>
              </c:numCache>
            </c:numRef>
          </c:xVal>
          <c:yVal>
            <c:numRef>
              <c:f>Sheet1!$N$17:$N$19</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9-C9CF-42C6-B2F2-DD295295C283}"/>
            </c:ext>
          </c:extLst>
        </c:ser>
        <c:ser>
          <c:idx val="7"/>
          <c:order val="4"/>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7.6945986267064199E-23</c:v>
                </c:pt>
                <c:pt idx="1">
                  <c:v>2.0811768202028245E-22</c:v>
                </c:pt>
                <c:pt idx="2">
                  <c:v>5.5730000227206912E-22</c:v>
                </c:pt>
                <c:pt idx="3">
                  <c:v>1.4774954927042648E-21</c:v>
                </c:pt>
                <c:pt idx="4">
                  <c:v>3.8781119317469607E-21</c:v>
                </c:pt>
                <c:pt idx="5">
                  <c:v>1.007793539430001E-20</c:v>
                </c:pt>
                <c:pt idx="6">
                  <c:v>2.5928647011003708E-20</c:v>
                </c:pt>
                <c:pt idx="7">
                  <c:v>6.6045798607393083E-20</c:v>
                </c:pt>
                <c:pt idx="8">
                  <c:v>1.665588032379929E-19</c:v>
                </c:pt>
                <c:pt idx="9">
                  <c:v>4.1585989791151602E-19</c:v>
                </c:pt>
                <c:pt idx="10">
                  <c:v>1.0279773571668917E-18</c:v>
                </c:pt>
                <c:pt idx="11">
                  <c:v>2.5158057769514047E-18</c:v>
                </c:pt>
                <c:pt idx="12">
                  <c:v>6.095758129562418E-18</c:v>
                </c:pt>
                <c:pt idx="13">
                  <c:v>1.4622963575006579E-17</c:v>
                </c:pt>
                <c:pt idx="14">
                  <c:v>3.4729627485662082E-17</c:v>
                </c:pt>
                <c:pt idx="15">
                  <c:v>8.1662356316695502E-17</c:v>
                </c:pt>
                <c:pt idx="16">
                  <c:v>1.9010815379079637E-16</c:v>
                </c:pt>
                <c:pt idx="17">
                  <c:v>4.3816394355093266E-16</c:v>
                </c:pt>
                <c:pt idx="18">
                  <c:v>9.9983787484971794E-16</c:v>
                </c:pt>
                <c:pt idx="19">
                  <c:v>2.2588094031543032E-15</c:v>
                </c:pt>
                <c:pt idx="20">
                  <c:v>5.0522710835368927E-15</c:v>
                </c:pt>
                <c:pt idx="21">
                  <c:v>1.1187956214351817E-14</c:v>
                </c:pt>
                <c:pt idx="22">
                  <c:v>2.4528552856964324E-14</c:v>
                </c:pt>
                <c:pt idx="23">
                  <c:v>5.3241483722529814E-14</c:v>
                </c:pt>
                <c:pt idx="24">
                  <c:v>1.144156490180137E-13</c:v>
                </c:pt>
                <c:pt idx="25">
                  <c:v>2.4343205330290096E-13</c:v>
                </c:pt>
                <c:pt idx="26">
                  <c:v>5.1277536367966629E-13</c:v>
                </c:pt>
                <c:pt idx="27">
                  <c:v>1.069383787154164E-12</c:v>
                </c:pt>
                <c:pt idx="28">
                  <c:v>2.207989963137155E-12</c:v>
                </c:pt>
                <c:pt idx="29">
                  <c:v>4.5135436772055174E-12</c:v>
                </c:pt>
                <c:pt idx="30">
                  <c:v>9.1347204083645936E-12</c:v>
                </c:pt>
                <c:pt idx="31">
                  <c:v>1.8303322170155714E-11</c:v>
                </c:pt>
                <c:pt idx="32">
                  <c:v>3.6309615017918004E-11</c:v>
                </c:pt>
                <c:pt idx="33">
                  <c:v>7.1313281239961009E-11</c:v>
                </c:pt>
                <c:pt idx="34">
                  <c:v>1.3866799941653172E-10</c:v>
                </c:pt>
                <c:pt idx="35">
                  <c:v>2.6695566147628519E-10</c:v>
                </c:pt>
                <c:pt idx="36">
                  <c:v>5.0881402816450389E-10</c:v>
                </c:pt>
                <c:pt idx="37">
                  <c:v>9.6014333703123363E-10</c:v>
                </c:pt>
                <c:pt idx="38">
                  <c:v>1.7937839079640922E-9</c:v>
                </c:pt>
                <c:pt idx="39">
                  <c:v>3.3178842435473049E-9</c:v>
                </c:pt>
                <c:pt idx="40">
                  <c:v>6.0758828498232861E-9</c:v>
                </c:pt>
                <c:pt idx="41">
                  <c:v>1.1015763624682348E-8</c:v>
                </c:pt>
                <c:pt idx="42">
                  <c:v>1.9773196406244672E-8</c:v>
                </c:pt>
                <c:pt idx="43">
                  <c:v>3.513955094820434E-8</c:v>
                </c:pt>
                <c:pt idx="44">
                  <c:v>6.1826205001658573E-8</c:v>
                </c:pt>
                <c:pt idx="45">
                  <c:v>1.0769760042543276E-7</c:v>
                </c:pt>
                <c:pt idx="46">
                  <c:v>1.8573618445552997E-7</c:v>
                </c:pt>
                <c:pt idx="47">
                  <c:v>3.1713492167159759E-7</c:v>
                </c:pt>
                <c:pt idx="48">
                  <c:v>5.3610353446976421E-7</c:v>
                </c:pt>
                <c:pt idx="49">
                  <c:v>8.9724351623833374E-7</c:v>
                </c:pt>
                <c:pt idx="50">
                  <c:v>1.4867195147342977E-6</c:v>
                </c:pt>
                <c:pt idx="51">
                  <c:v>2.4389607458933653E-6</c:v>
                </c:pt>
                <c:pt idx="52">
                  <c:v>3.9612990910320753E-6</c:v>
                </c:pt>
                <c:pt idx="53">
                  <c:v>6.3698251788671238E-6</c:v>
                </c:pt>
                <c:pt idx="54">
                  <c:v>1.0140852065486758E-5</c:v>
                </c:pt>
                <c:pt idx="55">
                  <c:v>1.5983741106905475E-5</c:v>
                </c:pt>
                <c:pt idx="56">
                  <c:v>2.494247129005362E-5</c:v>
                </c:pt>
                <c:pt idx="57">
                  <c:v>3.8535196742087129E-5</c:v>
                </c:pt>
                <c:pt idx="58">
                  <c:v>5.8943067756540058E-5</c:v>
                </c:pt>
                <c:pt idx="59">
                  <c:v>8.9261657177132928E-5</c:v>
                </c:pt>
                <c:pt idx="60">
                  <c:v>1.3383022576488537E-4</c:v>
                </c:pt>
                <c:pt idx="61">
                  <c:v>1.9865547139277307E-4</c:v>
                </c:pt>
                <c:pt idx="62">
                  <c:v>2.9194692579146027E-4</c:v>
                </c:pt>
                <c:pt idx="63">
                  <c:v>4.247802705507529E-4</c:v>
                </c:pt>
                <c:pt idx="64">
                  <c:v>6.1190193011377298E-4</c:v>
                </c:pt>
                <c:pt idx="65">
                  <c:v>8.7268269504576015E-4</c:v>
                </c:pt>
                <c:pt idx="66">
                  <c:v>1.232219168473021E-3</c:v>
                </c:pt>
                <c:pt idx="67">
                  <c:v>1.7225689390536812E-3</c:v>
                </c:pt>
                <c:pt idx="68">
                  <c:v>2.3840882014648486E-3</c:v>
                </c:pt>
                <c:pt idx="69">
                  <c:v>3.2668190561999247E-3</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A-C9CF-42C6-B2F2-DD295295C283}"/>
            </c:ext>
          </c:extLst>
        </c:ser>
        <c:ser>
          <c:idx val="8"/>
          <c:order val="5"/>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C-C9CF-42C6-B2F2-DD295295C283}"/>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3.2668190561999074E-3</c:v>
                </c:pt>
                <c:pt idx="132">
                  <c:v>2.3840882014648343E-3</c:v>
                </c:pt>
                <c:pt idx="133">
                  <c:v>1.7225689390536767E-3</c:v>
                </c:pt>
                <c:pt idx="134">
                  <c:v>1.2322191684730175E-3</c:v>
                </c:pt>
                <c:pt idx="135">
                  <c:v>8.7268269504576015E-4</c:v>
                </c:pt>
                <c:pt idx="136">
                  <c:v>6.1190193011376919E-4</c:v>
                </c:pt>
                <c:pt idx="137">
                  <c:v>4.2478027055074997E-4</c:v>
                </c:pt>
                <c:pt idx="138">
                  <c:v>2.9194692579145951E-4</c:v>
                </c:pt>
                <c:pt idx="139">
                  <c:v>1.9865547139277237E-4</c:v>
                </c:pt>
                <c:pt idx="140">
                  <c:v>1.3383022576488537E-4</c:v>
                </c:pt>
                <c:pt idx="141">
                  <c:v>8.9261657177132304E-5</c:v>
                </c:pt>
                <c:pt idx="142">
                  <c:v>5.8943067756539645E-5</c:v>
                </c:pt>
                <c:pt idx="143">
                  <c:v>3.8535196742086994E-5</c:v>
                </c:pt>
                <c:pt idx="144">
                  <c:v>2.4942471290053535E-5</c:v>
                </c:pt>
                <c:pt idx="145">
                  <c:v>1.5983741106905475E-5</c:v>
                </c:pt>
                <c:pt idx="146">
                  <c:v>1.014085206548667E-5</c:v>
                </c:pt>
                <c:pt idx="147">
                  <c:v>6.3698251788670679E-6</c:v>
                </c:pt>
                <c:pt idx="148">
                  <c:v>3.9612990910320609E-6</c:v>
                </c:pt>
                <c:pt idx="149">
                  <c:v>2.4389607458933522E-6</c:v>
                </c:pt>
                <c:pt idx="150">
                  <c:v>1.4867195147342977E-6</c:v>
                </c:pt>
                <c:pt idx="151">
                  <c:v>8.972435162383258E-7</c:v>
                </c:pt>
                <c:pt idx="152">
                  <c:v>5.3610353446975944E-7</c:v>
                </c:pt>
                <c:pt idx="153">
                  <c:v>3.1713492167159643E-7</c:v>
                </c:pt>
                <c:pt idx="154">
                  <c:v>1.8573618445552897E-7</c:v>
                </c:pt>
                <c:pt idx="155">
                  <c:v>1.0769760042543276E-7</c:v>
                </c:pt>
                <c:pt idx="156">
                  <c:v>6.1826205001657911E-8</c:v>
                </c:pt>
                <c:pt idx="157">
                  <c:v>3.5139550948204215E-8</c:v>
                </c:pt>
                <c:pt idx="158">
                  <c:v>1.9773196406244602E-8</c:v>
                </c:pt>
                <c:pt idx="159">
                  <c:v>1.1015763624682308E-8</c:v>
                </c:pt>
                <c:pt idx="160">
                  <c:v>6.0758828498232861E-9</c:v>
                </c:pt>
                <c:pt idx="161">
                  <c:v>3.3178842435472697E-9</c:v>
                </c:pt>
                <c:pt idx="162">
                  <c:v>1.7937839079640922E-9</c:v>
                </c:pt>
                <c:pt idx="163">
                  <c:v>9.601433370312266E-10</c:v>
                </c:pt>
                <c:pt idx="164">
                  <c:v>5.0881402816449841E-10</c:v>
                </c:pt>
                <c:pt idx="165">
                  <c:v>2.6695566147628519E-10</c:v>
                </c:pt>
                <c:pt idx="166">
                  <c:v>1.3866799941653025E-10</c:v>
                </c:pt>
                <c:pt idx="167">
                  <c:v>7.1313281239961009E-11</c:v>
                </c:pt>
                <c:pt idx="168">
                  <c:v>3.6309615017917752E-11</c:v>
                </c:pt>
                <c:pt idx="169">
                  <c:v>1.8303322170155517E-11</c:v>
                </c:pt>
                <c:pt idx="170">
                  <c:v>9.1347204083645936E-12</c:v>
                </c:pt>
                <c:pt idx="171">
                  <c:v>4.513543677205469E-12</c:v>
                </c:pt>
                <c:pt idx="172">
                  <c:v>2.207989963137155E-12</c:v>
                </c:pt>
                <c:pt idx="173">
                  <c:v>1.0693837871541565E-12</c:v>
                </c:pt>
                <c:pt idx="174">
                  <c:v>5.1277536367965902E-13</c:v>
                </c:pt>
                <c:pt idx="175">
                  <c:v>2.4343205330290096E-13</c:v>
                </c:pt>
                <c:pt idx="176">
                  <c:v>1.1441564901801248E-13</c:v>
                </c:pt>
                <c:pt idx="177">
                  <c:v>5.3241483722529814E-14</c:v>
                </c:pt>
                <c:pt idx="178">
                  <c:v>2.4528552856964153E-14</c:v>
                </c:pt>
                <c:pt idx="179">
                  <c:v>1.1187956214351656E-14</c:v>
                </c:pt>
                <c:pt idx="180">
                  <c:v>5.0522710835368927E-15</c:v>
                </c:pt>
                <c:pt idx="181">
                  <c:v>2.2588094031542708E-15</c:v>
                </c:pt>
                <c:pt idx="182">
                  <c:v>9.9983787484971794E-16</c:v>
                </c:pt>
                <c:pt idx="183">
                  <c:v>4.3816394355093266E-16</c:v>
                </c:pt>
                <c:pt idx="184">
                  <c:v>1.9010815379079371E-16</c:v>
                </c:pt>
                <c:pt idx="185">
                  <c:v>8.1662356316695502E-17</c:v>
                </c:pt>
                <c:pt idx="186">
                  <c:v>3.4729627485661583E-17</c:v>
                </c:pt>
                <c:pt idx="187">
                  <c:v>1.4622963575006579E-17</c:v>
                </c:pt>
                <c:pt idx="188">
                  <c:v>6.095758129562418E-18</c:v>
                </c:pt>
                <c:pt idx="189">
                  <c:v>2.5158057769513689E-18</c:v>
                </c:pt>
                <c:pt idx="190">
                  <c:v>1.0279773571668917E-18</c:v>
                </c:pt>
                <c:pt idx="191">
                  <c:v>4.1585989791150716E-19</c:v>
                </c:pt>
                <c:pt idx="192">
                  <c:v>1.6655880323798698E-19</c:v>
                </c:pt>
                <c:pt idx="193">
                  <c:v>6.6045798607393083E-20</c:v>
                </c:pt>
                <c:pt idx="194">
                  <c:v>2.5928647011003341E-20</c:v>
                </c:pt>
                <c:pt idx="195">
                  <c:v>1.007793539430001E-20</c:v>
                </c:pt>
                <c:pt idx="196">
                  <c:v>3.8781119317469065E-21</c:v>
                </c:pt>
                <c:pt idx="197">
                  <c:v>1.4774954927042124E-21</c:v>
                </c:pt>
                <c:pt idx="198">
                  <c:v>5.5730000227206912E-22</c:v>
                </c:pt>
                <c:pt idx="199">
                  <c:v>2.0811768202027803E-22</c:v>
                </c:pt>
                <c:pt idx="200">
                  <c:v>7.6945986267064199E-23</c:v>
                </c:pt>
              </c:numCache>
            </c:numRef>
          </c:yVal>
          <c:smooth val="1"/>
          <c:extLst>
            <c:ext xmlns:c16="http://schemas.microsoft.com/office/drawing/2014/chart" uri="{C3380CC4-5D6E-409C-BE32-E72D297353CC}">
              <c16:uniqueId val="{0000000D-C9CF-42C6-B2F2-DD295295C283}"/>
            </c:ext>
          </c:extLst>
        </c:ser>
        <c:ser>
          <c:idx val="4"/>
          <c:order val="6"/>
          <c:tx>
            <c:v>Mean</c:v>
          </c:tx>
          <c:spPr>
            <a:ln w="38100">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C9CF-42C6-B2F2-DD295295C28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0</c:v>
                </c:pt>
                <c:pt idx="1">
                  <c:v>0</c:v>
                </c:pt>
              </c:numCache>
            </c:numRef>
          </c:xVal>
          <c:yVal>
            <c:numRef>
              <c:f>Sheet1!$N$5:$N$7</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F-C9CF-42C6-B2F2-DD295295C283}"/>
            </c:ext>
          </c:extLst>
        </c:ser>
        <c:dLbls>
          <c:showLegendKey val="0"/>
          <c:showVal val="0"/>
          <c:showCatName val="0"/>
          <c:showSerName val="0"/>
          <c:showPercent val="0"/>
          <c:showBubbleSize val="0"/>
        </c:dLbls>
        <c:axId val="49556864"/>
        <c:axId val="82653952"/>
      </c:scatterChart>
      <c:valAx>
        <c:axId val="49556864"/>
        <c:scaling>
          <c:orientation val="minMax"/>
          <c:max val="4"/>
          <c:min val="-4"/>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1.232219168473021E-3</c:v>
                </c:pt>
                <c:pt idx="72">
                  <c:v>1.7225689390536812E-3</c:v>
                </c:pt>
                <c:pt idx="73">
                  <c:v>2.3840882014648486E-3</c:v>
                </c:pt>
                <c:pt idx="74">
                  <c:v>3.2668190561999247E-3</c:v>
                </c:pt>
                <c:pt idx="75">
                  <c:v>4.4318484119380075E-3</c:v>
                </c:pt>
                <c:pt idx="76">
                  <c:v>5.9525324197758642E-3</c:v>
                </c:pt>
                <c:pt idx="77">
                  <c:v>7.9154515829799686E-3</c:v>
                </c:pt>
                <c:pt idx="78">
                  <c:v>1.0420934814422614E-2</c:v>
                </c:pt>
                <c:pt idx="79">
                  <c:v>1.3582969233685634E-2</c:v>
                </c:pt>
                <c:pt idx="80">
                  <c:v>1.752830049356854E-2</c:v>
                </c:pt>
                <c:pt idx="81">
                  <c:v>2.2394530294842882E-2</c:v>
                </c:pt>
                <c:pt idx="82">
                  <c:v>2.8327037741601249E-2</c:v>
                </c:pt>
                <c:pt idx="83">
                  <c:v>3.5474592846231487E-2</c:v>
                </c:pt>
                <c:pt idx="84">
                  <c:v>4.3983595980427233E-2</c:v>
                </c:pt>
                <c:pt idx="85">
                  <c:v>5.3990966513188063E-2</c:v>
                </c:pt>
                <c:pt idx="86">
                  <c:v>6.5615814774676554E-2</c:v>
                </c:pt>
                <c:pt idx="87">
                  <c:v>7.8950158300894302E-2</c:v>
                </c:pt>
                <c:pt idx="88">
                  <c:v>9.4049077376887044E-2</c:v>
                </c:pt>
                <c:pt idx="89">
                  <c:v>0.11092083467945563</c:v>
                </c:pt>
                <c:pt idx="90">
                  <c:v>0.12951759566589174</c:v>
                </c:pt>
                <c:pt idx="91">
                  <c:v>0.14972746563574479</c:v>
                </c:pt>
                <c:pt idx="92">
                  <c:v>0.17136859204780761</c:v>
                </c:pt>
                <c:pt idx="93">
                  <c:v>0.19418605498321312</c:v>
                </c:pt>
                <c:pt idx="94">
                  <c:v>0.21785217703255064</c:v>
                </c:pt>
                <c:pt idx="95">
                  <c:v>0.24197072451914337</c:v>
                </c:pt>
                <c:pt idx="96">
                  <c:v>0.26608524989875521</c:v>
                </c:pt>
                <c:pt idx="97">
                  <c:v>0.28969155276148301</c:v>
                </c:pt>
                <c:pt idx="98">
                  <c:v>0.31225393336676144</c:v>
                </c:pt>
                <c:pt idx="99">
                  <c:v>0.33322460289179973</c:v>
                </c:pt>
                <c:pt idx="100">
                  <c:v>0.35206532676429952</c:v>
                </c:pt>
                <c:pt idx="101">
                  <c:v>0.36827014030332356</c:v>
                </c:pt>
                <c:pt idx="102">
                  <c:v>0.38138781546052419</c:v>
                </c:pt>
                <c:pt idx="103">
                  <c:v>0.39104269397545599</c:v>
                </c:pt>
                <c:pt idx="104">
                  <c:v>0.39695254747701181</c:v>
                </c:pt>
                <c:pt idx="105">
                  <c:v>0.3989422804014327</c:v>
                </c:pt>
                <c:pt idx="106">
                  <c:v>0.39695254747701175</c:v>
                </c:pt>
                <c:pt idx="107">
                  <c:v>0.39104269397545582</c:v>
                </c:pt>
                <c:pt idx="108">
                  <c:v>0.38138781546052403</c:v>
                </c:pt>
                <c:pt idx="109">
                  <c:v>0.36827014030332328</c:v>
                </c:pt>
                <c:pt idx="110">
                  <c:v>0.35206532676429952</c:v>
                </c:pt>
                <c:pt idx="111">
                  <c:v>0.33322460289179939</c:v>
                </c:pt>
                <c:pt idx="112">
                  <c:v>0.31225393336676105</c:v>
                </c:pt>
                <c:pt idx="113">
                  <c:v>0.28969155276148256</c:v>
                </c:pt>
                <c:pt idx="114">
                  <c:v>0.26608524989875476</c:v>
                </c:pt>
                <c:pt idx="115">
                  <c:v>0.24197072451914337</c:v>
                </c:pt>
                <c:pt idx="116">
                  <c:v>0.21785217703255022</c:v>
                </c:pt>
                <c:pt idx="117">
                  <c:v>0.1941860549832127</c:v>
                </c:pt>
                <c:pt idx="118">
                  <c:v>0.17136859204780719</c:v>
                </c:pt>
                <c:pt idx="119">
                  <c:v>0.14972746563574479</c:v>
                </c:pt>
                <c:pt idx="120">
                  <c:v>0.12951759566589174</c:v>
                </c:pt>
                <c:pt idx="121">
                  <c:v>0.11092083467945532</c:v>
                </c:pt>
                <c:pt idx="122">
                  <c:v>9.4049077376886753E-2</c:v>
                </c:pt>
                <c:pt idx="123">
                  <c:v>7.8950158300894066E-2</c:v>
                </c:pt>
                <c:pt idx="124">
                  <c:v>6.5615814774676554E-2</c:v>
                </c:pt>
                <c:pt idx="125">
                  <c:v>5.3990966513188063E-2</c:v>
                </c:pt>
                <c:pt idx="126">
                  <c:v>4.3983595980427052E-2</c:v>
                </c:pt>
                <c:pt idx="127">
                  <c:v>3.5474592846231362E-2</c:v>
                </c:pt>
                <c:pt idx="128">
                  <c:v>2.832703774160112E-2</c:v>
                </c:pt>
                <c:pt idx="129">
                  <c:v>2.2394530294842882E-2</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B178-408C-A130-70394C47233F}"/>
            </c:ext>
          </c:extLst>
        </c:ser>
        <c:ser>
          <c:idx val="2"/>
          <c:order val="1"/>
          <c:spPr>
            <a:ln>
              <a:solidFill>
                <a:schemeClr val="tx1"/>
              </a:solidFill>
              <a:prstDash val="solid"/>
            </a:ln>
          </c:spPr>
          <c:marker>
            <c:symbol val="none"/>
          </c:marker>
          <c:dPt>
            <c:idx val="1"/>
            <c:bubble3D val="0"/>
            <c:spPr>
              <a:ln w="38100">
                <a:solidFill>
                  <a:srgbClr val="FFC000"/>
                </a:solidFill>
                <a:prstDash val="solid"/>
              </a:ln>
            </c:spPr>
            <c:extLst>
              <c:ext xmlns:c16="http://schemas.microsoft.com/office/drawing/2014/chart" uri="{C3380CC4-5D6E-409C-BE32-E72D297353CC}">
                <c16:uniqueId val="{00000002-B178-408C-A130-70394C47233F}"/>
              </c:ext>
            </c:extLst>
          </c:dPt>
          <c:xVal>
            <c:numRef>
              <c:f>Sheet1!$M$9:$M$11</c:f>
              <c:numCache>
                <c:formatCode>General</c:formatCode>
                <c:ptCount val="3"/>
                <c:pt idx="0">
                  <c:v>0</c:v>
                </c:pt>
                <c:pt idx="1">
                  <c:v>0</c:v>
                </c:pt>
              </c:numCache>
            </c:numRef>
          </c:xVal>
          <c:yVal>
            <c:numRef>
              <c:f>Sheet1!$N$9:$N$11</c:f>
              <c:numCache>
                <c:formatCode>General</c:formatCode>
                <c:ptCount val="3"/>
                <c:pt idx="0">
                  <c:v>-1.9947114020071637E-2</c:v>
                </c:pt>
                <c:pt idx="1">
                  <c:v>0.45878362246164756</c:v>
                </c:pt>
              </c:numCache>
            </c:numRef>
          </c:yVal>
          <c:smooth val="1"/>
          <c:extLst>
            <c:ext xmlns:c16="http://schemas.microsoft.com/office/drawing/2014/chart" uri="{C3380CC4-5D6E-409C-BE32-E72D297353CC}">
              <c16:uniqueId val="{00000003-B178-408C-A130-70394C47233F}"/>
            </c:ext>
          </c:extLst>
        </c:ser>
        <c:ser>
          <c:idx val="3"/>
          <c:order val="2"/>
          <c:spPr>
            <a:ln w="38100">
              <a:solidFill>
                <a:srgbClr val="FF0000"/>
              </a:solidFill>
            </a:ln>
          </c:spPr>
          <c:marker>
            <c:symbol val="none"/>
          </c:marker>
          <c:xVal>
            <c:numRef>
              <c:f>Sheet1!$M$13:$M$15</c:f>
              <c:numCache>
                <c:formatCode>General</c:formatCode>
                <c:ptCount val="3"/>
                <c:pt idx="0">
                  <c:v>-3</c:v>
                </c:pt>
                <c:pt idx="1">
                  <c:v>-3</c:v>
                </c:pt>
              </c:numCache>
            </c:numRef>
          </c:xVal>
          <c:yVal>
            <c:numRef>
              <c:f>Sheet1!$N$13:$N$15</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4-B178-408C-A130-70394C47233F}"/>
            </c:ext>
          </c:extLst>
        </c:ser>
        <c:ser>
          <c:idx val="5"/>
          <c:order val="3"/>
          <c:spPr>
            <a:ln w="38100">
              <a:solidFill>
                <a:srgbClr val="FF0000"/>
              </a:solidFill>
            </a:ln>
          </c:spPr>
          <c:marker>
            <c:symbol val="none"/>
          </c:marker>
          <c:xVal>
            <c:numRef>
              <c:f>Sheet1!$M$17:$M$19</c:f>
              <c:numCache>
                <c:formatCode>General</c:formatCode>
                <c:ptCount val="3"/>
                <c:pt idx="0">
                  <c:v>3</c:v>
                </c:pt>
                <c:pt idx="1">
                  <c:v>3</c:v>
                </c:pt>
              </c:numCache>
            </c:numRef>
          </c:xVal>
          <c:yVal>
            <c:numRef>
              <c:f>Sheet1!$N$17:$N$19</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5-B178-408C-A130-70394C47233F}"/>
            </c:ext>
          </c:extLst>
        </c:ser>
        <c:ser>
          <c:idx val="6"/>
          <c:order val="4"/>
          <c:spPr>
            <a:ln w="38100">
              <a:solidFill>
                <a:schemeClr val="tx1"/>
              </a:solidFill>
              <a:headEnd type="none" w="med" len="med"/>
              <a:tailEnd type="triangle" w="med" len="med"/>
            </a:ln>
          </c:spPr>
          <c:marker>
            <c:symbol val="none"/>
          </c:marker>
          <c:xVal>
            <c:numRef>
              <c:f>Sheet1!$G$6:$G$7</c:f>
              <c:numCache>
                <c:formatCode>General</c:formatCode>
                <c:ptCount val="2"/>
                <c:pt idx="0">
                  <c:v>0</c:v>
                </c:pt>
                <c:pt idx="1">
                  <c:v>0.5</c:v>
                </c:pt>
              </c:numCache>
            </c:numRef>
          </c:xVal>
          <c:yVal>
            <c:numRef>
              <c:f>Sheet1!$H$6:$H$7</c:f>
              <c:numCache>
                <c:formatCode>General</c:formatCode>
                <c:ptCount val="2"/>
                <c:pt idx="0">
                  <c:v>0.23936536824085961</c:v>
                </c:pt>
                <c:pt idx="1">
                  <c:v>0.23936536824085961</c:v>
                </c:pt>
              </c:numCache>
            </c:numRef>
          </c:yVal>
          <c:smooth val="1"/>
          <c:extLst>
            <c:ext xmlns:c16="http://schemas.microsoft.com/office/drawing/2014/chart" uri="{C3380CC4-5D6E-409C-BE32-E72D297353CC}">
              <c16:uniqueId val="{00000006-B178-408C-A130-70394C47233F}"/>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4.5753755905208055E-25</c:v>
                </c:pt>
                <c:pt idx="1">
                  <c:v>1.300961619923913E-24</c:v>
                </c:pt>
                <c:pt idx="2">
                  <c:v>3.6623451685553784E-24</c:v>
                </c:pt>
                <c:pt idx="3">
                  <c:v>1.0207305594306101E-23</c:v>
                </c:pt>
                <c:pt idx="4">
                  <c:v>2.8165665442762424E-23</c:v>
                </c:pt>
                <c:pt idx="5">
                  <c:v>7.6945986267064199E-23</c:v>
                </c:pt>
                <c:pt idx="6">
                  <c:v>2.0811768202028245E-22</c:v>
                </c:pt>
                <c:pt idx="7">
                  <c:v>5.5730000227206912E-22</c:v>
                </c:pt>
                <c:pt idx="8">
                  <c:v>1.4774954927042648E-21</c:v>
                </c:pt>
                <c:pt idx="9">
                  <c:v>3.8781119317469607E-21</c:v>
                </c:pt>
                <c:pt idx="10">
                  <c:v>1.007793539430001E-20</c:v>
                </c:pt>
                <c:pt idx="11">
                  <c:v>2.5928647011003708E-20</c:v>
                </c:pt>
                <c:pt idx="12">
                  <c:v>6.6045798607393083E-20</c:v>
                </c:pt>
                <c:pt idx="13">
                  <c:v>1.665588032379929E-19</c:v>
                </c:pt>
                <c:pt idx="14">
                  <c:v>4.1585989791151602E-19</c:v>
                </c:pt>
                <c:pt idx="15">
                  <c:v>1.0279773571668917E-18</c:v>
                </c:pt>
                <c:pt idx="16">
                  <c:v>2.5158057769514047E-18</c:v>
                </c:pt>
                <c:pt idx="17">
                  <c:v>6.095758129562418E-18</c:v>
                </c:pt>
                <c:pt idx="18">
                  <c:v>1.4622963575006579E-17</c:v>
                </c:pt>
                <c:pt idx="19">
                  <c:v>3.4729627485662082E-17</c:v>
                </c:pt>
                <c:pt idx="20">
                  <c:v>8.1662356316695502E-17</c:v>
                </c:pt>
                <c:pt idx="21">
                  <c:v>1.9010815379079637E-16</c:v>
                </c:pt>
                <c:pt idx="22">
                  <c:v>4.3816394355093266E-16</c:v>
                </c:pt>
                <c:pt idx="23">
                  <c:v>9.9983787484971794E-16</c:v>
                </c:pt>
                <c:pt idx="24">
                  <c:v>2.2588094031543032E-15</c:v>
                </c:pt>
                <c:pt idx="25">
                  <c:v>5.0522710835368927E-15</c:v>
                </c:pt>
                <c:pt idx="26">
                  <c:v>1.1187956214351817E-14</c:v>
                </c:pt>
                <c:pt idx="27">
                  <c:v>2.4528552856964324E-14</c:v>
                </c:pt>
                <c:pt idx="28">
                  <c:v>5.3241483722529814E-14</c:v>
                </c:pt>
                <c:pt idx="29">
                  <c:v>1.144156490180137E-13</c:v>
                </c:pt>
                <c:pt idx="30">
                  <c:v>2.4343205330290096E-13</c:v>
                </c:pt>
                <c:pt idx="31">
                  <c:v>5.1277536367966629E-13</c:v>
                </c:pt>
                <c:pt idx="32">
                  <c:v>1.069383787154164E-12</c:v>
                </c:pt>
                <c:pt idx="33">
                  <c:v>2.207989963137155E-12</c:v>
                </c:pt>
                <c:pt idx="34">
                  <c:v>4.5135436772055174E-12</c:v>
                </c:pt>
                <c:pt idx="35">
                  <c:v>9.1347204083645936E-12</c:v>
                </c:pt>
                <c:pt idx="36">
                  <c:v>1.8303322170155714E-11</c:v>
                </c:pt>
                <c:pt idx="37">
                  <c:v>3.6309615017918004E-11</c:v>
                </c:pt>
                <c:pt idx="38">
                  <c:v>7.1313281239961009E-11</c:v>
                </c:pt>
                <c:pt idx="39">
                  <c:v>1.3866799941653172E-10</c:v>
                </c:pt>
                <c:pt idx="40">
                  <c:v>2.6695566147628519E-10</c:v>
                </c:pt>
                <c:pt idx="41">
                  <c:v>5.0881402816450751E-10</c:v>
                </c:pt>
                <c:pt idx="42">
                  <c:v>9.6014333703123363E-10</c:v>
                </c:pt>
                <c:pt idx="43">
                  <c:v>1.7937839079640794E-9</c:v>
                </c:pt>
                <c:pt idx="44">
                  <c:v>3.3178842435473049E-9</c:v>
                </c:pt>
                <c:pt idx="45">
                  <c:v>6.0758828498232861E-9</c:v>
                </c:pt>
                <c:pt idx="46">
                  <c:v>1.1015763624682348E-8</c:v>
                </c:pt>
                <c:pt idx="47">
                  <c:v>1.9773196406244672E-8</c:v>
                </c:pt>
                <c:pt idx="48">
                  <c:v>3.5139550948204466E-8</c:v>
                </c:pt>
                <c:pt idx="49">
                  <c:v>6.1826205001658573E-8</c:v>
                </c:pt>
                <c:pt idx="50">
                  <c:v>1.0769760042543276E-7</c:v>
                </c:pt>
                <c:pt idx="51">
                  <c:v>1.8573618445552997E-7</c:v>
                </c:pt>
                <c:pt idx="52">
                  <c:v>3.1713492167159759E-7</c:v>
                </c:pt>
                <c:pt idx="53">
                  <c:v>5.3610353446976421E-7</c:v>
                </c:pt>
                <c:pt idx="54">
                  <c:v>8.9724351623833374E-7</c:v>
                </c:pt>
                <c:pt idx="55">
                  <c:v>1.4867195147342977E-6</c:v>
                </c:pt>
                <c:pt idx="56">
                  <c:v>2.4389607458933653E-6</c:v>
                </c:pt>
                <c:pt idx="57">
                  <c:v>3.9612990910320753E-6</c:v>
                </c:pt>
                <c:pt idx="58">
                  <c:v>6.3698251788671238E-6</c:v>
                </c:pt>
                <c:pt idx="59">
                  <c:v>1.0140852065486758E-5</c:v>
                </c:pt>
                <c:pt idx="60">
                  <c:v>1.5983741106905475E-5</c:v>
                </c:pt>
                <c:pt idx="61">
                  <c:v>2.494247129005362E-5</c:v>
                </c:pt>
                <c:pt idx="62">
                  <c:v>3.8535196742087129E-5</c:v>
                </c:pt>
                <c:pt idx="63">
                  <c:v>5.8943067756540058E-5</c:v>
                </c:pt>
                <c:pt idx="64">
                  <c:v>8.9261657177132928E-5</c:v>
                </c:pt>
                <c:pt idx="65">
                  <c:v>1.3383022576488537E-4</c:v>
                </c:pt>
                <c:pt idx="66">
                  <c:v>1.9865547139277307E-4</c:v>
                </c:pt>
                <c:pt idx="67">
                  <c:v>2.9194692579146027E-4</c:v>
                </c:pt>
                <c:pt idx="68">
                  <c:v>4.247802705507529E-4</c:v>
                </c:pt>
                <c:pt idx="69">
                  <c:v>6.1190193011377298E-4</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7-B178-408C-A130-70394C47233F}"/>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9-B178-408C-A130-70394C47233F}"/>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1.3582969233685566E-2</c:v>
                </c:pt>
                <c:pt idx="132">
                  <c:v>1.0420934814422567E-2</c:v>
                </c:pt>
                <c:pt idx="133">
                  <c:v>7.915451582979946E-3</c:v>
                </c:pt>
                <c:pt idx="134">
                  <c:v>5.9525324197758486E-3</c:v>
                </c:pt>
                <c:pt idx="135">
                  <c:v>4.4318484119380075E-3</c:v>
                </c:pt>
                <c:pt idx="136">
                  <c:v>3.2668190561999074E-3</c:v>
                </c:pt>
                <c:pt idx="137">
                  <c:v>2.3840882014648343E-3</c:v>
                </c:pt>
                <c:pt idx="138">
                  <c:v>1.7225689390536767E-3</c:v>
                </c:pt>
                <c:pt idx="139">
                  <c:v>1.2322191684730175E-3</c:v>
                </c:pt>
                <c:pt idx="140">
                  <c:v>8.7268269504576015E-4</c:v>
                </c:pt>
                <c:pt idx="141">
                  <c:v>6.1190193011376919E-4</c:v>
                </c:pt>
                <c:pt idx="142">
                  <c:v>4.2478027055074997E-4</c:v>
                </c:pt>
                <c:pt idx="143">
                  <c:v>2.9194692579145951E-4</c:v>
                </c:pt>
                <c:pt idx="144">
                  <c:v>1.9865547139277237E-4</c:v>
                </c:pt>
                <c:pt idx="145">
                  <c:v>1.3383022576488537E-4</c:v>
                </c:pt>
                <c:pt idx="146">
                  <c:v>8.9261657177132304E-5</c:v>
                </c:pt>
                <c:pt idx="147">
                  <c:v>5.8943067756539645E-5</c:v>
                </c:pt>
                <c:pt idx="148">
                  <c:v>3.8535196742086994E-5</c:v>
                </c:pt>
                <c:pt idx="149">
                  <c:v>2.4942471290053535E-5</c:v>
                </c:pt>
                <c:pt idx="150">
                  <c:v>1.5983741106905475E-5</c:v>
                </c:pt>
                <c:pt idx="151">
                  <c:v>1.014085206548667E-5</c:v>
                </c:pt>
                <c:pt idx="152">
                  <c:v>6.3698251788670679E-6</c:v>
                </c:pt>
                <c:pt idx="153">
                  <c:v>3.9612990910320609E-6</c:v>
                </c:pt>
                <c:pt idx="154">
                  <c:v>2.4389607458933522E-6</c:v>
                </c:pt>
                <c:pt idx="155">
                  <c:v>1.4867195147342977E-6</c:v>
                </c:pt>
                <c:pt idx="156">
                  <c:v>8.972435162383258E-7</c:v>
                </c:pt>
                <c:pt idx="157">
                  <c:v>5.3610353446975944E-7</c:v>
                </c:pt>
                <c:pt idx="158">
                  <c:v>3.1713492167159643E-7</c:v>
                </c:pt>
                <c:pt idx="159">
                  <c:v>1.8573618445552897E-7</c:v>
                </c:pt>
                <c:pt idx="160">
                  <c:v>1.0769760042543276E-7</c:v>
                </c:pt>
                <c:pt idx="161">
                  <c:v>6.1826205001657911E-8</c:v>
                </c:pt>
                <c:pt idx="162">
                  <c:v>3.5139550948204466E-8</c:v>
                </c:pt>
                <c:pt idx="163">
                  <c:v>1.9773196406244602E-8</c:v>
                </c:pt>
                <c:pt idx="164">
                  <c:v>1.1015763624682191E-8</c:v>
                </c:pt>
                <c:pt idx="165">
                  <c:v>6.0758828498232861E-9</c:v>
                </c:pt>
                <c:pt idx="166">
                  <c:v>3.3178842435472697E-9</c:v>
                </c:pt>
                <c:pt idx="167">
                  <c:v>1.7937839079640922E-9</c:v>
                </c:pt>
                <c:pt idx="168">
                  <c:v>9.601433370312266E-10</c:v>
                </c:pt>
                <c:pt idx="169">
                  <c:v>5.0881402816449841E-10</c:v>
                </c:pt>
                <c:pt idx="170">
                  <c:v>2.6695566147628519E-10</c:v>
                </c:pt>
                <c:pt idx="171">
                  <c:v>1.3866799941653025E-10</c:v>
                </c:pt>
                <c:pt idx="172">
                  <c:v>7.1313281239961009E-11</c:v>
                </c:pt>
                <c:pt idx="173">
                  <c:v>3.6309615017917752E-11</c:v>
                </c:pt>
                <c:pt idx="174">
                  <c:v>1.8303322170155517E-11</c:v>
                </c:pt>
                <c:pt idx="175">
                  <c:v>9.1347204083645936E-12</c:v>
                </c:pt>
                <c:pt idx="176">
                  <c:v>4.513543677205469E-12</c:v>
                </c:pt>
                <c:pt idx="177">
                  <c:v>2.207989963137155E-12</c:v>
                </c:pt>
                <c:pt idx="178">
                  <c:v>1.0693837871541565E-12</c:v>
                </c:pt>
                <c:pt idx="179">
                  <c:v>5.1277536367965902E-13</c:v>
                </c:pt>
                <c:pt idx="180">
                  <c:v>2.4343205330290096E-13</c:v>
                </c:pt>
                <c:pt idx="181">
                  <c:v>1.1441564901801248E-13</c:v>
                </c:pt>
                <c:pt idx="182">
                  <c:v>5.3241483722529814E-14</c:v>
                </c:pt>
                <c:pt idx="183">
                  <c:v>2.4528552856964153E-14</c:v>
                </c:pt>
                <c:pt idx="184">
                  <c:v>1.1187956214351656E-14</c:v>
                </c:pt>
                <c:pt idx="185">
                  <c:v>5.0522710835368927E-15</c:v>
                </c:pt>
                <c:pt idx="186">
                  <c:v>2.2588094031542708E-15</c:v>
                </c:pt>
                <c:pt idx="187">
                  <c:v>9.9983787484971794E-16</c:v>
                </c:pt>
                <c:pt idx="188">
                  <c:v>4.3816394355093266E-16</c:v>
                </c:pt>
                <c:pt idx="189">
                  <c:v>1.9010815379079371E-16</c:v>
                </c:pt>
                <c:pt idx="190">
                  <c:v>8.1662356316695502E-17</c:v>
                </c:pt>
                <c:pt idx="191">
                  <c:v>3.4729627485661583E-17</c:v>
                </c:pt>
                <c:pt idx="192">
                  <c:v>1.4622963575006061E-17</c:v>
                </c:pt>
                <c:pt idx="193">
                  <c:v>6.095758129562418E-18</c:v>
                </c:pt>
                <c:pt idx="194">
                  <c:v>2.5158057769513689E-18</c:v>
                </c:pt>
                <c:pt idx="195">
                  <c:v>1.0279773571668917E-18</c:v>
                </c:pt>
                <c:pt idx="196">
                  <c:v>4.1585989791150716E-19</c:v>
                </c:pt>
                <c:pt idx="197">
                  <c:v>1.6655880323798698E-19</c:v>
                </c:pt>
                <c:pt idx="198">
                  <c:v>6.6045798607393083E-20</c:v>
                </c:pt>
                <c:pt idx="199">
                  <c:v>2.5928647011003341E-20</c:v>
                </c:pt>
                <c:pt idx="200">
                  <c:v>1.007793539430001E-20</c:v>
                </c:pt>
              </c:numCache>
            </c:numRef>
          </c:yVal>
          <c:smooth val="1"/>
          <c:extLst>
            <c:ext xmlns:c16="http://schemas.microsoft.com/office/drawing/2014/chart" uri="{C3380CC4-5D6E-409C-BE32-E72D297353CC}">
              <c16:uniqueId val="{0000000A-B178-408C-A130-70394C47233F}"/>
            </c:ext>
          </c:extLst>
        </c:ser>
        <c:ser>
          <c:idx val="4"/>
          <c:order val="7"/>
          <c:tx>
            <c:v>Mean</c:v>
          </c:tx>
          <c:spPr>
            <a:ln w="38100">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B178-408C-A130-70394C47233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0.5</c:v>
                </c:pt>
                <c:pt idx="1">
                  <c:v>0.5</c:v>
                </c:pt>
              </c:numCache>
            </c:numRef>
          </c:xVal>
          <c:yVal>
            <c:numRef>
              <c:f>Sheet1!$N$5:$N$7</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C-B178-408C-A130-70394C47233F}"/>
            </c:ext>
          </c:extLst>
        </c:ser>
        <c:dLbls>
          <c:showLegendKey val="0"/>
          <c:showVal val="0"/>
          <c:showCatName val="0"/>
          <c:showSerName val="0"/>
          <c:showPercent val="0"/>
          <c:showBubbleSize val="0"/>
        </c:dLbls>
        <c:axId val="49556864"/>
        <c:axId val="82653952"/>
      </c:scatterChart>
      <c:valAx>
        <c:axId val="49556864"/>
        <c:scaling>
          <c:orientation val="minMax"/>
          <c:max val="4"/>
          <c:min val="-4"/>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1.9865547139277307E-4</c:v>
                </c:pt>
                <c:pt idx="72">
                  <c:v>2.9194692579146027E-4</c:v>
                </c:pt>
                <c:pt idx="73">
                  <c:v>4.247802705507529E-4</c:v>
                </c:pt>
                <c:pt idx="74">
                  <c:v>6.1190193011377298E-4</c:v>
                </c:pt>
                <c:pt idx="75">
                  <c:v>8.7268269504576015E-4</c:v>
                </c:pt>
                <c:pt idx="76">
                  <c:v>1.232219168473021E-3</c:v>
                </c:pt>
                <c:pt idx="77">
                  <c:v>1.7225689390536812E-3</c:v>
                </c:pt>
                <c:pt idx="78">
                  <c:v>2.3840882014648486E-3</c:v>
                </c:pt>
                <c:pt idx="79">
                  <c:v>3.2668190561999247E-3</c:v>
                </c:pt>
                <c:pt idx="80">
                  <c:v>4.4318484119380075E-3</c:v>
                </c:pt>
                <c:pt idx="81">
                  <c:v>5.9525324197758486E-3</c:v>
                </c:pt>
                <c:pt idx="82">
                  <c:v>7.9154515829799894E-3</c:v>
                </c:pt>
                <c:pt idx="83">
                  <c:v>1.0420934814422614E-2</c:v>
                </c:pt>
                <c:pt idx="84">
                  <c:v>1.3582969233685634E-2</c:v>
                </c:pt>
                <c:pt idx="85">
                  <c:v>1.752830049356854E-2</c:v>
                </c:pt>
                <c:pt idx="86">
                  <c:v>2.2394530294842882E-2</c:v>
                </c:pt>
                <c:pt idx="87">
                  <c:v>2.8327037741601249E-2</c:v>
                </c:pt>
                <c:pt idx="88">
                  <c:v>3.5474592846231487E-2</c:v>
                </c:pt>
                <c:pt idx="89">
                  <c:v>4.3983595980427233E-2</c:v>
                </c:pt>
                <c:pt idx="90">
                  <c:v>5.3990966513188063E-2</c:v>
                </c:pt>
                <c:pt idx="91">
                  <c:v>6.5615814774676554E-2</c:v>
                </c:pt>
                <c:pt idx="92">
                  <c:v>7.8950158300894302E-2</c:v>
                </c:pt>
                <c:pt idx="93">
                  <c:v>9.4049077376887044E-2</c:v>
                </c:pt>
                <c:pt idx="94">
                  <c:v>0.11092083467945563</c:v>
                </c:pt>
                <c:pt idx="95">
                  <c:v>0.12951759566589174</c:v>
                </c:pt>
                <c:pt idx="96">
                  <c:v>0.14972746563574515</c:v>
                </c:pt>
                <c:pt idx="97">
                  <c:v>0.17136859204780761</c:v>
                </c:pt>
                <c:pt idx="98">
                  <c:v>0.19418605498321312</c:v>
                </c:pt>
                <c:pt idx="99">
                  <c:v>0.21785217703255064</c:v>
                </c:pt>
                <c:pt idx="100">
                  <c:v>0.24197072451914337</c:v>
                </c:pt>
                <c:pt idx="101">
                  <c:v>0.26608524989875521</c:v>
                </c:pt>
                <c:pt idx="102">
                  <c:v>0.28969155276148301</c:v>
                </c:pt>
                <c:pt idx="103">
                  <c:v>0.31225393336676144</c:v>
                </c:pt>
                <c:pt idx="104">
                  <c:v>0.33322460289179973</c:v>
                </c:pt>
                <c:pt idx="105">
                  <c:v>0.35206532676429952</c:v>
                </c:pt>
                <c:pt idx="106">
                  <c:v>0.36827014030332356</c:v>
                </c:pt>
                <c:pt idx="107">
                  <c:v>0.38138781546052419</c:v>
                </c:pt>
                <c:pt idx="108">
                  <c:v>0.39104269397545599</c:v>
                </c:pt>
                <c:pt idx="109">
                  <c:v>0.39695254747701181</c:v>
                </c:pt>
                <c:pt idx="110">
                  <c:v>0.3989422804014327</c:v>
                </c:pt>
                <c:pt idx="111">
                  <c:v>0.39695254747701175</c:v>
                </c:pt>
                <c:pt idx="112">
                  <c:v>0.39104269397545582</c:v>
                </c:pt>
                <c:pt idx="113">
                  <c:v>0.38138781546052403</c:v>
                </c:pt>
                <c:pt idx="114">
                  <c:v>0.36827014030332328</c:v>
                </c:pt>
                <c:pt idx="115">
                  <c:v>0.35206532676429952</c:v>
                </c:pt>
                <c:pt idx="116">
                  <c:v>0.33322460289179939</c:v>
                </c:pt>
                <c:pt idx="117">
                  <c:v>0.31225393336676105</c:v>
                </c:pt>
                <c:pt idx="118">
                  <c:v>0.28969155276148256</c:v>
                </c:pt>
                <c:pt idx="119">
                  <c:v>0.26608524989875476</c:v>
                </c:pt>
                <c:pt idx="120">
                  <c:v>0.24197072451914337</c:v>
                </c:pt>
                <c:pt idx="121">
                  <c:v>0.21785217703255022</c:v>
                </c:pt>
                <c:pt idx="122">
                  <c:v>0.1941860549832127</c:v>
                </c:pt>
                <c:pt idx="123">
                  <c:v>0.17136859204780719</c:v>
                </c:pt>
                <c:pt idx="124">
                  <c:v>0.14972746563574479</c:v>
                </c:pt>
                <c:pt idx="125">
                  <c:v>0.12951759566589174</c:v>
                </c:pt>
                <c:pt idx="126">
                  <c:v>0.11092083467945532</c:v>
                </c:pt>
                <c:pt idx="127">
                  <c:v>9.4049077376886753E-2</c:v>
                </c:pt>
                <c:pt idx="128">
                  <c:v>7.8950158300894066E-2</c:v>
                </c:pt>
                <c:pt idx="129">
                  <c:v>6.5615814774676554E-2</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A343-4A97-A1D6-2BDC46E07E13}"/>
            </c:ext>
          </c:extLst>
        </c:ser>
        <c:ser>
          <c:idx val="2"/>
          <c:order val="1"/>
          <c:spPr>
            <a:ln w="38100">
              <a:solidFill>
                <a:schemeClr val="tx1"/>
              </a:solidFill>
              <a:prstDash val="solid"/>
            </a:ln>
          </c:spPr>
          <c:marker>
            <c:symbol val="none"/>
          </c:marker>
          <c:dPt>
            <c:idx val="1"/>
            <c:bubble3D val="0"/>
            <c:spPr>
              <a:ln w="38100">
                <a:solidFill>
                  <a:srgbClr val="FFC000"/>
                </a:solidFill>
                <a:prstDash val="solid"/>
              </a:ln>
            </c:spPr>
            <c:extLst>
              <c:ext xmlns:c16="http://schemas.microsoft.com/office/drawing/2014/chart" uri="{C3380CC4-5D6E-409C-BE32-E72D297353CC}">
                <c16:uniqueId val="{00000002-A343-4A97-A1D6-2BDC46E07E13}"/>
              </c:ext>
            </c:extLst>
          </c:dPt>
          <c:xVal>
            <c:numRef>
              <c:f>Sheet1!$M$9:$M$11</c:f>
              <c:numCache>
                <c:formatCode>General</c:formatCode>
                <c:ptCount val="3"/>
                <c:pt idx="0">
                  <c:v>0</c:v>
                </c:pt>
                <c:pt idx="1">
                  <c:v>0</c:v>
                </c:pt>
              </c:numCache>
            </c:numRef>
          </c:xVal>
          <c:yVal>
            <c:numRef>
              <c:f>Sheet1!$N$9:$N$11</c:f>
              <c:numCache>
                <c:formatCode>General</c:formatCode>
                <c:ptCount val="3"/>
                <c:pt idx="0">
                  <c:v>-1.9947114020071637E-2</c:v>
                </c:pt>
                <c:pt idx="1">
                  <c:v>0.45878362246164756</c:v>
                </c:pt>
              </c:numCache>
            </c:numRef>
          </c:yVal>
          <c:smooth val="1"/>
          <c:extLst>
            <c:ext xmlns:c16="http://schemas.microsoft.com/office/drawing/2014/chart" uri="{C3380CC4-5D6E-409C-BE32-E72D297353CC}">
              <c16:uniqueId val="{00000003-A343-4A97-A1D6-2BDC46E07E13}"/>
            </c:ext>
          </c:extLst>
        </c:ser>
        <c:ser>
          <c:idx val="3"/>
          <c:order val="2"/>
          <c:spPr>
            <a:ln>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5-A343-4A97-A1D6-2BDC46E07E13}"/>
              </c:ext>
            </c:extLst>
          </c:dPt>
          <c:xVal>
            <c:numRef>
              <c:f>Sheet1!$M$13:$M$15</c:f>
              <c:numCache>
                <c:formatCode>General</c:formatCode>
                <c:ptCount val="3"/>
                <c:pt idx="0">
                  <c:v>-3</c:v>
                </c:pt>
                <c:pt idx="1">
                  <c:v>-3</c:v>
                </c:pt>
              </c:numCache>
            </c:numRef>
          </c:xVal>
          <c:yVal>
            <c:numRef>
              <c:f>Sheet1!$N$13:$N$15</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6-A343-4A97-A1D6-2BDC46E07E13}"/>
            </c:ext>
          </c:extLst>
        </c:ser>
        <c:ser>
          <c:idx val="5"/>
          <c:order val="3"/>
          <c:spPr>
            <a:ln w="38100">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8-A343-4A97-A1D6-2BDC46E07E13}"/>
              </c:ext>
            </c:extLst>
          </c:dPt>
          <c:xVal>
            <c:numRef>
              <c:f>Sheet1!$M$17:$M$19</c:f>
              <c:numCache>
                <c:formatCode>General</c:formatCode>
                <c:ptCount val="3"/>
                <c:pt idx="0">
                  <c:v>3</c:v>
                </c:pt>
                <c:pt idx="1">
                  <c:v>3</c:v>
                </c:pt>
              </c:numCache>
            </c:numRef>
          </c:xVal>
          <c:yVal>
            <c:numRef>
              <c:f>Sheet1!$N$17:$N$19</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9-A343-4A97-A1D6-2BDC46E07E13}"/>
            </c:ext>
          </c:extLst>
        </c:ser>
        <c:ser>
          <c:idx val="6"/>
          <c:order val="4"/>
          <c:spPr>
            <a:ln w="38100">
              <a:solidFill>
                <a:schemeClr val="tx1"/>
              </a:solidFill>
              <a:headEnd type="none" w="med" len="med"/>
              <a:tailEnd type="triangle" w="med" len="med"/>
            </a:ln>
          </c:spPr>
          <c:marker>
            <c:symbol val="none"/>
          </c:marker>
          <c:xVal>
            <c:numRef>
              <c:f>Sheet1!$G$6:$G$7</c:f>
              <c:numCache>
                <c:formatCode>General</c:formatCode>
                <c:ptCount val="2"/>
                <c:pt idx="0">
                  <c:v>0</c:v>
                </c:pt>
                <c:pt idx="1">
                  <c:v>1</c:v>
                </c:pt>
              </c:numCache>
            </c:numRef>
          </c:xVal>
          <c:yVal>
            <c:numRef>
              <c:f>Sheet1!$H$6:$H$7</c:f>
              <c:numCache>
                <c:formatCode>General</c:formatCode>
                <c:ptCount val="2"/>
                <c:pt idx="0">
                  <c:v>0.23936536824085961</c:v>
                </c:pt>
                <c:pt idx="1">
                  <c:v>0.23936536824085961</c:v>
                </c:pt>
              </c:numCache>
            </c:numRef>
          </c:yVal>
          <c:smooth val="1"/>
          <c:extLst>
            <c:ext xmlns:c16="http://schemas.microsoft.com/office/drawing/2014/chart" uri="{C3380CC4-5D6E-409C-BE32-E72D297353CC}">
              <c16:uniqueId val="{0000000A-A343-4A97-A1D6-2BDC46E07E13}"/>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2.1188192535093538E-27</c:v>
                </c:pt>
                <c:pt idx="1">
                  <c:v>6.3335378218306055E-27</c:v>
                </c:pt>
                <c:pt idx="2">
                  <c:v>1.8743724023417964E-26</c:v>
                </c:pt>
                <c:pt idx="3">
                  <c:v>5.4918978318178569E-26</c:v>
                </c:pt>
                <c:pt idx="4">
                  <c:v>1.5931111327009668E-25</c:v>
                </c:pt>
                <c:pt idx="5">
                  <c:v>4.5753755905208055E-25</c:v>
                </c:pt>
                <c:pt idx="6">
                  <c:v>1.300961619923913E-24</c:v>
                </c:pt>
                <c:pt idx="7">
                  <c:v>3.6623451685553784E-24</c:v>
                </c:pt>
                <c:pt idx="8">
                  <c:v>1.0207305594306101E-23</c:v>
                </c:pt>
                <c:pt idx="9">
                  <c:v>2.8165665442762424E-23</c:v>
                </c:pt>
                <c:pt idx="10">
                  <c:v>7.6945986267064199E-23</c:v>
                </c:pt>
                <c:pt idx="11">
                  <c:v>2.0811768202028245E-22</c:v>
                </c:pt>
                <c:pt idx="12">
                  <c:v>5.5730000227206912E-22</c:v>
                </c:pt>
                <c:pt idx="13">
                  <c:v>1.4774954927042648E-21</c:v>
                </c:pt>
                <c:pt idx="14">
                  <c:v>3.8781119317469607E-21</c:v>
                </c:pt>
                <c:pt idx="15">
                  <c:v>1.007793539430001E-20</c:v>
                </c:pt>
                <c:pt idx="16">
                  <c:v>2.5928647011003708E-20</c:v>
                </c:pt>
                <c:pt idx="17">
                  <c:v>6.6045798607393083E-20</c:v>
                </c:pt>
                <c:pt idx="18">
                  <c:v>1.665588032379929E-19</c:v>
                </c:pt>
                <c:pt idx="19">
                  <c:v>4.1585989791151602E-19</c:v>
                </c:pt>
                <c:pt idx="20">
                  <c:v>1.0279773571668917E-18</c:v>
                </c:pt>
                <c:pt idx="21">
                  <c:v>2.5158057769514047E-18</c:v>
                </c:pt>
                <c:pt idx="22">
                  <c:v>6.095758129562418E-18</c:v>
                </c:pt>
                <c:pt idx="23">
                  <c:v>1.4622963575006579E-17</c:v>
                </c:pt>
                <c:pt idx="24">
                  <c:v>3.4729627485662082E-17</c:v>
                </c:pt>
                <c:pt idx="25">
                  <c:v>8.1662356316695502E-17</c:v>
                </c:pt>
                <c:pt idx="26">
                  <c:v>1.9010815379079637E-16</c:v>
                </c:pt>
                <c:pt idx="27">
                  <c:v>4.3816394355093266E-16</c:v>
                </c:pt>
                <c:pt idx="28">
                  <c:v>9.9983787484971794E-16</c:v>
                </c:pt>
                <c:pt idx="29">
                  <c:v>2.2588094031543032E-15</c:v>
                </c:pt>
                <c:pt idx="30">
                  <c:v>5.0522710835368927E-15</c:v>
                </c:pt>
                <c:pt idx="31">
                  <c:v>1.1187956214351817E-14</c:v>
                </c:pt>
                <c:pt idx="32">
                  <c:v>2.4528552856964324E-14</c:v>
                </c:pt>
                <c:pt idx="33">
                  <c:v>5.3241483722529814E-14</c:v>
                </c:pt>
                <c:pt idx="34">
                  <c:v>1.144156490180137E-13</c:v>
                </c:pt>
                <c:pt idx="35">
                  <c:v>2.4343205330290096E-13</c:v>
                </c:pt>
                <c:pt idx="36">
                  <c:v>5.1277536367966629E-13</c:v>
                </c:pt>
                <c:pt idx="37">
                  <c:v>1.069383787154164E-12</c:v>
                </c:pt>
                <c:pt idx="38">
                  <c:v>2.207989963137155E-12</c:v>
                </c:pt>
                <c:pt idx="39">
                  <c:v>4.5135436772055174E-12</c:v>
                </c:pt>
                <c:pt idx="40">
                  <c:v>9.1347204083645936E-12</c:v>
                </c:pt>
                <c:pt idx="41">
                  <c:v>1.8303322170155846E-11</c:v>
                </c:pt>
                <c:pt idx="42">
                  <c:v>3.6309615017918004E-11</c:v>
                </c:pt>
                <c:pt idx="43">
                  <c:v>7.1313281239960764E-11</c:v>
                </c:pt>
                <c:pt idx="44">
                  <c:v>1.3866799941653172E-10</c:v>
                </c:pt>
                <c:pt idx="45">
                  <c:v>2.6695566147628519E-10</c:v>
                </c:pt>
                <c:pt idx="46">
                  <c:v>5.0881402816450751E-10</c:v>
                </c:pt>
                <c:pt idx="47">
                  <c:v>9.6014333703123363E-10</c:v>
                </c:pt>
                <c:pt idx="48">
                  <c:v>1.7937839079640922E-9</c:v>
                </c:pt>
                <c:pt idx="49">
                  <c:v>3.3178842435473049E-9</c:v>
                </c:pt>
                <c:pt idx="50">
                  <c:v>6.0758828498232861E-9</c:v>
                </c:pt>
                <c:pt idx="51">
                  <c:v>1.1015763624682348E-8</c:v>
                </c:pt>
                <c:pt idx="52">
                  <c:v>1.9773196406244672E-8</c:v>
                </c:pt>
                <c:pt idx="53">
                  <c:v>3.5139550948204466E-8</c:v>
                </c:pt>
                <c:pt idx="54">
                  <c:v>6.1826205001658573E-8</c:v>
                </c:pt>
                <c:pt idx="55">
                  <c:v>1.0769760042543276E-7</c:v>
                </c:pt>
                <c:pt idx="56">
                  <c:v>1.8573618445552997E-7</c:v>
                </c:pt>
                <c:pt idx="57">
                  <c:v>3.1713492167159759E-7</c:v>
                </c:pt>
                <c:pt idx="58">
                  <c:v>5.3610353446976421E-7</c:v>
                </c:pt>
                <c:pt idx="59">
                  <c:v>8.9724351623833374E-7</c:v>
                </c:pt>
                <c:pt idx="60">
                  <c:v>1.4867195147342977E-6</c:v>
                </c:pt>
                <c:pt idx="61">
                  <c:v>2.4389607458933653E-6</c:v>
                </c:pt>
                <c:pt idx="62">
                  <c:v>3.9612990910320753E-6</c:v>
                </c:pt>
                <c:pt idx="63">
                  <c:v>6.3698251788671238E-6</c:v>
                </c:pt>
                <c:pt idx="64">
                  <c:v>1.0140852065486758E-5</c:v>
                </c:pt>
                <c:pt idx="65">
                  <c:v>1.5983741106905475E-5</c:v>
                </c:pt>
                <c:pt idx="66">
                  <c:v>2.494247129005362E-5</c:v>
                </c:pt>
                <c:pt idx="67">
                  <c:v>3.8535196742087129E-5</c:v>
                </c:pt>
                <c:pt idx="68">
                  <c:v>5.8943067756540058E-5</c:v>
                </c:pt>
                <c:pt idx="69">
                  <c:v>8.9261657177132928E-5</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B-A343-4A97-A1D6-2BDC46E07E13}"/>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D-A343-4A97-A1D6-2BDC46E07E13}"/>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4.3983595980427052E-2</c:v>
                </c:pt>
                <c:pt idx="132">
                  <c:v>3.5474592846231362E-2</c:v>
                </c:pt>
                <c:pt idx="133">
                  <c:v>2.832703774160112E-2</c:v>
                </c:pt>
                <c:pt idx="134">
                  <c:v>2.2394530294842882E-2</c:v>
                </c:pt>
                <c:pt idx="135">
                  <c:v>1.752830049356854E-2</c:v>
                </c:pt>
                <c:pt idx="136">
                  <c:v>1.3582969233685566E-2</c:v>
                </c:pt>
                <c:pt idx="137">
                  <c:v>1.0420934814422567E-2</c:v>
                </c:pt>
                <c:pt idx="138">
                  <c:v>7.915451582979946E-3</c:v>
                </c:pt>
                <c:pt idx="139">
                  <c:v>5.9525324197758486E-3</c:v>
                </c:pt>
                <c:pt idx="140">
                  <c:v>4.4318484119380075E-3</c:v>
                </c:pt>
                <c:pt idx="141">
                  <c:v>3.2668190561999074E-3</c:v>
                </c:pt>
                <c:pt idx="142">
                  <c:v>2.3840882014648343E-3</c:v>
                </c:pt>
                <c:pt idx="143">
                  <c:v>1.7225689390536767E-3</c:v>
                </c:pt>
                <c:pt idx="144">
                  <c:v>1.2322191684730175E-3</c:v>
                </c:pt>
                <c:pt idx="145">
                  <c:v>8.7268269504576015E-4</c:v>
                </c:pt>
                <c:pt idx="146">
                  <c:v>6.1190193011376919E-4</c:v>
                </c:pt>
                <c:pt idx="147">
                  <c:v>4.2478027055074997E-4</c:v>
                </c:pt>
                <c:pt idx="148">
                  <c:v>2.9194692579145951E-4</c:v>
                </c:pt>
                <c:pt idx="149">
                  <c:v>1.9865547139277237E-4</c:v>
                </c:pt>
                <c:pt idx="150">
                  <c:v>1.3383022576488537E-4</c:v>
                </c:pt>
                <c:pt idx="151">
                  <c:v>8.9261657177132304E-5</c:v>
                </c:pt>
                <c:pt idx="152">
                  <c:v>5.8943067756539645E-5</c:v>
                </c:pt>
                <c:pt idx="153">
                  <c:v>3.8535196742086994E-5</c:v>
                </c:pt>
                <c:pt idx="154">
                  <c:v>2.4942471290053535E-5</c:v>
                </c:pt>
                <c:pt idx="155">
                  <c:v>1.5983741106905475E-5</c:v>
                </c:pt>
                <c:pt idx="156">
                  <c:v>1.014085206548667E-5</c:v>
                </c:pt>
                <c:pt idx="157">
                  <c:v>6.3698251788670679E-6</c:v>
                </c:pt>
                <c:pt idx="158">
                  <c:v>3.9612990910320609E-6</c:v>
                </c:pt>
                <c:pt idx="159">
                  <c:v>2.4389607458933522E-6</c:v>
                </c:pt>
                <c:pt idx="160">
                  <c:v>1.4867195147342977E-6</c:v>
                </c:pt>
                <c:pt idx="161">
                  <c:v>8.972435162383258E-7</c:v>
                </c:pt>
                <c:pt idx="162">
                  <c:v>5.3610353446976421E-7</c:v>
                </c:pt>
                <c:pt idx="163">
                  <c:v>3.1713492167159643E-7</c:v>
                </c:pt>
                <c:pt idx="164">
                  <c:v>1.8573618445552733E-7</c:v>
                </c:pt>
                <c:pt idx="165">
                  <c:v>1.0769760042543276E-7</c:v>
                </c:pt>
                <c:pt idx="166">
                  <c:v>6.1826205001657911E-8</c:v>
                </c:pt>
                <c:pt idx="167">
                  <c:v>3.5139550948204466E-8</c:v>
                </c:pt>
                <c:pt idx="168">
                  <c:v>1.9773196406244602E-8</c:v>
                </c:pt>
                <c:pt idx="169">
                  <c:v>1.1015763624682191E-8</c:v>
                </c:pt>
                <c:pt idx="170">
                  <c:v>6.0758828498232861E-9</c:v>
                </c:pt>
                <c:pt idx="171">
                  <c:v>3.3178842435472697E-9</c:v>
                </c:pt>
                <c:pt idx="172">
                  <c:v>1.7937839079640922E-9</c:v>
                </c:pt>
                <c:pt idx="173">
                  <c:v>9.601433370312266E-10</c:v>
                </c:pt>
                <c:pt idx="174">
                  <c:v>5.0881402816449841E-10</c:v>
                </c:pt>
                <c:pt idx="175">
                  <c:v>2.6695566147628519E-10</c:v>
                </c:pt>
                <c:pt idx="176">
                  <c:v>1.3866799941653025E-10</c:v>
                </c:pt>
                <c:pt idx="177">
                  <c:v>7.1313281239961009E-11</c:v>
                </c:pt>
                <c:pt idx="178">
                  <c:v>3.6309615017917752E-11</c:v>
                </c:pt>
                <c:pt idx="179">
                  <c:v>1.8303322170155517E-11</c:v>
                </c:pt>
                <c:pt idx="180">
                  <c:v>9.1347204083645936E-12</c:v>
                </c:pt>
                <c:pt idx="181">
                  <c:v>4.513543677205469E-12</c:v>
                </c:pt>
                <c:pt idx="182">
                  <c:v>2.207989963137155E-12</c:v>
                </c:pt>
                <c:pt idx="183">
                  <c:v>1.0693837871541565E-12</c:v>
                </c:pt>
                <c:pt idx="184">
                  <c:v>5.1277536367965902E-13</c:v>
                </c:pt>
                <c:pt idx="185">
                  <c:v>2.4343205330290096E-13</c:v>
                </c:pt>
                <c:pt idx="186">
                  <c:v>1.1441564901801248E-13</c:v>
                </c:pt>
                <c:pt idx="187">
                  <c:v>5.3241483722529814E-14</c:v>
                </c:pt>
                <c:pt idx="188">
                  <c:v>2.4528552856964153E-14</c:v>
                </c:pt>
                <c:pt idx="189">
                  <c:v>1.1187956214351656E-14</c:v>
                </c:pt>
                <c:pt idx="190">
                  <c:v>5.0522710835368927E-15</c:v>
                </c:pt>
                <c:pt idx="191">
                  <c:v>2.2588094031542708E-15</c:v>
                </c:pt>
                <c:pt idx="192">
                  <c:v>9.9983787484968954E-16</c:v>
                </c:pt>
                <c:pt idx="193">
                  <c:v>4.3816394355093266E-16</c:v>
                </c:pt>
                <c:pt idx="194">
                  <c:v>1.9010815379079371E-16</c:v>
                </c:pt>
                <c:pt idx="195">
                  <c:v>8.1662356316695502E-17</c:v>
                </c:pt>
                <c:pt idx="196">
                  <c:v>3.4729627485661583E-17</c:v>
                </c:pt>
                <c:pt idx="197">
                  <c:v>1.4622963575006061E-17</c:v>
                </c:pt>
                <c:pt idx="198">
                  <c:v>6.095758129562418E-18</c:v>
                </c:pt>
                <c:pt idx="199">
                  <c:v>2.5158057769513689E-18</c:v>
                </c:pt>
                <c:pt idx="200">
                  <c:v>1.0279773571668917E-18</c:v>
                </c:pt>
              </c:numCache>
            </c:numRef>
          </c:yVal>
          <c:smooth val="1"/>
          <c:extLst>
            <c:ext xmlns:c16="http://schemas.microsoft.com/office/drawing/2014/chart" uri="{C3380CC4-5D6E-409C-BE32-E72D297353CC}">
              <c16:uniqueId val="{0000000E-A343-4A97-A1D6-2BDC46E07E13}"/>
            </c:ext>
          </c:extLst>
        </c:ser>
        <c:ser>
          <c:idx val="4"/>
          <c:order val="7"/>
          <c:tx>
            <c:v>Mean</c:v>
          </c:tx>
          <c:spPr>
            <a:ln w="38100">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A343-4A97-A1D6-2BDC46E07E1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1</c:v>
                </c:pt>
                <c:pt idx="1">
                  <c:v>1</c:v>
                </c:pt>
              </c:numCache>
            </c:numRef>
          </c:xVal>
          <c:yVal>
            <c:numRef>
              <c:f>Sheet1!$N$5:$N$7</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10-A343-4A97-A1D6-2BDC46E07E13}"/>
            </c:ext>
          </c:extLst>
        </c:ser>
        <c:dLbls>
          <c:showLegendKey val="0"/>
          <c:showVal val="0"/>
          <c:showCatName val="0"/>
          <c:showSerName val="0"/>
          <c:showPercent val="0"/>
          <c:showBubbleSize val="0"/>
        </c:dLbls>
        <c:axId val="49556864"/>
        <c:axId val="82653952"/>
      </c:scatterChart>
      <c:valAx>
        <c:axId val="49556864"/>
        <c:scaling>
          <c:orientation val="minMax"/>
          <c:max val="4"/>
          <c:min val="-4"/>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9.8525077225530035E-3</c:v>
                </c:pt>
                <c:pt idx="42">
                  <c:v>1.0819239818752713E-2</c:v>
                </c:pt>
                <c:pt idx="43">
                  <c:v>1.18618339389365E-2</c:v>
                </c:pt>
                <c:pt idx="44">
                  <c:v>1.2984106257478988E-2</c:v>
                </c:pt>
                <c:pt idx="45">
                  <c:v>1.4189837138492568E-2</c:v>
                </c:pt>
                <c:pt idx="46">
                  <c:v>1.5482742458982259E-2</c:v>
                </c:pt>
                <c:pt idx="47">
                  <c:v>1.6866442784708127E-2</c:v>
                </c:pt>
                <c:pt idx="48">
                  <c:v>1.8344430508421973E-2</c:v>
                </c:pt>
                <c:pt idx="49">
                  <c:v>1.9920035094028309E-2</c:v>
                </c:pt>
                <c:pt idx="50">
                  <c:v>2.1596386605275224E-2</c:v>
                </c:pt>
                <c:pt idx="51">
                  <c:v>2.33763777333806E-2</c:v>
                </c:pt>
                <c:pt idx="52">
                  <c:v>2.5262624574079462E-2</c:v>
                </c:pt>
                <c:pt idx="53">
                  <c:v>2.7257426440417842E-2</c:v>
                </c:pt>
                <c:pt idx="54">
                  <c:v>2.9362725032662768E-2</c:v>
                </c:pt>
                <c:pt idx="55">
                  <c:v>3.1580063320357656E-2</c:v>
                </c:pt>
                <c:pt idx="56">
                  <c:v>3.3910544523208901E-2</c:v>
                </c:pt>
                <c:pt idx="57">
                  <c:v>3.635479160651315E-2</c:v>
                </c:pt>
                <c:pt idx="58">
                  <c:v>3.8912907732587015E-2</c:v>
                </c:pt>
                <c:pt idx="59">
                  <c:v>4.1584438131505697E-2</c:v>
                </c:pt>
                <c:pt idx="60">
                  <c:v>4.4368333871782219E-2</c:v>
                </c:pt>
                <c:pt idx="61">
                  <c:v>4.7262918023832923E-2</c:v>
                </c:pt>
                <c:pt idx="62">
                  <c:v>5.0265854715635251E-2</c:v>
                </c:pt>
                <c:pt idx="63">
                  <c:v>5.3374121580400932E-2</c:v>
                </c:pt>
                <c:pt idx="64">
                  <c:v>5.6583986089935513E-2</c:v>
                </c:pt>
                <c:pt idx="65">
                  <c:v>5.9890986254297944E-2</c:v>
                </c:pt>
                <c:pt idx="66">
                  <c:v>6.3289916148153227E-2</c:v>
                </c:pt>
                <c:pt idx="67">
                  <c:v>6.6774816696685543E-2</c:v>
                </c:pt>
                <c:pt idx="68">
                  <c:v>7.0338972119064966E-2</c:v>
                </c:pt>
                <c:pt idx="69">
                  <c:v>7.3974912385322139E-2</c:v>
                </c:pt>
                <c:pt idx="70">
                  <c:v>7.7674421993285184E-2</c:v>
                </c:pt>
                <c:pt idx="71">
                  <c:v>8.1428555316303816E-2</c:v>
                </c:pt>
                <c:pt idx="72">
                  <c:v>8.5227658710287174E-2</c:v>
                </c:pt>
                <c:pt idx="73">
                  <c:v>8.9061399500704491E-2</c:v>
                </c:pt>
                <c:pt idx="74">
                  <c:v>9.2918801897346484E-2</c:v>
                </c:pt>
                <c:pt idx="75">
                  <c:v>9.6788289807657343E-2</c:v>
                </c:pt>
                <c:pt idx="76">
                  <c:v>0.10065773643924687</c:v>
                </c:pt>
                <c:pt idx="77">
                  <c:v>0.10451452049982127</c:v>
                </c:pt>
                <c:pt idx="78">
                  <c:v>0.10834558871933524</c:v>
                </c:pt>
                <c:pt idx="79">
                  <c:v>0.11213752433584824</c:v>
                </c:pt>
                <c:pt idx="80">
                  <c:v>0.1158766211045931</c:v>
                </c:pt>
                <c:pt idx="81">
                  <c:v>0.11954896231038109</c:v>
                </c:pt>
                <c:pt idx="82">
                  <c:v>0.12314050418794122</c:v>
                </c:pt>
                <c:pt idx="83">
                  <c:v>0.12663716308435716</c:v>
                </c:pt>
                <c:pt idx="84">
                  <c:v>0.13002490563363286</c:v>
                </c:pt>
                <c:pt idx="85">
                  <c:v>0.13328984115671985</c:v>
                </c:pt>
                <c:pt idx="86">
                  <c:v>0.136418315452141</c:v>
                </c:pt>
                <c:pt idx="87">
                  <c:v>0.13939700510358982</c:v>
                </c:pt>
                <c:pt idx="88">
                  <c:v>0.14221301140239886</c:v>
                </c:pt>
                <c:pt idx="89">
                  <c:v>0.14485395296523693</c:v>
                </c:pt>
                <c:pt idx="90">
                  <c:v>0.14730805612132933</c:v>
                </c:pt>
                <c:pt idx="91">
                  <c:v>0.14956424214925135</c:v>
                </c:pt>
                <c:pt idx="92">
                  <c:v>0.1516122104610807</c:v>
                </c:pt>
                <c:pt idx="93">
                  <c:v>0.15344251686139143</c:v>
                </c:pt>
                <c:pt idx="94">
                  <c:v>0.15504664605000568</c:v>
                </c:pt>
                <c:pt idx="95">
                  <c:v>0.15641707759018236</c:v>
                </c:pt>
                <c:pt idx="96">
                  <c:v>0.15754734462741635</c:v>
                </c:pt>
                <c:pt idx="97">
                  <c:v>0.15843208471746242</c:v>
                </c:pt>
                <c:pt idx="98">
                  <c:v>0.15906708220464358</c:v>
                </c:pt>
                <c:pt idx="99">
                  <c:v>0.15944930168184202</c:v>
                </c:pt>
                <c:pt idx="100">
                  <c:v>0.1595769121605731</c:v>
                </c:pt>
                <c:pt idx="101">
                  <c:v>0.15944930168184202</c:v>
                </c:pt>
                <c:pt idx="102">
                  <c:v>0.15906708220464355</c:v>
                </c:pt>
                <c:pt idx="103">
                  <c:v>0.15843208471746242</c:v>
                </c:pt>
                <c:pt idx="104">
                  <c:v>0.15754734462741632</c:v>
                </c:pt>
                <c:pt idx="105">
                  <c:v>0.15641707759018236</c:v>
                </c:pt>
                <c:pt idx="106">
                  <c:v>0.15504664605000562</c:v>
                </c:pt>
                <c:pt idx="107">
                  <c:v>0.1534425168613914</c:v>
                </c:pt>
                <c:pt idx="108">
                  <c:v>0.15161221046108067</c:v>
                </c:pt>
                <c:pt idx="109">
                  <c:v>0.14956424214925135</c:v>
                </c:pt>
                <c:pt idx="110">
                  <c:v>0.14730805612132933</c:v>
                </c:pt>
                <c:pt idx="111">
                  <c:v>0.14485395296523684</c:v>
                </c:pt>
                <c:pt idx="112">
                  <c:v>0.14221301140239881</c:v>
                </c:pt>
                <c:pt idx="113">
                  <c:v>0.13939700510358979</c:v>
                </c:pt>
                <c:pt idx="114">
                  <c:v>0.136418315452141</c:v>
                </c:pt>
                <c:pt idx="115">
                  <c:v>0.13328984115671985</c:v>
                </c:pt>
                <c:pt idx="116">
                  <c:v>0.13002490563363281</c:v>
                </c:pt>
                <c:pt idx="117">
                  <c:v>0.1266371630843571</c:v>
                </c:pt>
                <c:pt idx="118">
                  <c:v>0.12314050418794115</c:v>
                </c:pt>
                <c:pt idx="119">
                  <c:v>0.11954896231038109</c:v>
                </c:pt>
                <c:pt idx="120">
                  <c:v>0.1158766211045931</c:v>
                </c:pt>
                <c:pt idx="121">
                  <c:v>0.11213752433584817</c:v>
                </c:pt>
                <c:pt idx="122">
                  <c:v>0.10834558871933517</c:v>
                </c:pt>
                <c:pt idx="123">
                  <c:v>0.10451452049982123</c:v>
                </c:pt>
                <c:pt idx="124">
                  <c:v>0.10065773643924684</c:v>
                </c:pt>
                <c:pt idx="125">
                  <c:v>9.6788289807657343E-2</c:v>
                </c:pt>
                <c:pt idx="126">
                  <c:v>9.2918801897346442E-2</c:v>
                </c:pt>
                <c:pt idx="127">
                  <c:v>8.9061399500704394E-2</c:v>
                </c:pt>
                <c:pt idx="128">
                  <c:v>8.5227658710287119E-2</c:v>
                </c:pt>
                <c:pt idx="129">
                  <c:v>8.1428555316303761E-2</c:v>
                </c:pt>
                <c:pt idx="130">
                  <c:v>7.7674421993285184E-2</c:v>
                </c:pt>
                <c:pt idx="131">
                  <c:v>7.3974912385322056E-2</c:v>
                </c:pt>
                <c:pt idx="132">
                  <c:v>7.033897211906491E-2</c:v>
                </c:pt>
                <c:pt idx="133">
                  <c:v>6.6774816696685502E-2</c:v>
                </c:pt>
                <c:pt idx="134">
                  <c:v>6.3289916148153214E-2</c:v>
                </c:pt>
                <c:pt idx="135">
                  <c:v>5.9890986254297944E-2</c:v>
                </c:pt>
                <c:pt idx="136">
                  <c:v>5.6583986089935472E-2</c:v>
                </c:pt>
                <c:pt idx="137">
                  <c:v>5.3374121580400891E-2</c:v>
                </c:pt>
                <c:pt idx="138">
                  <c:v>5.026585471563523E-2</c:v>
                </c:pt>
                <c:pt idx="139">
                  <c:v>4.7262918023832909E-2</c:v>
                </c:pt>
                <c:pt idx="140">
                  <c:v>4.4368333871782219E-2</c:v>
                </c:pt>
                <c:pt idx="141">
                  <c:v>4.1584438131505641E-2</c:v>
                </c:pt>
                <c:pt idx="142">
                  <c:v>3.8912907732586974E-2</c:v>
                </c:pt>
                <c:pt idx="143">
                  <c:v>3.6354791606513136E-2</c:v>
                </c:pt>
                <c:pt idx="144">
                  <c:v>3.391054452320888E-2</c:v>
                </c:pt>
                <c:pt idx="145">
                  <c:v>3.1580063320357656E-2</c:v>
                </c:pt>
                <c:pt idx="146">
                  <c:v>2.9362725032662729E-2</c:v>
                </c:pt>
                <c:pt idx="147">
                  <c:v>2.7257426440417815E-2</c:v>
                </c:pt>
                <c:pt idx="148">
                  <c:v>2.5262624574079445E-2</c:v>
                </c:pt>
                <c:pt idx="149">
                  <c:v>2.3376377733380579E-2</c:v>
                </c:pt>
                <c:pt idx="150">
                  <c:v>2.1596386605275224E-2</c:v>
                </c:pt>
                <c:pt idx="151">
                  <c:v>1.9920035094028291E-2</c:v>
                </c:pt>
                <c:pt idx="152">
                  <c:v>1.8344430508421938E-2</c:v>
                </c:pt>
                <c:pt idx="153">
                  <c:v>1.6866442784708127E-2</c:v>
                </c:pt>
                <c:pt idx="154">
                  <c:v>1.5482742458982242E-2</c:v>
                </c:pt>
                <c:pt idx="155">
                  <c:v>1.4189837138492568E-2</c:v>
                </c:pt>
                <c:pt idx="156">
                  <c:v>1.2984106257478966E-2</c:v>
                </c:pt>
                <c:pt idx="157">
                  <c:v>1.18618339389365E-2</c:v>
                </c:pt>
                <c:pt idx="158">
                  <c:v>1.0819239818752706E-2</c:v>
                </c:pt>
                <c:pt idx="159">
                  <c:v>9.8525077225529948E-3</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3927-42AB-B3B4-8CEA1AC4B354}"/>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3927-42AB-B3B4-8CEA1AC4B354}"/>
              </c:ext>
            </c:extLst>
          </c:dPt>
          <c:dLbls>
            <c:dLbl>
              <c:idx val="0"/>
              <c:delete val="1"/>
              <c:extLst>
                <c:ext xmlns:c15="http://schemas.microsoft.com/office/drawing/2012/chart" uri="{CE6537A1-D6FC-4f65-9D91-7224C49458BB}"/>
                <c:ext xmlns:c16="http://schemas.microsoft.com/office/drawing/2014/chart" uri="{C3380CC4-5D6E-409C-BE32-E72D297353CC}">
                  <c16:uniqueId val="{00000003-3927-42AB-B3B4-8CEA1AC4B354}"/>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3927-42AB-B3B4-8CEA1AC4B354}"/>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-7.9788456080286552E-3</c:v>
                </c:pt>
                <c:pt idx="1">
                  <c:v>0.18351344898465904</c:v>
                </c:pt>
              </c:numCache>
            </c:numRef>
          </c:yVal>
          <c:smooth val="1"/>
          <c:extLst>
            <c:ext xmlns:c16="http://schemas.microsoft.com/office/drawing/2014/chart" uri="{C3380CC4-5D6E-409C-BE32-E72D297353CC}">
              <c16:uniqueId val="{00000004-3927-42AB-B3B4-8CEA1AC4B354}"/>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3927-42AB-B3B4-8CEA1AC4B354}"/>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3927-42AB-B3B4-8CEA1AC4B354}"/>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-7.9788456080286552E-3</c:v>
                </c:pt>
                <c:pt idx="1">
                  <c:v>0.16755575776860177</c:v>
                </c:pt>
              </c:numCache>
            </c:numRef>
          </c:yVal>
          <c:smooth val="1"/>
          <c:extLst>
            <c:ext xmlns:c16="http://schemas.microsoft.com/office/drawing/2014/chart" uri="{C3380CC4-5D6E-409C-BE32-E72D297353CC}">
              <c16:uniqueId val="{00000007-3927-42AB-B3B4-8CEA1AC4B354}"/>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3927-42AB-B3B4-8CEA1AC4B354}"/>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3927-42AB-B3B4-8CEA1AC4B354}"/>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-7.9788456080286552E-3</c:v>
                </c:pt>
                <c:pt idx="1">
                  <c:v>0.16755575776860177</c:v>
                </c:pt>
              </c:numCache>
            </c:numRef>
          </c:yVal>
          <c:smooth val="1"/>
          <c:extLst>
            <c:ext xmlns:c16="http://schemas.microsoft.com/office/drawing/2014/chart" uri="{C3380CC4-5D6E-409C-BE32-E72D297353CC}">
              <c16:uniqueId val="{0000000A-3927-42AB-B3B4-8CEA1AC4B354}"/>
            </c:ext>
          </c:extLst>
        </c:ser>
        <c:ser>
          <c:idx val="6"/>
          <c:order val="4"/>
          <c:spPr>
            <a:ln w="38100">
              <a:solidFill>
                <a:schemeClr val="tx1"/>
              </a:solidFill>
              <a:headEnd type="none" w="med" len="med"/>
              <a:tailEnd type="triangle" w="med" len="med"/>
            </a:ln>
          </c:spPr>
          <c:marker>
            <c:symbol val="none"/>
          </c:marker>
          <c:xVal>
            <c:numRef>
              <c:f>Sheet1!$G$6:$G$7</c:f>
              <c:numCache>
                <c:formatCode>General</c:formatCode>
                <c:ptCount val="2"/>
                <c:pt idx="0">
                  <c:v>0</c:v>
                </c:pt>
                <c:pt idx="1">
                  <c:v>0</c:v>
                </c:pt>
              </c:numCache>
            </c:numRef>
          </c:xVal>
          <c:yVal>
            <c:numRef>
              <c:f>Sheet1!$H$6:$H$7</c:f>
              <c:numCache>
                <c:formatCode>General</c:formatCode>
                <c:ptCount val="2"/>
                <c:pt idx="0">
                  <c:v>9.5746147296343856E-2</c:v>
                </c:pt>
                <c:pt idx="1">
                  <c:v>9.5746147296343856E-2</c:v>
                </c:pt>
              </c:numCache>
            </c:numRef>
          </c:yVal>
          <c:smooth val="1"/>
          <c:extLst>
            <c:ext xmlns:c16="http://schemas.microsoft.com/office/drawing/2014/chart" uri="{C3380CC4-5D6E-409C-BE32-E72D297353CC}">
              <c16:uniqueId val="{0000000B-3927-42AB-B3B4-8CEA1AC4B354}"/>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5.3532090305954143E-5</c:v>
                </c:pt>
                <c:pt idx="1">
                  <c:v>6.2770253626212897E-5</c:v>
                </c:pt>
                <c:pt idx="2">
                  <c:v>7.3484999200982713E-5</c:v>
                </c:pt>
                <c:pt idx="3">
                  <c:v>8.5891192600146818E-5</c:v>
                </c:pt>
                <c:pt idx="4">
                  <c:v>1.0023137795634431E-4</c:v>
                </c:pt>
                <c:pt idx="5">
                  <c:v>1.1677877031658411E-4</c:v>
                </c:pt>
                <c:pt idx="6">
                  <c:v>1.3584048499346165E-4</c:v>
                </c:pt>
                <c:pt idx="7">
                  <c:v>1.5776100998766249E-4</c:v>
                </c:pt>
                <c:pt idx="8">
                  <c:v>1.8292592562394304E-4</c:v>
                </c:pt>
                <c:pt idx="9">
                  <c:v>2.1176587323797427E-4</c:v>
                </c:pt>
                <c:pt idx="10">
                  <c:v>2.4476077204550875E-4</c:v>
                </c:pt>
                <c:pt idx="11">
                  <c:v>2.8244428019521449E-4</c:v>
                </c:pt>
                <c:pt idx="12">
                  <c:v>3.2540849243272276E-4</c:v>
                </c:pt>
                <c:pt idx="13">
                  <c:v>3.7430886277099252E-4</c:v>
                </c:pt>
                <c:pt idx="14">
                  <c:v>4.2986933606149427E-4</c:v>
                </c:pt>
                <c:pt idx="15">
                  <c:v>4.9288766738920793E-4</c:v>
                </c:pt>
                <c:pt idx="16">
                  <c:v>5.6424090277655298E-4</c:v>
                </c:pt>
                <c:pt idx="17">
                  <c:v>6.4489098879084918E-4</c:v>
                </c:pt>
                <c:pt idx="18">
                  <c:v>7.3589047232971245E-4</c:v>
                </c:pt>
                <c:pt idx="19">
                  <c:v>8.3838824514317824E-4</c:v>
                </c:pt>
                <c:pt idx="20">
                  <c:v>9.536352805859362E-4</c:v>
                </c:pt>
                <c:pt idx="21">
                  <c:v>1.0829903027362801E-3</c:v>
                </c:pt>
                <c:pt idx="22">
                  <c:v>1.227925320441896E-3</c:v>
                </c:pt>
                <c:pt idx="23">
                  <c:v>1.3900309511419764E-3</c:v>
                </c:pt>
                <c:pt idx="24">
                  <c:v>1.5710214515699114E-3</c:v>
                </c:pt>
                <c:pt idx="25">
                  <c:v>1.7727393647752031E-3</c:v>
                </c:pt>
                <c:pt idx="26">
                  <c:v>1.9971596854449505E-3</c:v>
                </c:pt>
                <c:pt idx="27">
                  <c:v>2.2463934383963875E-3</c:v>
                </c:pt>
                <c:pt idx="28">
                  <c:v>2.5226905585063707E-3</c:v>
                </c:pt>
                <c:pt idx="29">
                  <c:v>2.8284419544077795E-3</c:v>
                </c:pt>
                <c:pt idx="30">
                  <c:v>3.1661806331919878E-3</c:v>
                </c:pt>
                <c:pt idx="31">
                  <c:v>3.5385817592948872E-3</c:v>
                </c:pt>
                <c:pt idx="32">
                  <c:v>3.9484615179004581E-3</c:v>
                </c:pt>
                <c:pt idx="33">
                  <c:v>4.3987746517622347E-3</c:v>
                </c:pt>
                <c:pt idx="34">
                  <c:v>4.8926105405111952E-3</c:v>
                </c:pt>
                <c:pt idx="35">
                  <c:v>5.433187693474245E-3</c:v>
                </c:pt>
                <c:pt idx="36">
                  <c:v>6.0238465309509796E-3</c:v>
                </c:pt>
                <c:pt idx="37">
                  <c:v>6.6680403349524218E-3</c:v>
                </c:pt>
                <c:pt idx="38">
                  <c:v>7.3693242587448294E-3</c:v>
                </c:pt>
                <c:pt idx="39">
                  <c:v>8.1313422952903353E-3</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C-3927-42AB-B3B4-8CEA1AC4B354}"/>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E-3927-42AB-B3B4-8CEA1AC4B354}"/>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8.1313422952903284E-3</c:v>
                </c:pt>
                <c:pt idx="162">
                  <c:v>7.3693242587448294E-3</c:v>
                </c:pt>
                <c:pt idx="163">
                  <c:v>6.6680403349524166E-3</c:v>
                </c:pt>
                <c:pt idx="164">
                  <c:v>6.0238465309509666E-3</c:v>
                </c:pt>
                <c:pt idx="165">
                  <c:v>5.433187693474245E-3</c:v>
                </c:pt>
                <c:pt idx="166">
                  <c:v>4.8926105405111822E-3</c:v>
                </c:pt>
                <c:pt idx="167">
                  <c:v>4.3987746517622347E-3</c:v>
                </c:pt>
                <c:pt idx="168">
                  <c:v>3.948461517900452E-3</c:v>
                </c:pt>
                <c:pt idx="169">
                  <c:v>3.5385817592948833E-3</c:v>
                </c:pt>
                <c:pt idx="170">
                  <c:v>3.1661806331919878E-3</c:v>
                </c:pt>
                <c:pt idx="171">
                  <c:v>2.8284419544077743E-3</c:v>
                </c:pt>
                <c:pt idx="172">
                  <c:v>2.5226905585063707E-3</c:v>
                </c:pt>
                <c:pt idx="173">
                  <c:v>2.2463934383963836E-3</c:v>
                </c:pt>
                <c:pt idx="174">
                  <c:v>1.9971596854449452E-3</c:v>
                </c:pt>
                <c:pt idx="175">
                  <c:v>1.7727393647752031E-3</c:v>
                </c:pt>
                <c:pt idx="176">
                  <c:v>1.5710214515699088E-3</c:v>
                </c:pt>
                <c:pt idx="177">
                  <c:v>1.3900309511419764E-3</c:v>
                </c:pt>
                <c:pt idx="178">
                  <c:v>1.227925320441896E-3</c:v>
                </c:pt>
                <c:pt idx="179">
                  <c:v>1.0829903027362771E-3</c:v>
                </c:pt>
                <c:pt idx="180">
                  <c:v>9.536352805859362E-4</c:v>
                </c:pt>
                <c:pt idx="181">
                  <c:v>8.3838824514317596E-4</c:v>
                </c:pt>
                <c:pt idx="182">
                  <c:v>7.3589047232971245E-4</c:v>
                </c:pt>
                <c:pt idx="183">
                  <c:v>6.4489098879084918E-4</c:v>
                </c:pt>
                <c:pt idx="184">
                  <c:v>5.6424090277655201E-4</c:v>
                </c:pt>
                <c:pt idx="185">
                  <c:v>4.9288766738920793E-4</c:v>
                </c:pt>
                <c:pt idx="186">
                  <c:v>4.2986933606149351E-4</c:v>
                </c:pt>
                <c:pt idx="187">
                  <c:v>3.7430886277099252E-4</c:v>
                </c:pt>
                <c:pt idx="188">
                  <c:v>3.2540849243272276E-4</c:v>
                </c:pt>
                <c:pt idx="189">
                  <c:v>2.8244428019521352E-4</c:v>
                </c:pt>
                <c:pt idx="190">
                  <c:v>2.4476077204550875E-4</c:v>
                </c:pt>
                <c:pt idx="191">
                  <c:v>2.1176587323797348E-4</c:v>
                </c:pt>
                <c:pt idx="192">
                  <c:v>1.8292592562394206E-4</c:v>
                </c:pt>
                <c:pt idx="193">
                  <c:v>1.5776100998766249E-4</c:v>
                </c:pt>
                <c:pt idx="194">
                  <c:v>1.3584048499346154E-4</c:v>
                </c:pt>
                <c:pt idx="195">
                  <c:v>1.1677877031658411E-4</c:v>
                </c:pt>
                <c:pt idx="196">
                  <c:v>1.0023137795634405E-4</c:v>
                </c:pt>
                <c:pt idx="197">
                  <c:v>8.5891192600146343E-5</c:v>
                </c:pt>
                <c:pt idx="198">
                  <c:v>7.3484999200982713E-5</c:v>
                </c:pt>
                <c:pt idx="199">
                  <c:v>6.277025362621268E-5</c:v>
                </c:pt>
                <c:pt idx="200">
                  <c:v>5.3532090305954143E-5</c:v>
                </c:pt>
              </c:numCache>
            </c:numRef>
          </c:yVal>
          <c:smooth val="1"/>
          <c:extLst>
            <c:ext xmlns:c16="http://schemas.microsoft.com/office/drawing/2014/chart" uri="{C3380CC4-5D6E-409C-BE32-E72D297353CC}">
              <c16:uniqueId val="{0000000F-3927-42AB-B3B4-8CEA1AC4B354}"/>
            </c:ext>
          </c:extLst>
        </c:ser>
        <c:ser>
          <c:idx val="4"/>
          <c:order val="7"/>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3927-42AB-B3B4-8CEA1AC4B35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0</c:v>
                </c:pt>
                <c:pt idx="1">
                  <c:v>0</c:v>
                </c:pt>
              </c:numCache>
            </c:numRef>
          </c:xVal>
          <c:yVal>
            <c:numRef>
              <c:f>Sheet1!$N$5:$N$7</c:f>
              <c:numCache>
                <c:formatCode>General</c:formatCode>
                <c:ptCount val="3"/>
                <c:pt idx="0">
                  <c:v>-7.9788456080286552E-3</c:v>
                </c:pt>
                <c:pt idx="1">
                  <c:v>0.16755575776860177</c:v>
                </c:pt>
              </c:numCache>
            </c:numRef>
          </c:yVal>
          <c:smooth val="1"/>
          <c:extLst>
            <c:ext xmlns:c16="http://schemas.microsoft.com/office/drawing/2014/chart" uri="{C3380CC4-5D6E-409C-BE32-E72D297353CC}">
              <c16:uniqueId val="{00000011-3927-42AB-B3B4-8CEA1AC4B354}"/>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2.494247129005362E-5</c:v>
                </c:pt>
                <c:pt idx="72">
                  <c:v>3.8535196742087129E-5</c:v>
                </c:pt>
                <c:pt idx="73">
                  <c:v>5.8943067756540058E-5</c:v>
                </c:pt>
                <c:pt idx="74">
                  <c:v>8.9261657177132928E-5</c:v>
                </c:pt>
                <c:pt idx="75">
                  <c:v>1.3383022576488537E-4</c:v>
                </c:pt>
                <c:pt idx="76">
                  <c:v>1.9865547139277307E-4</c:v>
                </c:pt>
                <c:pt idx="77">
                  <c:v>2.9194692579146027E-4</c:v>
                </c:pt>
                <c:pt idx="78">
                  <c:v>4.247802705507529E-4</c:v>
                </c:pt>
                <c:pt idx="79">
                  <c:v>6.1190193011377298E-4</c:v>
                </c:pt>
                <c:pt idx="80">
                  <c:v>8.7268269504576015E-4</c:v>
                </c:pt>
                <c:pt idx="81">
                  <c:v>1.2322191684730175E-3</c:v>
                </c:pt>
                <c:pt idx="82">
                  <c:v>1.722568939053686E-3</c:v>
                </c:pt>
                <c:pt idx="83">
                  <c:v>2.3840882014648486E-3</c:v>
                </c:pt>
                <c:pt idx="84">
                  <c:v>3.2668190561999247E-3</c:v>
                </c:pt>
                <c:pt idx="85">
                  <c:v>4.4318484119380075E-3</c:v>
                </c:pt>
                <c:pt idx="86">
                  <c:v>5.9525324197758486E-3</c:v>
                </c:pt>
                <c:pt idx="87">
                  <c:v>7.9154515829799894E-3</c:v>
                </c:pt>
                <c:pt idx="88">
                  <c:v>1.0420934814422614E-2</c:v>
                </c:pt>
                <c:pt idx="89">
                  <c:v>1.3582969233685634E-2</c:v>
                </c:pt>
                <c:pt idx="90">
                  <c:v>1.752830049356854E-2</c:v>
                </c:pt>
                <c:pt idx="91">
                  <c:v>2.2394530294842882E-2</c:v>
                </c:pt>
                <c:pt idx="92">
                  <c:v>2.8327037741601249E-2</c:v>
                </c:pt>
                <c:pt idx="93">
                  <c:v>3.5474592846231487E-2</c:v>
                </c:pt>
                <c:pt idx="94">
                  <c:v>4.3983595980427233E-2</c:v>
                </c:pt>
                <c:pt idx="95">
                  <c:v>5.3990966513188063E-2</c:v>
                </c:pt>
                <c:pt idx="96">
                  <c:v>6.5615814774676776E-2</c:v>
                </c:pt>
                <c:pt idx="97">
                  <c:v>7.8950158300894302E-2</c:v>
                </c:pt>
                <c:pt idx="98">
                  <c:v>9.4049077376887044E-2</c:v>
                </c:pt>
                <c:pt idx="99">
                  <c:v>0.11092083467945563</c:v>
                </c:pt>
                <c:pt idx="100">
                  <c:v>0.12951759566589174</c:v>
                </c:pt>
                <c:pt idx="101">
                  <c:v>0.14972746563574515</c:v>
                </c:pt>
                <c:pt idx="102">
                  <c:v>0.17136859204780761</c:v>
                </c:pt>
                <c:pt idx="103">
                  <c:v>0.19418605498321312</c:v>
                </c:pt>
                <c:pt idx="104">
                  <c:v>0.21785217703255064</c:v>
                </c:pt>
                <c:pt idx="105">
                  <c:v>0.24197072451914337</c:v>
                </c:pt>
                <c:pt idx="106">
                  <c:v>0.26608524989875521</c:v>
                </c:pt>
                <c:pt idx="107">
                  <c:v>0.28969155276148301</c:v>
                </c:pt>
                <c:pt idx="108">
                  <c:v>0.31225393336676144</c:v>
                </c:pt>
                <c:pt idx="109">
                  <c:v>0.33322460289179973</c:v>
                </c:pt>
                <c:pt idx="110">
                  <c:v>0.35206532676429952</c:v>
                </c:pt>
                <c:pt idx="111">
                  <c:v>0.36827014030332356</c:v>
                </c:pt>
                <c:pt idx="112">
                  <c:v>0.38138781546052419</c:v>
                </c:pt>
                <c:pt idx="113">
                  <c:v>0.39104269397545599</c:v>
                </c:pt>
                <c:pt idx="114">
                  <c:v>0.39695254747701181</c:v>
                </c:pt>
                <c:pt idx="115">
                  <c:v>0.3989422804014327</c:v>
                </c:pt>
                <c:pt idx="116">
                  <c:v>0.39695254747701175</c:v>
                </c:pt>
                <c:pt idx="117">
                  <c:v>0.39104269397545582</c:v>
                </c:pt>
                <c:pt idx="118">
                  <c:v>0.38138781546052403</c:v>
                </c:pt>
                <c:pt idx="119">
                  <c:v>0.36827014030332328</c:v>
                </c:pt>
                <c:pt idx="120">
                  <c:v>0.35206532676429952</c:v>
                </c:pt>
                <c:pt idx="121">
                  <c:v>0.33322460289179939</c:v>
                </c:pt>
                <c:pt idx="122">
                  <c:v>0.31225393336676105</c:v>
                </c:pt>
                <c:pt idx="123">
                  <c:v>0.28969155276148256</c:v>
                </c:pt>
                <c:pt idx="124">
                  <c:v>0.26608524989875476</c:v>
                </c:pt>
                <c:pt idx="125">
                  <c:v>0.24197072451914337</c:v>
                </c:pt>
                <c:pt idx="126">
                  <c:v>0.21785217703255022</c:v>
                </c:pt>
                <c:pt idx="127">
                  <c:v>0.1941860549832127</c:v>
                </c:pt>
                <c:pt idx="128">
                  <c:v>0.17136859204780719</c:v>
                </c:pt>
                <c:pt idx="129">
                  <c:v>0.14972746563574479</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F094-4D2B-AA99-4682834CEE48}"/>
            </c:ext>
          </c:extLst>
        </c:ser>
        <c:ser>
          <c:idx val="2"/>
          <c:order val="1"/>
          <c:spPr>
            <a:ln w="38100">
              <a:solidFill>
                <a:schemeClr val="tx1"/>
              </a:solidFill>
              <a:prstDash val="solid"/>
            </a:ln>
          </c:spPr>
          <c:marker>
            <c:symbol val="none"/>
          </c:marker>
          <c:dPt>
            <c:idx val="1"/>
            <c:bubble3D val="0"/>
            <c:spPr>
              <a:ln w="38100">
                <a:solidFill>
                  <a:srgbClr val="FFC000"/>
                </a:solidFill>
                <a:prstDash val="solid"/>
              </a:ln>
            </c:spPr>
            <c:extLst>
              <c:ext xmlns:c16="http://schemas.microsoft.com/office/drawing/2014/chart" uri="{C3380CC4-5D6E-409C-BE32-E72D297353CC}">
                <c16:uniqueId val="{00000002-F094-4D2B-AA99-4682834CEE48}"/>
              </c:ext>
            </c:extLst>
          </c:dPt>
          <c:xVal>
            <c:numRef>
              <c:f>Sheet1!$M$9:$M$11</c:f>
              <c:numCache>
                <c:formatCode>General</c:formatCode>
                <c:ptCount val="3"/>
                <c:pt idx="0">
                  <c:v>0</c:v>
                </c:pt>
                <c:pt idx="1">
                  <c:v>0</c:v>
                </c:pt>
              </c:numCache>
            </c:numRef>
          </c:xVal>
          <c:yVal>
            <c:numRef>
              <c:f>Sheet1!$N$9:$N$11</c:f>
              <c:numCache>
                <c:formatCode>General</c:formatCode>
                <c:ptCount val="3"/>
                <c:pt idx="0">
                  <c:v>-1.9947114020071637E-2</c:v>
                </c:pt>
                <c:pt idx="1">
                  <c:v>0.45878362246164756</c:v>
                </c:pt>
              </c:numCache>
            </c:numRef>
          </c:yVal>
          <c:smooth val="1"/>
          <c:extLst>
            <c:ext xmlns:c16="http://schemas.microsoft.com/office/drawing/2014/chart" uri="{C3380CC4-5D6E-409C-BE32-E72D297353CC}">
              <c16:uniqueId val="{00000003-F094-4D2B-AA99-4682834CEE48}"/>
            </c:ext>
          </c:extLst>
        </c:ser>
        <c:ser>
          <c:idx val="3"/>
          <c:order val="2"/>
          <c:spPr>
            <a:ln>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5-F094-4D2B-AA99-4682834CEE48}"/>
              </c:ext>
            </c:extLst>
          </c:dPt>
          <c:xVal>
            <c:numRef>
              <c:f>Sheet1!$M$13:$M$15</c:f>
              <c:numCache>
                <c:formatCode>General</c:formatCode>
                <c:ptCount val="3"/>
                <c:pt idx="0">
                  <c:v>-3</c:v>
                </c:pt>
                <c:pt idx="1">
                  <c:v>-3</c:v>
                </c:pt>
              </c:numCache>
            </c:numRef>
          </c:xVal>
          <c:yVal>
            <c:numRef>
              <c:f>Sheet1!$N$13:$N$15</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6-F094-4D2B-AA99-4682834CEE48}"/>
            </c:ext>
          </c:extLst>
        </c:ser>
        <c:ser>
          <c:idx val="5"/>
          <c:order val="3"/>
          <c:spPr>
            <a:ln w="38100">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8-F094-4D2B-AA99-4682834CEE48}"/>
              </c:ext>
            </c:extLst>
          </c:dPt>
          <c:xVal>
            <c:numRef>
              <c:f>Sheet1!$M$17:$M$19</c:f>
              <c:numCache>
                <c:formatCode>General</c:formatCode>
                <c:ptCount val="3"/>
                <c:pt idx="0">
                  <c:v>3</c:v>
                </c:pt>
                <c:pt idx="1">
                  <c:v>3</c:v>
                </c:pt>
              </c:numCache>
            </c:numRef>
          </c:xVal>
          <c:yVal>
            <c:numRef>
              <c:f>Sheet1!$N$17:$N$19</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9-F094-4D2B-AA99-4682834CEE48}"/>
            </c:ext>
          </c:extLst>
        </c:ser>
        <c:ser>
          <c:idx val="6"/>
          <c:order val="4"/>
          <c:spPr>
            <a:ln w="38100">
              <a:solidFill>
                <a:schemeClr val="tx1"/>
              </a:solidFill>
              <a:headEnd type="none" w="med" len="med"/>
              <a:tailEnd type="triangle" w="med" len="med"/>
            </a:ln>
          </c:spPr>
          <c:marker>
            <c:symbol val="none"/>
          </c:marker>
          <c:xVal>
            <c:numRef>
              <c:f>Sheet1!$G$6:$G$7</c:f>
              <c:numCache>
                <c:formatCode>General</c:formatCode>
                <c:ptCount val="2"/>
                <c:pt idx="0">
                  <c:v>0</c:v>
                </c:pt>
                <c:pt idx="1">
                  <c:v>1.5</c:v>
                </c:pt>
              </c:numCache>
            </c:numRef>
          </c:xVal>
          <c:yVal>
            <c:numRef>
              <c:f>Sheet1!$H$6:$H$7</c:f>
              <c:numCache>
                <c:formatCode>General</c:formatCode>
                <c:ptCount val="2"/>
                <c:pt idx="0">
                  <c:v>0.23936536824085961</c:v>
                </c:pt>
                <c:pt idx="1">
                  <c:v>0.23936536824085961</c:v>
                </c:pt>
              </c:numCache>
            </c:numRef>
          </c:yVal>
          <c:smooth val="1"/>
          <c:extLst>
            <c:ext xmlns:c16="http://schemas.microsoft.com/office/drawing/2014/chart" uri="{C3380CC4-5D6E-409C-BE32-E72D297353CC}">
              <c16:uniqueId val="{0000000A-F094-4D2B-AA99-4682834CEE48}"/>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7.6416554115872032E-30</c:v>
                </c:pt>
                <c:pt idx="1">
                  <c:v>2.4013454000085359E-29</c:v>
                </c:pt>
                <c:pt idx="2">
                  <c:v>7.4710022758834711E-29</c:v>
                </c:pt>
                <c:pt idx="3">
                  <c:v>2.3012307088481552E-28</c:v>
                </c:pt>
                <c:pt idx="4">
                  <c:v>7.0177599426613078E-28</c:v>
                </c:pt>
                <c:pt idx="5">
                  <c:v>2.1188192535093538E-27</c:v>
                </c:pt>
                <c:pt idx="6">
                  <c:v>6.3335378218306055E-27</c:v>
                </c:pt>
                <c:pt idx="7">
                  <c:v>1.8743724023417964E-26</c:v>
                </c:pt>
                <c:pt idx="8">
                  <c:v>5.4918978318178569E-26</c:v>
                </c:pt>
                <c:pt idx="9">
                  <c:v>1.5931111327009668E-25</c:v>
                </c:pt>
                <c:pt idx="10">
                  <c:v>4.5753755905208055E-25</c:v>
                </c:pt>
                <c:pt idx="11">
                  <c:v>1.300961619923913E-24</c:v>
                </c:pt>
                <c:pt idx="12">
                  <c:v>3.6623451685553784E-24</c:v>
                </c:pt>
                <c:pt idx="13">
                  <c:v>1.0207305594306101E-23</c:v>
                </c:pt>
                <c:pt idx="14">
                  <c:v>2.8165665442762424E-23</c:v>
                </c:pt>
                <c:pt idx="15">
                  <c:v>7.6945986267064199E-23</c:v>
                </c:pt>
                <c:pt idx="16">
                  <c:v>2.0811768202028245E-22</c:v>
                </c:pt>
                <c:pt idx="17">
                  <c:v>5.5730000227206912E-22</c:v>
                </c:pt>
                <c:pt idx="18">
                  <c:v>1.4774954927042648E-21</c:v>
                </c:pt>
                <c:pt idx="19">
                  <c:v>3.8781119317469607E-21</c:v>
                </c:pt>
                <c:pt idx="20">
                  <c:v>1.007793539430001E-20</c:v>
                </c:pt>
                <c:pt idx="21">
                  <c:v>2.5928647011003708E-20</c:v>
                </c:pt>
                <c:pt idx="22">
                  <c:v>6.6045798607393083E-20</c:v>
                </c:pt>
                <c:pt idx="23">
                  <c:v>1.665588032379929E-19</c:v>
                </c:pt>
                <c:pt idx="24">
                  <c:v>4.1585989791151602E-19</c:v>
                </c:pt>
                <c:pt idx="25">
                  <c:v>1.0279773571668917E-18</c:v>
                </c:pt>
                <c:pt idx="26">
                  <c:v>2.5158057769514047E-18</c:v>
                </c:pt>
                <c:pt idx="27">
                  <c:v>6.095758129562418E-18</c:v>
                </c:pt>
                <c:pt idx="28">
                  <c:v>1.4622963575006579E-17</c:v>
                </c:pt>
                <c:pt idx="29">
                  <c:v>3.4729627485662082E-17</c:v>
                </c:pt>
                <c:pt idx="30">
                  <c:v>8.1662356316695502E-17</c:v>
                </c:pt>
                <c:pt idx="31">
                  <c:v>1.9010815379079637E-16</c:v>
                </c:pt>
                <c:pt idx="32">
                  <c:v>4.3816394355093266E-16</c:v>
                </c:pt>
                <c:pt idx="33">
                  <c:v>9.9983787484971794E-16</c:v>
                </c:pt>
                <c:pt idx="34">
                  <c:v>2.2588094031543032E-15</c:v>
                </c:pt>
                <c:pt idx="35">
                  <c:v>5.0522710835368927E-15</c:v>
                </c:pt>
                <c:pt idx="36">
                  <c:v>1.1187956214351817E-14</c:v>
                </c:pt>
                <c:pt idx="37">
                  <c:v>2.4528552856964324E-14</c:v>
                </c:pt>
                <c:pt idx="38">
                  <c:v>5.3241483722529814E-14</c:v>
                </c:pt>
                <c:pt idx="39">
                  <c:v>1.144156490180137E-13</c:v>
                </c:pt>
                <c:pt idx="40">
                  <c:v>2.4343205330290096E-13</c:v>
                </c:pt>
                <c:pt idx="41">
                  <c:v>5.1277536367966993E-13</c:v>
                </c:pt>
                <c:pt idx="42">
                  <c:v>1.069383787154164E-12</c:v>
                </c:pt>
                <c:pt idx="43">
                  <c:v>2.2079899631371392E-12</c:v>
                </c:pt>
                <c:pt idx="44">
                  <c:v>4.5135436772055174E-12</c:v>
                </c:pt>
                <c:pt idx="45">
                  <c:v>9.1347204083645936E-12</c:v>
                </c:pt>
                <c:pt idx="46">
                  <c:v>1.8303322170155846E-11</c:v>
                </c:pt>
                <c:pt idx="47">
                  <c:v>3.6309615017918004E-11</c:v>
                </c:pt>
                <c:pt idx="48">
                  <c:v>7.1313281239961009E-11</c:v>
                </c:pt>
                <c:pt idx="49">
                  <c:v>1.3866799941653172E-10</c:v>
                </c:pt>
                <c:pt idx="50">
                  <c:v>2.6695566147628519E-10</c:v>
                </c:pt>
                <c:pt idx="51">
                  <c:v>5.0881402816450751E-10</c:v>
                </c:pt>
                <c:pt idx="52">
                  <c:v>9.6014333703123363E-10</c:v>
                </c:pt>
                <c:pt idx="53">
                  <c:v>1.7937839079640922E-9</c:v>
                </c:pt>
                <c:pt idx="54">
                  <c:v>3.3178842435473049E-9</c:v>
                </c:pt>
                <c:pt idx="55">
                  <c:v>6.0758828498232861E-9</c:v>
                </c:pt>
                <c:pt idx="56">
                  <c:v>1.1015763624682348E-8</c:v>
                </c:pt>
                <c:pt idx="57">
                  <c:v>1.9773196406244672E-8</c:v>
                </c:pt>
                <c:pt idx="58">
                  <c:v>3.5139550948204466E-8</c:v>
                </c:pt>
                <c:pt idx="59">
                  <c:v>6.1826205001658573E-8</c:v>
                </c:pt>
                <c:pt idx="60">
                  <c:v>1.0769760042543276E-7</c:v>
                </c:pt>
                <c:pt idx="61">
                  <c:v>1.8573618445552997E-7</c:v>
                </c:pt>
                <c:pt idx="62">
                  <c:v>3.1713492167159759E-7</c:v>
                </c:pt>
                <c:pt idx="63">
                  <c:v>5.3610353446976421E-7</c:v>
                </c:pt>
                <c:pt idx="64">
                  <c:v>8.9724351623833374E-7</c:v>
                </c:pt>
                <c:pt idx="65">
                  <c:v>1.4867195147342977E-6</c:v>
                </c:pt>
                <c:pt idx="66">
                  <c:v>2.4389607458933653E-6</c:v>
                </c:pt>
                <c:pt idx="67">
                  <c:v>3.9612990910320753E-6</c:v>
                </c:pt>
                <c:pt idx="68">
                  <c:v>6.3698251788671238E-6</c:v>
                </c:pt>
                <c:pt idx="69">
                  <c:v>1.0140852065486758E-5</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B-F094-4D2B-AA99-4682834CEE48}"/>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D-F094-4D2B-AA99-4682834CEE48}"/>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0.11092083467945532</c:v>
                </c:pt>
                <c:pt idx="132">
                  <c:v>9.4049077376886753E-2</c:v>
                </c:pt>
                <c:pt idx="133">
                  <c:v>7.8950158300894066E-2</c:v>
                </c:pt>
                <c:pt idx="134">
                  <c:v>6.5615814774676554E-2</c:v>
                </c:pt>
                <c:pt idx="135">
                  <c:v>5.3990966513188063E-2</c:v>
                </c:pt>
                <c:pt idx="136">
                  <c:v>4.3983595980427052E-2</c:v>
                </c:pt>
                <c:pt idx="137">
                  <c:v>3.5474592846231362E-2</c:v>
                </c:pt>
                <c:pt idx="138">
                  <c:v>2.832703774160112E-2</c:v>
                </c:pt>
                <c:pt idx="139">
                  <c:v>2.2394530294842882E-2</c:v>
                </c:pt>
                <c:pt idx="140">
                  <c:v>1.752830049356854E-2</c:v>
                </c:pt>
                <c:pt idx="141">
                  <c:v>1.3582969233685566E-2</c:v>
                </c:pt>
                <c:pt idx="142">
                  <c:v>1.0420934814422567E-2</c:v>
                </c:pt>
                <c:pt idx="143">
                  <c:v>7.915451582979946E-3</c:v>
                </c:pt>
                <c:pt idx="144">
                  <c:v>5.9525324197758486E-3</c:v>
                </c:pt>
                <c:pt idx="145">
                  <c:v>4.4318484119380075E-3</c:v>
                </c:pt>
                <c:pt idx="146">
                  <c:v>3.2668190561999074E-3</c:v>
                </c:pt>
                <c:pt idx="147">
                  <c:v>2.3840882014648343E-3</c:v>
                </c:pt>
                <c:pt idx="148">
                  <c:v>1.7225689390536767E-3</c:v>
                </c:pt>
                <c:pt idx="149">
                  <c:v>1.2322191684730175E-3</c:v>
                </c:pt>
                <c:pt idx="150">
                  <c:v>8.7268269504576015E-4</c:v>
                </c:pt>
                <c:pt idx="151">
                  <c:v>6.1190193011376919E-4</c:v>
                </c:pt>
                <c:pt idx="152">
                  <c:v>4.2478027055074997E-4</c:v>
                </c:pt>
                <c:pt idx="153">
                  <c:v>2.9194692579145951E-4</c:v>
                </c:pt>
                <c:pt idx="154">
                  <c:v>1.9865547139277237E-4</c:v>
                </c:pt>
                <c:pt idx="155">
                  <c:v>1.3383022576488537E-4</c:v>
                </c:pt>
                <c:pt idx="156">
                  <c:v>8.9261657177132304E-5</c:v>
                </c:pt>
                <c:pt idx="157">
                  <c:v>5.8943067756539645E-5</c:v>
                </c:pt>
                <c:pt idx="158">
                  <c:v>3.8535196742086994E-5</c:v>
                </c:pt>
                <c:pt idx="159">
                  <c:v>2.4942471290053535E-5</c:v>
                </c:pt>
                <c:pt idx="160">
                  <c:v>1.5983741106905475E-5</c:v>
                </c:pt>
                <c:pt idx="161">
                  <c:v>1.014085206548667E-5</c:v>
                </c:pt>
                <c:pt idx="162">
                  <c:v>6.3698251788671238E-6</c:v>
                </c:pt>
                <c:pt idx="163">
                  <c:v>3.9612990910320609E-6</c:v>
                </c:pt>
                <c:pt idx="164">
                  <c:v>2.4389607458933348E-6</c:v>
                </c:pt>
                <c:pt idx="165">
                  <c:v>1.4867195147342977E-6</c:v>
                </c:pt>
                <c:pt idx="166">
                  <c:v>8.972435162383258E-7</c:v>
                </c:pt>
                <c:pt idx="167">
                  <c:v>5.3610353446976421E-7</c:v>
                </c:pt>
                <c:pt idx="168">
                  <c:v>3.1713492167159643E-7</c:v>
                </c:pt>
                <c:pt idx="169">
                  <c:v>1.8573618445552733E-7</c:v>
                </c:pt>
                <c:pt idx="170">
                  <c:v>1.0769760042543276E-7</c:v>
                </c:pt>
                <c:pt idx="171">
                  <c:v>6.1826205001657911E-8</c:v>
                </c:pt>
                <c:pt idx="172">
                  <c:v>3.5139550948204466E-8</c:v>
                </c:pt>
                <c:pt idx="173">
                  <c:v>1.9773196406244602E-8</c:v>
                </c:pt>
                <c:pt idx="174">
                  <c:v>1.1015763624682191E-8</c:v>
                </c:pt>
                <c:pt idx="175">
                  <c:v>6.0758828498232861E-9</c:v>
                </c:pt>
                <c:pt idx="176">
                  <c:v>3.3178842435472697E-9</c:v>
                </c:pt>
                <c:pt idx="177">
                  <c:v>1.7937839079640922E-9</c:v>
                </c:pt>
                <c:pt idx="178">
                  <c:v>9.601433370312266E-10</c:v>
                </c:pt>
                <c:pt idx="179">
                  <c:v>5.0881402816449841E-10</c:v>
                </c:pt>
                <c:pt idx="180">
                  <c:v>2.6695566147628519E-10</c:v>
                </c:pt>
                <c:pt idx="181">
                  <c:v>1.3866799941653025E-10</c:v>
                </c:pt>
                <c:pt idx="182">
                  <c:v>7.1313281239961009E-11</c:v>
                </c:pt>
                <c:pt idx="183">
                  <c:v>3.6309615017917752E-11</c:v>
                </c:pt>
                <c:pt idx="184">
                  <c:v>1.8303322170155517E-11</c:v>
                </c:pt>
                <c:pt idx="185">
                  <c:v>9.1347204083645936E-12</c:v>
                </c:pt>
                <c:pt idx="186">
                  <c:v>4.513543677205469E-12</c:v>
                </c:pt>
                <c:pt idx="187">
                  <c:v>2.207989963137155E-12</c:v>
                </c:pt>
                <c:pt idx="188">
                  <c:v>1.0693837871541565E-12</c:v>
                </c:pt>
                <c:pt idx="189">
                  <c:v>5.1277536367965902E-13</c:v>
                </c:pt>
                <c:pt idx="190">
                  <c:v>2.4343205330290096E-13</c:v>
                </c:pt>
                <c:pt idx="191">
                  <c:v>1.1441564901801248E-13</c:v>
                </c:pt>
                <c:pt idx="192">
                  <c:v>5.3241483722528495E-14</c:v>
                </c:pt>
                <c:pt idx="193">
                  <c:v>2.4528552856964153E-14</c:v>
                </c:pt>
                <c:pt idx="194">
                  <c:v>1.1187956214351656E-14</c:v>
                </c:pt>
                <c:pt idx="195">
                  <c:v>5.0522710835368927E-15</c:v>
                </c:pt>
                <c:pt idx="196">
                  <c:v>2.2588094031542708E-15</c:v>
                </c:pt>
                <c:pt idx="197">
                  <c:v>9.9983787484968954E-16</c:v>
                </c:pt>
                <c:pt idx="198">
                  <c:v>4.3816394355093266E-16</c:v>
                </c:pt>
                <c:pt idx="199">
                  <c:v>1.9010815379079371E-16</c:v>
                </c:pt>
                <c:pt idx="200">
                  <c:v>8.1662356316695502E-17</c:v>
                </c:pt>
              </c:numCache>
            </c:numRef>
          </c:yVal>
          <c:smooth val="1"/>
          <c:extLst>
            <c:ext xmlns:c16="http://schemas.microsoft.com/office/drawing/2014/chart" uri="{C3380CC4-5D6E-409C-BE32-E72D297353CC}">
              <c16:uniqueId val="{0000000E-F094-4D2B-AA99-4682834CEE48}"/>
            </c:ext>
          </c:extLst>
        </c:ser>
        <c:ser>
          <c:idx val="4"/>
          <c:order val="7"/>
          <c:tx>
            <c:v>Mean</c:v>
          </c:tx>
          <c:spPr>
            <a:ln w="38100">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094-4D2B-AA99-4682834CEE48}"/>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1.5</c:v>
                </c:pt>
                <c:pt idx="1">
                  <c:v>1.5</c:v>
                </c:pt>
              </c:numCache>
            </c:numRef>
          </c:xVal>
          <c:yVal>
            <c:numRef>
              <c:f>Sheet1!$N$5:$N$7</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10-F094-4D2B-AA99-4682834CEE48}"/>
            </c:ext>
          </c:extLst>
        </c:ser>
        <c:dLbls>
          <c:showLegendKey val="0"/>
          <c:showVal val="0"/>
          <c:showCatName val="0"/>
          <c:showSerName val="0"/>
          <c:showPercent val="0"/>
          <c:showBubbleSize val="0"/>
        </c:dLbls>
        <c:axId val="49556864"/>
        <c:axId val="82653952"/>
      </c:scatterChart>
      <c:valAx>
        <c:axId val="49556864"/>
        <c:scaling>
          <c:orientation val="minMax"/>
          <c:max val="4"/>
          <c:min val="-4"/>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2.4389607458933653E-6</c:v>
                </c:pt>
                <c:pt idx="72">
                  <c:v>3.9612990910320753E-6</c:v>
                </c:pt>
                <c:pt idx="73">
                  <c:v>6.3698251788671238E-6</c:v>
                </c:pt>
                <c:pt idx="74">
                  <c:v>1.0140852065486758E-5</c:v>
                </c:pt>
                <c:pt idx="75">
                  <c:v>1.5983741106905475E-5</c:v>
                </c:pt>
                <c:pt idx="76">
                  <c:v>2.494247129005362E-5</c:v>
                </c:pt>
                <c:pt idx="77">
                  <c:v>3.8535196742087129E-5</c:v>
                </c:pt>
                <c:pt idx="78">
                  <c:v>5.8943067756540058E-5</c:v>
                </c:pt>
                <c:pt idx="79">
                  <c:v>8.9261657177132928E-5</c:v>
                </c:pt>
                <c:pt idx="80">
                  <c:v>1.3383022576488537E-4</c:v>
                </c:pt>
                <c:pt idx="81">
                  <c:v>1.9865547139277237E-4</c:v>
                </c:pt>
                <c:pt idx="82">
                  <c:v>2.919469257914613E-4</c:v>
                </c:pt>
                <c:pt idx="83">
                  <c:v>4.247802705507529E-4</c:v>
                </c:pt>
                <c:pt idx="84">
                  <c:v>6.1190193011377298E-4</c:v>
                </c:pt>
                <c:pt idx="85">
                  <c:v>8.7268269504576015E-4</c:v>
                </c:pt>
                <c:pt idx="86">
                  <c:v>1.2322191684730175E-3</c:v>
                </c:pt>
                <c:pt idx="87">
                  <c:v>1.722568939053686E-3</c:v>
                </c:pt>
                <c:pt idx="88">
                  <c:v>2.3840882014648486E-3</c:v>
                </c:pt>
                <c:pt idx="89">
                  <c:v>3.2668190561999247E-3</c:v>
                </c:pt>
                <c:pt idx="90">
                  <c:v>4.4318484119380075E-3</c:v>
                </c:pt>
                <c:pt idx="91">
                  <c:v>5.9525324197758486E-3</c:v>
                </c:pt>
                <c:pt idx="92">
                  <c:v>7.9154515829799894E-3</c:v>
                </c:pt>
                <c:pt idx="93">
                  <c:v>1.0420934814422614E-2</c:v>
                </c:pt>
                <c:pt idx="94">
                  <c:v>1.3582969233685634E-2</c:v>
                </c:pt>
                <c:pt idx="95">
                  <c:v>1.752830049356854E-2</c:v>
                </c:pt>
                <c:pt idx="96">
                  <c:v>2.2394530294842969E-2</c:v>
                </c:pt>
                <c:pt idx="97">
                  <c:v>2.8327037741601249E-2</c:v>
                </c:pt>
                <c:pt idx="98">
                  <c:v>3.5474592846231487E-2</c:v>
                </c:pt>
                <c:pt idx="99">
                  <c:v>4.3983595980427233E-2</c:v>
                </c:pt>
                <c:pt idx="100">
                  <c:v>5.3990966513188063E-2</c:v>
                </c:pt>
                <c:pt idx="101">
                  <c:v>6.5615814774676776E-2</c:v>
                </c:pt>
                <c:pt idx="102">
                  <c:v>7.8950158300894302E-2</c:v>
                </c:pt>
                <c:pt idx="103">
                  <c:v>9.4049077376887044E-2</c:v>
                </c:pt>
                <c:pt idx="104">
                  <c:v>0.11092083467945563</c:v>
                </c:pt>
                <c:pt idx="105">
                  <c:v>0.12951759566589174</c:v>
                </c:pt>
                <c:pt idx="106">
                  <c:v>0.14972746563574515</c:v>
                </c:pt>
                <c:pt idx="107">
                  <c:v>0.17136859204780761</c:v>
                </c:pt>
                <c:pt idx="108">
                  <c:v>0.19418605498321312</c:v>
                </c:pt>
                <c:pt idx="109">
                  <c:v>0.21785217703255064</c:v>
                </c:pt>
                <c:pt idx="110">
                  <c:v>0.24197072451914337</c:v>
                </c:pt>
                <c:pt idx="111">
                  <c:v>0.26608524989875521</c:v>
                </c:pt>
                <c:pt idx="112">
                  <c:v>0.28969155276148301</c:v>
                </c:pt>
                <c:pt idx="113">
                  <c:v>0.31225393336676144</c:v>
                </c:pt>
                <c:pt idx="114">
                  <c:v>0.33322460289179973</c:v>
                </c:pt>
                <c:pt idx="115">
                  <c:v>0.35206532676429952</c:v>
                </c:pt>
                <c:pt idx="116">
                  <c:v>0.36827014030332356</c:v>
                </c:pt>
                <c:pt idx="117">
                  <c:v>0.38138781546052419</c:v>
                </c:pt>
                <c:pt idx="118">
                  <c:v>0.39104269397545599</c:v>
                </c:pt>
                <c:pt idx="119">
                  <c:v>0.39695254747701181</c:v>
                </c:pt>
                <c:pt idx="120">
                  <c:v>0.3989422804014327</c:v>
                </c:pt>
                <c:pt idx="121">
                  <c:v>0.39695254747701175</c:v>
                </c:pt>
                <c:pt idx="122">
                  <c:v>0.39104269397545582</c:v>
                </c:pt>
                <c:pt idx="123">
                  <c:v>0.38138781546052403</c:v>
                </c:pt>
                <c:pt idx="124">
                  <c:v>0.36827014030332328</c:v>
                </c:pt>
                <c:pt idx="125">
                  <c:v>0.35206532676429952</c:v>
                </c:pt>
                <c:pt idx="126">
                  <c:v>0.33322460289179939</c:v>
                </c:pt>
                <c:pt idx="127">
                  <c:v>0.31225393336676105</c:v>
                </c:pt>
                <c:pt idx="128">
                  <c:v>0.28969155276148256</c:v>
                </c:pt>
                <c:pt idx="129">
                  <c:v>0.26608524989875476</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5BC8-4733-8DE8-D8FFFB07BE09}"/>
            </c:ext>
          </c:extLst>
        </c:ser>
        <c:ser>
          <c:idx val="2"/>
          <c:order val="1"/>
          <c:spPr>
            <a:ln w="38100">
              <a:solidFill>
                <a:schemeClr val="tx1"/>
              </a:solidFill>
              <a:prstDash val="solid"/>
            </a:ln>
          </c:spPr>
          <c:marker>
            <c:symbol val="none"/>
          </c:marker>
          <c:dPt>
            <c:idx val="1"/>
            <c:bubble3D val="0"/>
            <c:spPr>
              <a:ln w="38100">
                <a:solidFill>
                  <a:srgbClr val="FFC000"/>
                </a:solidFill>
                <a:prstDash val="solid"/>
              </a:ln>
            </c:spPr>
            <c:extLst>
              <c:ext xmlns:c16="http://schemas.microsoft.com/office/drawing/2014/chart" uri="{C3380CC4-5D6E-409C-BE32-E72D297353CC}">
                <c16:uniqueId val="{00000002-5BC8-4733-8DE8-D8FFFB07BE09}"/>
              </c:ext>
            </c:extLst>
          </c:dPt>
          <c:xVal>
            <c:numRef>
              <c:f>Sheet1!$M$9:$M$11</c:f>
              <c:numCache>
                <c:formatCode>General</c:formatCode>
                <c:ptCount val="3"/>
                <c:pt idx="0">
                  <c:v>0</c:v>
                </c:pt>
                <c:pt idx="1">
                  <c:v>0</c:v>
                </c:pt>
              </c:numCache>
            </c:numRef>
          </c:xVal>
          <c:yVal>
            <c:numRef>
              <c:f>Sheet1!$N$9:$N$11</c:f>
              <c:numCache>
                <c:formatCode>General</c:formatCode>
                <c:ptCount val="3"/>
                <c:pt idx="0">
                  <c:v>-1.9947114020071637E-2</c:v>
                </c:pt>
                <c:pt idx="1">
                  <c:v>0.45878362246164756</c:v>
                </c:pt>
              </c:numCache>
            </c:numRef>
          </c:yVal>
          <c:smooth val="1"/>
          <c:extLst>
            <c:ext xmlns:c16="http://schemas.microsoft.com/office/drawing/2014/chart" uri="{C3380CC4-5D6E-409C-BE32-E72D297353CC}">
              <c16:uniqueId val="{00000003-5BC8-4733-8DE8-D8FFFB07BE09}"/>
            </c:ext>
          </c:extLst>
        </c:ser>
        <c:ser>
          <c:idx val="3"/>
          <c:order val="2"/>
          <c:spPr>
            <a:ln>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5-5BC8-4733-8DE8-D8FFFB07BE09}"/>
              </c:ext>
            </c:extLst>
          </c:dPt>
          <c:xVal>
            <c:numRef>
              <c:f>Sheet1!$M$13:$M$15</c:f>
              <c:numCache>
                <c:formatCode>General</c:formatCode>
                <c:ptCount val="3"/>
                <c:pt idx="0">
                  <c:v>-3</c:v>
                </c:pt>
                <c:pt idx="1">
                  <c:v>-3</c:v>
                </c:pt>
              </c:numCache>
            </c:numRef>
          </c:xVal>
          <c:yVal>
            <c:numRef>
              <c:f>Sheet1!$N$13:$N$15</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6-5BC8-4733-8DE8-D8FFFB07BE09}"/>
            </c:ext>
          </c:extLst>
        </c:ser>
        <c:ser>
          <c:idx val="5"/>
          <c:order val="3"/>
          <c:spPr>
            <a:ln w="38100">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8-5BC8-4733-8DE8-D8FFFB07BE09}"/>
              </c:ext>
            </c:extLst>
          </c:dPt>
          <c:xVal>
            <c:numRef>
              <c:f>Sheet1!$M$17:$M$19</c:f>
              <c:numCache>
                <c:formatCode>General</c:formatCode>
                <c:ptCount val="3"/>
                <c:pt idx="0">
                  <c:v>3</c:v>
                </c:pt>
                <c:pt idx="1">
                  <c:v>3</c:v>
                </c:pt>
              </c:numCache>
            </c:numRef>
          </c:xVal>
          <c:yVal>
            <c:numRef>
              <c:f>Sheet1!$N$17:$N$19</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9-5BC8-4733-8DE8-D8FFFB07BE09}"/>
            </c:ext>
          </c:extLst>
        </c:ser>
        <c:ser>
          <c:idx val="6"/>
          <c:order val="4"/>
          <c:spPr>
            <a:ln w="38100">
              <a:solidFill>
                <a:schemeClr val="tx1"/>
              </a:solidFill>
              <a:headEnd type="none" w="med" len="med"/>
              <a:tailEnd type="triangle" w="med" len="med"/>
            </a:ln>
          </c:spPr>
          <c:marker>
            <c:symbol val="none"/>
          </c:marker>
          <c:xVal>
            <c:numRef>
              <c:f>Sheet1!$G$6:$G$7</c:f>
              <c:numCache>
                <c:formatCode>General</c:formatCode>
                <c:ptCount val="2"/>
                <c:pt idx="0">
                  <c:v>0</c:v>
                </c:pt>
                <c:pt idx="1">
                  <c:v>2</c:v>
                </c:pt>
              </c:numCache>
            </c:numRef>
          </c:xVal>
          <c:yVal>
            <c:numRef>
              <c:f>Sheet1!$H$6:$H$7</c:f>
              <c:numCache>
                <c:formatCode>General</c:formatCode>
                <c:ptCount val="2"/>
                <c:pt idx="0">
                  <c:v>0.23936536824085961</c:v>
                </c:pt>
                <c:pt idx="1">
                  <c:v>0.23936536824085961</c:v>
                </c:pt>
              </c:numCache>
            </c:numRef>
          </c:yVal>
          <c:smooth val="1"/>
          <c:extLst>
            <c:ext xmlns:c16="http://schemas.microsoft.com/office/drawing/2014/chart" uri="{C3380CC4-5D6E-409C-BE32-E72D297353CC}">
              <c16:uniqueId val="{0000000A-5BC8-4733-8DE8-D8FFFB07BE09}"/>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2.1463837356630605E-32</c:v>
                </c:pt>
                <c:pt idx="1">
                  <c:v>7.0907026684280605E-32</c:v>
                </c:pt>
                <c:pt idx="2">
                  <c:v>2.319146777256117E-31</c:v>
                </c:pt>
                <c:pt idx="3">
                  <c:v>7.5097287724965281E-31</c:v>
                </c:pt>
                <c:pt idx="4">
                  <c:v>2.4075611318393009E-30</c:v>
                </c:pt>
                <c:pt idx="5">
                  <c:v>7.6416554115872032E-30</c:v>
                </c:pt>
                <c:pt idx="6">
                  <c:v>2.4013454000085359E-29</c:v>
                </c:pt>
                <c:pt idx="7">
                  <c:v>7.4710022758834711E-29</c:v>
                </c:pt>
                <c:pt idx="8">
                  <c:v>2.3012307088481552E-28</c:v>
                </c:pt>
                <c:pt idx="9">
                  <c:v>7.0177599426613078E-28</c:v>
                </c:pt>
                <c:pt idx="10">
                  <c:v>2.1188192535093538E-27</c:v>
                </c:pt>
                <c:pt idx="11">
                  <c:v>6.3335378218306055E-27</c:v>
                </c:pt>
                <c:pt idx="12">
                  <c:v>1.8743724023417964E-26</c:v>
                </c:pt>
                <c:pt idx="13">
                  <c:v>5.4918978318178569E-26</c:v>
                </c:pt>
                <c:pt idx="14">
                  <c:v>1.5931111327009668E-25</c:v>
                </c:pt>
                <c:pt idx="15">
                  <c:v>4.5753755905208055E-25</c:v>
                </c:pt>
                <c:pt idx="16">
                  <c:v>1.300961619923913E-24</c:v>
                </c:pt>
                <c:pt idx="17">
                  <c:v>3.6623451685553784E-24</c:v>
                </c:pt>
                <c:pt idx="18">
                  <c:v>1.0207305594306101E-23</c:v>
                </c:pt>
                <c:pt idx="19">
                  <c:v>2.8165665442762424E-23</c:v>
                </c:pt>
                <c:pt idx="20">
                  <c:v>7.6945986267064199E-23</c:v>
                </c:pt>
                <c:pt idx="21">
                  <c:v>2.0811768202028245E-22</c:v>
                </c:pt>
                <c:pt idx="22">
                  <c:v>5.5730000227206912E-22</c:v>
                </c:pt>
                <c:pt idx="23">
                  <c:v>1.4774954927042648E-21</c:v>
                </c:pt>
                <c:pt idx="24">
                  <c:v>3.8781119317469607E-21</c:v>
                </c:pt>
                <c:pt idx="25">
                  <c:v>1.007793539430001E-20</c:v>
                </c:pt>
                <c:pt idx="26">
                  <c:v>2.5928647011003708E-20</c:v>
                </c:pt>
                <c:pt idx="27">
                  <c:v>6.6045798607393083E-20</c:v>
                </c:pt>
                <c:pt idx="28">
                  <c:v>1.665588032379929E-19</c:v>
                </c:pt>
                <c:pt idx="29">
                  <c:v>4.1585989791151602E-19</c:v>
                </c:pt>
                <c:pt idx="30">
                  <c:v>1.0279773571668917E-18</c:v>
                </c:pt>
                <c:pt idx="31">
                  <c:v>2.5158057769514047E-18</c:v>
                </c:pt>
                <c:pt idx="32">
                  <c:v>6.095758129562418E-18</c:v>
                </c:pt>
                <c:pt idx="33">
                  <c:v>1.4622963575006579E-17</c:v>
                </c:pt>
                <c:pt idx="34">
                  <c:v>3.4729627485662082E-17</c:v>
                </c:pt>
                <c:pt idx="35">
                  <c:v>8.1662356316695502E-17</c:v>
                </c:pt>
                <c:pt idx="36">
                  <c:v>1.9010815379079637E-16</c:v>
                </c:pt>
                <c:pt idx="37">
                  <c:v>4.3816394355093266E-16</c:v>
                </c:pt>
                <c:pt idx="38">
                  <c:v>9.9983787484971794E-16</c:v>
                </c:pt>
                <c:pt idx="39">
                  <c:v>2.2588094031543032E-15</c:v>
                </c:pt>
                <c:pt idx="40">
                  <c:v>5.0522710835368927E-15</c:v>
                </c:pt>
                <c:pt idx="41">
                  <c:v>1.1187956214351896E-14</c:v>
                </c:pt>
                <c:pt idx="42">
                  <c:v>2.4528552856964324E-14</c:v>
                </c:pt>
                <c:pt idx="43">
                  <c:v>5.3241483722529429E-14</c:v>
                </c:pt>
                <c:pt idx="44">
                  <c:v>1.144156490180137E-13</c:v>
                </c:pt>
                <c:pt idx="45">
                  <c:v>2.4343205330290096E-13</c:v>
                </c:pt>
                <c:pt idx="46">
                  <c:v>5.1277536367966993E-13</c:v>
                </c:pt>
                <c:pt idx="47">
                  <c:v>1.069383787154164E-12</c:v>
                </c:pt>
                <c:pt idx="48">
                  <c:v>2.207989963137155E-12</c:v>
                </c:pt>
                <c:pt idx="49">
                  <c:v>4.5135436772055174E-12</c:v>
                </c:pt>
                <c:pt idx="50">
                  <c:v>9.1347204083645936E-12</c:v>
                </c:pt>
                <c:pt idx="51">
                  <c:v>1.8303322170155846E-11</c:v>
                </c:pt>
                <c:pt idx="52">
                  <c:v>3.6309615017918004E-11</c:v>
                </c:pt>
                <c:pt idx="53">
                  <c:v>7.1313281239961009E-11</c:v>
                </c:pt>
                <c:pt idx="54">
                  <c:v>1.3866799941653172E-10</c:v>
                </c:pt>
                <c:pt idx="55">
                  <c:v>2.6695566147628519E-10</c:v>
                </c:pt>
                <c:pt idx="56">
                  <c:v>5.0881402816450751E-10</c:v>
                </c:pt>
                <c:pt idx="57">
                  <c:v>9.6014333703123363E-10</c:v>
                </c:pt>
                <c:pt idx="58">
                  <c:v>1.7937839079640922E-9</c:v>
                </c:pt>
                <c:pt idx="59">
                  <c:v>3.3178842435473049E-9</c:v>
                </c:pt>
                <c:pt idx="60">
                  <c:v>6.0758828498232861E-9</c:v>
                </c:pt>
                <c:pt idx="61">
                  <c:v>1.1015763624682348E-8</c:v>
                </c:pt>
                <c:pt idx="62">
                  <c:v>1.9773196406244672E-8</c:v>
                </c:pt>
                <c:pt idx="63">
                  <c:v>3.5139550948204466E-8</c:v>
                </c:pt>
                <c:pt idx="64">
                  <c:v>6.1826205001658573E-8</c:v>
                </c:pt>
                <c:pt idx="65">
                  <c:v>1.0769760042543276E-7</c:v>
                </c:pt>
                <c:pt idx="66">
                  <c:v>1.8573618445552997E-7</c:v>
                </c:pt>
                <c:pt idx="67">
                  <c:v>3.1713492167159759E-7</c:v>
                </c:pt>
                <c:pt idx="68">
                  <c:v>5.3610353446976421E-7</c:v>
                </c:pt>
                <c:pt idx="69">
                  <c:v>8.9724351623833374E-7</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B-5BC8-4733-8DE8-D8FFFB07BE09}"/>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D-5BC8-4733-8DE8-D8FFFB07BE09}"/>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0.21785217703255022</c:v>
                </c:pt>
                <c:pt idx="132">
                  <c:v>0.1941860549832127</c:v>
                </c:pt>
                <c:pt idx="133">
                  <c:v>0.17136859204780719</c:v>
                </c:pt>
                <c:pt idx="134">
                  <c:v>0.14972746563574479</c:v>
                </c:pt>
                <c:pt idx="135">
                  <c:v>0.12951759566589174</c:v>
                </c:pt>
                <c:pt idx="136">
                  <c:v>0.11092083467945532</c:v>
                </c:pt>
                <c:pt idx="137">
                  <c:v>9.4049077376886753E-2</c:v>
                </c:pt>
                <c:pt idx="138">
                  <c:v>7.8950158300894066E-2</c:v>
                </c:pt>
                <c:pt idx="139">
                  <c:v>6.5615814774676554E-2</c:v>
                </c:pt>
                <c:pt idx="140">
                  <c:v>5.3990966513188063E-2</c:v>
                </c:pt>
                <c:pt idx="141">
                  <c:v>4.3983595980427052E-2</c:v>
                </c:pt>
                <c:pt idx="142">
                  <c:v>3.5474592846231362E-2</c:v>
                </c:pt>
                <c:pt idx="143">
                  <c:v>2.832703774160112E-2</c:v>
                </c:pt>
                <c:pt idx="144">
                  <c:v>2.2394530294842882E-2</c:v>
                </c:pt>
                <c:pt idx="145">
                  <c:v>1.752830049356854E-2</c:v>
                </c:pt>
                <c:pt idx="146">
                  <c:v>1.3582969233685566E-2</c:v>
                </c:pt>
                <c:pt idx="147">
                  <c:v>1.0420934814422567E-2</c:v>
                </c:pt>
                <c:pt idx="148">
                  <c:v>7.915451582979946E-3</c:v>
                </c:pt>
                <c:pt idx="149">
                  <c:v>5.9525324197758486E-3</c:v>
                </c:pt>
                <c:pt idx="150">
                  <c:v>4.4318484119380075E-3</c:v>
                </c:pt>
                <c:pt idx="151">
                  <c:v>3.2668190561999074E-3</c:v>
                </c:pt>
                <c:pt idx="152">
                  <c:v>2.3840882014648343E-3</c:v>
                </c:pt>
                <c:pt idx="153">
                  <c:v>1.7225689390536767E-3</c:v>
                </c:pt>
                <c:pt idx="154">
                  <c:v>1.2322191684730175E-3</c:v>
                </c:pt>
                <c:pt idx="155">
                  <c:v>8.7268269504576015E-4</c:v>
                </c:pt>
                <c:pt idx="156">
                  <c:v>6.1190193011376919E-4</c:v>
                </c:pt>
                <c:pt idx="157">
                  <c:v>4.2478027055074997E-4</c:v>
                </c:pt>
                <c:pt idx="158">
                  <c:v>2.9194692579145951E-4</c:v>
                </c:pt>
                <c:pt idx="159">
                  <c:v>1.9865547139277237E-4</c:v>
                </c:pt>
                <c:pt idx="160">
                  <c:v>1.3383022576488537E-4</c:v>
                </c:pt>
                <c:pt idx="161">
                  <c:v>8.9261657177132304E-5</c:v>
                </c:pt>
                <c:pt idx="162">
                  <c:v>5.8943067756540058E-5</c:v>
                </c:pt>
                <c:pt idx="163">
                  <c:v>3.8535196742086994E-5</c:v>
                </c:pt>
                <c:pt idx="164">
                  <c:v>2.4942471290053356E-5</c:v>
                </c:pt>
                <c:pt idx="165">
                  <c:v>1.5983741106905475E-5</c:v>
                </c:pt>
                <c:pt idx="166">
                  <c:v>1.014085206548667E-5</c:v>
                </c:pt>
                <c:pt idx="167">
                  <c:v>6.3698251788671238E-6</c:v>
                </c:pt>
                <c:pt idx="168">
                  <c:v>3.9612990910320609E-6</c:v>
                </c:pt>
                <c:pt idx="169">
                  <c:v>2.4389607458933348E-6</c:v>
                </c:pt>
                <c:pt idx="170">
                  <c:v>1.4867195147342977E-6</c:v>
                </c:pt>
                <c:pt idx="171">
                  <c:v>8.972435162383258E-7</c:v>
                </c:pt>
                <c:pt idx="172">
                  <c:v>5.3610353446976421E-7</c:v>
                </c:pt>
                <c:pt idx="173">
                  <c:v>3.1713492167159643E-7</c:v>
                </c:pt>
                <c:pt idx="174">
                  <c:v>1.8573618445552733E-7</c:v>
                </c:pt>
                <c:pt idx="175">
                  <c:v>1.0769760042543276E-7</c:v>
                </c:pt>
                <c:pt idx="176">
                  <c:v>6.1826205001657911E-8</c:v>
                </c:pt>
                <c:pt idx="177">
                  <c:v>3.5139550948204466E-8</c:v>
                </c:pt>
                <c:pt idx="178">
                  <c:v>1.9773196406244602E-8</c:v>
                </c:pt>
                <c:pt idx="179">
                  <c:v>1.1015763624682191E-8</c:v>
                </c:pt>
                <c:pt idx="180">
                  <c:v>6.0758828498232861E-9</c:v>
                </c:pt>
                <c:pt idx="181">
                  <c:v>3.3178842435472697E-9</c:v>
                </c:pt>
                <c:pt idx="182">
                  <c:v>1.7937839079640922E-9</c:v>
                </c:pt>
                <c:pt idx="183">
                  <c:v>9.601433370312266E-10</c:v>
                </c:pt>
                <c:pt idx="184">
                  <c:v>5.0881402816449841E-10</c:v>
                </c:pt>
                <c:pt idx="185">
                  <c:v>2.6695566147628519E-10</c:v>
                </c:pt>
                <c:pt idx="186">
                  <c:v>1.3866799941653025E-10</c:v>
                </c:pt>
                <c:pt idx="187">
                  <c:v>7.1313281239961009E-11</c:v>
                </c:pt>
                <c:pt idx="188">
                  <c:v>3.6309615017917752E-11</c:v>
                </c:pt>
                <c:pt idx="189">
                  <c:v>1.8303322170155517E-11</c:v>
                </c:pt>
                <c:pt idx="190">
                  <c:v>9.1347204083645936E-12</c:v>
                </c:pt>
                <c:pt idx="191">
                  <c:v>4.513543677205469E-12</c:v>
                </c:pt>
                <c:pt idx="192">
                  <c:v>2.2079899631371001E-12</c:v>
                </c:pt>
                <c:pt idx="193">
                  <c:v>1.0693837871541565E-12</c:v>
                </c:pt>
                <c:pt idx="194">
                  <c:v>5.1277536367965902E-13</c:v>
                </c:pt>
                <c:pt idx="195">
                  <c:v>2.4343205330290096E-13</c:v>
                </c:pt>
                <c:pt idx="196">
                  <c:v>1.1441564901801248E-13</c:v>
                </c:pt>
                <c:pt idx="197">
                  <c:v>5.3241483722528495E-14</c:v>
                </c:pt>
                <c:pt idx="198">
                  <c:v>2.4528552856964153E-14</c:v>
                </c:pt>
                <c:pt idx="199">
                  <c:v>1.1187956214351656E-14</c:v>
                </c:pt>
                <c:pt idx="200">
                  <c:v>5.0522710835368927E-15</c:v>
                </c:pt>
              </c:numCache>
            </c:numRef>
          </c:yVal>
          <c:smooth val="1"/>
          <c:extLst>
            <c:ext xmlns:c16="http://schemas.microsoft.com/office/drawing/2014/chart" uri="{C3380CC4-5D6E-409C-BE32-E72D297353CC}">
              <c16:uniqueId val="{0000000E-5BC8-4733-8DE8-D8FFFB07BE09}"/>
            </c:ext>
          </c:extLst>
        </c:ser>
        <c:ser>
          <c:idx val="4"/>
          <c:order val="7"/>
          <c:tx>
            <c:v>Mean</c:v>
          </c:tx>
          <c:spPr>
            <a:ln w="38100">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5BC8-4733-8DE8-D8FFFB07BE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2</c:v>
                </c:pt>
                <c:pt idx="1">
                  <c:v>2</c:v>
                </c:pt>
              </c:numCache>
            </c:numRef>
          </c:xVal>
          <c:yVal>
            <c:numRef>
              <c:f>Sheet1!$N$5:$N$7</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10-5BC8-4733-8DE8-D8FFFB07BE09}"/>
            </c:ext>
          </c:extLst>
        </c:ser>
        <c:dLbls>
          <c:showLegendKey val="0"/>
          <c:showVal val="0"/>
          <c:showCatName val="0"/>
          <c:showSerName val="0"/>
          <c:showPercent val="0"/>
          <c:showBubbleSize val="0"/>
        </c:dLbls>
        <c:axId val="49556864"/>
        <c:axId val="82653952"/>
      </c:scatterChart>
      <c:valAx>
        <c:axId val="49556864"/>
        <c:scaling>
          <c:orientation val="minMax"/>
          <c:max val="6"/>
          <c:min val="-4"/>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1.8573618445552997E-7</c:v>
                </c:pt>
                <c:pt idx="72">
                  <c:v>3.1713492167159759E-7</c:v>
                </c:pt>
                <c:pt idx="73">
                  <c:v>5.3610353446976421E-7</c:v>
                </c:pt>
                <c:pt idx="74">
                  <c:v>8.9724351623833374E-7</c:v>
                </c:pt>
                <c:pt idx="75">
                  <c:v>1.4867195147342977E-6</c:v>
                </c:pt>
                <c:pt idx="76">
                  <c:v>2.4389607458933653E-6</c:v>
                </c:pt>
                <c:pt idx="77">
                  <c:v>3.9612990910320753E-6</c:v>
                </c:pt>
                <c:pt idx="78">
                  <c:v>6.3698251788671238E-6</c:v>
                </c:pt>
                <c:pt idx="79">
                  <c:v>1.0140852065486758E-5</c:v>
                </c:pt>
                <c:pt idx="80">
                  <c:v>1.5983741106905475E-5</c:v>
                </c:pt>
                <c:pt idx="81">
                  <c:v>2.4942471290053535E-5</c:v>
                </c:pt>
                <c:pt idx="82">
                  <c:v>3.8535196742087265E-5</c:v>
                </c:pt>
                <c:pt idx="83">
                  <c:v>5.8943067756540058E-5</c:v>
                </c:pt>
                <c:pt idx="84">
                  <c:v>8.9261657177132928E-5</c:v>
                </c:pt>
                <c:pt idx="85">
                  <c:v>1.3383022576488537E-4</c:v>
                </c:pt>
                <c:pt idx="86">
                  <c:v>1.9865547139277237E-4</c:v>
                </c:pt>
                <c:pt idx="87">
                  <c:v>2.919469257914613E-4</c:v>
                </c:pt>
                <c:pt idx="88">
                  <c:v>4.247802705507529E-4</c:v>
                </c:pt>
                <c:pt idx="89">
                  <c:v>6.1190193011377298E-4</c:v>
                </c:pt>
                <c:pt idx="90">
                  <c:v>8.7268269504576015E-4</c:v>
                </c:pt>
                <c:pt idx="91">
                  <c:v>1.2322191684730175E-3</c:v>
                </c:pt>
                <c:pt idx="92">
                  <c:v>1.722568939053686E-3</c:v>
                </c:pt>
                <c:pt idx="93">
                  <c:v>2.3840882014648486E-3</c:v>
                </c:pt>
                <c:pt idx="94">
                  <c:v>3.2668190561999247E-3</c:v>
                </c:pt>
                <c:pt idx="95">
                  <c:v>4.4318484119380075E-3</c:v>
                </c:pt>
                <c:pt idx="96">
                  <c:v>5.9525324197758798E-3</c:v>
                </c:pt>
                <c:pt idx="97">
                  <c:v>7.9154515829799894E-3</c:v>
                </c:pt>
                <c:pt idx="98">
                  <c:v>1.0420934814422614E-2</c:v>
                </c:pt>
                <c:pt idx="99">
                  <c:v>1.3582969233685634E-2</c:v>
                </c:pt>
                <c:pt idx="100">
                  <c:v>1.752830049356854E-2</c:v>
                </c:pt>
                <c:pt idx="101">
                  <c:v>2.2394530294842969E-2</c:v>
                </c:pt>
                <c:pt idx="102">
                  <c:v>2.8327037741601249E-2</c:v>
                </c:pt>
                <c:pt idx="103">
                  <c:v>3.5474592846231487E-2</c:v>
                </c:pt>
                <c:pt idx="104">
                  <c:v>4.3983595980427233E-2</c:v>
                </c:pt>
                <c:pt idx="105">
                  <c:v>5.3990966513188063E-2</c:v>
                </c:pt>
                <c:pt idx="106">
                  <c:v>6.5615814774676776E-2</c:v>
                </c:pt>
                <c:pt idx="107">
                  <c:v>7.8950158300894302E-2</c:v>
                </c:pt>
                <c:pt idx="108">
                  <c:v>9.4049077376887044E-2</c:v>
                </c:pt>
                <c:pt idx="109">
                  <c:v>0.11092083467945563</c:v>
                </c:pt>
                <c:pt idx="110">
                  <c:v>0.12951759566589174</c:v>
                </c:pt>
                <c:pt idx="111">
                  <c:v>0.14972746563574515</c:v>
                </c:pt>
                <c:pt idx="112">
                  <c:v>0.17136859204780761</c:v>
                </c:pt>
                <c:pt idx="113">
                  <c:v>0.19418605498321312</c:v>
                </c:pt>
                <c:pt idx="114">
                  <c:v>0.21785217703255064</c:v>
                </c:pt>
                <c:pt idx="115">
                  <c:v>0.24197072451914337</c:v>
                </c:pt>
                <c:pt idx="116">
                  <c:v>0.26608524989875521</c:v>
                </c:pt>
                <c:pt idx="117">
                  <c:v>0.28969155276148301</c:v>
                </c:pt>
                <c:pt idx="118">
                  <c:v>0.31225393336676144</c:v>
                </c:pt>
                <c:pt idx="119">
                  <c:v>0.33322460289179973</c:v>
                </c:pt>
                <c:pt idx="120">
                  <c:v>0.35206532676429952</c:v>
                </c:pt>
                <c:pt idx="121">
                  <c:v>0.36827014030332356</c:v>
                </c:pt>
                <c:pt idx="122">
                  <c:v>0.38138781546052419</c:v>
                </c:pt>
                <c:pt idx="123">
                  <c:v>0.39104269397545599</c:v>
                </c:pt>
                <c:pt idx="124">
                  <c:v>0.39695254747701181</c:v>
                </c:pt>
                <c:pt idx="125">
                  <c:v>0.3989422804014327</c:v>
                </c:pt>
                <c:pt idx="126">
                  <c:v>0.39695254747701175</c:v>
                </c:pt>
                <c:pt idx="127">
                  <c:v>0.39104269397545582</c:v>
                </c:pt>
                <c:pt idx="128">
                  <c:v>0.38138781546052403</c:v>
                </c:pt>
                <c:pt idx="129">
                  <c:v>0.36827014030332328</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60F0-4E5C-B96B-8BA6C6D440FA}"/>
            </c:ext>
          </c:extLst>
        </c:ser>
        <c:ser>
          <c:idx val="2"/>
          <c:order val="1"/>
          <c:spPr>
            <a:ln w="38100">
              <a:solidFill>
                <a:schemeClr val="tx1"/>
              </a:solidFill>
              <a:prstDash val="solid"/>
            </a:ln>
          </c:spPr>
          <c:marker>
            <c:symbol val="none"/>
          </c:marker>
          <c:dPt>
            <c:idx val="1"/>
            <c:bubble3D val="0"/>
            <c:spPr>
              <a:ln w="38100">
                <a:solidFill>
                  <a:srgbClr val="FFC000"/>
                </a:solidFill>
                <a:prstDash val="solid"/>
              </a:ln>
            </c:spPr>
            <c:extLst>
              <c:ext xmlns:c16="http://schemas.microsoft.com/office/drawing/2014/chart" uri="{C3380CC4-5D6E-409C-BE32-E72D297353CC}">
                <c16:uniqueId val="{00000002-60F0-4E5C-B96B-8BA6C6D440FA}"/>
              </c:ext>
            </c:extLst>
          </c:dPt>
          <c:xVal>
            <c:numRef>
              <c:f>Sheet1!$M$9:$M$11</c:f>
              <c:numCache>
                <c:formatCode>General</c:formatCode>
                <c:ptCount val="3"/>
                <c:pt idx="0">
                  <c:v>0</c:v>
                </c:pt>
                <c:pt idx="1">
                  <c:v>0</c:v>
                </c:pt>
              </c:numCache>
            </c:numRef>
          </c:xVal>
          <c:yVal>
            <c:numRef>
              <c:f>Sheet1!$N$9:$N$11</c:f>
              <c:numCache>
                <c:formatCode>General</c:formatCode>
                <c:ptCount val="3"/>
                <c:pt idx="0">
                  <c:v>-1.9947114020071637E-2</c:v>
                </c:pt>
                <c:pt idx="1">
                  <c:v>0.45878362246164756</c:v>
                </c:pt>
              </c:numCache>
            </c:numRef>
          </c:yVal>
          <c:smooth val="1"/>
          <c:extLst>
            <c:ext xmlns:c16="http://schemas.microsoft.com/office/drawing/2014/chart" uri="{C3380CC4-5D6E-409C-BE32-E72D297353CC}">
              <c16:uniqueId val="{00000003-60F0-4E5C-B96B-8BA6C6D440FA}"/>
            </c:ext>
          </c:extLst>
        </c:ser>
        <c:ser>
          <c:idx val="3"/>
          <c:order val="2"/>
          <c:spPr>
            <a:ln>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5-60F0-4E5C-B96B-8BA6C6D440FA}"/>
              </c:ext>
            </c:extLst>
          </c:dPt>
          <c:xVal>
            <c:numRef>
              <c:f>Sheet1!$M$13:$M$15</c:f>
              <c:numCache>
                <c:formatCode>General</c:formatCode>
                <c:ptCount val="3"/>
                <c:pt idx="0">
                  <c:v>-3</c:v>
                </c:pt>
                <c:pt idx="1">
                  <c:v>-3</c:v>
                </c:pt>
              </c:numCache>
            </c:numRef>
          </c:xVal>
          <c:yVal>
            <c:numRef>
              <c:f>Sheet1!$N$13:$N$15</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6-60F0-4E5C-B96B-8BA6C6D440FA}"/>
            </c:ext>
          </c:extLst>
        </c:ser>
        <c:ser>
          <c:idx val="5"/>
          <c:order val="3"/>
          <c:spPr>
            <a:ln w="38100">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8-60F0-4E5C-B96B-8BA6C6D440FA}"/>
              </c:ext>
            </c:extLst>
          </c:dPt>
          <c:xVal>
            <c:numRef>
              <c:f>Sheet1!$M$17:$M$19</c:f>
              <c:numCache>
                <c:formatCode>General</c:formatCode>
                <c:ptCount val="3"/>
                <c:pt idx="0">
                  <c:v>3</c:v>
                </c:pt>
                <c:pt idx="1">
                  <c:v>3</c:v>
                </c:pt>
              </c:numCache>
            </c:numRef>
          </c:xVal>
          <c:yVal>
            <c:numRef>
              <c:f>Sheet1!$N$17:$N$19</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9-60F0-4E5C-B96B-8BA6C6D440FA}"/>
            </c:ext>
          </c:extLst>
        </c:ser>
        <c:ser>
          <c:idx val="7"/>
          <c:order val="4"/>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4.6951953579751464E-35</c:v>
                </c:pt>
                <c:pt idx="1">
                  <c:v>1.6306107348396451E-34</c:v>
                </c:pt>
                <c:pt idx="2">
                  <c:v>5.6066569263038325E-34</c:v>
                </c:pt>
                <c:pt idx="3">
                  <c:v>1.9085991346368163E-33</c:v>
                </c:pt>
                <c:pt idx="4">
                  <c:v>6.4325403346357495E-33</c:v>
                </c:pt>
                <c:pt idx="5">
                  <c:v>2.1463837356630605E-32</c:v>
                </c:pt>
                <c:pt idx="6">
                  <c:v>7.0907026684280605E-32</c:v>
                </c:pt>
                <c:pt idx="7">
                  <c:v>2.319146777256117E-31</c:v>
                </c:pt>
                <c:pt idx="8">
                  <c:v>7.5097287724965281E-31</c:v>
                </c:pt>
                <c:pt idx="9">
                  <c:v>2.4075611318393009E-30</c:v>
                </c:pt>
                <c:pt idx="10">
                  <c:v>7.6416554115872032E-30</c:v>
                </c:pt>
                <c:pt idx="11">
                  <c:v>2.4013454000085359E-29</c:v>
                </c:pt>
                <c:pt idx="12">
                  <c:v>7.4710022758834711E-29</c:v>
                </c:pt>
                <c:pt idx="13">
                  <c:v>2.3012307088481552E-28</c:v>
                </c:pt>
                <c:pt idx="14">
                  <c:v>7.0177599426613078E-28</c:v>
                </c:pt>
                <c:pt idx="15">
                  <c:v>2.1188192535093538E-27</c:v>
                </c:pt>
                <c:pt idx="16">
                  <c:v>6.3335378218306055E-27</c:v>
                </c:pt>
                <c:pt idx="17">
                  <c:v>1.8743724023417964E-26</c:v>
                </c:pt>
                <c:pt idx="18">
                  <c:v>5.4918978318178569E-26</c:v>
                </c:pt>
                <c:pt idx="19">
                  <c:v>1.5931111327009668E-25</c:v>
                </c:pt>
                <c:pt idx="20">
                  <c:v>4.5753755905208055E-25</c:v>
                </c:pt>
                <c:pt idx="21">
                  <c:v>1.300961619923913E-24</c:v>
                </c:pt>
                <c:pt idx="22">
                  <c:v>3.6623451685553784E-24</c:v>
                </c:pt>
                <c:pt idx="23">
                  <c:v>1.0207305594306101E-23</c:v>
                </c:pt>
                <c:pt idx="24">
                  <c:v>2.8165665442762424E-23</c:v>
                </c:pt>
                <c:pt idx="25">
                  <c:v>7.6945986267064199E-23</c:v>
                </c:pt>
                <c:pt idx="26">
                  <c:v>2.0811768202028245E-22</c:v>
                </c:pt>
                <c:pt idx="27">
                  <c:v>5.5730000227206912E-22</c:v>
                </c:pt>
                <c:pt idx="28">
                  <c:v>1.4774954927042648E-21</c:v>
                </c:pt>
                <c:pt idx="29">
                  <c:v>3.8781119317469607E-21</c:v>
                </c:pt>
                <c:pt idx="30">
                  <c:v>1.007793539430001E-20</c:v>
                </c:pt>
                <c:pt idx="31">
                  <c:v>2.5928647011003708E-20</c:v>
                </c:pt>
                <c:pt idx="32">
                  <c:v>6.6045798607393083E-20</c:v>
                </c:pt>
                <c:pt idx="33">
                  <c:v>1.665588032379929E-19</c:v>
                </c:pt>
                <c:pt idx="34">
                  <c:v>4.1585989791151602E-19</c:v>
                </c:pt>
                <c:pt idx="35">
                  <c:v>1.0279773571668917E-18</c:v>
                </c:pt>
                <c:pt idx="36">
                  <c:v>2.5158057769514047E-18</c:v>
                </c:pt>
                <c:pt idx="37">
                  <c:v>6.095758129562418E-18</c:v>
                </c:pt>
                <c:pt idx="38">
                  <c:v>1.4622963575006579E-17</c:v>
                </c:pt>
                <c:pt idx="39">
                  <c:v>3.4729627485662082E-17</c:v>
                </c:pt>
                <c:pt idx="40">
                  <c:v>8.1662356316695502E-17</c:v>
                </c:pt>
                <c:pt idx="41">
                  <c:v>1.9010815379079908E-16</c:v>
                </c:pt>
                <c:pt idx="42">
                  <c:v>4.3816394355093266E-16</c:v>
                </c:pt>
                <c:pt idx="43">
                  <c:v>9.9983787484971794E-16</c:v>
                </c:pt>
                <c:pt idx="44">
                  <c:v>2.2588094031543032E-15</c:v>
                </c:pt>
                <c:pt idx="45">
                  <c:v>5.0522710835368927E-15</c:v>
                </c:pt>
                <c:pt idx="46">
                  <c:v>1.1187956214351896E-14</c:v>
                </c:pt>
                <c:pt idx="47">
                  <c:v>2.4528552856964324E-14</c:v>
                </c:pt>
                <c:pt idx="48">
                  <c:v>5.3241483722529814E-14</c:v>
                </c:pt>
                <c:pt idx="49">
                  <c:v>1.144156490180137E-13</c:v>
                </c:pt>
                <c:pt idx="50">
                  <c:v>2.4343205330290096E-13</c:v>
                </c:pt>
                <c:pt idx="51">
                  <c:v>5.1277536367966993E-13</c:v>
                </c:pt>
                <c:pt idx="52">
                  <c:v>1.069383787154164E-12</c:v>
                </c:pt>
                <c:pt idx="53">
                  <c:v>2.207989963137155E-12</c:v>
                </c:pt>
                <c:pt idx="54">
                  <c:v>4.5135436772055174E-12</c:v>
                </c:pt>
                <c:pt idx="55">
                  <c:v>9.1347204083645936E-12</c:v>
                </c:pt>
                <c:pt idx="56">
                  <c:v>1.8303322170155846E-11</c:v>
                </c:pt>
                <c:pt idx="57">
                  <c:v>3.6309615017918004E-11</c:v>
                </c:pt>
                <c:pt idx="58">
                  <c:v>7.1313281239961009E-11</c:v>
                </c:pt>
                <c:pt idx="59">
                  <c:v>1.3866799941653172E-10</c:v>
                </c:pt>
                <c:pt idx="60">
                  <c:v>2.6695566147628519E-10</c:v>
                </c:pt>
                <c:pt idx="61">
                  <c:v>5.0881402816450751E-10</c:v>
                </c:pt>
                <c:pt idx="62">
                  <c:v>9.6014333703123363E-10</c:v>
                </c:pt>
                <c:pt idx="63">
                  <c:v>1.7937839079640922E-9</c:v>
                </c:pt>
                <c:pt idx="64">
                  <c:v>3.3178842435473049E-9</c:v>
                </c:pt>
                <c:pt idx="65">
                  <c:v>6.0758828498232861E-9</c:v>
                </c:pt>
                <c:pt idx="66">
                  <c:v>1.1015763624682348E-8</c:v>
                </c:pt>
                <c:pt idx="67">
                  <c:v>1.9773196406244672E-8</c:v>
                </c:pt>
                <c:pt idx="68">
                  <c:v>3.5139550948204466E-8</c:v>
                </c:pt>
                <c:pt idx="69">
                  <c:v>6.1826205001658573E-8</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A-60F0-4E5C-B96B-8BA6C6D440FA}"/>
            </c:ext>
          </c:extLst>
        </c:ser>
        <c:ser>
          <c:idx val="8"/>
          <c:order val="5"/>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C-60F0-4E5C-B96B-8BA6C6D440FA}"/>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0.33322460289179939</c:v>
                </c:pt>
                <c:pt idx="132">
                  <c:v>0.31225393336676105</c:v>
                </c:pt>
                <c:pt idx="133">
                  <c:v>0.28969155276148256</c:v>
                </c:pt>
                <c:pt idx="134">
                  <c:v>0.26608524989875476</c:v>
                </c:pt>
                <c:pt idx="135">
                  <c:v>0.24197072451914337</c:v>
                </c:pt>
                <c:pt idx="136">
                  <c:v>0.21785217703255022</c:v>
                </c:pt>
                <c:pt idx="137">
                  <c:v>0.1941860549832127</c:v>
                </c:pt>
                <c:pt idx="138">
                  <c:v>0.17136859204780719</c:v>
                </c:pt>
                <c:pt idx="139">
                  <c:v>0.14972746563574479</c:v>
                </c:pt>
                <c:pt idx="140">
                  <c:v>0.12951759566589174</c:v>
                </c:pt>
                <c:pt idx="141">
                  <c:v>0.11092083467945532</c:v>
                </c:pt>
                <c:pt idx="142">
                  <c:v>9.4049077376886753E-2</c:v>
                </c:pt>
                <c:pt idx="143">
                  <c:v>7.8950158300894066E-2</c:v>
                </c:pt>
                <c:pt idx="144">
                  <c:v>6.5615814774676554E-2</c:v>
                </c:pt>
                <c:pt idx="145">
                  <c:v>5.3990966513188063E-2</c:v>
                </c:pt>
                <c:pt idx="146">
                  <c:v>4.3983595980427052E-2</c:v>
                </c:pt>
                <c:pt idx="147">
                  <c:v>3.5474592846231362E-2</c:v>
                </c:pt>
                <c:pt idx="148">
                  <c:v>2.832703774160112E-2</c:v>
                </c:pt>
                <c:pt idx="149">
                  <c:v>2.2394530294842882E-2</c:v>
                </c:pt>
                <c:pt idx="150">
                  <c:v>1.752830049356854E-2</c:v>
                </c:pt>
                <c:pt idx="151">
                  <c:v>1.3582969233685566E-2</c:v>
                </c:pt>
                <c:pt idx="152">
                  <c:v>1.0420934814422567E-2</c:v>
                </c:pt>
                <c:pt idx="153">
                  <c:v>7.915451582979946E-3</c:v>
                </c:pt>
                <c:pt idx="154">
                  <c:v>5.9525324197758486E-3</c:v>
                </c:pt>
                <c:pt idx="155">
                  <c:v>4.4318484119380075E-3</c:v>
                </c:pt>
                <c:pt idx="156">
                  <c:v>3.2668190561999074E-3</c:v>
                </c:pt>
                <c:pt idx="157">
                  <c:v>2.3840882014648343E-3</c:v>
                </c:pt>
                <c:pt idx="158">
                  <c:v>1.7225689390536767E-3</c:v>
                </c:pt>
                <c:pt idx="159">
                  <c:v>1.2322191684730175E-3</c:v>
                </c:pt>
                <c:pt idx="160">
                  <c:v>8.7268269504576015E-4</c:v>
                </c:pt>
                <c:pt idx="161">
                  <c:v>6.1190193011376919E-4</c:v>
                </c:pt>
                <c:pt idx="162">
                  <c:v>4.247802705507529E-4</c:v>
                </c:pt>
                <c:pt idx="163">
                  <c:v>2.9194692579145951E-4</c:v>
                </c:pt>
                <c:pt idx="164">
                  <c:v>1.9865547139277093E-4</c:v>
                </c:pt>
                <c:pt idx="165">
                  <c:v>1.3383022576488537E-4</c:v>
                </c:pt>
                <c:pt idx="166">
                  <c:v>8.9261657177132304E-5</c:v>
                </c:pt>
                <c:pt idx="167">
                  <c:v>5.8943067756540058E-5</c:v>
                </c:pt>
                <c:pt idx="168">
                  <c:v>3.8535196742086994E-5</c:v>
                </c:pt>
                <c:pt idx="169">
                  <c:v>2.4942471290053356E-5</c:v>
                </c:pt>
                <c:pt idx="170">
                  <c:v>1.5983741106905475E-5</c:v>
                </c:pt>
                <c:pt idx="171">
                  <c:v>1.014085206548667E-5</c:v>
                </c:pt>
                <c:pt idx="172">
                  <c:v>6.3698251788671238E-6</c:v>
                </c:pt>
                <c:pt idx="173">
                  <c:v>3.9612990910320609E-6</c:v>
                </c:pt>
                <c:pt idx="174">
                  <c:v>2.4389607458933348E-6</c:v>
                </c:pt>
                <c:pt idx="175">
                  <c:v>1.4867195147342977E-6</c:v>
                </c:pt>
                <c:pt idx="176">
                  <c:v>8.972435162383258E-7</c:v>
                </c:pt>
                <c:pt idx="177">
                  <c:v>5.3610353446976421E-7</c:v>
                </c:pt>
                <c:pt idx="178">
                  <c:v>3.1713492167159643E-7</c:v>
                </c:pt>
                <c:pt idx="179">
                  <c:v>1.8573618445552733E-7</c:v>
                </c:pt>
                <c:pt idx="180">
                  <c:v>1.0769760042543276E-7</c:v>
                </c:pt>
                <c:pt idx="181">
                  <c:v>6.1826205001657911E-8</c:v>
                </c:pt>
                <c:pt idx="182">
                  <c:v>3.5139550948204466E-8</c:v>
                </c:pt>
                <c:pt idx="183">
                  <c:v>1.9773196406244602E-8</c:v>
                </c:pt>
                <c:pt idx="184">
                  <c:v>1.1015763624682191E-8</c:v>
                </c:pt>
                <c:pt idx="185">
                  <c:v>6.0758828498232861E-9</c:v>
                </c:pt>
                <c:pt idx="186">
                  <c:v>3.3178842435472697E-9</c:v>
                </c:pt>
                <c:pt idx="187">
                  <c:v>1.7937839079640922E-9</c:v>
                </c:pt>
                <c:pt idx="188">
                  <c:v>9.601433370312266E-10</c:v>
                </c:pt>
                <c:pt idx="189">
                  <c:v>5.0881402816449841E-10</c:v>
                </c:pt>
                <c:pt idx="190">
                  <c:v>2.6695566147628519E-10</c:v>
                </c:pt>
                <c:pt idx="191">
                  <c:v>1.3866799941653025E-10</c:v>
                </c:pt>
                <c:pt idx="192">
                  <c:v>7.1313281239959484E-11</c:v>
                </c:pt>
                <c:pt idx="193">
                  <c:v>3.6309615017917752E-11</c:v>
                </c:pt>
                <c:pt idx="194">
                  <c:v>1.8303322170155517E-11</c:v>
                </c:pt>
                <c:pt idx="195">
                  <c:v>9.1347204083645936E-12</c:v>
                </c:pt>
                <c:pt idx="196">
                  <c:v>4.513543677205469E-12</c:v>
                </c:pt>
                <c:pt idx="197">
                  <c:v>2.2079899631371001E-12</c:v>
                </c:pt>
                <c:pt idx="198">
                  <c:v>1.0693837871541565E-12</c:v>
                </c:pt>
                <c:pt idx="199">
                  <c:v>5.1277536367965902E-13</c:v>
                </c:pt>
                <c:pt idx="200">
                  <c:v>2.4343205330290096E-13</c:v>
                </c:pt>
              </c:numCache>
            </c:numRef>
          </c:yVal>
          <c:smooth val="1"/>
          <c:extLst>
            <c:ext xmlns:c16="http://schemas.microsoft.com/office/drawing/2014/chart" uri="{C3380CC4-5D6E-409C-BE32-E72D297353CC}">
              <c16:uniqueId val="{0000000D-60F0-4E5C-B96B-8BA6C6D440FA}"/>
            </c:ext>
          </c:extLst>
        </c:ser>
        <c:ser>
          <c:idx val="4"/>
          <c:order val="6"/>
          <c:tx>
            <c:v>Mean</c:v>
          </c:tx>
          <c:spPr>
            <a:ln w="38100">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60F0-4E5C-B96B-8BA6C6D440F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2.5</c:v>
                </c:pt>
                <c:pt idx="1">
                  <c:v>2.5</c:v>
                </c:pt>
              </c:numCache>
            </c:numRef>
          </c:xVal>
          <c:yVal>
            <c:numRef>
              <c:f>Sheet1!$N$5:$N$7</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F-60F0-4E5C-B96B-8BA6C6D440FA}"/>
            </c:ext>
          </c:extLst>
        </c:ser>
        <c:dLbls>
          <c:showLegendKey val="0"/>
          <c:showVal val="0"/>
          <c:showCatName val="0"/>
          <c:showSerName val="0"/>
          <c:showPercent val="0"/>
          <c:showBubbleSize val="0"/>
        </c:dLbls>
        <c:axId val="49556864"/>
        <c:axId val="82653952"/>
      </c:scatterChart>
      <c:valAx>
        <c:axId val="49556864"/>
        <c:scaling>
          <c:orientation val="minMax"/>
          <c:max val="6"/>
          <c:min val="-4"/>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1.1015763624682348E-8</c:v>
                </c:pt>
                <c:pt idx="72">
                  <c:v>1.9773196406244672E-8</c:v>
                </c:pt>
                <c:pt idx="73">
                  <c:v>3.5139550948204466E-8</c:v>
                </c:pt>
                <c:pt idx="74">
                  <c:v>6.1826205001658573E-8</c:v>
                </c:pt>
                <c:pt idx="75">
                  <c:v>1.0769760042543276E-7</c:v>
                </c:pt>
                <c:pt idx="76">
                  <c:v>1.8573618445552997E-7</c:v>
                </c:pt>
                <c:pt idx="77">
                  <c:v>3.1713492167159759E-7</c:v>
                </c:pt>
                <c:pt idx="78">
                  <c:v>5.3610353446976421E-7</c:v>
                </c:pt>
                <c:pt idx="79">
                  <c:v>8.9724351623833374E-7</c:v>
                </c:pt>
                <c:pt idx="80">
                  <c:v>1.4867195147342977E-6</c:v>
                </c:pt>
                <c:pt idx="81">
                  <c:v>2.4389607458933522E-6</c:v>
                </c:pt>
                <c:pt idx="82">
                  <c:v>3.9612990910320965E-6</c:v>
                </c:pt>
                <c:pt idx="83">
                  <c:v>6.3698251788671238E-6</c:v>
                </c:pt>
                <c:pt idx="84">
                  <c:v>1.0140852065486758E-5</c:v>
                </c:pt>
                <c:pt idx="85">
                  <c:v>1.5983741106905475E-5</c:v>
                </c:pt>
                <c:pt idx="86">
                  <c:v>2.4942471290053535E-5</c:v>
                </c:pt>
                <c:pt idx="87">
                  <c:v>3.8535196742087265E-5</c:v>
                </c:pt>
                <c:pt idx="88">
                  <c:v>5.8943067756540058E-5</c:v>
                </c:pt>
                <c:pt idx="89">
                  <c:v>8.9261657177132928E-5</c:v>
                </c:pt>
                <c:pt idx="90">
                  <c:v>1.3383022576488537E-4</c:v>
                </c:pt>
                <c:pt idx="91">
                  <c:v>1.9865547139277237E-4</c:v>
                </c:pt>
                <c:pt idx="92">
                  <c:v>2.919469257914613E-4</c:v>
                </c:pt>
                <c:pt idx="93">
                  <c:v>4.247802705507529E-4</c:v>
                </c:pt>
                <c:pt idx="94">
                  <c:v>6.1190193011377298E-4</c:v>
                </c:pt>
                <c:pt idx="95">
                  <c:v>8.7268269504576015E-4</c:v>
                </c:pt>
                <c:pt idx="96">
                  <c:v>1.2322191684730254E-3</c:v>
                </c:pt>
                <c:pt idx="97">
                  <c:v>1.722568939053686E-3</c:v>
                </c:pt>
                <c:pt idx="98">
                  <c:v>2.3840882014648486E-3</c:v>
                </c:pt>
                <c:pt idx="99">
                  <c:v>3.2668190561999247E-3</c:v>
                </c:pt>
                <c:pt idx="100">
                  <c:v>4.4318484119380075E-3</c:v>
                </c:pt>
                <c:pt idx="101">
                  <c:v>5.9525324197758798E-3</c:v>
                </c:pt>
                <c:pt idx="102">
                  <c:v>7.9154515829799894E-3</c:v>
                </c:pt>
                <c:pt idx="103">
                  <c:v>1.0420934814422614E-2</c:v>
                </c:pt>
                <c:pt idx="104">
                  <c:v>1.3582969233685634E-2</c:v>
                </c:pt>
                <c:pt idx="105">
                  <c:v>1.752830049356854E-2</c:v>
                </c:pt>
                <c:pt idx="106">
                  <c:v>2.2394530294842969E-2</c:v>
                </c:pt>
                <c:pt idx="107">
                  <c:v>2.8327037741601249E-2</c:v>
                </c:pt>
                <c:pt idx="108">
                  <c:v>3.5474592846231487E-2</c:v>
                </c:pt>
                <c:pt idx="109">
                  <c:v>4.3983595980427233E-2</c:v>
                </c:pt>
                <c:pt idx="110">
                  <c:v>5.3990966513188063E-2</c:v>
                </c:pt>
                <c:pt idx="111">
                  <c:v>6.5615814774676776E-2</c:v>
                </c:pt>
                <c:pt idx="112">
                  <c:v>7.8950158300894302E-2</c:v>
                </c:pt>
                <c:pt idx="113">
                  <c:v>9.4049077376887044E-2</c:v>
                </c:pt>
                <c:pt idx="114">
                  <c:v>0.11092083467945563</c:v>
                </c:pt>
                <c:pt idx="115">
                  <c:v>0.12951759566589174</c:v>
                </c:pt>
                <c:pt idx="116">
                  <c:v>0.14972746563574515</c:v>
                </c:pt>
                <c:pt idx="117">
                  <c:v>0.17136859204780761</c:v>
                </c:pt>
                <c:pt idx="118">
                  <c:v>0.19418605498321312</c:v>
                </c:pt>
                <c:pt idx="119">
                  <c:v>0.21785217703255064</c:v>
                </c:pt>
                <c:pt idx="120">
                  <c:v>0.24197072451914337</c:v>
                </c:pt>
                <c:pt idx="121">
                  <c:v>0.26608524989875521</c:v>
                </c:pt>
                <c:pt idx="122">
                  <c:v>0.28969155276148301</c:v>
                </c:pt>
                <c:pt idx="123">
                  <c:v>0.31225393336676144</c:v>
                </c:pt>
                <c:pt idx="124">
                  <c:v>0.33322460289179973</c:v>
                </c:pt>
                <c:pt idx="125">
                  <c:v>0.35206532676429952</c:v>
                </c:pt>
                <c:pt idx="126">
                  <c:v>0.36827014030332356</c:v>
                </c:pt>
                <c:pt idx="127">
                  <c:v>0.38138781546052419</c:v>
                </c:pt>
                <c:pt idx="128">
                  <c:v>0.39104269397545599</c:v>
                </c:pt>
                <c:pt idx="129">
                  <c:v>0.39695254747701181</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9827-4A84-B46A-F5D823A98117}"/>
            </c:ext>
          </c:extLst>
        </c:ser>
        <c:ser>
          <c:idx val="2"/>
          <c:order val="1"/>
          <c:spPr>
            <a:ln w="38100">
              <a:solidFill>
                <a:schemeClr val="tx1"/>
              </a:solidFill>
              <a:prstDash val="solid"/>
            </a:ln>
          </c:spPr>
          <c:marker>
            <c:symbol val="none"/>
          </c:marker>
          <c:dPt>
            <c:idx val="1"/>
            <c:bubble3D val="0"/>
            <c:spPr>
              <a:ln w="38100">
                <a:solidFill>
                  <a:srgbClr val="FFC000"/>
                </a:solidFill>
                <a:prstDash val="solid"/>
              </a:ln>
            </c:spPr>
            <c:extLst>
              <c:ext xmlns:c16="http://schemas.microsoft.com/office/drawing/2014/chart" uri="{C3380CC4-5D6E-409C-BE32-E72D297353CC}">
                <c16:uniqueId val="{00000002-9827-4A84-B46A-F5D823A98117}"/>
              </c:ext>
            </c:extLst>
          </c:dPt>
          <c:xVal>
            <c:numRef>
              <c:f>Sheet1!$M$9:$M$11</c:f>
              <c:numCache>
                <c:formatCode>General</c:formatCode>
                <c:ptCount val="3"/>
                <c:pt idx="0">
                  <c:v>0</c:v>
                </c:pt>
                <c:pt idx="1">
                  <c:v>0</c:v>
                </c:pt>
              </c:numCache>
            </c:numRef>
          </c:xVal>
          <c:yVal>
            <c:numRef>
              <c:f>Sheet1!$N$9:$N$11</c:f>
              <c:numCache>
                <c:formatCode>General</c:formatCode>
                <c:ptCount val="3"/>
                <c:pt idx="0">
                  <c:v>-1.9947114020071637E-2</c:v>
                </c:pt>
                <c:pt idx="1">
                  <c:v>0.45878362246164756</c:v>
                </c:pt>
              </c:numCache>
            </c:numRef>
          </c:yVal>
          <c:smooth val="1"/>
          <c:extLst>
            <c:ext xmlns:c16="http://schemas.microsoft.com/office/drawing/2014/chart" uri="{C3380CC4-5D6E-409C-BE32-E72D297353CC}">
              <c16:uniqueId val="{00000003-9827-4A84-B46A-F5D823A98117}"/>
            </c:ext>
          </c:extLst>
        </c:ser>
        <c:ser>
          <c:idx val="3"/>
          <c:order val="2"/>
          <c:spPr>
            <a:ln>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5-9827-4A84-B46A-F5D823A98117}"/>
              </c:ext>
            </c:extLst>
          </c:dPt>
          <c:xVal>
            <c:numRef>
              <c:f>Sheet1!$M$13:$M$15</c:f>
              <c:numCache>
                <c:formatCode>General</c:formatCode>
                <c:ptCount val="3"/>
                <c:pt idx="0">
                  <c:v>-3</c:v>
                </c:pt>
                <c:pt idx="1">
                  <c:v>-3</c:v>
                </c:pt>
              </c:numCache>
            </c:numRef>
          </c:xVal>
          <c:yVal>
            <c:numRef>
              <c:f>Sheet1!$N$13:$N$15</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6-9827-4A84-B46A-F5D823A98117}"/>
            </c:ext>
          </c:extLst>
        </c:ser>
        <c:ser>
          <c:idx val="5"/>
          <c:order val="3"/>
          <c:spPr>
            <a:ln w="38100">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8-9827-4A84-B46A-F5D823A98117}"/>
              </c:ext>
            </c:extLst>
          </c:dPt>
          <c:xVal>
            <c:numRef>
              <c:f>Sheet1!$M$17:$M$19</c:f>
              <c:numCache>
                <c:formatCode>General</c:formatCode>
                <c:ptCount val="3"/>
                <c:pt idx="0">
                  <c:v>3</c:v>
                </c:pt>
                <c:pt idx="1">
                  <c:v>3</c:v>
                </c:pt>
              </c:numCache>
            </c:numRef>
          </c:xVal>
          <c:yVal>
            <c:numRef>
              <c:f>Sheet1!$N$17:$N$19</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9-9827-4A84-B46A-F5D823A98117}"/>
            </c:ext>
          </c:extLst>
        </c:ser>
        <c:ser>
          <c:idx val="7"/>
          <c:order val="4"/>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7.9988277570068127E-38</c:v>
                </c:pt>
                <c:pt idx="1">
                  <c:v>2.9203687938681378E-37</c:v>
                </c:pt>
                <c:pt idx="2">
                  <c:v>1.0556163502452738E-36</c:v>
                </c:pt>
                <c:pt idx="3">
                  <c:v>3.7777357211491192E-36</c:v>
                </c:pt>
                <c:pt idx="4">
                  <c:v>1.338486799254288E-35</c:v>
                </c:pt>
                <c:pt idx="5">
                  <c:v>4.6951953579751464E-35</c:v>
                </c:pt>
                <c:pt idx="6">
                  <c:v>1.6306107348396451E-34</c:v>
                </c:pt>
                <c:pt idx="7">
                  <c:v>5.6066569263038325E-34</c:v>
                </c:pt>
                <c:pt idx="8">
                  <c:v>1.9085991346368163E-33</c:v>
                </c:pt>
                <c:pt idx="9">
                  <c:v>6.4325403346357495E-33</c:v>
                </c:pt>
                <c:pt idx="10">
                  <c:v>2.1463837356630605E-32</c:v>
                </c:pt>
                <c:pt idx="11">
                  <c:v>7.0907026684280605E-32</c:v>
                </c:pt>
                <c:pt idx="12">
                  <c:v>2.319146777256117E-31</c:v>
                </c:pt>
                <c:pt idx="13">
                  <c:v>7.5097287724965281E-31</c:v>
                </c:pt>
                <c:pt idx="14">
                  <c:v>2.4075611318393009E-30</c:v>
                </c:pt>
                <c:pt idx="15">
                  <c:v>7.6416554115872032E-30</c:v>
                </c:pt>
                <c:pt idx="16">
                  <c:v>2.4013454000085359E-29</c:v>
                </c:pt>
                <c:pt idx="17">
                  <c:v>7.4710022758834711E-29</c:v>
                </c:pt>
                <c:pt idx="18">
                  <c:v>2.3012307088481552E-28</c:v>
                </c:pt>
                <c:pt idx="19">
                  <c:v>7.0177599426613078E-28</c:v>
                </c:pt>
                <c:pt idx="20">
                  <c:v>2.1188192535093538E-27</c:v>
                </c:pt>
                <c:pt idx="21">
                  <c:v>6.3335378218306055E-27</c:v>
                </c:pt>
                <c:pt idx="22">
                  <c:v>1.8743724023417964E-26</c:v>
                </c:pt>
                <c:pt idx="23">
                  <c:v>5.4918978318178569E-26</c:v>
                </c:pt>
                <c:pt idx="24">
                  <c:v>1.5931111327009668E-25</c:v>
                </c:pt>
                <c:pt idx="25">
                  <c:v>4.5753755905208055E-25</c:v>
                </c:pt>
                <c:pt idx="26">
                  <c:v>1.300961619923913E-24</c:v>
                </c:pt>
                <c:pt idx="27">
                  <c:v>3.6623451685553784E-24</c:v>
                </c:pt>
                <c:pt idx="28">
                  <c:v>1.0207305594306101E-23</c:v>
                </c:pt>
                <c:pt idx="29">
                  <c:v>2.8165665442762424E-23</c:v>
                </c:pt>
                <c:pt idx="30">
                  <c:v>7.6945986267064199E-23</c:v>
                </c:pt>
                <c:pt idx="31">
                  <c:v>2.0811768202028245E-22</c:v>
                </c:pt>
                <c:pt idx="32">
                  <c:v>5.5730000227206912E-22</c:v>
                </c:pt>
                <c:pt idx="33">
                  <c:v>1.4774954927042648E-21</c:v>
                </c:pt>
                <c:pt idx="34">
                  <c:v>3.8781119317469607E-21</c:v>
                </c:pt>
                <c:pt idx="35">
                  <c:v>1.007793539430001E-20</c:v>
                </c:pt>
                <c:pt idx="36">
                  <c:v>2.5928647011003708E-20</c:v>
                </c:pt>
                <c:pt idx="37">
                  <c:v>6.6045798607393083E-20</c:v>
                </c:pt>
                <c:pt idx="38">
                  <c:v>1.665588032379929E-19</c:v>
                </c:pt>
                <c:pt idx="39">
                  <c:v>4.1585989791151602E-19</c:v>
                </c:pt>
                <c:pt idx="40">
                  <c:v>1.0279773571668917E-18</c:v>
                </c:pt>
                <c:pt idx="41">
                  <c:v>2.5158057769514402E-18</c:v>
                </c:pt>
                <c:pt idx="42">
                  <c:v>6.095758129562418E-18</c:v>
                </c:pt>
                <c:pt idx="43">
                  <c:v>1.4622963575006579E-17</c:v>
                </c:pt>
                <c:pt idx="44">
                  <c:v>3.4729627485662082E-17</c:v>
                </c:pt>
                <c:pt idx="45">
                  <c:v>8.1662356316695502E-17</c:v>
                </c:pt>
                <c:pt idx="46">
                  <c:v>1.9010815379079908E-16</c:v>
                </c:pt>
                <c:pt idx="47">
                  <c:v>4.3816394355093266E-16</c:v>
                </c:pt>
                <c:pt idx="48">
                  <c:v>9.9983787484971794E-16</c:v>
                </c:pt>
                <c:pt idx="49">
                  <c:v>2.2588094031543032E-15</c:v>
                </c:pt>
                <c:pt idx="50">
                  <c:v>5.0522710835368927E-15</c:v>
                </c:pt>
                <c:pt idx="51">
                  <c:v>1.1187956214351896E-14</c:v>
                </c:pt>
                <c:pt idx="52">
                  <c:v>2.4528552856964324E-14</c:v>
                </c:pt>
                <c:pt idx="53">
                  <c:v>5.3241483722529814E-14</c:v>
                </c:pt>
                <c:pt idx="54">
                  <c:v>1.144156490180137E-13</c:v>
                </c:pt>
                <c:pt idx="55">
                  <c:v>2.4343205330290096E-13</c:v>
                </c:pt>
                <c:pt idx="56">
                  <c:v>5.1277536367966993E-13</c:v>
                </c:pt>
                <c:pt idx="57">
                  <c:v>1.069383787154164E-12</c:v>
                </c:pt>
                <c:pt idx="58">
                  <c:v>2.207989963137155E-12</c:v>
                </c:pt>
                <c:pt idx="59">
                  <c:v>4.5135436772055174E-12</c:v>
                </c:pt>
                <c:pt idx="60">
                  <c:v>9.1347204083645936E-12</c:v>
                </c:pt>
                <c:pt idx="61">
                  <c:v>1.8303322170155846E-11</c:v>
                </c:pt>
                <c:pt idx="62">
                  <c:v>3.6309615017918004E-11</c:v>
                </c:pt>
                <c:pt idx="63">
                  <c:v>7.1313281239961009E-11</c:v>
                </c:pt>
                <c:pt idx="64">
                  <c:v>1.3866799941653172E-10</c:v>
                </c:pt>
                <c:pt idx="65">
                  <c:v>2.6695566147628519E-10</c:v>
                </c:pt>
                <c:pt idx="66">
                  <c:v>5.0881402816450751E-10</c:v>
                </c:pt>
                <c:pt idx="67">
                  <c:v>9.6014333703123363E-10</c:v>
                </c:pt>
                <c:pt idx="68">
                  <c:v>1.7937839079640922E-9</c:v>
                </c:pt>
                <c:pt idx="69">
                  <c:v>3.3178842435473049E-9</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A-9827-4A84-B46A-F5D823A98117}"/>
            </c:ext>
          </c:extLst>
        </c:ser>
        <c:ser>
          <c:idx val="8"/>
          <c:order val="5"/>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C-9827-4A84-B46A-F5D823A98117}"/>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0.39695254747701175</c:v>
                </c:pt>
                <c:pt idx="132">
                  <c:v>0.39104269397545582</c:v>
                </c:pt>
                <c:pt idx="133">
                  <c:v>0.38138781546052403</c:v>
                </c:pt>
                <c:pt idx="134">
                  <c:v>0.36827014030332328</c:v>
                </c:pt>
                <c:pt idx="135">
                  <c:v>0.35206532676429952</c:v>
                </c:pt>
                <c:pt idx="136">
                  <c:v>0.33322460289179939</c:v>
                </c:pt>
                <c:pt idx="137">
                  <c:v>0.31225393336676105</c:v>
                </c:pt>
                <c:pt idx="138">
                  <c:v>0.28969155276148256</c:v>
                </c:pt>
                <c:pt idx="139">
                  <c:v>0.26608524989875476</c:v>
                </c:pt>
                <c:pt idx="140">
                  <c:v>0.24197072451914337</c:v>
                </c:pt>
                <c:pt idx="141">
                  <c:v>0.21785217703255022</c:v>
                </c:pt>
                <c:pt idx="142">
                  <c:v>0.1941860549832127</c:v>
                </c:pt>
                <c:pt idx="143">
                  <c:v>0.17136859204780719</c:v>
                </c:pt>
                <c:pt idx="144">
                  <c:v>0.14972746563574479</c:v>
                </c:pt>
                <c:pt idx="145">
                  <c:v>0.12951759566589174</c:v>
                </c:pt>
                <c:pt idx="146">
                  <c:v>0.11092083467945532</c:v>
                </c:pt>
                <c:pt idx="147">
                  <c:v>9.4049077376886753E-2</c:v>
                </c:pt>
                <c:pt idx="148">
                  <c:v>7.8950158300894066E-2</c:v>
                </c:pt>
                <c:pt idx="149">
                  <c:v>6.5615814774676554E-2</c:v>
                </c:pt>
                <c:pt idx="150">
                  <c:v>5.3990966513188063E-2</c:v>
                </c:pt>
                <c:pt idx="151">
                  <c:v>4.3983595980427052E-2</c:v>
                </c:pt>
                <c:pt idx="152">
                  <c:v>3.5474592846231362E-2</c:v>
                </c:pt>
                <c:pt idx="153">
                  <c:v>2.832703774160112E-2</c:v>
                </c:pt>
                <c:pt idx="154">
                  <c:v>2.2394530294842882E-2</c:v>
                </c:pt>
                <c:pt idx="155">
                  <c:v>1.752830049356854E-2</c:v>
                </c:pt>
                <c:pt idx="156">
                  <c:v>1.3582969233685566E-2</c:v>
                </c:pt>
                <c:pt idx="157">
                  <c:v>1.0420934814422567E-2</c:v>
                </c:pt>
                <c:pt idx="158">
                  <c:v>7.915451582979946E-3</c:v>
                </c:pt>
                <c:pt idx="159">
                  <c:v>5.9525324197758486E-3</c:v>
                </c:pt>
                <c:pt idx="160">
                  <c:v>4.4318484119380075E-3</c:v>
                </c:pt>
                <c:pt idx="161">
                  <c:v>3.2668190561999074E-3</c:v>
                </c:pt>
                <c:pt idx="162">
                  <c:v>2.3840882014648486E-3</c:v>
                </c:pt>
                <c:pt idx="163">
                  <c:v>1.7225689390536767E-3</c:v>
                </c:pt>
                <c:pt idx="164">
                  <c:v>1.23221916847301E-3</c:v>
                </c:pt>
                <c:pt idx="165">
                  <c:v>8.7268269504576015E-4</c:v>
                </c:pt>
                <c:pt idx="166">
                  <c:v>6.1190193011376919E-4</c:v>
                </c:pt>
                <c:pt idx="167">
                  <c:v>4.247802705507529E-4</c:v>
                </c:pt>
                <c:pt idx="168">
                  <c:v>2.9194692579145951E-4</c:v>
                </c:pt>
                <c:pt idx="169">
                  <c:v>1.9865547139277093E-4</c:v>
                </c:pt>
                <c:pt idx="170">
                  <c:v>1.3383022576488537E-4</c:v>
                </c:pt>
                <c:pt idx="171">
                  <c:v>8.9261657177132304E-5</c:v>
                </c:pt>
                <c:pt idx="172">
                  <c:v>5.8943067756540058E-5</c:v>
                </c:pt>
                <c:pt idx="173">
                  <c:v>3.8535196742086994E-5</c:v>
                </c:pt>
                <c:pt idx="174">
                  <c:v>2.4942471290053356E-5</c:v>
                </c:pt>
                <c:pt idx="175">
                  <c:v>1.5983741106905475E-5</c:v>
                </c:pt>
                <c:pt idx="176">
                  <c:v>1.014085206548667E-5</c:v>
                </c:pt>
                <c:pt idx="177">
                  <c:v>6.3698251788671238E-6</c:v>
                </c:pt>
                <c:pt idx="178">
                  <c:v>3.9612990910320609E-6</c:v>
                </c:pt>
                <c:pt idx="179">
                  <c:v>2.4389607458933348E-6</c:v>
                </c:pt>
                <c:pt idx="180">
                  <c:v>1.4867195147342977E-6</c:v>
                </c:pt>
                <c:pt idx="181">
                  <c:v>8.972435162383258E-7</c:v>
                </c:pt>
                <c:pt idx="182">
                  <c:v>5.3610353446976421E-7</c:v>
                </c:pt>
                <c:pt idx="183">
                  <c:v>3.1713492167159643E-7</c:v>
                </c:pt>
                <c:pt idx="184">
                  <c:v>1.8573618445552733E-7</c:v>
                </c:pt>
                <c:pt idx="185">
                  <c:v>1.0769760042543276E-7</c:v>
                </c:pt>
                <c:pt idx="186">
                  <c:v>6.1826205001657911E-8</c:v>
                </c:pt>
                <c:pt idx="187">
                  <c:v>3.5139550948204466E-8</c:v>
                </c:pt>
                <c:pt idx="188">
                  <c:v>1.9773196406244602E-8</c:v>
                </c:pt>
                <c:pt idx="189">
                  <c:v>1.1015763624682191E-8</c:v>
                </c:pt>
                <c:pt idx="190">
                  <c:v>6.0758828498232861E-9</c:v>
                </c:pt>
                <c:pt idx="191">
                  <c:v>3.3178842435472697E-9</c:v>
                </c:pt>
                <c:pt idx="192">
                  <c:v>1.793783907964054E-9</c:v>
                </c:pt>
                <c:pt idx="193">
                  <c:v>9.601433370312266E-10</c:v>
                </c:pt>
                <c:pt idx="194">
                  <c:v>5.0881402816449841E-10</c:v>
                </c:pt>
                <c:pt idx="195">
                  <c:v>2.6695566147628519E-10</c:v>
                </c:pt>
                <c:pt idx="196">
                  <c:v>1.3866799941653025E-10</c:v>
                </c:pt>
                <c:pt idx="197">
                  <c:v>7.1313281239959484E-11</c:v>
                </c:pt>
                <c:pt idx="198">
                  <c:v>3.6309615017917752E-11</c:v>
                </c:pt>
                <c:pt idx="199">
                  <c:v>1.8303322170155517E-11</c:v>
                </c:pt>
                <c:pt idx="200">
                  <c:v>9.1347204083645936E-12</c:v>
                </c:pt>
              </c:numCache>
            </c:numRef>
          </c:yVal>
          <c:smooth val="1"/>
          <c:extLst>
            <c:ext xmlns:c16="http://schemas.microsoft.com/office/drawing/2014/chart" uri="{C3380CC4-5D6E-409C-BE32-E72D297353CC}">
              <c16:uniqueId val="{0000000D-9827-4A84-B46A-F5D823A98117}"/>
            </c:ext>
          </c:extLst>
        </c:ser>
        <c:ser>
          <c:idx val="4"/>
          <c:order val="6"/>
          <c:tx>
            <c:v>Mean</c:v>
          </c:tx>
          <c:spPr>
            <a:ln w="38100">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827-4A84-B46A-F5D823A9811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3</c:v>
                </c:pt>
                <c:pt idx="1">
                  <c:v>3</c:v>
                </c:pt>
              </c:numCache>
            </c:numRef>
          </c:xVal>
          <c:yVal>
            <c:numRef>
              <c:f>Sheet1!$N$5:$N$7</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F-9827-4A84-B46A-F5D823A98117}"/>
            </c:ext>
          </c:extLst>
        </c:ser>
        <c:dLbls>
          <c:showLegendKey val="0"/>
          <c:showVal val="0"/>
          <c:showCatName val="0"/>
          <c:showSerName val="0"/>
          <c:showPercent val="0"/>
          <c:showBubbleSize val="0"/>
        </c:dLbls>
        <c:axId val="49556864"/>
        <c:axId val="82653952"/>
      </c:scatterChart>
      <c:valAx>
        <c:axId val="49556864"/>
        <c:scaling>
          <c:orientation val="minMax"/>
          <c:max val="6"/>
          <c:min val="-4"/>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1.1015763624682348E-8</c:v>
                </c:pt>
                <c:pt idx="72">
                  <c:v>1.9773196406244672E-8</c:v>
                </c:pt>
                <c:pt idx="73">
                  <c:v>3.5139550948204466E-8</c:v>
                </c:pt>
                <c:pt idx="74">
                  <c:v>6.1826205001658573E-8</c:v>
                </c:pt>
                <c:pt idx="75">
                  <c:v>1.0769760042543276E-7</c:v>
                </c:pt>
                <c:pt idx="76">
                  <c:v>1.8573618445552997E-7</c:v>
                </c:pt>
                <c:pt idx="77">
                  <c:v>3.1713492167159759E-7</c:v>
                </c:pt>
                <c:pt idx="78">
                  <c:v>5.3610353446976421E-7</c:v>
                </c:pt>
                <c:pt idx="79">
                  <c:v>8.9724351623833374E-7</c:v>
                </c:pt>
                <c:pt idx="80">
                  <c:v>1.4867195147342977E-6</c:v>
                </c:pt>
                <c:pt idx="81">
                  <c:v>2.4389607458933522E-6</c:v>
                </c:pt>
                <c:pt idx="82">
                  <c:v>3.9612990910320965E-6</c:v>
                </c:pt>
                <c:pt idx="83">
                  <c:v>6.3698251788671238E-6</c:v>
                </c:pt>
                <c:pt idx="84">
                  <c:v>1.0140852065486758E-5</c:v>
                </c:pt>
                <c:pt idx="85">
                  <c:v>1.5983741106905475E-5</c:v>
                </c:pt>
                <c:pt idx="86">
                  <c:v>2.4942471290053535E-5</c:v>
                </c:pt>
                <c:pt idx="87">
                  <c:v>3.8535196742087265E-5</c:v>
                </c:pt>
                <c:pt idx="88">
                  <c:v>5.8943067756540058E-5</c:v>
                </c:pt>
                <c:pt idx="89">
                  <c:v>8.9261657177132928E-5</c:v>
                </c:pt>
                <c:pt idx="90">
                  <c:v>1.3383022576488537E-4</c:v>
                </c:pt>
                <c:pt idx="91">
                  <c:v>1.9865547139277237E-4</c:v>
                </c:pt>
                <c:pt idx="92">
                  <c:v>2.919469257914613E-4</c:v>
                </c:pt>
                <c:pt idx="93">
                  <c:v>4.247802705507529E-4</c:v>
                </c:pt>
                <c:pt idx="94">
                  <c:v>6.1190193011377298E-4</c:v>
                </c:pt>
                <c:pt idx="95">
                  <c:v>8.7268269504576015E-4</c:v>
                </c:pt>
                <c:pt idx="96">
                  <c:v>1.2322191684730254E-3</c:v>
                </c:pt>
                <c:pt idx="97">
                  <c:v>1.722568939053686E-3</c:v>
                </c:pt>
                <c:pt idx="98">
                  <c:v>2.3840882014648486E-3</c:v>
                </c:pt>
                <c:pt idx="99">
                  <c:v>3.2668190561999247E-3</c:v>
                </c:pt>
                <c:pt idx="100">
                  <c:v>4.4318484119380075E-3</c:v>
                </c:pt>
                <c:pt idx="101">
                  <c:v>5.9525324197758798E-3</c:v>
                </c:pt>
                <c:pt idx="102">
                  <c:v>7.9154515829799894E-3</c:v>
                </c:pt>
                <c:pt idx="103">
                  <c:v>1.0420934814422614E-2</c:v>
                </c:pt>
                <c:pt idx="104">
                  <c:v>1.3582969233685634E-2</c:v>
                </c:pt>
                <c:pt idx="105">
                  <c:v>1.752830049356854E-2</c:v>
                </c:pt>
                <c:pt idx="106">
                  <c:v>2.2394530294842969E-2</c:v>
                </c:pt>
                <c:pt idx="107">
                  <c:v>2.8327037741601249E-2</c:v>
                </c:pt>
                <c:pt idx="108">
                  <c:v>3.5474592846231487E-2</c:v>
                </c:pt>
                <c:pt idx="109">
                  <c:v>4.3983595980427233E-2</c:v>
                </c:pt>
                <c:pt idx="110">
                  <c:v>5.3990966513188063E-2</c:v>
                </c:pt>
                <c:pt idx="111">
                  <c:v>6.5615814774676776E-2</c:v>
                </c:pt>
                <c:pt idx="112">
                  <c:v>7.8950158300894302E-2</c:v>
                </c:pt>
                <c:pt idx="113">
                  <c:v>9.4049077376887044E-2</c:v>
                </c:pt>
                <c:pt idx="114">
                  <c:v>0.11092083467945563</c:v>
                </c:pt>
                <c:pt idx="115">
                  <c:v>0.12951759566589174</c:v>
                </c:pt>
                <c:pt idx="116">
                  <c:v>0.14972746563574515</c:v>
                </c:pt>
                <c:pt idx="117">
                  <c:v>0.17136859204780761</c:v>
                </c:pt>
                <c:pt idx="118">
                  <c:v>0.19418605498321312</c:v>
                </c:pt>
                <c:pt idx="119">
                  <c:v>0.21785217703255064</c:v>
                </c:pt>
                <c:pt idx="120">
                  <c:v>0.24197072451914337</c:v>
                </c:pt>
                <c:pt idx="121">
                  <c:v>0.26608524989875521</c:v>
                </c:pt>
                <c:pt idx="122">
                  <c:v>0.28969155276148301</c:v>
                </c:pt>
                <c:pt idx="123">
                  <c:v>0.31225393336676144</c:v>
                </c:pt>
                <c:pt idx="124">
                  <c:v>0.33322460289179973</c:v>
                </c:pt>
                <c:pt idx="125">
                  <c:v>0.35206532676429952</c:v>
                </c:pt>
                <c:pt idx="126">
                  <c:v>0.36827014030332356</c:v>
                </c:pt>
                <c:pt idx="127">
                  <c:v>0.38138781546052419</c:v>
                </c:pt>
                <c:pt idx="128">
                  <c:v>0.39104269397545599</c:v>
                </c:pt>
                <c:pt idx="129">
                  <c:v>0.39695254747701181</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9827-4A84-B46A-F5D823A98117}"/>
            </c:ext>
          </c:extLst>
        </c:ser>
        <c:ser>
          <c:idx val="2"/>
          <c:order val="1"/>
          <c:spPr>
            <a:ln w="38100">
              <a:solidFill>
                <a:schemeClr val="tx1"/>
              </a:solidFill>
              <a:prstDash val="solid"/>
            </a:ln>
          </c:spPr>
          <c:marker>
            <c:symbol val="none"/>
          </c:marker>
          <c:dPt>
            <c:idx val="1"/>
            <c:bubble3D val="0"/>
            <c:spPr>
              <a:ln w="38100">
                <a:solidFill>
                  <a:srgbClr val="FFC000"/>
                </a:solidFill>
                <a:prstDash val="solid"/>
              </a:ln>
            </c:spPr>
            <c:extLst>
              <c:ext xmlns:c16="http://schemas.microsoft.com/office/drawing/2014/chart" uri="{C3380CC4-5D6E-409C-BE32-E72D297353CC}">
                <c16:uniqueId val="{00000002-9827-4A84-B46A-F5D823A98117}"/>
              </c:ext>
            </c:extLst>
          </c:dPt>
          <c:xVal>
            <c:numRef>
              <c:f>Sheet1!$M$9:$M$11</c:f>
              <c:numCache>
                <c:formatCode>General</c:formatCode>
                <c:ptCount val="3"/>
                <c:pt idx="0">
                  <c:v>0</c:v>
                </c:pt>
                <c:pt idx="1">
                  <c:v>0</c:v>
                </c:pt>
              </c:numCache>
            </c:numRef>
          </c:xVal>
          <c:yVal>
            <c:numRef>
              <c:f>Sheet1!$N$9:$N$11</c:f>
              <c:numCache>
                <c:formatCode>General</c:formatCode>
                <c:ptCount val="3"/>
                <c:pt idx="0">
                  <c:v>-1.9947114020071637E-2</c:v>
                </c:pt>
                <c:pt idx="1">
                  <c:v>0.45878362246164756</c:v>
                </c:pt>
              </c:numCache>
            </c:numRef>
          </c:yVal>
          <c:smooth val="1"/>
          <c:extLst>
            <c:ext xmlns:c16="http://schemas.microsoft.com/office/drawing/2014/chart" uri="{C3380CC4-5D6E-409C-BE32-E72D297353CC}">
              <c16:uniqueId val="{00000003-9827-4A84-B46A-F5D823A98117}"/>
            </c:ext>
          </c:extLst>
        </c:ser>
        <c:ser>
          <c:idx val="3"/>
          <c:order val="2"/>
          <c:spPr>
            <a:ln>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5-9827-4A84-B46A-F5D823A98117}"/>
              </c:ext>
            </c:extLst>
          </c:dPt>
          <c:xVal>
            <c:numRef>
              <c:f>Sheet1!$M$13:$M$15</c:f>
              <c:numCache>
                <c:formatCode>General</c:formatCode>
                <c:ptCount val="3"/>
                <c:pt idx="0">
                  <c:v>-3</c:v>
                </c:pt>
                <c:pt idx="1">
                  <c:v>-3</c:v>
                </c:pt>
              </c:numCache>
            </c:numRef>
          </c:xVal>
          <c:yVal>
            <c:numRef>
              <c:f>Sheet1!$N$13:$N$15</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6-9827-4A84-B46A-F5D823A98117}"/>
            </c:ext>
          </c:extLst>
        </c:ser>
        <c:ser>
          <c:idx val="5"/>
          <c:order val="3"/>
          <c:spPr>
            <a:ln w="38100">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8-9827-4A84-B46A-F5D823A98117}"/>
              </c:ext>
            </c:extLst>
          </c:dPt>
          <c:xVal>
            <c:numRef>
              <c:f>Sheet1!$M$17:$M$19</c:f>
              <c:numCache>
                <c:formatCode>General</c:formatCode>
                <c:ptCount val="3"/>
                <c:pt idx="0">
                  <c:v>3</c:v>
                </c:pt>
                <c:pt idx="1">
                  <c:v>3</c:v>
                </c:pt>
              </c:numCache>
            </c:numRef>
          </c:xVal>
          <c:yVal>
            <c:numRef>
              <c:f>Sheet1!$N$17:$N$19</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9-9827-4A84-B46A-F5D823A98117}"/>
            </c:ext>
          </c:extLst>
        </c:ser>
        <c:ser>
          <c:idx val="7"/>
          <c:order val="4"/>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7.9988277570068127E-38</c:v>
                </c:pt>
                <c:pt idx="1">
                  <c:v>2.9203687938681378E-37</c:v>
                </c:pt>
                <c:pt idx="2">
                  <c:v>1.0556163502452738E-36</c:v>
                </c:pt>
                <c:pt idx="3">
                  <c:v>3.7777357211491192E-36</c:v>
                </c:pt>
                <c:pt idx="4">
                  <c:v>1.338486799254288E-35</c:v>
                </c:pt>
                <c:pt idx="5">
                  <c:v>4.6951953579751464E-35</c:v>
                </c:pt>
                <c:pt idx="6">
                  <c:v>1.6306107348396451E-34</c:v>
                </c:pt>
                <c:pt idx="7">
                  <c:v>5.6066569263038325E-34</c:v>
                </c:pt>
                <c:pt idx="8">
                  <c:v>1.9085991346368163E-33</c:v>
                </c:pt>
                <c:pt idx="9">
                  <c:v>6.4325403346357495E-33</c:v>
                </c:pt>
                <c:pt idx="10">
                  <c:v>2.1463837356630605E-32</c:v>
                </c:pt>
                <c:pt idx="11">
                  <c:v>7.0907026684280605E-32</c:v>
                </c:pt>
                <c:pt idx="12">
                  <c:v>2.319146777256117E-31</c:v>
                </c:pt>
                <c:pt idx="13">
                  <c:v>7.5097287724965281E-31</c:v>
                </c:pt>
                <c:pt idx="14">
                  <c:v>2.4075611318393009E-30</c:v>
                </c:pt>
                <c:pt idx="15">
                  <c:v>7.6416554115872032E-30</c:v>
                </c:pt>
                <c:pt idx="16">
                  <c:v>2.4013454000085359E-29</c:v>
                </c:pt>
                <c:pt idx="17">
                  <c:v>7.4710022758834711E-29</c:v>
                </c:pt>
                <c:pt idx="18">
                  <c:v>2.3012307088481552E-28</c:v>
                </c:pt>
                <c:pt idx="19">
                  <c:v>7.0177599426613078E-28</c:v>
                </c:pt>
                <c:pt idx="20">
                  <c:v>2.1188192535093538E-27</c:v>
                </c:pt>
                <c:pt idx="21">
                  <c:v>6.3335378218306055E-27</c:v>
                </c:pt>
                <c:pt idx="22">
                  <c:v>1.8743724023417964E-26</c:v>
                </c:pt>
                <c:pt idx="23">
                  <c:v>5.4918978318178569E-26</c:v>
                </c:pt>
                <c:pt idx="24">
                  <c:v>1.5931111327009668E-25</c:v>
                </c:pt>
                <c:pt idx="25">
                  <c:v>4.5753755905208055E-25</c:v>
                </c:pt>
                <c:pt idx="26">
                  <c:v>1.300961619923913E-24</c:v>
                </c:pt>
                <c:pt idx="27">
                  <c:v>3.6623451685553784E-24</c:v>
                </c:pt>
                <c:pt idx="28">
                  <c:v>1.0207305594306101E-23</c:v>
                </c:pt>
                <c:pt idx="29">
                  <c:v>2.8165665442762424E-23</c:v>
                </c:pt>
                <c:pt idx="30">
                  <c:v>7.6945986267064199E-23</c:v>
                </c:pt>
                <c:pt idx="31">
                  <c:v>2.0811768202028245E-22</c:v>
                </c:pt>
                <c:pt idx="32">
                  <c:v>5.5730000227206912E-22</c:v>
                </c:pt>
                <c:pt idx="33">
                  <c:v>1.4774954927042648E-21</c:v>
                </c:pt>
                <c:pt idx="34">
                  <c:v>3.8781119317469607E-21</c:v>
                </c:pt>
                <c:pt idx="35">
                  <c:v>1.007793539430001E-20</c:v>
                </c:pt>
                <c:pt idx="36">
                  <c:v>2.5928647011003708E-20</c:v>
                </c:pt>
                <c:pt idx="37">
                  <c:v>6.6045798607393083E-20</c:v>
                </c:pt>
                <c:pt idx="38">
                  <c:v>1.665588032379929E-19</c:v>
                </c:pt>
                <c:pt idx="39">
                  <c:v>4.1585989791151602E-19</c:v>
                </c:pt>
                <c:pt idx="40">
                  <c:v>1.0279773571668917E-18</c:v>
                </c:pt>
                <c:pt idx="41">
                  <c:v>2.5158057769514402E-18</c:v>
                </c:pt>
                <c:pt idx="42">
                  <c:v>6.095758129562418E-18</c:v>
                </c:pt>
                <c:pt idx="43">
                  <c:v>1.4622963575006579E-17</c:v>
                </c:pt>
                <c:pt idx="44">
                  <c:v>3.4729627485662082E-17</c:v>
                </c:pt>
                <c:pt idx="45">
                  <c:v>8.1662356316695502E-17</c:v>
                </c:pt>
                <c:pt idx="46">
                  <c:v>1.9010815379079908E-16</c:v>
                </c:pt>
                <c:pt idx="47">
                  <c:v>4.3816394355093266E-16</c:v>
                </c:pt>
                <c:pt idx="48">
                  <c:v>9.9983787484971794E-16</c:v>
                </c:pt>
                <c:pt idx="49">
                  <c:v>2.2588094031543032E-15</c:v>
                </c:pt>
                <c:pt idx="50">
                  <c:v>5.0522710835368927E-15</c:v>
                </c:pt>
                <c:pt idx="51">
                  <c:v>1.1187956214351896E-14</c:v>
                </c:pt>
                <c:pt idx="52">
                  <c:v>2.4528552856964324E-14</c:v>
                </c:pt>
                <c:pt idx="53">
                  <c:v>5.3241483722529814E-14</c:v>
                </c:pt>
                <c:pt idx="54">
                  <c:v>1.144156490180137E-13</c:v>
                </c:pt>
                <c:pt idx="55">
                  <c:v>2.4343205330290096E-13</c:v>
                </c:pt>
                <c:pt idx="56">
                  <c:v>5.1277536367966993E-13</c:v>
                </c:pt>
                <c:pt idx="57">
                  <c:v>1.069383787154164E-12</c:v>
                </c:pt>
                <c:pt idx="58">
                  <c:v>2.207989963137155E-12</c:v>
                </c:pt>
                <c:pt idx="59">
                  <c:v>4.5135436772055174E-12</c:v>
                </c:pt>
                <c:pt idx="60">
                  <c:v>9.1347204083645936E-12</c:v>
                </c:pt>
                <c:pt idx="61">
                  <c:v>1.8303322170155846E-11</c:v>
                </c:pt>
                <c:pt idx="62">
                  <c:v>3.6309615017918004E-11</c:v>
                </c:pt>
                <c:pt idx="63">
                  <c:v>7.1313281239961009E-11</c:v>
                </c:pt>
                <c:pt idx="64">
                  <c:v>1.3866799941653172E-10</c:v>
                </c:pt>
                <c:pt idx="65">
                  <c:v>2.6695566147628519E-10</c:v>
                </c:pt>
                <c:pt idx="66">
                  <c:v>5.0881402816450751E-10</c:v>
                </c:pt>
                <c:pt idx="67">
                  <c:v>9.6014333703123363E-10</c:v>
                </c:pt>
                <c:pt idx="68">
                  <c:v>1.7937839079640922E-9</c:v>
                </c:pt>
                <c:pt idx="69">
                  <c:v>3.3178842435473049E-9</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A-9827-4A84-B46A-F5D823A98117}"/>
            </c:ext>
          </c:extLst>
        </c:ser>
        <c:ser>
          <c:idx val="8"/>
          <c:order val="5"/>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C-9827-4A84-B46A-F5D823A98117}"/>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0.39695254747701175</c:v>
                </c:pt>
                <c:pt idx="132">
                  <c:v>0.39104269397545582</c:v>
                </c:pt>
                <c:pt idx="133">
                  <c:v>0.38138781546052403</c:v>
                </c:pt>
                <c:pt idx="134">
                  <c:v>0.36827014030332328</c:v>
                </c:pt>
                <c:pt idx="135">
                  <c:v>0.35206532676429952</c:v>
                </c:pt>
                <c:pt idx="136">
                  <c:v>0.33322460289179939</c:v>
                </c:pt>
                <c:pt idx="137">
                  <c:v>0.31225393336676105</c:v>
                </c:pt>
                <c:pt idx="138">
                  <c:v>0.28969155276148256</c:v>
                </c:pt>
                <c:pt idx="139">
                  <c:v>0.26608524989875476</c:v>
                </c:pt>
                <c:pt idx="140">
                  <c:v>0.24197072451914337</c:v>
                </c:pt>
                <c:pt idx="141">
                  <c:v>0.21785217703255022</c:v>
                </c:pt>
                <c:pt idx="142">
                  <c:v>0.1941860549832127</c:v>
                </c:pt>
                <c:pt idx="143">
                  <c:v>0.17136859204780719</c:v>
                </c:pt>
                <c:pt idx="144">
                  <c:v>0.14972746563574479</c:v>
                </c:pt>
                <c:pt idx="145">
                  <c:v>0.12951759566589174</c:v>
                </c:pt>
                <c:pt idx="146">
                  <c:v>0.11092083467945532</c:v>
                </c:pt>
                <c:pt idx="147">
                  <c:v>9.4049077376886753E-2</c:v>
                </c:pt>
                <c:pt idx="148">
                  <c:v>7.8950158300894066E-2</c:v>
                </c:pt>
                <c:pt idx="149">
                  <c:v>6.5615814774676554E-2</c:v>
                </c:pt>
                <c:pt idx="150">
                  <c:v>5.3990966513188063E-2</c:v>
                </c:pt>
                <c:pt idx="151">
                  <c:v>4.3983595980427052E-2</c:v>
                </c:pt>
                <c:pt idx="152">
                  <c:v>3.5474592846231362E-2</c:v>
                </c:pt>
                <c:pt idx="153">
                  <c:v>2.832703774160112E-2</c:v>
                </c:pt>
                <c:pt idx="154">
                  <c:v>2.2394530294842882E-2</c:v>
                </c:pt>
                <c:pt idx="155">
                  <c:v>1.752830049356854E-2</c:v>
                </c:pt>
                <c:pt idx="156">
                  <c:v>1.3582969233685566E-2</c:v>
                </c:pt>
                <c:pt idx="157">
                  <c:v>1.0420934814422567E-2</c:v>
                </c:pt>
                <c:pt idx="158">
                  <c:v>7.915451582979946E-3</c:v>
                </c:pt>
                <c:pt idx="159">
                  <c:v>5.9525324197758486E-3</c:v>
                </c:pt>
                <c:pt idx="160">
                  <c:v>4.4318484119380075E-3</c:v>
                </c:pt>
                <c:pt idx="161">
                  <c:v>3.2668190561999074E-3</c:v>
                </c:pt>
                <c:pt idx="162">
                  <c:v>2.3840882014648486E-3</c:v>
                </c:pt>
                <c:pt idx="163">
                  <c:v>1.7225689390536767E-3</c:v>
                </c:pt>
                <c:pt idx="164">
                  <c:v>1.23221916847301E-3</c:v>
                </c:pt>
                <c:pt idx="165">
                  <c:v>8.7268269504576015E-4</c:v>
                </c:pt>
                <c:pt idx="166">
                  <c:v>6.1190193011376919E-4</c:v>
                </c:pt>
                <c:pt idx="167">
                  <c:v>4.247802705507529E-4</c:v>
                </c:pt>
                <c:pt idx="168">
                  <c:v>2.9194692579145951E-4</c:v>
                </c:pt>
                <c:pt idx="169">
                  <c:v>1.9865547139277093E-4</c:v>
                </c:pt>
                <c:pt idx="170">
                  <c:v>1.3383022576488537E-4</c:v>
                </c:pt>
                <c:pt idx="171">
                  <c:v>8.9261657177132304E-5</c:v>
                </c:pt>
                <c:pt idx="172">
                  <c:v>5.8943067756540058E-5</c:v>
                </c:pt>
                <c:pt idx="173">
                  <c:v>3.8535196742086994E-5</c:v>
                </c:pt>
                <c:pt idx="174">
                  <c:v>2.4942471290053356E-5</c:v>
                </c:pt>
                <c:pt idx="175">
                  <c:v>1.5983741106905475E-5</c:v>
                </c:pt>
                <c:pt idx="176">
                  <c:v>1.014085206548667E-5</c:v>
                </c:pt>
                <c:pt idx="177">
                  <c:v>6.3698251788671238E-6</c:v>
                </c:pt>
                <c:pt idx="178">
                  <c:v>3.9612990910320609E-6</c:v>
                </c:pt>
                <c:pt idx="179">
                  <c:v>2.4389607458933348E-6</c:v>
                </c:pt>
                <c:pt idx="180">
                  <c:v>1.4867195147342977E-6</c:v>
                </c:pt>
                <c:pt idx="181">
                  <c:v>8.972435162383258E-7</c:v>
                </c:pt>
                <c:pt idx="182">
                  <c:v>5.3610353446976421E-7</c:v>
                </c:pt>
                <c:pt idx="183">
                  <c:v>3.1713492167159643E-7</c:v>
                </c:pt>
                <c:pt idx="184">
                  <c:v>1.8573618445552733E-7</c:v>
                </c:pt>
                <c:pt idx="185">
                  <c:v>1.0769760042543276E-7</c:v>
                </c:pt>
                <c:pt idx="186">
                  <c:v>6.1826205001657911E-8</c:v>
                </c:pt>
                <c:pt idx="187">
                  <c:v>3.5139550948204466E-8</c:v>
                </c:pt>
                <c:pt idx="188">
                  <c:v>1.9773196406244602E-8</c:v>
                </c:pt>
                <c:pt idx="189">
                  <c:v>1.1015763624682191E-8</c:v>
                </c:pt>
                <c:pt idx="190">
                  <c:v>6.0758828498232861E-9</c:v>
                </c:pt>
                <c:pt idx="191">
                  <c:v>3.3178842435472697E-9</c:v>
                </c:pt>
                <c:pt idx="192">
                  <c:v>1.793783907964054E-9</c:v>
                </c:pt>
                <c:pt idx="193">
                  <c:v>9.601433370312266E-10</c:v>
                </c:pt>
                <c:pt idx="194">
                  <c:v>5.0881402816449841E-10</c:v>
                </c:pt>
                <c:pt idx="195">
                  <c:v>2.6695566147628519E-10</c:v>
                </c:pt>
                <c:pt idx="196">
                  <c:v>1.3866799941653025E-10</c:v>
                </c:pt>
                <c:pt idx="197">
                  <c:v>7.1313281239959484E-11</c:v>
                </c:pt>
                <c:pt idx="198">
                  <c:v>3.6309615017917752E-11</c:v>
                </c:pt>
                <c:pt idx="199">
                  <c:v>1.8303322170155517E-11</c:v>
                </c:pt>
                <c:pt idx="200">
                  <c:v>9.1347204083645936E-12</c:v>
                </c:pt>
              </c:numCache>
            </c:numRef>
          </c:yVal>
          <c:smooth val="1"/>
          <c:extLst>
            <c:ext xmlns:c16="http://schemas.microsoft.com/office/drawing/2014/chart" uri="{C3380CC4-5D6E-409C-BE32-E72D297353CC}">
              <c16:uniqueId val="{0000000D-9827-4A84-B46A-F5D823A98117}"/>
            </c:ext>
          </c:extLst>
        </c:ser>
        <c:ser>
          <c:idx val="4"/>
          <c:order val="6"/>
          <c:tx>
            <c:v>Mean</c:v>
          </c:tx>
          <c:spPr>
            <a:ln w="38100">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9827-4A84-B46A-F5D823A9811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3</c:v>
                </c:pt>
                <c:pt idx="1">
                  <c:v>3</c:v>
                </c:pt>
              </c:numCache>
            </c:numRef>
          </c:xVal>
          <c:yVal>
            <c:numRef>
              <c:f>Sheet1!$N$5:$N$7</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F-9827-4A84-B46A-F5D823A98117}"/>
            </c:ext>
          </c:extLst>
        </c:ser>
        <c:dLbls>
          <c:showLegendKey val="0"/>
          <c:showVal val="0"/>
          <c:showCatName val="0"/>
          <c:showSerName val="0"/>
          <c:showPercent val="0"/>
          <c:showBubbleSize val="0"/>
        </c:dLbls>
        <c:axId val="49556864"/>
        <c:axId val="82653952"/>
      </c:scatterChart>
      <c:valAx>
        <c:axId val="49556864"/>
        <c:scaling>
          <c:orientation val="minMax"/>
          <c:max val="6"/>
          <c:min val="-4"/>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1.8303322170155846E-11</c:v>
                </c:pt>
                <c:pt idx="72">
                  <c:v>3.6309615017918004E-11</c:v>
                </c:pt>
                <c:pt idx="73">
                  <c:v>7.1313281239961009E-11</c:v>
                </c:pt>
                <c:pt idx="74">
                  <c:v>1.3866799941653172E-10</c:v>
                </c:pt>
                <c:pt idx="75">
                  <c:v>2.6695566147628519E-10</c:v>
                </c:pt>
                <c:pt idx="76">
                  <c:v>5.0881402816450751E-10</c:v>
                </c:pt>
                <c:pt idx="77">
                  <c:v>9.6014333703123363E-10</c:v>
                </c:pt>
                <c:pt idx="78">
                  <c:v>1.7937839079640922E-9</c:v>
                </c:pt>
                <c:pt idx="79">
                  <c:v>3.3178842435473049E-9</c:v>
                </c:pt>
                <c:pt idx="80">
                  <c:v>6.0758828498232861E-9</c:v>
                </c:pt>
                <c:pt idx="81">
                  <c:v>1.1015763624682308E-8</c:v>
                </c:pt>
                <c:pt idx="82">
                  <c:v>1.9773196406244814E-8</c:v>
                </c:pt>
                <c:pt idx="83">
                  <c:v>3.5139550948204466E-8</c:v>
                </c:pt>
                <c:pt idx="84">
                  <c:v>6.1826205001658573E-8</c:v>
                </c:pt>
                <c:pt idx="85">
                  <c:v>1.0769760042543276E-7</c:v>
                </c:pt>
                <c:pt idx="86">
                  <c:v>1.8573618445552897E-7</c:v>
                </c:pt>
                <c:pt idx="87">
                  <c:v>3.1713492167159929E-7</c:v>
                </c:pt>
                <c:pt idx="88">
                  <c:v>5.3610353446976421E-7</c:v>
                </c:pt>
                <c:pt idx="89">
                  <c:v>8.9724351623833374E-7</c:v>
                </c:pt>
                <c:pt idx="90">
                  <c:v>1.4867195147342977E-6</c:v>
                </c:pt>
                <c:pt idx="91">
                  <c:v>2.4389607458933522E-6</c:v>
                </c:pt>
                <c:pt idx="92">
                  <c:v>3.9612990910320965E-6</c:v>
                </c:pt>
                <c:pt idx="93">
                  <c:v>6.3698251788671238E-6</c:v>
                </c:pt>
                <c:pt idx="94">
                  <c:v>1.0140852065486758E-5</c:v>
                </c:pt>
                <c:pt idx="95">
                  <c:v>1.5983741106905475E-5</c:v>
                </c:pt>
                <c:pt idx="96">
                  <c:v>2.4942471290053712E-5</c:v>
                </c:pt>
                <c:pt idx="97">
                  <c:v>3.8535196742087265E-5</c:v>
                </c:pt>
                <c:pt idx="98">
                  <c:v>5.8943067756540058E-5</c:v>
                </c:pt>
                <c:pt idx="99">
                  <c:v>8.9261657177132928E-5</c:v>
                </c:pt>
                <c:pt idx="100">
                  <c:v>1.3383022576488537E-4</c:v>
                </c:pt>
                <c:pt idx="101">
                  <c:v>1.9865547139277375E-4</c:v>
                </c:pt>
                <c:pt idx="102">
                  <c:v>2.919469257914613E-4</c:v>
                </c:pt>
                <c:pt idx="103">
                  <c:v>4.247802705507529E-4</c:v>
                </c:pt>
                <c:pt idx="104">
                  <c:v>6.1190193011377298E-4</c:v>
                </c:pt>
                <c:pt idx="105">
                  <c:v>8.7268269504576015E-4</c:v>
                </c:pt>
                <c:pt idx="106">
                  <c:v>1.2322191684730254E-3</c:v>
                </c:pt>
                <c:pt idx="107">
                  <c:v>1.722568939053686E-3</c:v>
                </c:pt>
                <c:pt idx="108">
                  <c:v>2.3840882014648486E-3</c:v>
                </c:pt>
                <c:pt idx="109">
                  <c:v>3.2668190561999247E-3</c:v>
                </c:pt>
                <c:pt idx="110">
                  <c:v>4.4318484119380075E-3</c:v>
                </c:pt>
                <c:pt idx="111">
                  <c:v>5.9525324197758798E-3</c:v>
                </c:pt>
                <c:pt idx="112">
                  <c:v>7.9154515829799894E-3</c:v>
                </c:pt>
                <c:pt idx="113">
                  <c:v>1.0420934814422614E-2</c:v>
                </c:pt>
                <c:pt idx="114">
                  <c:v>1.3582969233685634E-2</c:v>
                </c:pt>
                <c:pt idx="115">
                  <c:v>1.752830049356854E-2</c:v>
                </c:pt>
                <c:pt idx="116">
                  <c:v>2.2394530294842969E-2</c:v>
                </c:pt>
                <c:pt idx="117">
                  <c:v>2.8327037741601249E-2</c:v>
                </c:pt>
                <c:pt idx="118">
                  <c:v>3.5474592846231487E-2</c:v>
                </c:pt>
                <c:pt idx="119">
                  <c:v>4.3983595980427233E-2</c:v>
                </c:pt>
                <c:pt idx="120">
                  <c:v>5.3990966513188063E-2</c:v>
                </c:pt>
                <c:pt idx="121">
                  <c:v>6.5615814774676776E-2</c:v>
                </c:pt>
                <c:pt idx="122">
                  <c:v>7.8950158300894302E-2</c:v>
                </c:pt>
                <c:pt idx="123">
                  <c:v>9.4049077376887044E-2</c:v>
                </c:pt>
                <c:pt idx="124">
                  <c:v>0.11092083467945563</c:v>
                </c:pt>
                <c:pt idx="125">
                  <c:v>0.12951759566589174</c:v>
                </c:pt>
                <c:pt idx="126">
                  <c:v>0.14972746563574515</c:v>
                </c:pt>
                <c:pt idx="127">
                  <c:v>0.17136859204780761</c:v>
                </c:pt>
                <c:pt idx="128">
                  <c:v>0.19418605498321312</c:v>
                </c:pt>
                <c:pt idx="129">
                  <c:v>0.21785217703255064</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83D9-4727-B534-0FF9EA5C6E09}"/>
            </c:ext>
          </c:extLst>
        </c:ser>
        <c:ser>
          <c:idx val="2"/>
          <c:order val="1"/>
          <c:spPr>
            <a:ln w="38100">
              <a:solidFill>
                <a:schemeClr val="tx1"/>
              </a:solidFill>
              <a:prstDash val="solid"/>
            </a:ln>
          </c:spPr>
          <c:marker>
            <c:symbol val="none"/>
          </c:marker>
          <c:dPt>
            <c:idx val="1"/>
            <c:bubble3D val="0"/>
            <c:spPr>
              <a:ln w="38100">
                <a:solidFill>
                  <a:srgbClr val="FFC000"/>
                </a:solidFill>
                <a:prstDash val="solid"/>
              </a:ln>
            </c:spPr>
            <c:extLst>
              <c:ext xmlns:c16="http://schemas.microsoft.com/office/drawing/2014/chart" uri="{C3380CC4-5D6E-409C-BE32-E72D297353CC}">
                <c16:uniqueId val="{00000002-83D9-4727-B534-0FF9EA5C6E09}"/>
              </c:ext>
            </c:extLst>
          </c:dPt>
          <c:xVal>
            <c:numRef>
              <c:f>Sheet1!$M$9:$M$11</c:f>
              <c:numCache>
                <c:formatCode>General</c:formatCode>
                <c:ptCount val="3"/>
                <c:pt idx="0">
                  <c:v>0</c:v>
                </c:pt>
                <c:pt idx="1">
                  <c:v>0</c:v>
                </c:pt>
              </c:numCache>
            </c:numRef>
          </c:xVal>
          <c:yVal>
            <c:numRef>
              <c:f>Sheet1!$N$9:$N$11</c:f>
              <c:numCache>
                <c:formatCode>General</c:formatCode>
                <c:ptCount val="3"/>
                <c:pt idx="0">
                  <c:v>-1.9947114020071637E-2</c:v>
                </c:pt>
                <c:pt idx="1">
                  <c:v>0.45878362246164756</c:v>
                </c:pt>
              </c:numCache>
            </c:numRef>
          </c:yVal>
          <c:smooth val="1"/>
          <c:extLst>
            <c:ext xmlns:c16="http://schemas.microsoft.com/office/drawing/2014/chart" uri="{C3380CC4-5D6E-409C-BE32-E72D297353CC}">
              <c16:uniqueId val="{00000003-83D9-4727-B534-0FF9EA5C6E09}"/>
            </c:ext>
          </c:extLst>
        </c:ser>
        <c:ser>
          <c:idx val="3"/>
          <c:order val="2"/>
          <c:spPr>
            <a:ln>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5-83D9-4727-B534-0FF9EA5C6E09}"/>
              </c:ext>
            </c:extLst>
          </c:dPt>
          <c:xVal>
            <c:numRef>
              <c:f>Sheet1!$M$13:$M$15</c:f>
              <c:numCache>
                <c:formatCode>General</c:formatCode>
                <c:ptCount val="3"/>
                <c:pt idx="0">
                  <c:v>-3</c:v>
                </c:pt>
                <c:pt idx="1">
                  <c:v>-3</c:v>
                </c:pt>
              </c:numCache>
            </c:numRef>
          </c:xVal>
          <c:yVal>
            <c:numRef>
              <c:f>Sheet1!$N$13:$N$15</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6-83D9-4727-B534-0FF9EA5C6E09}"/>
            </c:ext>
          </c:extLst>
        </c:ser>
        <c:ser>
          <c:idx val="5"/>
          <c:order val="3"/>
          <c:spPr>
            <a:ln w="38100">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8-83D9-4727-B534-0FF9EA5C6E09}"/>
              </c:ext>
            </c:extLst>
          </c:dPt>
          <c:xVal>
            <c:numRef>
              <c:f>Sheet1!$M$17:$M$19</c:f>
              <c:numCache>
                <c:formatCode>General</c:formatCode>
                <c:ptCount val="3"/>
                <c:pt idx="0">
                  <c:v>3</c:v>
                </c:pt>
                <c:pt idx="1">
                  <c:v>3</c:v>
                </c:pt>
              </c:numCache>
            </c:numRef>
          </c:xVal>
          <c:yVal>
            <c:numRef>
              <c:f>Sheet1!$N$17:$N$19</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9-83D9-4727-B534-0FF9EA5C6E09}"/>
            </c:ext>
          </c:extLst>
        </c:ser>
        <c:ser>
          <c:idx val="7"/>
          <c:order val="4"/>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1.0966065593889713E-43</c:v>
                </c:pt>
                <c:pt idx="1">
                  <c:v>4.4247795833161676E-43</c:v>
                </c:pt>
                <c:pt idx="2">
                  <c:v>1.7676224102535012E-42</c:v>
                </c:pt>
                <c:pt idx="3">
                  <c:v>6.9910822497065887E-42</c:v>
                </c:pt>
                <c:pt idx="4">
                  <c:v>2.7375141923553084E-41</c:v>
                </c:pt>
                <c:pt idx="5">
                  <c:v>1.061268813915216E-40</c:v>
                </c:pt>
                <c:pt idx="6">
                  <c:v>4.0733476775278453E-40</c:v>
                </c:pt>
                <c:pt idx="7">
                  <c:v>1.5478704662962061E-39</c:v>
                </c:pt>
                <c:pt idx="8">
                  <c:v>5.8233755997365689E-39</c:v>
                </c:pt>
                <c:pt idx="9">
                  <c:v>2.1690624002606626E-38</c:v>
                </c:pt>
                <c:pt idx="10">
                  <c:v>7.9988277570068127E-38</c:v>
                </c:pt>
                <c:pt idx="11">
                  <c:v>2.9203687938681378E-37</c:v>
                </c:pt>
                <c:pt idx="12">
                  <c:v>1.0556163502452738E-36</c:v>
                </c:pt>
                <c:pt idx="13">
                  <c:v>3.7777357211491192E-36</c:v>
                </c:pt>
                <c:pt idx="14">
                  <c:v>1.338486799254288E-35</c:v>
                </c:pt>
                <c:pt idx="15">
                  <c:v>4.6951953579751464E-35</c:v>
                </c:pt>
                <c:pt idx="16">
                  <c:v>1.6306107348396451E-34</c:v>
                </c:pt>
                <c:pt idx="17">
                  <c:v>5.6066569263038325E-34</c:v>
                </c:pt>
                <c:pt idx="18">
                  <c:v>1.9085991346368163E-33</c:v>
                </c:pt>
                <c:pt idx="19">
                  <c:v>6.4325403346357495E-33</c:v>
                </c:pt>
                <c:pt idx="20">
                  <c:v>2.1463837356630605E-32</c:v>
                </c:pt>
                <c:pt idx="21">
                  <c:v>7.0907026684280605E-32</c:v>
                </c:pt>
                <c:pt idx="22">
                  <c:v>2.319146777256117E-31</c:v>
                </c:pt>
                <c:pt idx="23">
                  <c:v>7.5097287724965281E-31</c:v>
                </c:pt>
                <c:pt idx="24">
                  <c:v>2.4075611318393009E-30</c:v>
                </c:pt>
                <c:pt idx="25">
                  <c:v>7.6416554115872032E-30</c:v>
                </c:pt>
                <c:pt idx="26">
                  <c:v>2.4013454000085359E-29</c:v>
                </c:pt>
                <c:pt idx="27">
                  <c:v>7.4710022758834711E-29</c:v>
                </c:pt>
                <c:pt idx="28">
                  <c:v>2.3012307088481552E-28</c:v>
                </c:pt>
                <c:pt idx="29">
                  <c:v>7.0177599426613078E-28</c:v>
                </c:pt>
                <c:pt idx="30">
                  <c:v>2.1188192535093538E-27</c:v>
                </c:pt>
                <c:pt idx="31">
                  <c:v>6.3335378218306055E-27</c:v>
                </c:pt>
                <c:pt idx="32">
                  <c:v>1.8743724023417964E-26</c:v>
                </c:pt>
                <c:pt idx="33">
                  <c:v>5.4918978318178569E-26</c:v>
                </c:pt>
                <c:pt idx="34">
                  <c:v>1.5931111327009668E-25</c:v>
                </c:pt>
                <c:pt idx="35">
                  <c:v>4.5753755905208055E-25</c:v>
                </c:pt>
                <c:pt idx="36">
                  <c:v>1.300961619923913E-24</c:v>
                </c:pt>
                <c:pt idx="37">
                  <c:v>3.6623451685553784E-24</c:v>
                </c:pt>
                <c:pt idx="38">
                  <c:v>1.0207305594306101E-23</c:v>
                </c:pt>
                <c:pt idx="39">
                  <c:v>2.8165665442762424E-23</c:v>
                </c:pt>
                <c:pt idx="40">
                  <c:v>7.6945986267064199E-23</c:v>
                </c:pt>
                <c:pt idx="41">
                  <c:v>2.0811768202028542E-22</c:v>
                </c:pt>
                <c:pt idx="42">
                  <c:v>5.5730000227206912E-22</c:v>
                </c:pt>
                <c:pt idx="43">
                  <c:v>1.4774954927042648E-21</c:v>
                </c:pt>
                <c:pt idx="44">
                  <c:v>3.8781119317469607E-21</c:v>
                </c:pt>
                <c:pt idx="45">
                  <c:v>1.007793539430001E-20</c:v>
                </c:pt>
                <c:pt idx="46">
                  <c:v>2.5928647011004261E-20</c:v>
                </c:pt>
                <c:pt idx="47">
                  <c:v>6.6045798607393083E-20</c:v>
                </c:pt>
                <c:pt idx="48">
                  <c:v>1.665588032379929E-19</c:v>
                </c:pt>
                <c:pt idx="49">
                  <c:v>4.1585989791151602E-19</c:v>
                </c:pt>
                <c:pt idx="50">
                  <c:v>1.0279773571668917E-18</c:v>
                </c:pt>
                <c:pt idx="51">
                  <c:v>2.5158057769514402E-18</c:v>
                </c:pt>
                <c:pt idx="52">
                  <c:v>6.095758129562418E-18</c:v>
                </c:pt>
                <c:pt idx="53">
                  <c:v>1.4622963575006579E-17</c:v>
                </c:pt>
                <c:pt idx="54">
                  <c:v>3.4729627485662082E-17</c:v>
                </c:pt>
                <c:pt idx="55">
                  <c:v>8.1662356316695502E-17</c:v>
                </c:pt>
                <c:pt idx="56">
                  <c:v>1.9010815379079908E-16</c:v>
                </c:pt>
                <c:pt idx="57">
                  <c:v>4.3816394355093266E-16</c:v>
                </c:pt>
                <c:pt idx="58">
                  <c:v>9.9983787484971794E-16</c:v>
                </c:pt>
                <c:pt idx="59">
                  <c:v>2.2588094031543032E-15</c:v>
                </c:pt>
                <c:pt idx="60">
                  <c:v>5.0522710835368927E-15</c:v>
                </c:pt>
                <c:pt idx="61">
                  <c:v>1.1187956214351896E-14</c:v>
                </c:pt>
                <c:pt idx="62">
                  <c:v>2.4528552856964324E-14</c:v>
                </c:pt>
                <c:pt idx="63">
                  <c:v>5.3241483722529814E-14</c:v>
                </c:pt>
                <c:pt idx="64">
                  <c:v>1.144156490180137E-13</c:v>
                </c:pt>
                <c:pt idx="65">
                  <c:v>2.4343205330290096E-13</c:v>
                </c:pt>
                <c:pt idx="66">
                  <c:v>5.1277536367966993E-13</c:v>
                </c:pt>
                <c:pt idx="67">
                  <c:v>1.069383787154164E-12</c:v>
                </c:pt>
                <c:pt idx="68">
                  <c:v>2.207989963137155E-12</c:v>
                </c:pt>
                <c:pt idx="69">
                  <c:v>4.5135436772055174E-12</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A-83D9-4727-B534-0FF9EA5C6E09}"/>
            </c:ext>
          </c:extLst>
        </c:ser>
        <c:ser>
          <c:idx val="8"/>
          <c:order val="5"/>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C-83D9-4727-B534-0FF9EA5C6E09}"/>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0.26608524989875521</c:v>
                </c:pt>
                <c:pt idx="132">
                  <c:v>0.28969155276148301</c:v>
                </c:pt>
                <c:pt idx="133">
                  <c:v>0.31225393336676144</c:v>
                </c:pt>
                <c:pt idx="134">
                  <c:v>0.33322460289179973</c:v>
                </c:pt>
                <c:pt idx="135">
                  <c:v>0.35206532676429952</c:v>
                </c:pt>
                <c:pt idx="136">
                  <c:v>0.36827014030332356</c:v>
                </c:pt>
                <c:pt idx="137">
                  <c:v>0.38138781546052419</c:v>
                </c:pt>
                <c:pt idx="138">
                  <c:v>0.39104269397545599</c:v>
                </c:pt>
                <c:pt idx="139">
                  <c:v>0.39695254747701181</c:v>
                </c:pt>
                <c:pt idx="140">
                  <c:v>0.3989422804014327</c:v>
                </c:pt>
                <c:pt idx="141">
                  <c:v>0.39695254747701175</c:v>
                </c:pt>
                <c:pt idx="142">
                  <c:v>0.39104269397545582</c:v>
                </c:pt>
                <c:pt idx="143">
                  <c:v>0.38138781546052403</c:v>
                </c:pt>
                <c:pt idx="144">
                  <c:v>0.36827014030332328</c:v>
                </c:pt>
                <c:pt idx="145">
                  <c:v>0.35206532676429952</c:v>
                </c:pt>
                <c:pt idx="146">
                  <c:v>0.33322460289179939</c:v>
                </c:pt>
                <c:pt idx="147">
                  <c:v>0.31225393336676105</c:v>
                </c:pt>
                <c:pt idx="148">
                  <c:v>0.28969155276148256</c:v>
                </c:pt>
                <c:pt idx="149">
                  <c:v>0.26608524989875476</c:v>
                </c:pt>
                <c:pt idx="150">
                  <c:v>0.24197072451914337</c:v>
                </c:pt>
                <c:pt idx="151">
                  <c:v>0.21785217703255022</c:v>
                </c:pt>
                <c:pt idx="152">
                  <c:v>0.1941860549832127</c:v>
                </c:pt>
                <c:pt idx="153">
                  <c:v>0.17136859204780719</c:v>
                </c:pt>
                <c:pt idx="154">
                  <c:v>0.14972746563574479</c:v>
                </c:pt>
                <c:pt idx="155">
                  <c:v>0.12951759566589174</c:v>
                </c:pt>
                <c:pt idx="156">
                  <c:v>0.11092083467945532</c:v>
                </c:pt>
                <c:pt idx="157">
                  <c:v>9.4049077376886753E-2</c:v>
                </c:pt>
                <c:pt idx="158">
                  <c:v>7.8950158300894066E-2</c:v>
                </c:pt>
                <c:pt idx="159">
                  <c:v>6.5615814774676554E-2</c:v>
                </c:pt>
                <c:pt idx="160">
                  <c:v>5.3990966513188063E-2</c:v>
                </c:pt>
                <c:pt idx="161">
                  <c:v>4.3983595980427052E-2</c:v>
                </c:pt>
                <c:pt idx="162">
                  <c:v>3.5474592846231487E-2</c:v>
                </c:pt>
                <c:pt idx="163">
                  <c:v>2.832703774160112E-2</c:v>
                </c:pt>
                <c:pt idx="164">
                  <c:v>2.2394530294842781E-2</c:v>
                </c:pt>
                <c:pt idx="165">
                  <c:v>1.752830049356854E-2</c:v>
                </c:pt>
                <c:pt idx="166">
                  <c:v>1.3582969233685566E-2</c:v>
                </c:pt>
                <c:pt idx="167">
                  <c:v>1.0420934814422614E-2</c:v>
                </c:pt>
                <c:pt idx="168">
                  <c:v>7.915451582979946E-3</c:v>
                </c:pt>
                <c:pt idx="169">
                  <c:v>5.9525324197758165E-3</c:v>
                </c:pt>
                <c:pt idx="170">
                  <c:v>4.4318484119380075E-3</c:v>
                </c:pt>
                <c:pt idx="171">
                  <c:v>3.2668190561999074E-3</c:v>
                </c:pt>
                <c:pt idx="172">
                  <c:v>2.3840882014648486E-3</c:v>
                </c:pt>
                <c:pt idx="173">
                  <c:v>1.7225689390536767E-3</c:v>
                </c:pt>
                <c:pt idx="174">
                  <c:v>1.23221916847301E-3</c:v>
                </c:pt>
                <c:pt idx="175">
                  <c:v>8.7268269504576015E-4</c:v>
                </c:pt>
                <c:pt idx="176">
                  <c:v>6.1190193011376919E-4</c:v>
                </c:pt>
                <c:pt idx="177">
                  <c:v>4.247802705507529E-4</c:v>
                </c:pt>
                <c:pt idx="178">
                  <c:v>2.9194692579145951E-4</c:v>
                </c:pt>
                <c:pt idx="179">
                  <c:v>1.9865547139277093E-4</c:v>
                </c:pt>
                <c:pt idx="180">
                  <c:v>1.3383022576488537E-4</c:v>
                </c:pt>
                <c:pt idx="181">
                  <c:v>8.9261657177132304E-5</c:v>
                </c:pt>
                <c:pt idx="182">
                  <c:v>5.8943067756540058E-5</c:v>
                </c:pt>
                <c:pt idx="183">
                  <c:v>3.8535196742086994E-5</c:v>
                </c:pt>
                <c:pt idx="184">
                  <c:v>2.4942471290053356E-5</c:v>
                </c:pt>
                <c:pt idx="185">
                  <c:v>1.5983741106905475E-5</c:v>
                </c:pt>
                <c:pt idx="186">
                  <c:v>1.014085206548667E-5</c:v>
                </c:pt>
                <c:pt idx="187">
                  <c:v>6.3698251788671238E-6</c:v>
                </c:pt>
                <c:pt idx="188">
                  <c:v>3.9612990910320609E-6</c:v>
                </c:pt>
                <c:pt idx="189">
                  <c:v>2.4389607458933348E-6</c:v>
                </c:pt>
                <c:pt idx="190">
                  <c:v>1.4867195147342977E-6</c:v>
                </c:pt>
                <c:pt idx="191">
                  <c:v>8.972435162383258E-7</c:v>
                </c:pt>
                <c:pt idx="192">
                  <c:v>5.3610353446975372E-7</c:v>
                </c:pt>
                <c:pt idx="193">
                  <c:v>3.1713492167159643E-7</c:v>
                </c:pt>
                <c:pt idx="194">
                  <c:v>1.8573618445552733E-7</c:v>
                </c:pt>
                <c:pt idx="195">
                  <c:v>1.0769760042543276E-7</c:v>
                </c:pt>
                <c:pt idx="196">
                  <c:v>6.1826205001657911E-8</c:v>
                </c:pt>
                <c:pt idx="197">
                  <c:v>3.5139550948203844E-8</c:v>
                </c:pt>
                <c:pt idx="198">
                  <c:v>1.9773196406244602E-8</c:v>
                </c:pt>
                <c:pt idx="199">
                  <c:v>1.1015763624682191E-8</c:v>
                </c:pt>
                <c:pt idx="200">
                  <c:v>6.0758828498232861E-9</c:v>
                </c:pt>
              </c:numCache>
            </c:numRef>
          </c:yVal>
          <c:smooth val="1"/>
          <c:extLst>
            <c:ext xmlns:c16="http://schemas.microsoft.com/office/drawing/2014/chart" uri="{C3380CC4-5D6E-409C-BE32-E72D297353CC}">
              <c16:uniqueId val="{0000000D-83D9-4727-B534-0FF9EA5C6E09}"/>
            </c:ext>
          </c:extLst>
        </c:ser>
        <c:ser>
          <c:idx val="4"/>
          <c:order val="6"/>
          <c:tx>
            <c:v>Mean</c:v>
          </c:tx>
          <c:spPr>
            <a:ln w="38100">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83D9-4727-B534-0FF9EA5C6E0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4</c:v>
                </c:pt>
                <c:pt idx="1">
                  <c:v>4</c:v>
                </c:pt>
              </c:numCache>
            </c:numRef>
          </c:xVal>
          <c:yVal>
            <c:numRef>
              <c:f>Sheet1!$N$5:$N$7</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F-83D9-4727-B534-0FF9EA5C6E09}"/>
            </c:ext>
          </c:extLst>
        </c:ser>
        <c:dLbls>
          <c:showLegendKey val="0"/>
          <c:showVal val="0"/>
          <c:showCatName val="0"/>
          <c:showSerName val="0"/>
          <c:showPercent val="0"/>
          <c:showBubbleSize val="0"/>
        </c:dLbls>
        <c:axId val="49556864"/>
        <c:axId val="82653952"/>
      </c:scatterChart>
      <c:valAx>
        <c:axId val="49556864"/>
        <c:scaling>
          <c:orientation val="minMax"/>
          <c:max val="8"/>
          <c:min val="-4"/>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5.1277536367966993E-13</c:v>
                </c:pt>
                <c:pt idx="72">
                  <c:v>1.069383787154164E-12</c:v>
                </c:pt>
                <c:pt idx="73">
                  <c:v>2.207989963137155E-12</c:v>
                </c:pt>
                <c:pt idx="74">
                  <c:v>4.5135436772055174E-12</c:v>
                </c:pt>
                <c:pt idx="75">
                  <c:v>9.1347204083645936E-12</c:v>
                </c:pt>
                <c:pt idx="76">
                  <c:v>1.8303322170155846E-11</c:v>
                </c:pt>
                <c:pt idx="77">
                  <c:v>3.6309615017918004E-11</c:v>
                </c:pt>
                <c:pt idx="78">
                  <c:v>7.1313281239961009E-11</c:v>
                </c:pt>
                <c:pt idx="79">
                  <c:v>1.3866799941653172E-10</c:v>
                </c:pt>
                <c:pt idx="80">
                  <c:v>2.6695566147628519E-10</c:v>
                </c:pt>
                <c:pt idx="81">
                  <c:v>5.0881402816450389E-10</c:v>
                </c:pt>
                <c:pt idx="82">
                  <c:v>9.6014333703124025E-10</c:v>
                </c:pt>
                <c:pt idx="83">
                  <c:v>1.7937839079640922E-9</c:v>
                </c:pt>
                <c:pt idx="84">
                  <c:v>3.3178842435473049E-9</c:v>
                </c:pt>
                <c:pt idx="85">
                  <c:v>6.0758828498232861E-9</c:v>
                </c:pt>
                <c:pt idx="86">
                  <c:v>1.1015763624682308E-8</c:v>
                </c:pt>
                <c:pt idx="87">
                  <c:v>1.9773196406244814E-8</c:v>
                </c:pt>
                <c:pt idx="88">
                  <c:v>3.5139550948204466E-8</c:v>
                </c:pt>
                <c:pt idx="89">
                  <c:v>6.1826205001658573E-8</c:v>
                </c:pt>
                <c:pt idx="90">
                  <c:v>1.0769760042543276E-7</c:v>
                </c:pt>
                <c:pt idx="91">
                  <c:v>1.8573618445552897E-7</c:v>
                </c:pt>
                <c:pt idx="92">
                  <c:v>3.1713492167159929E-7</c:v>
                </c:pt>
                <c:pt idx="93">
                  <c:v>5.3610353446976421E-7</c:v>
                </c:pt>
                <c:pt idx="94">
                  <c:v>8.9724351623833374E-7</c:v>
                </c:pt>
                <c:pt idx="95">
                  <c:v>1.4867195147342977E-6</c:v>
                </c:pt>
                <c:pt idx="96">
                  <c:v>2.4389607458933738E-6</c:v>
                </c:pt>
                <c:pt idx="97">
                  <c:v>3.9612990910320965E-6</c:v>
                </c:pt>
                <c:pt idx="98">
                  <c:v>6.3698251788671238E-6</c:v>
                </c:pt>
                <c:pt idx="99">
                  <c:v>1.0140852065486758E-5</c:v>
                </c:pt>
                <c:pt idx="100">
                  <c:v>1.5983741106905475E-5</c:v>
                </c:pt>
                <c:pt idx="101">
                  <c:v>2.4942471290053712E-5</c:v>
                </c:pt>
                <c:pt idx="102">
                  <c:v>3.8535196742087265E-5</c:v>
                </c:pt>
                <c:pt idx="103">
                  <c:v>5.8943067756540058E-5</c:v>
                </c:pt>
                <c:pt idx="104">
                  <c:v>8.9261657177132928E-5</c:v>
                </c:pt>
                <c:pt idx="105">
                  <c:v>1.3383022576488537E-4</c:v>
                </c:pt>
                <c:pt idx="106">
                  <c:v>1.9865547139277375E-4</c:v>
                </c:pt>
                <c:pt idx="107">
                  <c:v>2.919469257914613E-4</c:v>
                </c:pt>
                <c:pt idx="108">
                  <c:v>4.247802705507529E-4</c:v>
                </c:pt>
                <c:pt idx="109">
                  <c:v>6.1190193011377298E-4</c:v>
                </c:pt>
                <c:pt idx="110">
                  <c:v>8.7268269504576015E-4</c:v>
                </c:pt>
                <c:pt idx="111">
                  <c:v>1.2322191684730254E-3</c:v>
                </c:pt>
                <c:pt idx="112">
                  <c:v>1.722568939053686E-3</c:v>
                </c:pt>
                <c:pt idx="113">
                  <c:v>2.3840882014648486E-3</c:v>
                </c:pt>
                <c:pt idx="114">
                  <c:v>3.2668190561999247E-3</c:v>
                </c:pt>
                <c:pt idx="115">
                  <c:v>4.4318484119380075E-3</c:v>
                </c:pt>
                <c:pt idx="116">
                  <c:v>5.9525324197758798E-3</c:v>
                </c:pt>
                <c:pt idx="117">
                  <c:v>7.9154515829799894E-3</c:v>
                </c:pt>
                <c:pt idx="118">
                  <c:v>1.0420934814422614E-2</c:v>
                </c:pt>
                <c:pt idx="119">
                  <c:v>1.3582969233685634E-2</c:v>
                </c:pt>
                <c:pt idx="120">
                  <c:v>1.752830049356854E-2</c:v>
                </c:pt>
                <c:pt idx="121">
                  <c:v>2.2394530294842969E-2</c:v>
                </c:pt>
                <c:pt idx="122">
                  <c:v>2.8327037741601249E-2</c:v>
                </c:pt>
                <c:pt idx="123">
                  <c:v>3.5474592846231487E-2</c:v>
                </c:pt>
                <c:pt idx="124">
                  <c:v>4.3983595980427233E-2</c:v>
                </c:pt>
                <c:pt idx="125">
                  <c:v>5.3990966513188063E-2</c:v>
                </c:pt>
                <c:pt idx="126">
                  <c:v>6.5615814774676776E-2</c:v>
                </c:pt>
                <c:pt idx="127">
                  <c:v>7.8950158300894302E-2</c:v>
                </c:pt>
                <c:pt idx="128">
                  <c:v>9.4049077376887044E-2</c:v>
                </c:pt>
                <c:pt idx="129">
                  <c:v>0.11092083467945563</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1D62-41C5-B1D6-A51584C068AF}"/>
            </c:ext>
          </c:extLst>
        </c:ser>
        <c:ser>
          <c:idx val="2"/>
          <c:order val="1"/>
          <c:spPr>
            <a:ln w="38100">
              <a:solidFill>
                <a:schemeClr val="tx1"/>
              </a:solidFill>
              <a:prstDash val="solid"/>
            </a:ln>
          </c:spPr>
          <c:marker>
            <c:symbol val="none"/>
          </c:marker>
          <c:dPt>
            <c:idx val="1"/>
            <c:bubble3D val="0"/>
            <c:spPr>
              <a:ln w="38100">
                <a:solidFill>
                  <a:srgbClr val="FFC000"/>
                </a:solidFill>
                <a:prstDash val="solid"/>
              </a:ln>
            </c:spPr>
            <c:extLst>
              <c:ext xmlns:c16="http://schemas.microsoft.com/office/drawing/2014/chart" uri="{C3380CC4-5D6E-409C-BE32-E72D297353CC}">
                <c16:uniqueId val="{00000002-1D62-41C5-B1D6-A51584C068AF}"/>
              </c:ext>
            </c:extLst>
          </c:dPt>
          <c:xVal>
            <c:numRef>
              <c:f>Sheet1!$M$9:$M$11</c:f>
              <c:numCache>
                <c:formatCode>General</c:formatCode>
                <c:ptCount val="3"/>
                <c:pt idx="0">
                  <c:v>0</c:v>
                </c:pt>
                <c:pt idx="1">
                  <c:v>0</c:v>
                </c:pt>
              </c:numCache>
            </c:numRef>
          </c:xVal>
          <c:yVal>
            <c:numRef>
              <c:f>Sheet1!$N$9:$N$11</c:f>
              <c:numCache>
                <c:formatCode>General</c:formatCode>
                <c:ptCount val="3"/>
                <c:pt idx="0">
                  <c:v>-1.9947114020071637E-2</c:v>
                </c:pt>
                <c:pt idx="1">
                  <c:v>0.45878362246164756</c:v>
                </c:pt>
              </c:numCache>
            </c:numRef>
          </c:yVal>
          <c:smooth val="1"/>
          <c:extLst>
            <c:ext xmlns:c16="http://schemas.microsoft.com/office/drawing/2014/chart" uri="{C3380CC4-5D6E-409C-BE32-E72D297353CC}">
              <c16:uniqueId val="{00000003-1D62-41C5-B1D6-A51584C068AF}"/>
            </c:ext>
          </c:extLst>
        </c:ser>
        <c:ser>
          <c:idx val="3"/>
          <c:order val="2"/>
          <c:spPr>
            <a:ln>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5-1D62-41C5-B1D6-A51584C068AF}"/>
              </c:ext>
            </c:extLst>
          </c:dPt>
          <c:xVal>
            <c:numRef>
              <c:f>Sheet1!$M$13:$M$15</c:f>
              <c:numCache>
                <c:formatCode>General</c:formatCode>
                <c:ptCount val="3"/>
                <c:pt idx="0">
                  <c:v>-3</c:v>
                </c:pt>
                <c:pt idx="1">
                  <c:v>-3</c:v>
                </c:pt>
              </c:numCache>
            </c:numRef>
          </c:xVal>
          <c:yVal>
            <c:numRef>
              <c:f>Sheet1!$N$13:$N$15</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6-1D62-41C5-B1D6-A51584C068AF}"/>
            </c:ext>
          </c:extLst>
        </c:ser>
        <c:ser>
          <c:idx val="5"/>
          <c:order val="3"/>
          <c:spPr>
            <a:ln w="38100">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8-1D62-41C5-B1D6-A51584C068AF}"/>
              </c:ext>
            </c:extLst>
          </c:dPt>
          <c:xVal>
            <c:numRef>
              <c:f>Sheet1!$M$17:$M$19</c:f>
              <c:numCache>
                <c:formatCode>General</c:formatCode>
                <c:ptCount val="3"/>
                <c:pt idx="0">
                  <c:v>3</c:v>
                </c:pt>
                <c:pt idx="1">
                  <c:v>3</c:v>
                </c:pt>
              </c:numCache>
            </c:numRef>
          </c:xVal>
          <c:yVal>
            <c:numRef>
              <c:f>Sheet1!$N$17:$N$19</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9-1D62-41C5-B1D6-A51584C068AF}"/>
            </c:ext>
          </c:extLst>
        </c:ser>
        <c:ser>
          <c:idx val="7"/>
          <c:order val="4"/>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8.8247549745948248E-47</c:v>
                </c:pt>
                <c:pt idx="1">
                  <c:v>3.7433305798850093E-46</c:v>
                </c:pt>
                <c:pt idx="2">
                  <c:v>1.5720659586057318E-45</c:v>
                </c:pt>
                <c:pt idx="3">
                  <c:v>6.5364267753186575E-45</c:v>
                </c:pt>
                <c:pt idx="4">
                  <c:v>2.6907112356424275E-44</c:v>
                </c:pt>
                <c:pt idx="5">
                  <c:v>1.0966065593889713E-43</c:v>
                </c:pt>
                <c:pt idx="6">
                  <c:v>4.4247795833161676E-43</c:v>
                </c:pt>
                <c:pt idx="7">
                  <c:v>1.7676224102535012E-42</c:v>
                </c:pt>
                <c:pt idx="8">
                  <c:v>6.9910822497065887E-42</c:v>
                </c:pt>
                <c:pt idx="9">
                  <c:v>2.7375141923553084E-41</c:v>
                </c:pt>
                <c:pt idx="10">
                  <c:v>1.061268813915216E-40</c:v>
                </c:pt>
                <c:pt idx="11">
                  <c:v>4.0733476775278453E-40</c:v>
                </c:pt>
                <c:pt idx="12">
                  <c:v>1.5478704662962061E-39</c:v>
                </c:pt>
                <c:pt idx="13">
                  <c:v>5.8233755997365689E-39</c:v>
                </c:pt>
                <c:pt idx="14">
                  <c:v>2.1690624002606626E-38</c:v>
                </c:pt>
                <c:pt idx="15">
                  <c:v>7.9988277570068127E-38</c:v>
                </c:pt>
                <c:pt idx="16">
                  <c:v>2.9203687938681378E-37</c:v>
                </c:pt>
                <c:pt idx="17">
                  <c:v>1.0556163502452738E-36</c:v>
                </c:pt>
                <c:pt idx="18">
                  <c:v>3.7777357211491192E-36</c:v>
                </c:pt>
                <c:pt idx="19">
                  <c:v>1.338486799254288E-35</c:v>
                </c:pt>
                <c:pt idx="20">
                  <c:v>4.6951953579751464E-35</c:v>
                </c:pt>
                <c:pt idx="21">
                  <c:v>1.6306107348396451E-34</c:v>
                </c:pt>
                <c:pt idx="22">
                  <c:v>5.6066569263038325E-34</c:v>
                </c:pt>
                <c:pt idx="23">
                  <c:v>1.9085991346368163E-33</c:v>
                </c:pt>
                <c:pt idx="24">
                  <c:v>6.4325403346357495E-33</c:v>
                </c:pt>
                <c:pt idx="25">
                  <c:v>2.1463837356630605E-32</c:v>
                </c:pt>
                <c:pt idx="26">
                  <c:v>7.0907026684280605E-32</c:v>
                </c:pt>
                <c:pt idx="27">
                  <c:v>2.319146777256117E-31</c:v>
                </c:pt>
                <c:pt idx="28">
                  <c:v>7.5097287724965281E-31</c:v>
                </c:pt>
                <c:pt idx="29">
                  <c:v>2.4075611318393009E-30</c:v>
                </c:pt>
                <c:pt idx="30">
                  <c:v>7.6416554115872032E-30</c:v>
                </c:pt>
                <c:pt idx="31">
                  <c:v>2.4013454000085359E-29</c:v>
                </c:pt>
                <c:pt idx="32">
                  <c:v>7.4710022758834711E-29</c:v>
                </c:pt>
                <c:pt idx="33">
                  <c:v>2.3012307088481552E-28</c:v>
                </c:pt>
                <c:pt idx="34">
                  <c:v>7.0177599426613078E-28</c:v>
                </c:pt>
                <c:pt idx="35">
                  <c:v>2.1188192535093538E-27</c:v>
                </c:pt>
                <c:pt idx="36">
                  <c:v>6.3335378218306055E-27</c:v>
                </c:pt>
                <c:pt idx="37">
                  <c:v>1.8743724023417964E-26</c:v>
                </c:pt>
                <c:pt idx="38">
                  <c:v>5.4918978318178569E-26</c:v>
                </c:pt>
                <c:pt idx="39">
                  <c:v>1.5931111327009668E-25</c:v>
                </c:pt>
                <c:pt idx="40">
                  <c:v>4.5753755905208055E-25</c:v>
                </c:pt>
                <c:pt idx="41">
                  <c:v>1.3009616199239407E-24</c:v>
                </c:pt>
                <c:pt idx="42">
                  <c:v>3.6623451685553784E-24</c:v>
                </c:pt>
                <c:pt idx="43">
                  <c:v>1.0207305594306101E-23</c:v>
                </c:pt>
                <c:pt idx="44">
                  <c:v>2.8165665442762424E-23</c:v>
                </c:pt>
                <c:pt idx="45">
                  <c:v>7.6945986267064199E-23</c:v>
                </c:pt>
                <c:pt idx="46">
                  <c:v>2.0811768202028542E-22</c:v>
                </c:pt>
                <c:pt idx="47">
                  <c:v>5.5730000227206912E-22</c:v>
                </c:pt>
                <c:pt idx="48">
                  <c:v>1.4774954927042648E-21</c:v>
                </c:pt>
                <c:pt idx="49">
                  <c:v>3.8781119317469607E-21</c:v>
                </c:pt>
                <c:pt idx="50">
                  <c:v>1.007793539430001E-20</c:v>
                </c:pt>
                <c:pt idx="51">
                  <c:v>2.5928647011004261E-20</c:v>
                </c:pt>
                <c:pt idx="52">
                  <c:v>6.6045798607393083E-20</c:v>
                </c:pt>
                <c:pt idx="53">
                  <c:v>1.665588032379929E-19</c:v>
                </c:pt>
                <c:pt idx="54">
                  <c:v>4.1585989791151602E-19</c:v>
                </c:pt>
                <c:pt idx="55">
                  <c:v>1.0279773571668917E-18</c:v>
                </c:pt>
                <c:pt idx="56">
                  <c:v>2.5158057769514402E-18</c:v>
                </c:pt>
                <c:pt idx="57">
                  <c:v>6.095758129562418E-18</c:v>
                </c:pt>
                <c:pt idx="58">
                  <c:v>1.4622963575006579E-17</c:v>
                </c:pt>
                <c:pt idx="59">
                  <c:v>3.4729627485662082E-17</c:v>
                </c:pt>
                <c:pt idx="60">
                  <c:v>8.1662356316695502E-17</c:v>
                </c:pt>
                <c:pt idx="61">
                  <c:v>1.9010815379079908E-16</c:v>
                </c:pt>
                <c:pt idx="62">
                  <c:v>4.3816394355093266E-16</c:v>
                </c:pt>
                <c:pt idx="63">
                  <c:v>9.9983787484971794E-16</c:v>
                </c:pt>
                <c:pt idx="64">
                  <c:v>2.2588094031543032E-15</c:v>
                </c:pt>
                <c:pt idx="65">
                  <c:v>5.0522710835368927E-15</c:v>
                </c:pt>
                <c:pt idx="66">
                  <c:v>1.1187956214351896E-14</c:v>
                </c:pt>
                <c:pt idx="67">
                  <c:v>2.4528552856964324E-14</c:v>
                </c:pt>
                <c:pt idx="68">
                  <c:v>5.3241483722529814E-14</c:v>
                </c:pt>
                <c:pt idx="69">
                  <c:v>1.144156490180137E-13</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A-1D62-41C5-B1D6-A51584C068AF}"/>
            </c:ext>
          </c:extLst>
        </c:ser>
        <c:ser>
          <c:idx val="8"/>
          <c:order val="5"/>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C-1D62-41C5-B1D6-A51584C068AF}"/>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0.14972746563574515</c:v>
                </c:pt>
                <c:pt idx="132">
                  <c:v>0.17136859204780761</c:v>
                </c:pt>
                <c:pt idx="133">
                  <c:v>0.19418605498321312</c:v>
                </c:pt>
                <c:pt idx="134">
                  <c:v>0.21785217703255064</c:v>
                </c:pt>
                <c:pt idx="135">
                  <c:v>0.24197072451914337</c:v>
                </c:pt>
                <c:pt idx="136">
                  <c:v>0.26608524989875521</c:v>
                </c:pt>
                <c:pt idx="137">
                  <c:v>0.28969155276148301</c:v>
                </c:pt>
                <c:pt idx="138">
                  <c:v>0.31225393336676144</c:v>
                </c:pt>
                <c:pt idx="139">
                  <c:v>0.33322460289179973</c:v>
                </c:pt>
                <c:pt idx="140">
                  <c:v>0.35206532676429952</c:v>
                </c:pt>
                <c:pt idx="141">
                  <c:v>0.36827014030332356</c:v>
                </c:pt>
                <c:pt idx="142">
                  <c:v>0.38138781546052419</c:v>
                </c:pt>
                <c:pt idx="143">
                  <c:v>0.39104269397545599</c:v>
                </c:pt>
                <c:pt idx="144">
                  <c:v>0.39695254747701181</c:v>
                </c:pt>
                <c:pt idx="145">
                  <c:v>0.3989422804014327</c:v>
                </c:pt>
                <c:pt idx="146">
                  <c:v>0.39695254747701175</c:v>
                </c:pt>
                <c:pt idx="147">
                  <c:v>0.39104269397545582</c:v>
                </c:pt>
                <c:pt idx="148">
                  <c:v>0.38138781546052403</c:v>
                </c:pt>
                <c:pt idx="149">
                  <c:v>0.36827014030332328</c:v>
                </c:pt>
                <c:pt idx="150">
                  <c:v>0.35206532676429952</c:v>
                </c:pt>
                <c:pt idx="151">
                  <c:v>0.33322460289179939</c:v>
                </c:pt>
                <c:pt idx="152">
                  <c:v>0.31225393336676105</c:v>
                </c:pt>
                <c:pt idx="153">
                  <c:v>0.28969155276148256</c:v>
                </c:pt>
                <c:pt idx="154">
                  <c:v>0.26608524989875476</c:v>
                </c:pt>
                <c:pt idx="155">
                  <c:v>0.24197072451914337</c:v>
                </c:pt>
                <c:pt idx="156">
                  <c:v>0.21785217703255022</c:v>
                </c:pt>
                <c:pt idx="157">
                  <c:v>0.1941860549832127</c:v>
                </c:pt>
                <c:pt idx="158">
                  <c:v>0.17136859204780719</c:v>
                </c:pt>
                <c:pt idx="159">
                  <c:v>0.14972746563574479</c:v>
                </c:pt>
                <c:pt idx="160">
                  <c:v>0.12951759566589174</c:v>
                </c:pt>
                <c:pt idx="161">
                  <c:v>0.11092083467945532</c:v>
                </c:pt>
                <c:pt idx="162">
                  <c:v>9.4049077376887044E-2</c:v>
                </c:pt>
                <c:pt idx="163">
                  <c:v>7.8950158300894066E-2</c:v>
                </c:pt>
                <c:pt idx="164">
                  <c:v>6.5615814774676318E-2</c:v>
                </c:pt>
                <c:pt idx="165">
                  <c:v>5.3990966513188063E-2</c:v>
                </c:pt>
                <c:pt idx="166">
                  <c:v>4.3983595980427052E-2</c:v>
                </c:pt>
                <c:pt idx="167">
                  <c:v>3.5474592846231487E-2</c:v>
                </c:pt>
                <c:pt idx="168">
                  <c:v>2.832703774160112E-2</c:v>
                </c:pt>
                <c:pt idx="169">
                  <c:v>2.2394530294842781E-2</c:v>
                </c:pt>
                <c:pt idx="170">
                  <c:v>1.752830049356854E-2</c:v>
                </c:pt>
                <c:pt idx="171">
                  <c:v>1.3582969233685566E-2</c:v>
                </c:pt>
                <c:pt idx="172">
                  <c:v>1.0420934814422614E-2</c:v>
                </c:pt>
                <c:pt idx="173">
                  <c:v>7.915451582979946E-3</c:v>
                </c:pt>
                <c:pt idx="174">
                  <c:v>5.9525324197758165E-3</c:v>
                </c:pt>
                <c:pt idx="175">
                  <c:v>4.4318484119380075E-3</c:v>
                </c:pt>
                <c:pt idx="176">
                  <c:v>3.2668190561999074E-3</c:v>
                </c:pt>
                <c:pt idx="177">
                  <c:v>2.3840882014648486E-3</c:v>
                </c:pt>
                <c:pt idx="178">
                  <c:v>1.7225689390536767E-3</c:v>
                </c:pt>
                <c:pt idx="179">
                  <c:v>1.23221916847301E-3</c:v>
                </c:pt>
                <c:pt idx="180">
                  <c:v>8.7268269504576015E-4</c:v>
                </c:pt>
                <c:pt idx="181">
                  <c:v>6.1190193011376919E-4</c:v>
                </c:pt>
                <c:pt idx="182">
                  <c:v>4.247802705507529E-4</c:v>
                </c:pt>
                <c:pt idx="183">
                  <c:v>2.9194692579145951E-4</c:v>
                </c:pt>
                <c:pt idx="184">
                  <c:v>1.9865547139277093E-4</c:v>
                </c:pt>
                <c:pt idx="185">
                  <c:v>1.3383022576488537E-4</c:v>
                </c:pt>
                <c:pt idx="186">
                  <c:v>8.9261657177132304E-5</c:v>
                </c:pt>
                <c:pt idx="187">
                  <c:v>5.8943067756540058E-5</c:v>
                </c:pt>
                <c:pt idx="188">
                  <c:v>3.8535196742086994E-5</c:v>
                </c:pt>
                <c:pt idx="189">
                  <c:v>2.4942471290053356E-5</c:v>
                </c:pt>
                <c:pt idx="190">
                  <c:v>1.5983741106905475E-5</c:v>
                </c:pt>
                <c:pt idx="191">
                  <c:v>1.014085206548667E-5</c:v>
                </c:pt>
                <c:pt idx="192">
                  <c:v>6.3698251788670111E-6</c:v>
                </c:pt>
                <c:pt idx="193">
                  <c:v>3.9612990910320609E-6</c:v>
                </c:pt>
                <c:pt idx="194">
                  <c:v>2.4389607458933348E-6</c:v>
                </c:pt>
                <c:pt idx="195">
                  <c:v>1.4867195147342977E-6</c:v>
                </c:pt>
                <c:pt idx="196">
                  <c:v>8.972435162383258E-7</c:v>
                </c:pt>
                <c:pt idx="197">
                  <c:v>5.3610353446975372E-7</c:v>
                </c:pt>
                <c:pt idx="198">
                  <c:v>3.1713492167159643E-7</c:v>
                </c:pt>
                <c:pt idx="199">
                  <c:v>1.8573618445552733E-7</c:v>
                </c:pt>
                <c:pt idx="200">
                  <c:v>1.0769760042543276E-7</c:v>
                </c:pt>
              </c:numCache>
            </c:numRef>
          </c:yVal>
          <c:smooth val="1"/>
          <c:extLst>
            <c:ext xmlns:c16="http://schemas.microsoft.com/office/drawing/2014/chart" uri="{C3380CC4-5D6E-409C-BE32-E72D297353CC}">
              <c16:uniqueId val="{0000000D-1D62-41C5-B1D6-A51584C068AF}"/>
            </c:ext>
          </c:extLst>
        </c:ser>
        <c:ser>
          <c:idx val="4"/>
          <c:order val="6"/>
          <c:tx>
            <c:v>Mean</c:v>
          </c:tx>
          <c:spPr>
            <a:ln w="38100">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1D62-41C5-B1D6-A51584C068AF}"/>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4.5</c:v>
                </c:pt>
                <c:pt idx="1">
                  <c:v>4.5</c:v>
                </c:pt>
              </c:numCache>
            </c:numRef>
          </c:xVal>
          <c:yVal>
            <c:numRef>
              <c:f>Sheet1!$N$5:$N$7</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F-1D62-41C5-B1D6-A51584C068AF}"/>
            </c:ext>
          </c:extLst>
        </c:ser>
        <c:dLbls>
          <c:showLegendKey val="0"/>
          <c:showVal val="0"/>
          <c:showCatName val="0"/>
          <c:showSerName val="0"/>
          <c:showPercent val="0"/>
          <c:showBubbleSize val="0"/>
        </c:dLbls>
        <c:axId val="49556864"/>
        <c:axId val="82653952"/>
      </c:scatterChart>
      <c:valAx>
        <c:axId val="49556864"/>
        <c:scaling>
          <c:orientation val="minMax"/>
          <c:max val="8"/>
          <c:min val="-4"/>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1.1187956214351896E-14</c:v>
                </c:pt>
                <c:pt idx="72">
                  <c:v>2.4528552856964324E-14</c:v>
                </c:pt>
                <c:pt idx="73">
                  <c:v>5.3241483722529814E-14</c:v>
                </c:pt>
                <c:pt idx="74">
                  <c:v>1.144156490180137E-13</c:v>
                </c:pt>
                <c:pt idx="75">
                  <c:v>2.4343205330290096E-13</c:v>
                </c:pt>
                <c:pt idx="76">
                  <c:v>5.1277536367966993E-13</c:v>
                </c:pt>
                <c:pt idx="77">
                  <c:v>1.069383787154164E-12</c:v>
                </c:pt>
                <c:pt idx="78">
                  <c:v>2.207989963137155E-12</c:v>
                </c:pt>
                <c:pt idx="79">
                  <c:v>4.5135436772055174E-12</c:v>
                </c:pt>
                <c:pt idx="80">
                  <c:v>9.1347204083645936E-12</c:v>
                </c:pt>
                <c:pt idx="81">
                  <c:v>1.8303322170155714E-11</c:v>
                </c:pt>
                <c:pt idx="82">
                  <c:v>3.6309615017918134E-11</c:v>
                </c:pt>
                <c:pt idx="83">
                  <c:v>7.1313281239961009E-11</c:v>
                </c:pt>
                <c:pt idx="84">
                  <c:v>1.3866799941653172E-10</c:v>
                </c:pt>
                <c:pt idx="85">
                  <c:v>2.6695566147628519E-10</c:v>
                </c:pt>
                <c:pt idx="86">
                  <c:v>5.0881402816450389E-10</c:v>
                </c:pt>
                <c:pt idx="87">
                  <c:v>9.6014333703124025E-10</c:v>
                </c:pt>
                <c:pt idx="88">
                  <c:v>1.7937839079640922E-9</c:v>
                </c:pt>
                <c:pt idx="89">
                  <c:v>3.3178842435473049E-9</c:v>
                </c:pt>
                <c:pt idx="90">
                  <c:v>6.0758828498232861E-9</c:v>
                </c:pt>
                <c:pt idx="91">
                  <c:v>1.1015763624682308E-8</c:v>
                </c:pt>
                <c:pt idx="92">
                  <c:v>1.9773196406244814E-8</c:v>
                </c:pt>
                <c:pt idx="93">
                  <c:v>3.5139550948204466E-8</c:v>
                </c:pt>
                <c:pt idx="94">
                  <c:v>6.1826205001658573E-8</c:v>
                </c:pt>
                <c:pt idx="95">
                  <c:v>1.0769760042543276E-7</c:v>
                </c:pt>
                <c:pt idx="96">
                  <c:v>1.8573618445553061E-7</c:v>
                </c:pt>
                <c:pt idx="97">
                  <c:v>3.1713492167159929E-7</c:v>
                </c:pt>
                <c:pt idx="98">
                  <c:v>5.3610353446976421E-7</c:v>
                </c:pt>
                <c:pt idx="99">
                  <c:v>8.9724351623833374E-7</c:v>
                </c:pt>
                <c:pt idx="100">
                  <c:v>1.4867195147342977E-6</c:v>
                </c:pt>
                <c:pt idx="101">
                  <c:v>2.4389607458933738E-6</c:v>
                </c:pt>
                <c:pt idx="102">
                  <c:v>3.9612990910320965E-6</c:v>
                </c:pt>
                <c:pt idx="103">
                  <c:v>6.3698251788671238E-6</c:v>
                </c:pt>
                <c:pt idx="104">
                  <c:v>1.0140852065486758E-5</c:v>
                </c:pt>
                <c:pt idx="105">
                  <c:v>1.5983741106905475E-5</c:v>
                </c:pt>
                <c:pt idx="106">
                  <c:v>2.4942471290053712E-5</c:v>
                </c:pt>
                <c:pt idx="107">
                  <c:v>3.8535196742087265E-5</c:v>
                </c:pt>
                <c:pt idx="108">
                  <c:v>5.8943067756540058E-5</c:v>
                </c:pt>
                <c:pt idx="109">
                  <c:v>8.9261657177132928E-5</c:v>
                </c:pt>
                <c:pt idx="110">
                  <c:v>1.3383022576488537E-4</c:v>
                </c:pt>
                <c:pt idx="111">
                  <c:v>1.9865547139277375E-4</c:v>
                </c:pt>
                <c:pt idx="112">
                  <c:v>2.919469257914613E-4</c:v>
                </c:pt>
                <c:pt idx="113">
                  <c:v>4.247802705507529E-4</c:v>
                </c:pt>
                <c:pt idx="114">
                  <c:v>6.1190193011377298E-4</c:v>
                </c:pt>
                <c:pt idx="115">
                  <c:v>8.7268269504576015E-4</c:v>
                </c:pt>
                <c:pt idx="116">
                  <c:v>1.2322191684730254E-3</c:v>
                </c:pt>
                <c:pt idx="117">
                  <c:v>1.722568939053686E-3</c:v>
                </c:pt>
                <c:pt idx="118">
                  <c:v>2.3840882014648486E-3</c:v>
                </c:pt>
                <c:pt idx="119">
                  <c:v>3.2668190561999247E-3</c:v>
                </c:pt>
                <c:pt idx="120">
                  <c:v>4.4318484119380075E-3</c:v>
                </c:pt>
                <c:pt idx="121">
                  <c:v>5.9525324197758798E-3</c:v>
                </c:pt>
                <c:pt idx="122">
                  <c:v>7.9154515829799894E-3</c:v>
                </c:pt>
                <c:pt idx="123">
                  <c:v>1.0420934814422614E-2</c:v>
                </c:pt>
                <c:pt idx="124">
                  <c:v>1.3582969233685634E-2</c:v>
                </c:pt>
                <c:pt idx="125">
                  <c:v>1.752830049356854E-2</c:v>
                </c:pt>
                <c:pt idx="126">
                  <c:v>2.2394530294842969E-2</c:v>
                </c:pt>
                <c:pt idx="127">
                  <c:v>2.8327037741601249E-2</c:v>
                </c:pt>
                <c:pt idx="128">
                  <c:v>3.5474592846231487E-2</c:v>
                </c:pt>
                <c:pt idx="129">
                  <c:v>4.3983595980427233E-2</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2BF0-40A9-A12E-25BF4C4C57FD}"/>
            </c:ext>
          </c:extLst>
        </c:ser>
        <c:ser>
          <c:idx val="2"/>
          <c:order val="1"/>
          <c:spPr>
            <a:ln w="38100">
              <a:solidFill>
                <a:schemeClr val="tx1"/>
              </a:solidFill>
              <a:prstDash val="solid"/>
            </a:ln>
          </c:spPr>
          <c:marker>
            <c:symbol val="none"/>
          </c:marker>
          <c:dPt>
            <c:idx val="1"/>
            <c:bubble3D val="0"/>
            <c:spPr>
              <a:ln w="38100">
                <a:solidFill>
                  <a:srgbClr val="FFC000"/>
                </a:solidFill>
                <a:prstDash val="solid"/>
              </a:ln>
            </c:spPr>
            <c:extLst>
              <c:ext xmlns:c16="http://schemas.microsoft.com/office/drawing/2014/chart" uri="{C3380CC4-5D6E-409C-BE32-E72D297353CC}">
                <c16:uniqueId val="{00000002-2BF0-40A9-A12E-25BF4C4C57FD}"/>
              </c:ext>
            </c:extLst>
          </c:dPt>
          <c:xVal>
            <c:numRef>
              <c:f>Sheet1!$M$9:$M$11</c:f>
              <c:numCache>
                <c:formatCode>General</c:formatCode>
                <c:ptCount val="3"/>
                <c:pt idx="0">
                  <c:v>0</c:v>
                </c:pt>
                <c:pt idx="1">
                  <c:v>0</c:v>
                </c:pt>
              </c:numCache>
            </c:numRef>
          </c:xVal>
          <c:yVal>
            <c:numRef>
              <c:f>Sheet1!$N$9:$N$11</c:f>
              <c:numCache>
                <c:formatCode>General</c:formatCode>
                <c:ptCount val="3"/>
                <c:pt idx="0">
                  <c:v>-1.9947114020071637E-2</c:v>
                </c:pt>
                <c:pt idx="1">
                  <c:v>0.45878362246164756</c:v>
                </c:pt>
              </c:numCache>
            </c:numRef>
          </c:yVal>
          <c:smooth val="1"/>
          <c:extLst>
            <c:ext xmlns:c16="http://schemas.microsoft.com/office/drawing/2014/chart" uri="{C3380CC4-5D6E-409C-BE32-E72D297353CC}">
              <c16:uniqueId val="{00000003-2BF0-40A9-A12E-25BF4C4C57FD}"/>
            </c:ext>
          </c:extLst>
        </c:ser>
        <c:ser>
          <c:idx val="3"/>
          <c:order val="2"/>
          <c:spPr>
            <a:ln>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5-2BF0-40A9-A12E-25BF4C4C57FD}"/>
              </c:ext>
            </c:extLst>
          </c:dPt>
          <c:xVal>
            <c:numRef>
              <c:f>Sheet1!$M$13:$M$15</c:f>
              <c:numCache>
                <c:formatCode>General</c:formatCode>
                <c:ptCount val="3"/>
                <c:pt idx="0">
                  <c:v>-3</c:v>
                </c:pt>
                <c:pt idx="1">
                  <c:v>-3</c:v>
                </c:pt>
              </c:numCache>
            </c:numRef>
          </c:xVal>
          <c:yVal>
            <c:numRef>
              <c:f>Sheet1!$N$13:$N$15</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6-2BF0-40A9-A12E-25BF4C4C57FD}"/>
            </c:ext>
          </c:extLst>
        </c:ser>
        <c:ser>
          <c:idx val="5"/>
          <c:order val="3"/>
          <c:spPr>
            <a:ln w="38100">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8-2BF0-40A9-A12E-25BF4C4C57FD}"/>
              </c:ext>
            </c:extLst>
          </c:dPt>
          <c:xVal>
            <c:numRef>
              <c:f>Sheet1!$M$17:$M$19</c:f>
              <c:numCache>
                <c:formatCode>General</c:formatCode>
                <c:ptCount val="3"/>
                <c:pt idx="0">
                  <c:v>3</c:v>
                </c:pt>
                <c:pt idx="1">
                  <c:v>3</c:v>
                </c:pt>
              </c:numCache>
            </c:numRef>
          </c:xVal>
          <c:yVal>
            <c:numRef>
              <c:f>Sheet1!$N$17:$N$19</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9-2BF0-40A9-A12E-25BF4C4C57FD}"/>
            </c:ext>
          </c:extLst>
        </c:ser>
        <c:ser>
          <c:idx val="7"/>
          <c:order val="4"/>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5.5307095498444164E-50</c:v>
                </c:pt>
                <c:pt idx="1">
                  <c:v>2.4663295258805507E-49</c:v>
                </c:pt>
                <c:pt idx="2">
                  <c:v>1.0888759553277214E-48</c:v>
                </c:pt>
                <c:pt idx="3">
                  <c:v>4.7595157530206437E-48</c:v>
                </c:pt>
                <c:pt idx="4">
                  <c:v>2.0597010224089311E-47</c:v>
                </c:pt>
                <c:pt idx="5">
                  <c:v>8.8247549745948248E-47</c:v>
                </c:pt>
                <c:pt idx="6">
                  <c:v>3.7433305798850093E-46</c:v>
                </c:pt>
                <c:pt idx="7">
                  <c:v>1.5720659586057318E-45</c:v>
                </c:pt>
                <c:pt idx="8">
                  <c:v>6.5364267753186575E-45</c:v>
                </c:pt>
                <c:pt idx="9">
                  <c:v>2.6907112356424275E-44</c:v>
                </c:pt>
                <c:pt idx="10">
                  <c:v>1.0966065593889713E-43</c:v>
                </c:pt>
                <c:pt idx="11">
                  <c:v>4.4247795833161676E-43</c:v>
                </c:pt>
                <c:pt idx="12">
                  <c:v>1.7676224102535012E-42</c:v>
                </c:pt>
                <c:pt idx="13">
                  <c:v>6.9910822497065887E-42</c:v>
                </c:pt>
                <c:pt idx="14">
                  <c:v>2.7375141923553084E-41</c:v>
                </c:pt>
                <c:pt idx="15">
                  <c:v>1.061268813915216E-40</c:v>
                </c:pt>
                <c:pt idx="16">
                  <c:v>4.0733476775278453E-40</c:v>
                </c:pt>
                <c:pt idx="17">
                  <c:v>1.5478704662962061E-39</c:v>
                </c:pt>
                <c:pt idx="18">
                  <c:v>5.8233755997365689E-39</c:v>
                </c:pt>
                <c:pt idx="19">
                  <c:v>2.1690624002606626E-38</c:v>
                </c:pt>
                <c:pt idx="20">
                  <c:v>7.9988277570068127E-38</c:v>
                </c:pt>
                <c:pt idx="21">
                  <c:v>2.9203687938681378E-37</c:v>
                </c:pt>
                <c:pt idx="22">
                  <c:v>1.0556163502452738E-36</c:v>
                </c:pt>
                <c:pt idx="23">
                  <c:v>3.7777357211491192E-36</c:v>
                </c:pt>
                <c:pt idx="24">
                  <c:v>1.338486799254288E-35</c:v>
                </c:pt>
                <c:pt idx="25">
                  <c:v>4.6951953579751464E-35</c:v>
                </c:pt>
                <c:pt idx="26">
                  <c:v>1.6306107348396451E-34</c:v>
                </c:pt>
                <c:pt idx="27">
                  <c:v>5.6066569263038325E-34</c:v>
                </c:pt>
                <c:pt idx="28">
                  <c:v>1.9085991346368163E-33</c:v>
                </c:pt>
                <c:pt idx="29">
                  <c:v>6.4325403346357495E-33</c:v>
                </c:pt>
                <c:pt idx="30">
                  <c:v>2.1463837356630605E-32</c:v>
                </c:pt>
                <c:pt idx="31">
                  <c:v>7.0907026684280605E-32</c:v>
                </c:pt>
                <c:pt idx="32">
                  <c:v>2.319146777256117E-31</c:v>
                </c:pt>
                <c:pt idx="33">
                  <c:v>7.5097287724965281E-31</c:v>
                </c:pt>
                <c:pt idx="34">
                  <c:v>2.4075611318393009E-30</c:v>
                </c:pt>
                <c:pt idx="35">
                  <c:v>7.6416554115872032E-30</c:v>
                </c:pt>
                <c:pt idx="36">
                  <c:v>2.4013454000085359E-29</c:v>
                </c:pt>
                <c:pt idx="37">
                  <c:v>7.4710022758834711E-29</c:v>
                </c:pt>
                <c:pt idx="38">
                  <c:v>2.3012307088481552E-28</c:v>
                </c:pt>
                <c:pt idx="39">
                  <c:v>7.0177599426613078E-28</c:v>
                </c:pt>
                <c:pt idx="40">
                  <c:v>2.1188192535093538E-27</c:v>
                </c:pt>
                <c:pt idx="41">
                  <c:v>6.3335378218306959E-27</c:v>
                </c:pt>
                <c:pt idx="42">
                  <c:v>1.8743724023417964E-26</c:v>
                </c:pt>
                <c:pt idx="43">
                  <c:v>5.4918978318178569E-26</c:v>
                </c:pt>
                <c:pt idx="44">
                  <c:v>1.5931111327009668E-25</c:v>
                </c:pt>
                <c:pt idx="45">
                  <c:v>4.5753755905208055E-25</c:v>
                </c:pt>
                <c:pt idx="46">
                  <c:v>1.3009616199239407E-24</c:v>
                </c:pt>
                <c:pt idx="47">
                  <c:v>3.6623451685553784E-24</c:v>
                </c:pt>
                <c:pt idx="48">
                  <c:v>1.0207305594306101E-23</c:v>
                </c:pt>
                <c:pt idx="49">
                  <c:v>2.8165665442762424E-23</c:v>
                </c:pt>
                <c:pt idx="50">
                  <c:v>7.6945986267064199E-23</c:v>
                </c:pt>
                <c:pt idx="51">
                  <c:v>2.0811768202028542E-22</c:v>
                </c:pt>
                <c:pt idx="52">
                  <c:v>5.5730000227206912E-22</c:v>
                </c:pt>
                <c:pt idx="53">
                  <c:v>1.4774954927042648E-21</c:v>
                </c:pt>
                <c:pt idx="54">
                  <c:v>3.8781119317469607E-21</c:v>
                </c:pt>
                <c:pt idx="55">
                  <c:v>1.007793539430001E-20</c:v>
                </c:pt>
                <c:pt idx="56">
                  <c:v>2.5928647011004261E-20</c:v>
                </c:pt>
                <c:pt idx="57">
                  <c:v>6.6045798607393083E-20</c:v>
                </c:pt>
                <c:pt idx="58">
                  <c:v>1.665588032379929E-19</c:v>
                </c:pt>
                <c:pt idx="59">
                  <c:v>4.1585989791151602E-19</c:v>
                </c:pt>
                <c:pt idx="60">
                  <c:v>1.0279773571668917E-18</c:v>
                </c:pt>
                <c:pt idx="61">
                  <c:v>2.5158057769514402E-18</c:v>
                </c:pt>
                <c:pt idx="62">
                  <c:v>6.095758129562418E-18</c:v>
                </c:pt>
                <c:pt idx="63">
                  <c:v>1.4622963575006579E-17</c:v>
                </c:pt>
                <c:pt idx="64">
                  <c:v>3.4729627485662082E-17</c:v>
                </c:pt>
                <c:pt idx="65">
                  <c:v>8.1662356316695502E-17</c:v>
                </c:pt>
                <c:pt idx="66">
                  <c:v>1.9010815379079908E-16</c:v>
                </c:pt>
                <c:pt idx="67">
                  <c:v>4.3816394355093266E-16</c:v>
                </c:pt>
                <c:pt idx="68">
                  <c:v>9.9983787484971794E-16</c:v>
                </c:pt>
                <c:pt idx="69">
                  <c:v>2.2588094031543032E-15</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A-2BF0-40A9-A12E-25BF4C4C57FD}"/>
            </c:ext>
          </c:extLst>
        </c:ser>
        <c:ser>
          <c:idx val="8"/>
          <c:order val="5"/>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C-2BF0-40A9-A12E-25BF4C4C57FD}"/>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6.5615814774676776E-2</c:v>
                </c:pt>
                <c:pt idx="132">
                  <c:v>7.8950158300894302E-2</c:v>
                </c:pt>
                <c:pt idx="133">
                  <c:v>9.4049077376887044E-2</c:v>
                </c:pt>
                <c:pt idx="134">
                  <c:v>0.11092083467945563</c:v>
                </c:pt>
                <c:pt idx="135">
                  <c:v>0.12951759566589174</c:v>
                </c:pt>
                <c:pt idx="136">
                  <c:v>0.14972746563574515</c:v>
                </c:pt>
                <c:pt idx="137">
                  <c:v>0.17136859204780761</c:v>
                </c:pt>
                <c:pt idx="138">
                  <c:v>0.19418605498321312</c:v>
                </c:pt>
                <c:pt idx="139">
                  <c:v>0.21785217703255064</c:v>
                </c:pt>
                <c:pt idx="140">
                  <c:v>0.24197072451914337</c:v>
                </c:pt>
                <c:pt idx="141">
                  <c:v>0.26608524989875521</c:v>
                </c:pt>
                <c:pt idx="142">
                  <c:v>0.28969155276148301</c:v>
                </c:pt>
                <c:pt idx="143">
                  <c:v>0.31225393336676144</c:v>
                </c:pt>
                <c:pt idx="144">
                  <c:v>0.33322460289179973</c:v>
                </c:pt>
                <c:pt idx="145">
                  <c:v>0.35206532676429952</c:v>
                </c:pt>
                <c:pt idx="146">
                  <c:v>0.36827014030332356</c:v>
                </c:pt>
                <c:pt idx="147">
                  <c:v>0.38138781546052419</c:v>
                </c:pt>
                <c:pt idx="148">
                  <c:v>0.39104269397545599</c:v>
                </c:pt>
                <c:pt idx="149">
                  <c:v>0.39695254747701181</c:v>
                </c:pt>
                <c:pt idx="150">
                  <c:v>0.3989422804014327</c:v>
                </c:pt>
                <c:pt idx="151">
                  <c:v>0.39695254747701175</c:v>
                </c:pt>
                <c:pt idx="152">
                  <c:v>0.39104269397545582</c:v>
                </c:pt>
                <c:pt idx="153">
                  <c:v>0.38138781546052403</c:v>
                </c:pt>
                <c:pt idx="154">
                  <c:v>0.36827014030332328</c:v>
                </c:pt>
                <c:pt idx="155">
                  <c:v>0.35206532676429952</c:v>
                </c:pt>
                <c:pt idx="156">
                  <c:v>0.33322460289179939</c:v>
                </c:pt>
                <c:pt idx="157">
                  <c:v>0.31225393336676105</c:v>
                </c:pt>
                <c:pt idx="158">
                  <c:v>0.28969155276148256</c:v>
                </c:pt>
                <c:pt idx="159">
                  <c:v>0.26608524989875476</c:v>
                </c:pt>
                <c:pt idx="160">
                  <c:v>0.24197072451914337</c:v>
                </c:pt>
                <c:pt idx="161">
                  <c:v>0.21785217703255022</c:v>
                </c:pt>
                <c:pt idx="162">
                  <c:v>0.19418605498321312</c:v>
                </c:pt>
                <c:pt idx="163">
                  <c:v>0.17136859204780719</c:v>
                </c:pt>
                <c:pt idx="164">
                  <c:v>0.14972746563574441</c:v>
                </c:pt>
                <c:pt idx="165">
                  <c:v>0.12951759566589174</c:v>
                </c:pt>
                <c:pt idx="166">
                  <c:v>0.11092083467945532</c:v>
                </c:pt>
                <c:pt idx="167">
                  <c:v>9.4049077376887044E-2</c:v>
                </c:pt>
                <c:pt idx="168">
                  <c:v>7.8950158300894066E-2</c:v>
                </c:pt>
                <c:pt idx="169">
                  <c:v>6.5615814774676318E-2</c:v>
                </c:pt>
                <c:pt idx="170">
                  <c:v>5.3990966513188063E-2</c:v>
                </c:pt>
                <c:pt idx="171">
                  <c:v>4.3983595980427052E-2</c:v>
                </c:pt>
                <c:pt idx="172">
                  <c:v>3.5474592846231487E-2</c:v>
                </c:pt>
                <c:pt idx="173">
                  <c:v>2.832703774160112E-2</c:v>
                </c:pt>
                <c:pt idx="174">
                  <c:v>2.2394530294842781E-2</c:v>
                </c:pt>
                <c:pt idx="175">
                  <c:v>1.752830049356854E-2</c:v>
                </c:pt>
                <c:pt idx="176">
                  <c:v>1.3582969233685566E-2</c:v>
                </c:pt>
                <c:pt idx="177">
                  <c:v>1.0420934814422614E-2</c:v>
                </c:pt>
                <c:pt idx="178">
                  <c:v>7.915451582979946E-3</c:v>
                </c:pt>
                <c:pt idx="179">
                  <c:v>5.9525324197758165E-3</c:v>
                </c:pt>
                <c:pt idx="180">
                  <c:v>4.4318484119380075E-3</c:v>
                </c:pt>
                <c:pt idx="181">
                  <c:v>3.2668190561999074E-3</c:v>
                </c:pt>
                <c:pt idx="182">
                  <c:v>2.3840882014648486E-3</c:v>
                </c:pt>
                <c:pt idx="183">
                  <c:v>1.7225689390536767E-3</c:v>
                </c:pt>
                <c:pt idx="184">
                  <c:v>1.23221916847301E-3</c:v>
                </c:pt>
                <c:pt idx="185">
                  <c:v>8.7268269504576015E-4</c:v>
                </c:pt>
                <c:pt idx="186">
                  <c:v>6.1190193011376919E-4</c:v>
                </c:pt>
                <c:pt idx="187">
                  <c:v>4.247802705507529E-4</c:v>
                </c:pt>
                <c:pt idx="188">
                  <c:v>2.9194692579145951E-4</c:v>
                </c:pt>
                <c:pt idx="189">
                  <c:v>1.9865547139277093E-4</c:v>
                </c:pt>
                <c:pt idx="190">
                  <c:v>1.3383022576488537E-4</c:v>
                </c:pt>
                <c:pt idx="191">
                  <c:v>8.9261657177132304E-5</c:v>
                </c:pt>
                <c:pt idx="192">
                  <c:v>5.8943067756539116E-5</c:v>
                </c:pt>
                <c:pt idx="193">
                  <c:v>3.8535196742086994E-5</c:v>
                </c:pt>
                <c:pt idx="194">
                  <c:v>2.4942471290053356E-5</c:v>
                </c:pt>
                <c:pt idx="195">
                  <c:v>1.5983741106905475E-5</c:v>
                </c:pt>
                <c:pt idx="196">
                  <c:v>1.014085206548667E-5</c:v>
                </c:pt>
                <c:pt idx="197">
                  <c:v>6.3698251788670111E-6</c:v>
                </c:pt>
                <c:pt idx="198">
                  <c:v>3.9612990910320609E-6</c:v>
                </c:pt>
                <c:pt idx="199">
                  <c:v>2.4389607458933348E-6</c:v>
                </c:pt>
                <c:pt idx="200">
                  <c:v>1.4867195147342977E-6</c:v>
                </c:pt>
              </c:numCache>
            </c:numRef>
          </c:yVal>
          <c:smooth val="1"/>
          <c:extLst>
            <c:ext xmlns:c16="http://schemas.microsoft.com/office/drawing/2014/chart" uri="{C3380CC4-5D6E-409C-BE32-E72D297353CC}">
              <c16:uniqueId val="{0000000D-2BF0-40A9-A12E-25BF4C4C57FD}"/>
            </c:ext>
          </c:extLst>
        </c:ser>
        <c:ser>
          <c:idx val="4"/>
          <c:order val="6"/>
          <c:tx>
            <c:v>Mean</c:v>
          </c:tx>
          <c:spPr>
            <a:ln w="38100">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BF0-40A9-A12E-25BF4C4C57FD}"/>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5</c:v>
                </c:pt>
                <c:pt idx="1">
                  <c:v>5</c:v>
                </c:pt>
              </c:numCache>
            </c:numRef>
          </c:xVal>
          <c:yVal>
            <c:numRef>
              <c:f>Sheet1!$N$5:$N$7</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F-2BF0-40A9-A12E-25BF4C4C57FD}"/>
            </c:ext>
          </c:extLst>
        </c:ser>
        <c:dLbls>
          <c:showLegendKey val="0"/>
          <c:showVal val="0"/>
          <c:showCatName val="0"/>
          <c:showSerName val="0"/>
          <c:showPercent val="0"/>
          <c:showBubbleSize val="0"/>
        </c:dLbls>
        <c:axId val="49556864"/>
        <c:axId val="82653952"/>
      </c:scatterChart>
      <c:valAx>
        <c:axId val="49556864"/>
        <c:scaling>
          <c:orientation val="minMax"/>
          <c:max val="8"/>
          <c:min val="-4"/>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1.9010815379079908E-16</c:v>
                </c:pt>
                <c:pt idx="72">
                  <c:v>4.3816394355093266E-16</c:v>
                </c:pt>
                <c:pt idx="73">
                  <c:v>9.9983787484971794E-16</c:v>
                </c:pt>
                <c:pt idx="74">
                  <c:v>2.2588094031543032E-15</c:v>
                </c:pt>
                <c:pt idx="75">
                  <c:v>5.0522710835368927E-15</c:v>
                </c:pt>
                <c:pt idx="76">
                  <c:v>1.1187956214351896E-14</c:v>
                </c:pt>
                <c:pt idx="77">
                  <c:v>2.4528552856964324E-14</c:v>
                </c:pt>
                <c:pt idx="78">
                  <c:v>5.3241483722529814E-14</c:v>
                </c:pt>
                <c:pt idx="79">
                  <c:v>1.144156490180137E-13</c:v>
                </c:pt>
                <c:pt idx="80">
                  <c:v>2.4343205330290096E-13</c:v>
                </c:pt>
                <c:pt idx="81">
                  <c:v>5.1277536367966629E-13</c:v>
                </c:pt>
                <c:pt idx="82">
                  <c:v>1.0693837871541717E-12</c:v>
                </c:pt>
                <c:pt idx="83">
                  <c:v>2.207989963137155E-12</c:v>
                </c:pt>
                <c:pt idx="84">
                  <c:v>4.5135436772055174E-12</c:v>
                </c:pt>
                <c:pt idx="85">
                  <c:v>9.1347204083645936E-12</c:v>
                </c:pt>
                <c:pt idx="86">
                  <c:v>1.8303322170155714E-11</c:v>
                </c:pt>
                <c:pt idx="87">
                  <c:v>3.6309615017918134E-11</c:v>
                </c:pt>
                <c:pt idx="88">
                  <c:v>7.1313281239961009E-11</c:v>
                </c:pt>
                <c:pt idx="89">
                  <c:v>1.3866799941653172E-10</c:v>
                </c:pt>
                <c:pt idx="90">
                  <c:v>2.6695566147628519E-10</c:v>
                </c:pt>
                <c:pt idx="91">
                  <c:v>5.0881402816450389E-10</c:v>
                </c:pt>
                <c:pt idx="92">
                  <c:v>9.6014333703124025E-10</c:v>
                </c:pt>
                <c:pt idx="93">
                  <c:v>1.7937839079640922E-9</c:v>
                </c:pt>
                <c:pt idx="94">
                  <c:v>3.3178842435473049E-9</c:v>
                </c:pt>
                <c:pt idx="95">
                  <c:v>6.0758828498232861E-9</c:v>
                </c:pt>
                <c:pt idx="96">
                  <c:v>1.1015763624682426E-8</c:v>
                </c:pt>
                <c:pt idx="97">
                  <c:v>1.9773196406244814E-8</c:v>
                </c:pt>
                <c:pt idx="98">
                  <c:v>3.5139550948204466E-8</c:v>
                </c:pt>
                <c:pt idx="99">
                  <c:v>6.1826205001658573E-8</c:v>
                </c:pt>
                <c:pt idx="100">
                  <c:v>1.0769760042543276E-7</c:v>
                </c:pt>
                <c:pt idx="101">
                  <c:v>1.8573618445553061E-7</c:v>
                </c:pt>
                <c:pt idx="102">
                  <c:v>3.1713492167159929E-7</c:v>
                </c:pt>
                <c:pt idx="103">
                  <c:v>5.3610353446976421E-7</c:v>
                </c:pt>
                <c:pt idx="104">
                  <c:v>8.9724351623833374E-7</c:v>
                </c:pt>
                <c:pt idx="105">
                  <c:v>1.4867195147342977E-6</c:v>
                </c:pt>
                <c:pt idx="106">
                  <c:v>2.4389607458933738E-6</c:v>
                </c:pt>
                <c:pt idx="107">
                  <c:v>3.9612990910320965E-6</c:v>
                </c:pt>
                <c:pt idx="108">
                  <c:v>6.3698251788671238E-6</c:v>
                </c:pt>
                <c:pt idx="109">
                  <c:v>1.0140852065486758E-5</c:v>
                </c:pt>
                <c:pt idx="110">
                  <c:v>1.5983741106905475E-5</c:v>
                </c:pt>
                <c:pt idx="111">
                  <c:v>2.4942471290053712E-5</c:v>
                </c:pt>
                <c:pt idx="112">
                  <c:v>3.8535196742087265E-5</c:v>
                </c:pt>
                <c:pt idx="113">
                  <c:v>5.8943067756540058E-5</c:v>
                </c:pt>
                <c:pt idx="114">
                  <c:v>8.9261657177132928E-5</c:v>
                </c:pt>
                <c:pt idx="115">
                  <c:v>1.3383022576488537E-4</c:v>
                </c:pt>
                <c:pt idx="116">
                  <c:v>1.9865547139277375E-4</c:v>
                </c:pt>
                <c:pt idx="117">
                  <c:v>2.919469257914613E-4</c:v>
                </c:pt>
                <c:pt idx="118">
                  <c:v>4.247802705507529E-4</c:v>
                </c:pt>
                <c:pt idx="119">
                  <c:v>6.1190193011377298E-4</c:v>
                </c:pt>
                <c:pt idx="120">
                  <c:v>8.7268269504576015E-4</c:v>
                </c:pt>
                <c:pt idx="121">
                  <c:v>1.2322191684730254E-3</c:v>
                </c:pt>
                <c:pt idx="122">
                  <c:v>1.722568939053686E-3</c:v>
                </c:pt>
                <c:pt idx="123">
                  <c:v>2.3840882014648486E-3</c:v>
                </c:pt>
                <c:pt idx="124">
                  <c:v>3.2668190561999247E-3</c:v>
                </c:pt>
                <c:pt idx="125">
                  <c:v>4.4318484119380075E-3</c:v>
                </c:pt>
                <c:pt idx="126">
                  <c:v>5.9525324197758798E-3</c:v>
                </c:pt>
                <c:pt idx="127">
                  <c:v>7.9154515829799894E-3</c:v>
                </c:pt>
                <c:pt idx="128">
                  <c:v>1.0420934814422614E-2</c:v>
                </c:pt>
                <c:pt idx="129">
                  <c:v>1.3582969233685634E-2</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EE5E-47FD-BB5D-82703EFC56C0}"/>
            </c:ext>
          </c:extLst>
        </c:ser>
        <c:ser>
          <c:idx val="2"/>
          <c:order val="1"/>
          <c:spPr>
            <a:ln w="38100">
              <a:solidFill>
                <a:schemeClr val="tx1"/>
              </a:solidFill>
              <a:prstDash val="solid"/>
            </a:ln>
          </c:spPr>
          <c:marker>
            <c:symbol val="none"/>
          </c:marker>
          <c:dPt>
            <c:idx val="1"/>
            <c:bubble3D val="0"/>
            <c:spPr>
              <a:ln w="38100">
                <a:solidFill>
                  <a:srgbClr val="FFC000"/>
                </a:solidFill>
                <a:prstDash val="solid"/>
              </a:ln>
            </c:spPr>
            <c:extLst>
              <c:ext xmlns:c16="http://schemas.microsoft.com/office/drawing/2014/chart" uri="{C3380CC4-5D6E-409C-BE32-E72D297353CC}">
                <c16:uniqueId val="{00000002-EE5E-47FD-BB5D-82703EFC56C0}"/>
              </c:ext>
            </c:extLst>
          </c:dPt>
          <c:xVal>
            <c:numRef>
              <c:f>Sheet1!$M$9:$M$11</c:f>
              <c:numCache>
                <c:formatCode>General</c:formatCode>
                <c:ptCount val="3"/>
                <c:pt idx="0">
                  <c:v>0</c:v>
                </c:pt>
                <c:pt idx="1">
                  <c:v>0</c:v>
                </c:pt>
              </c:numCache>
            </c:numRef>
          </c:xVal>
          <c:yVal>
            <c:numRef>
              <c:f>Sheet1!$N$9:$N$11</c:f>
              <c:numCache>
                <c:formatCode>General</c:formatCode>
                <c:ptCount val="3"/>
                <c:pt idx="0">
                  <c:v>-1.9947114020071637E-2</c:v>
                </c:pt>
                <c:pt idx="1">
                  <c:v>0.45878362246164756</c:v>
                </c:pt>
              </c:numCache>
            </c:numRef>
          </c:yVal>
          <c:smooth val="1"/>
          <c:extLst>
            <c:ext xmlns:c16="http://schemas.microsoft.com/office/drawing/2014/chart" uri="{C3380CC4-5D6E-409C-BE32-E72D297353CC}">
              <c16:uniqueId val="{00000003-EE5E-47FD-BB5D-82703EFC56C0}"/>
            </c:ext>
          </c:extLst>
        </c:ser>
        <c:ser>
          <c:idx val="3"/>
          <c:order val="2"/>
          <c:spPr>
            <a:ln>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5-EE5E-47FD-BB5D-82703EFC56C0}"/>
              </c:ext>
            </c:extLst>
          </c:dPt>
          <c:xVal>
            <c:numRef>
              <c:f>Sheet1!$M$13:$M$15</c:f>
              <c:numCache>
                <c:formatCode>General</c:formatCode>
                <c:ptCount val="3"/>
                <c:pt idx="0">
                  <c:v>-3</c:v>
                </c:pt>
                <c:pt idx="1">
                  <c:v>-3</c:v>
                </c:pt>
              </c:numCache>
            </c:numRef>
          </c:xVal>
          <c:yVal>
            <c:numRef>
              <c:f>Sheet1!$N$13:$N$15</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6-EE5E-47FD-BB5D-82703EFC56C0}"/>
            </c:ext>
          </c:extLst>
        </c:ser>
        <c:ser>
          <c:idx val="5"/>
          <c:order val="3"/>
          <c:spPr>
            <a:ln w="38100">
              <a:solidFill>
                <a:schemeClr val="accent1"/>
              </a:solidFill>
            </a:ln>
          </c:spPr>
          <c:marker>
            <c:symbol val="none"/>
          </c:marker>
          <c:dPt>
            <c:idx val="1"/>
            <c:bubble3D val="0"/>
            <c:spPr>
              <a:ln w="38100">
                <a:solidFill>
                  <a:srgbClr val="FF0000"/>
                </a:solidFill>
              </a:ln>
            </c:spPr>
            <c:extLst>
              <c:ext xmlns:c16="http://schemas.microsoft.com/office/drawing/2014/chart" uri="{C3380CC4-5D6E-409C-BE32-E72D297353CC}">
                <c16:uniqueId val="{00000008-EE5E-47FD-BB5D-82703EFC56C0}"/>
              </c:ext>
            </c:extLst>
          </c:dPt>
          <c:xVal>
            <c:numRef>
              <c:f>Sheet1!$M$17:$M$19</c:f>
              <c:numCache>
                <c:formatCode>General</c:formatCode>
                <c:ptCount val="3"/>
                <c:pt idx="0">
                  <c:v>3</c:v>
                </c:pt>
                <c:pt idx="1">
                  <c:v>3</c:v>
                </c:pt>
              </c:numCache>
            </c:numRef>
          </c:xVal>
          <c:yVal>
            <c:numRef>
              <c:f>Sheet1!$N$17:$N$19</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9-EE5E-47FD-BB5D-82703EFC56C0}"/>
            </c:ext>
          </c:extLst>
        </c:ser>
        <c:ser>
          <c:idx val="7"/>
          <c:order val="4"/>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2.6995130245885877E-53</c:v>
                </c:pt>
                <c:pt idx="1">
                  <c:v>1.2655240466047518E-52</c:v>
                </c:pt>
                <c:pt idx="2">
                  <c:v>5.873709066277261E-52</c:v>
                </c:pt>
                <c:pt idx="3">
                  <c:v>2.6990536443882881E-51</c:v>
                </c:pt>
                <c:pt idx="4">
                  <c:v>1.2279131672269821E-50</c:v>
                </c:pt>
                <c:pt idx="5">
                  <c:v>5.5307095498444164E-50</c:v>
                </c:pt>
                <c:pt idx="6">
                  <c:v>2.4663295258805507E-49</c:v>
                </c:pt>
                <c:pt idx="7">
                  <c:v>1.0888759553277214E-48</c:v>
                </c:pt>
                <c:pt idx="8">
                  <c:v>4.7595157530206437E-48</c:v>
                </c:pt>
                <c:pt idx="9">
                  <c:v>2.0597010224089311E-47</c:v>
                </c:pt>
                <c:pt idx="10">
                  <c:v>8.8247549745948248E-47</c:v>
                </c:pt>
                <c:pt idx="11">
                  <c:v>3.7433305798850093E-46</c:v>
                </c:pt>
                <c:pt idx="12">
                  <c:v>1.5720659586057318E-45</c:v>
                </c:pt>
                <c:pt idx="13">
                  <c:v>6.5364267753186575E-45</c:v>
                </c:pt>
                <c:pt idx="14">
                  <c:v>2.6907112356424275E-44</c:v>
                </c:pt>
                <c:pt idx="15">
                  <c:v>1.0966065593889713E-43</c:v>
                </c:pt>
                <c:pt idx="16">
                  <c:v>4.4247795833161676E-43</c:v>
                </c:pt>
                <c:pt idx="17">
                  <c:v>1.7676224102535012E-42</c:v>
                </c:pt>
                <c:pt idx="18">
                  <c:v>6.9910822497065887E-42</c:v>
                </c:pt>
                <c:pt idx="19">
                  <c:v>2.7375141923553084E-41</c:v>
                </c:pt>
                <c:pt idx="20">
                  <c:v>1.061268813915216E-40</c:v>
                </c:pt>
                <c:pt idx="21">
                  <c:v>4.0733476775278453E-40</c:v>
                </c:pt>
                <c:pt idx="22">
                  <c:v>1.5478704662962061E-39</c:v>
                </c:pt>
                <c:pt idx="23">
                  <c:v>5.8233755997365689E-39</c:v>
                </c:pt>
                <c:pt idx="24">
                  <c:v>2.1690624002606626E-38</c:v>
                </c:pt>
                <c:pt idx="25">
                  <c:v>7.9988277570068127E-38</c:v>
                </c:pt>
                <c:pt idx="26">
                  <c:v>2.9203687938681378E-37</c:v>
                </c:pt>
                <c:pt idx="27">
                  <c:v>1.0556163502452738E-36</c:v>
                </c:pt>
                <c:pt idx="28">
                  <c:v>3.7777357211491192E-36</c:v>
                </c:pt>
                <c:pt idx="29">
                  <c:v>1.338486799254288E-35</c:v>
                </c:pt>
                <c:pt idx="30">
                  <c:v>4.6951953579751464E-35</c:v>
                </c:pt>
                <c:pt idx="31">
                  <c:v>1.6306107348396451E-34</c:v>
                </c:pt>
                <c:pt idx="32">
                  <c:v>5.6066569263038325E-34</c:v>
                </c:pt>
                <c:pt idx="33">
                  <c:v>1.9085991346368163E-33</c:v>
                </c:pt>
                <c:pt idx="34">
                  <c:v>6.4325403346357495E-33</c:v>
                </c:pt>
                <c:pt idx="35">
                  <c:v>2.1463837356630605E-32</c:v>
                </c:pt>
                <c:pt idx="36">
                  <c:v>7.0907026684280605E-32</c:v>
                </c:pt>
                <c:pt idx="37">
                  <c:v>2.319146777256117E-31</c:v>
                </c:pt>
                <c:pt idx="38">
                  <c:v>7.5097287724965281E-31</c:v>
                </c:pt>
                <c:pt idx="39">
                  <c:v>2.4075611318393009E-30</c:v>
                </c:pt>
                <c:pt idx="40">
                  <c:v>7.6416554115872032E-30</c:v>
                </c:pt>
                <c:pt idx="41">
                  <c:v>2.4013454000085698E-29</c:v>
                </c:pt>
                <c:pt idx="42">
                  <c:v>7.4710022758834711E-29</c:v>
                </c:pt>
                <c:pt idx="43">
                  <c:v>2.3012307088481552E-28</c:v>
                </c:pt>
                <c:pt idx="44">
                  <c:v>7.0177599426613078E-28</c:v>
                </c:pt>
                <c:pt idx="45">
                  <c:v>2.1188192535093538E-27</c:v>
                </c:pt>
                <c:pt idx="46">
                  <c:v>6.3335378218306959E-27</c:v>
                </c:pt>
                <c:pt idx="47">
                  <c:v>1.8743724023417964E-26</c:v>
                </c:pt>
                <c:pt idx="48">
                  <c:v>5.4918978318178569E-26</c:v>
                </c:pt>
                <c:pt idx="49">
                  <c:v>1.5931111327009668E-25</c:v>
                </c:pt>
                <c:pt idx="50">
                  <c:v>4.5753755905208055E-25</c:v>
                </c:pt>
                <c:pt idx="51">
                  <c:v>1.3009616199239407E-24</c:v>
                </c:pt>
                <c:pt idx="52">
                  <c:v>3.6623451685553784E-24</c:v>
                </c:pt>
                <c:pt idx="53">
                  <c:v>1.0207305594306101E-23</c:v>
                </c:pt>
                <c:pt idx="54">
                  <c:v>2.8165665442762424E-23</c:v>
                </c:pt>
                <c:pt idx="55">
                  <c:v>7.6945986267064199E-23</c:v>
                </c:pt>
                <c:pt idx="56">
                  <c:v>2.0811768202028542E-22</c:v>
                </c:pt>
                <c:pt idx="57">
                  <c:v>5.5730000227206912E-22</c:v>
                </c:pt>
                <c:pt idx="58">
                  <c:v>1.4774954927042648E-21</c:v>
                </c:pt>
                <c:pt idx="59">
                  <c:v>3.8781119317469607E-21</c:v>
                </c:pt>
                <c:pt idx="60">
                  <c:v>1.007793539430001E-20</c:v>
                </c:pt>
                <c:pt idx="61">
                  <c:v>2.5928647011004261E-20</c:v>
                </c:pt>
                <c:pt idx="62">
                  <c:v>6.6045798607393083E-20</c:v>
                </c:pt>
                <c:pt idx="63">
                  <c:v>1.665588032379929E-19</c:v>
                </c:pt>
                <c:pt idx="64">
                  <c:v>4.1585989791151602E-19</c:v>
                </c:pt>
                <c:pt idx="65">
                  <c:v>1.0279773571668917E-18</c:v>
                </c:pt>
                <c:pt idx="66">
                  <c:v>2.5158057769514402E-18</c:v>
                </c:pt>
                <c:pt idx="67">
                  <c:v>6.095758129562418E-18</c:v>
                </c:pt>
                <c:pt idx="68">
                  <c:v>1.4622963575006579E-17</c:v>
                </c:pt>
                <c:pt idx="69">
                  <c:v>3.4729627485662082E-17</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A-EE5E-47FD-BB5D-82703EFC56C0}"/>
            </c:ext>
          </c:extLst>
        </c:ser>
        <c:ser>
          <c:idx val="8"/>
          <c:order val="5"/>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C-EE5E-47FD-BB5D-82703EFC56C0}"/>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2.2394530294842969E-2</c:v>
                </c:pt>
                <c:pt idx="132">
                  <c:v>2.8327037741601249E-2</c:v>
                </c:pt>
                <c:pt idx="133">
                  <c:v>3.5474592846231487E-2</c:v>
                </c:pt>
                <c:pt idx="134">
                  <c:v>4.3983595980427233E-2</c:v>
                </c:pt>
                <c:pt idx="135">
                  <c:v>5.3990966513188063E-2</c:v>
                </c:pt>
                <c:pt idx="136">
                  <c:v>6.5615814774676776E-2</c:v>
                </c:pt>
                <c:pt idx="137">
                  <c:v>7.8950158300894302E-2</c:v>
                </c:pt>
                <c:pt idx="138">
                  <c:v>9.4049077376887044E-2</c:v>
                </c:pt>
                <c:pt idx="139">
                  <c:v>0.11092083467945563</c:v>
                </c:pt>
                <c:pt idx="140">
                  <c:v>0.12951759566589174</c:v>
                </c:pt>
                <c:pt idx="141">
                  <c:v>0.14972746563574515</c:v>
                </c:pt>
                <c:pt idx="142">
                  <c:v>0.17136859204780761</c:v>
                </c:pt>
                <c:pt idx="143">
                  <c:v>0.19418605498321312</c:v>
                </c:pt>
                <c:pt idx="144">
                  <c:v>0.21785217703255064</c:v>
                </c:pt>
                <c:pt idx="145">
                  <c:v>0.24197072451914337</c:v>
                </c:pt>
                <c:pt idx="146">
                  <c:v>0.26608524989875521</c:v>
                </c:pt>
                <c:pt idx="147">
                  <c:v>0.28969155276148301</c:v>
                </c:pt>
                <c:pt idx="148">
                  <c:v>0.31225393336676144</c:v>
                </c:pt>
                <c:pt idx="149">
                  <c:v>0.33322460289179973</c:v>
                </c:pt>
                <c:pt idx="150">
                  <c:v>0.35206532676429952</c:v>
                </c:pt>
                <c:pt idx="151">
                  <c:v>0.36827014030332356</c:v>
                </c:pt>
                <c:pt idx="152">
                  <c:v>0.38138781546052419</c:v>
                </c:pt>
                <c:pt idx="153">
                  <c:v>0.39104269397545599</c:v>
                </c:pt>
                <c:pt idx="154">
                  <c:v>0.39695254747701181</c:v>
                </c:pt>
                <c:pt idx="155">
                  <c:v>0.3989422804014327</c:v>
                </c:pt>
                <c:pt idx="156">
                  <c:v>0.39695254747701175</c:v>
                </c:pt>
                <c:pt idx="157">
                  <c:v>0.39104269397545582</c:v>
                </c:pt>
                <c:pt idx="158">
                  <c:v>0.38138781546052403</c:v>
                </c:pt>
                <c:pt idx="159">
                  <c:v>0.36827014030332328</c:v>
                </c:pt>
                <c:pt idx="160">
                  <c:v>0.35206532676429952</c:v>
                </c:pt>
                <c:pt idx="161">
                  <c:v>0.33322460289179939</c:v>
                </c:pt>
                <c:pt idx="162">
                  <c:v>0.31225393336676144</c:v>
                </c:pt>
                <c:pt idx="163">
                  <c:v>0.28969155276148256</c:v>
                </c:pt>
                <c:pt idx="164">
                  <c:v>0.26608524989875432</c:v>
                </c:pt>
                <c:pt idx="165">
                  <c:v>0.24197072451914337</c:v>
                </c:pt>
                <c:pt idx="166">
                  <c:v>0.21785217703255022</c:v>
                </c:pt>
                <c:pt idx="167">
                  <c:v>0.19418605498321312</c:v>
                </c:pt>
                <c:pt idx="168">
                  <c:v>0.17136859204780719</c:v>
                </c:pt>
                <c:pt idx="169">
                  <c:v>0.14972746563574441</c:v>
                </c:pt>
                <c:pt idx="170">
                  <c:v>0.12951759566589174</c:v>
                </c:pt>
                <c:pt idx="171">
                  <c:v>0.11092083467945532</c:v>
                </c:pt>
                <c:pt idx="172">
                  <c:v>9.4049077376887044E-2</c:v>
                </c:pt>
                <c:pt idx="173">
                  <c:v>7.8950158300894066E-2</c:v>
                </c:pt>
                <c:pt idx="174">
                  <c:v>6.5615814774676318E-2</c:v>
                </c:pt>
                <c:pt idx="175">
                  <c:v>5.3990966513188063E-2</c:v>
                </c:pt>
                <c:pt idx="176">
                  <c:v>4.3983595980427052E-2</c:v>
                </c:pt>
                <c:pt idx="177">
                  <c:v>3.5474592846231487E-2</c:v>
                </c:pt>
                <c:pt idx="178">
                  <c:v>2.832703774160112E-2</c:v>
                </c:pt>
                <c:pt idx="179">
                  <c:v>2.2394530294842781E-2</c:v>
                </c:pt>
                <c:pt idx="180">
                  <c:v>1.752830049356854E-2</c:v>
                </c:pt>
                <c:pt idx="181">
                  <c:v>1.3582969233685566E-2</c:v>
                </c:pt>
                <c:pt idx="182">
                  <c:v>1.0420934814422614E-2</c:v>
                </c:pt>
                <c:pt idx="183">
                  <c:v>7.915451582979946E-3</c:v>
                </c:pt>
                <c:pt idx="184">
                  <c:v>5.9525324197758165E-3</c:v>
                </c:pt>
                <c:pt idx="185">
                  <c:v>4.4318484119380075E-3</c:v>
                </c:pt>
                <c:pt idx="186">
                  <c:v>3.2668190561999074E-3</c:v>
                </c:pt>
                <c:pt idx="187">
                  <c:v>2.3840882014648486E-3</c:v>
                </c:pt>
                <c:pt idx="188">
                  <c:v>1.7225689390536767E-3</c:v>
                </c:pt>
                <c:pt idx="189">
                  <c:v>1.23221916847301E-3</c:v>
                </c:pt>
                <c:pt idx="190">
                  <c:v>8.7268269504576015E-4</c:v>
                </c:pt>
                <c:pt idx="191">
                  <c:v>6.1190193011376919E-4</c:v>
                </c:pt>
                <c:pt idx="192">
                  <c:v>4.2478027055074731E-4</c:v>
                </c:pt>
                <c:pt idx="193">
                  <c:v>2.9194692579145951E-4</c:v>
                </c:pt>
                <c:pt idx="194">
                  <c:v>1.9865547139277093E-4</c:v>
                </c:pt>
                <c:pt idx="195">
                  <c:v>1.3383022576488537E-4</c:v>
                </c:pt>
                <c:pt idx="196">
                  <c:v>8.9261657177132304E-5</c:v>
                </c:pt>
                <c:pt idx="197">
                  <c:v>5.8943067756539116E-5</c:v>
                </c:pt>
                <c:pt idx="198">
                  <c:v>3.8535196742086994E-5</c:v>
                </c:pt>
                <c:pt idx="199">
                  <c:v>2.4942471290053356E-5</c:v>
                </c:pt>
                <c:pt idx="200">
                  <c:v>1.5983741106905475E-5</c:v>
                </c:pt>
              </c:numCache>
            </c:numRef>
          </c:yVal>
          <c:smooth val="1"/>
          <c:extLst>
            <c:ext xmlns:c16="http://schemas.microsoft.com/office/drawing/2014/chart" uri="{C3380CC4-5D6E-409C-BE32-E72D297353CC}">
              <c16:uniqueId val="{0000000D-EE5E-47FD-BB5D-82703EFC56C0}"/>
            </c:ext>
          </c:extLst>
        </c:ser>
        <c:ser>
          <c:idx val="4"/>
          <c:order val="6"/>
          <c:tx>
            <c:v>Mean</c:v>
          </c:tx>
          <c:spPr>
            <a:ln w="38100">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EE5E-47FD-BB5D-82703EFC56C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5.5</c:v>
                </c:pt>
                <c:pt idx="1">
                  <c:v>5.5</c:v>
                </c:pt>
              </c:numCache>
            </c:numRef>
          </c:xVal>
          <c:yVal>
            <c:numRef>
              <c:f>Sheet1!$N$5:$N$7</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F-EE5E-47FD-BB5D-82703EFC56C0}"/>
            </c:ext>
          </c:extLst>
        </c:ser>
        <c:dLbls>
          <c:showLegendKey val="0"/>
          <c:showVal val="0"/>
          <c:showCatName val="0"/>
          <c:showSerName val="0"/>
          <c:showPercent val="0"/>
          <c:showBubbleSize val="0"/>
        </c:dLbls>
        <c:axId val="49556864"/>
        <c:axId val="82653952"/>
      </c:scatterChart>
      <c:valAx>
        <c:axId val="49556864"/>
        <c:scaling>
          <c:orientation val="minMax"/>
          <c:max val="8"/>
          <c:min val="-4"/>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en-US" sz="1680" b="1" i="0" u="none" strike="noStrike" kern="1200" spc="0" baseline="0">
              <a:solidFill>
                <a:schemeClr val="tx1"/>
              </a:solidFill>
              <a:latin typeface="+mn-lt"/>
              <a:ea typeface="+mn-ea"/>
              <a:cs typeface="+mn-cs"/>
            </a:defRPr>
          </a:pPr>
          <a:endParaRPr lang="fa-IR"/>
        </a:p>
      </c:txPr>
    </c:title>
    <c:autoTitleDeleted val="0"/>
    <c:plotArea>
      <c:layout/>
      <c:scatterChart>
        <c:scatterStyle val="lineMarker"/>
        <c:varyColors val="0"/>
        <c:ser>
          <c:idx val="0"/>
          <c:order val="0"/>
          <c:tx>
            <c:v>Power Graph</c:v>
          </c:tx>
          <c:spPr>
            <a:ln w="28575" cap="rnd">
              <a:solidFill>
                <a:schemeClr val="accent1"/>
              </a:solidFill>
              <a:round/>
            </a:ln>
            <a:effectLst/>
          </c:spPr>
          <c:marker>
            <c:symbol val="circle"/>
            <c:size val="5"/>
            <c:spPr>
              <a:solidFill>
                <a:schemeClr val="accent1"/>
              </a:solidFill>
              <a:ln w="28575">
                <a:solidFill>
                  <a:schemeClr val="accent1"/>
                </a:solidFill>
              </a:ln>
              <a:effectLst/>
            </c:spPr>
          </c:marker>
          <c:xVal>
            <c:numRef>
              <c:f>Sheet1!$B$2:$B$12</c:f>
              <c:numCache>
                <c:formatCode>General</c:formatCode>
                <c:ptCount val="11"/>
                <c:pt idx="0">
                  <c:v>0</c:v>
                </c:pt>
                <c:pt idx="1">
                  <c:v>0.5</c:v>
                </c:pt>
                <c:pt idx="2">
                  <c:v>1</c:v>
                </c:pt>
                <c:pt idx="3">
                  <c:v>1.5</c:v>
                </c:pt>
                <c:pt idx="4">
                  <c:v>2</c:v>
                </c:pt>
                <c:pt idx="5">
                  <c:v>2.5</c:v>
                </c:pt>
                <c:pt idx="6">
                  <c:v>3</c:v>
                </c:pt>
                <c:pt idx="7">
                  <c:v>4</c:v>
                </c:pt>
                <c:pt idx="8">
                  <c:v>4.5</c:v>
                </c:pt>
                <c:pt idx="9">
                  <c:v>5</c:v>
                </c:pt>
                <c:pt idx="10">
                  <c:v>5.5</c:v>
                </c:pt>
              </c:numCache>
            </c:numRef>
          </c:xVal>
          <c:yVal>
            <c:numRef>
              <c:f>Sheet1!$A$2:$A$12</c:f>
              <c:numCache>
                <c:formatCode>General</c:formatCode>
                <c:ptCount val="11"/>
                <c:pt idx="0">
                  <c:v>0.26</c:v>
                </c:pt>
                <c:pt idx="1">
                  <c:v>0.62</c:v>
                </c:pt>
                <c:pt idx="2">
                  <c:v>2.27</c:v>
                </c:pt>
                <c:pt idx="3">
                  <c:v>6.7</c:v>
                </c:pt>
                <c:pt idx="4">
                  <c:v>15.9</c:v>
                </c:pt>
                <c:pt idx="5">
                  <c:v>30.8</c:v>
                </c:pt>
                <c:pt idx="6">
                  <c:v>50</c:v>
                </c:pt>
                <c:pt idx="7">
                  <c:v>84.1</c:v>
                </c:pt>
                <c:pt idx="8">
                  <c:v>93.3</c:v>
                </c:pt>
                <c:pt idx="9">
                  <c:v>97.7</c:v>
                </c:pt>
                <c:pt idx="10">
                  <c:v>99.4</c:v>
                </c:pt>
              </c:numCache>
            </c:numRef>
          </c:yVal>
          <c:smooth val="0"/>
          <c:extLst>
            <c:ext xmlns:c16="http://schemas.microsoft.com/office/drawing/2014/chart" uri="{C3380CC4-5D6E-409C-BE32-E72D297353CC}">
              <c16:uniqueId val="{00000000-3A8D-4895-ABDA-9A12B0188109}"/>
            </c:ext>
          </c:extLst>
        </c:ser>
        <c:dLbls>
          <c:showLegendKey val="0"/>
          <c:showVal val="0"/>
          <c:showCatName val="0"/>
          <c:showSerName val="0"/>
          <c:showPercent val="0"/>
          <c:showBubbleSize val="0"/>
        </c:dLbls>
        <c:axId val="436210752"/>
        <c:axId val="436212832"/>
      </c:scatterChart>
      <c:valAx>
        <c:axId val="4362107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lang="en-US" sz="1400" b="1" i="0" u="none" strike="noStrike" kern="1200" baseline="0">
                    <a:solidFill>
                      <a:schemeClr val="tx1"/>
                    </a:solidFill>
                    <a:latin typeface="+mn-lt"/>
                    <a:ea typeface="+mn-ea"/>
                    <a:cs typeface="+mn-cs"/>
                  </a:defRPr>
                </a:pPr>
                <a:r>
                  <a:rPr lang="en-US"/>
                  <a:t>Systematic Error (SD)</a:t>
                </a:r>
              </a:p>
            </c:rich>
          </c:tx>
          <c:overlay val="0"/>
          <c:spPr>
            <a:noFill/>
            <a:ln>
              <a:noFill/>
            </a:ln>
            <a:effectLst/>
          </c:spPr>
          <c:txPr>
            <a:bodyPr rot="0" spcFirstLastPara="1" vertOverflow="ellipsis" vert="horz" wrap="square" anchor="ctr" anchorCtr="1"/>
            <a:lstStyle/>
            <a:p>
              <a:pPr algn="ctr" rtl="0">
                <a:defRPr lang="en-US" sz="1400" b="1" i="0" u="none" strike="noStrike" kern="1200" baseline="0">
                  <a:solidFill>
                    <a:schemeClr val="tx1"/>
                  </a:solidFill>
                  <a:latin typeface="+mn-lt"/>
                  <a:ea typeface="+mn-ea"/>
                  <a:cs typeface="+mn-cs"/>
                </a:defRPr>
              </a:pPr>
              <a:endParaRPr lang="fa-I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00" b="1" i="0" u="none" strike="noStrike" kern="1200" baseline="0">
                <a:solidFill>
                  <a:schemeClr val="tx1"/>
                </a:solidFill>
                <a:latin typeface="+mn-lt"/>
                <a:ea typeface="+mn-ea"/>
                <a:cs typeface="+mn-cs"/>
              </a:defRPr>
            </a:pPr>
            <a:endParaRPr lang="fa-IR"/>
          </a:p>
        </c:txPr>
        <c:crossAx val="436212832"/>
        <c:crosses val="autoZero"/>
        <c:crossBetween val="midCat"/>
      </c:valAx>
      <c:valAx>
        <c:axId val="4362128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400" b="1" i="0" u="none" strike="noStrike" kern="1200" baseline="0">
                    <a:solidFill>
                      <a:schemeClr val="tx1"/>
                    </a:solidFill>
                    <a:latin typeface="+mn-lt"/>
                    <a:ea typeface="+mn-ea"/>
                    <a:cs typeface="+mn-cs"/>
                  </a:defRPr>
                </a:pPr>
                <a:r>
                  <a:rPr lang="en-US"/>
                  <a:t>Probability of Rejection (%)</a:t>
                </a:r>
              </a:p>
            </c:rich>
          </c:tx>
          <c:layout>
            <c:manualLayout>
              <c:xMode val="edge"/>
              <c:yMode val="edge"/>
              <c:x val="1.8700030626821813E-2"/>
              <c:y val="0.32631898560255623"/>
            </c:manualLayout>
          </c:layout>
          <c:overlay val="0"/>
          <c:spPr>
            <a:noFill/>
            <a:ln>
              <a:noFill/>
            </a:ln>
            <a:effectLst/>
          </c:spPr>
          <c:txPr>
            <a:bodyPr rot="-5400000" spcFirstLastPara="1" vertOverflow="ellipsis" vert="horz" wrap="square" anchor="ctr" anchorCtr="1"/>
            <a:lstStyle/>
            <a:p>
              <a:pPr>
                <a:defRPr lang="en-US" sz="1400" b="1" i="0" u="none" strike="noStrike" kern="1200" baseline="0">
                  <a:solidFill>
                    <a:schemeClr val="tx1"/>
                  </a:solidFill>
                  <a:latin typeface="+mn-lt"/>
                  <a:ea typeface="+mn-ea"/>
                  <a:cs typeface="+mn-cs"/>
                </a:defRPr>
              </a:pPr>
              <a:endParaRPr lang="fa-I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rtl="0">
              <a:defRPr lang="en-US" sz="1400" b="1" i="0" u="none" strike="noStrike" kern="1200" baseline="0">
                <a:solidFill>
                  <a:schemeClr val="tx1"/>
                </a:solidFill>
                <a:latin typeface="+mn-lt"/>
                <a:ea typeface="+mn-ea"/>
                <a:cs typeface="+mn-cs"/>
              </a:defRPr>
            </a:pPr>
            <a:endParaRPr lang="fa-IR"/>
          </a:p>
        </c:txPr>
        <c:crossAx val="436210752"/>
        <c:crosses val="autoZero"/>
        <c:crossBetween val="midCat"/>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w="38100">
      <a:solidFill>
        <a:srgbClr val="7030A0"/>
      </a:solidFill>
    </a:ln>
    <a:effectLst/>
  </c:spPr>
  <c:txPr>
    <a:bodyPr/>
    <a:lstStyle/>
    <a:p>
      <a:pPr algn="ctr" rtl="0">
        <a:defRPr lang="en-US" sz="1400" b="1" i="0" u="none" strike="noStrike" kern="1200" baseline="0">
          <a:solidFill>
            <a:schemeClr val="tx1"/>
          </a:solidFill>
          <a:latin typeface="+mn-lt"/>
          <a:ea typeface="+mn-ea"/>
          <a:cs typeface="+mn-cs"/>
        </a:defRPr>
      </a:pPr>
      <a:endParaRPr lang="fa-I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2.7528929973659785E-2</c:v>
                </c:pt>
                <c:pt idx="42">
                  <c:v>2.8875473090441688E-2</c:v>
                </c:pt>
                <c:pt idx="43">
                  <c:v>3.0263165965062497E-2</c:v>
                </c:pt>
                <c:pt idx="44">
                  <c:v>3.169166705127302E-2</c:v>
                </c:pt>
                <c:pt idx="45">
                  <c:v>3.3160516287444784E-2</c:v>
                </c:pt>
                <c:pt idx="46">
                  <c:v>3.4669131040363441E-2</c:v>
                </c:pt>
                <c:pt idx="47">
                  <c:v>3.621680237087483E-2</c:v>
                </c:pt>
                <c:pt idx="48">
                  <c:v>3.78026916549895E-2</c:v>
                </c:pt>
                <c:pt idx="49">
                  <c:v>3.9425827593518162E-2</c:v>
                </c:pt>
                <c:pt idx="50">
                  <c:v>4.1085103642533781E-2</c:v>
                </c:pt>
                <c:pt idx="51">
                  <c:v>4.2779275895927109E-2</c:v>
                </c:pt>
                <c:pt idx="52">
                  <c:v>4.4506961450042182E-2</c:v>
                </c:pt>
                <c:pt idx="53">
                  <c:v>4.6266637278842448E-2</c:v>
                </c:pt>
                <c:pt idx="54">
                  <c:v>4.8056639646267434E-2</c:v>
                </c:pt>
                <c:pt idx="55">
                  <c:v>4.987516408040004E-2</c:v>
                </c:pt>
                <c:pt idx="56">
                  <c:v>5.1720265931775769E-2</c:v>
                </c:pt>
                <c:pt idx="57">
                  <c:v>5.3589861535640042E-2</c:v>
                </c:pt>
                <c:pt idx="58">
                  <c:v>5.5481729995203725E-2</c:v>
                </c:pt>
                <c:pt idx="59">
                  <c:v>5.7393515599973403E-2</c:v>
                </c:pt>
                <c:pt idx="60">
                  <c:v>5.9322730890057296E-2</c:v>
                </c:pt>
                <c:pt idx="61">
                  <c:v>6.1266760373982911E-2</c:v>
                </c:pt>
                <c:pt idx="62">
                  <c:v>6.3222864904030784E-2</c:v>
                </c:pt>
                <c:pt idx="63">
                  <c:v>6.5188186709407986E-2</c:v>
                </c:pt>
                <c:pt idx="64">
                  <c:v>6.7159755083777792E-2</c:v>
                </c:pt>
                <c:pt idx="65">
                  <c:v>6.9134492719755247E-2</c:v>
                </c:pt>
                <c:pt idx="66">
                  <c:v>7.1109222678993042E-2</c:v>
                </c:pt>
                <c:pt idx="67">
                  <c:v>7.3080675982451063E-2</c:v>
                </c:pt>
                <c:pt idx="68">
                  <c:v>7.5045499801390539E-2</c:v>
                </c:pt>
                <c:pt idx="69">
                  <c:v>7.7000266225590863E-2</c:v>
                </c:pt>
                <c:pt idx="70">
                  <c:v>7.894148158128593E-2</c:v>
                </c:pt>
                <c:pt idx="71">
                  <c:v>8.0865596267384321E-2</c:v>
                </c:pt>
                <c:pt idx="72">
                  <c:v>8.2769015074709365E-2</c:v>
                </c:pt>
                <c:pt idx="73">
                  <c:v>8.4648107949299237E-2</c:v>
                </c:pt>
                <c:pt idx="74">
                  <c:v>8.6499221157274889E-2</c:v>
                </c:pt>
                <c:pt idx="75">
                  <c:v>8.8318688805447548E-2</c:v>
                </c:pt>
                <c:pt idx="76">
                  <c:v>9.0102844668723633E-2</c:v>
                </c:pt>
                <c:pt idx="77">
                  <c:v>9.1848034272504056E-2</c:v>
                </c:pt>
                <c:pt idx="78">
                  <c:v>9.3550627175693568E-2</c:v>
                </c:pt>
                <c:pt idx="79">
                  <c:v>9.5207029397657059E-2</c:v>
                </c:pt>
                <c:pt idx="80">
                  <c:v>9.6813695930510729E-2</c:v>
                </c:pt>
                <c:pt idx="81">
                  <c:v>9.8367143276532704E-2</c:v>
                </c:pt>
                <c:pt idx="82">
                  <c:v>9.986396194924306E-2</c:v>
                </c:pt>
                <c:pt idx="83">
                  <c:v>0.10130082887585019</c:v>
                </c:pt>
                <c:pt idx="84">
                  <c:v>0.10267451963830332</c:v>
                </c:pt>
                <c:pt idx="85">
                  <c:v>0.10398192049013819</c:v>
                </c:pt>
                <c:pt idx="86">
                  <c:v>0.1052200400866638</c:v>
                </c:pt>
                <c:pt idx="87">
                  <c:v>0.1063860208668133</c:v>
                </c:pt>
                <c:pt idx="88">
                  <c:v>0.10747715002617232</c:v>
                </c:pt>
                <c:pt idx="89">
                  <c:v>0.10849087002230309</c:v>
                </c:pt>
                <c:pt idx="90">
                  <c:v>0.10942478855548919</c:v>
                </c:pt>
                <c:pt idx="91">
                  <c:v>0.11027668797043171</c:v>
                </c:pt>
                <c:pt idx="92">
                  <c:v>0.11104453402721193</c:v>
                </c:pt>
                <c:pt idx="93">
                  <c:v>0.11172648399298742</c:v>
                </c:pt>
                <c:pt idx="94">
                  <c:v>0.11232089400938346</c:v>
                </c:pt>
                <c:pt idx="95">
                  <c:v>0.11282632569436028</c:v>
                </c:pt>
                <c:pt idx="96">
                  <c:v>0.1132415519414504</c:v>
                </c:pt>
                <c:pt idx="97">
                  <c:v>0.11356556188364275</c:v>
                </c:pt>
                <c:pt idx="98">
                  <c:v>0.11379756499381097</c:v>
                </c:pt>
                <c:pt idx="99">
                  <c:v>0.11393699429840522</c:v>
                </c:pt>
                <c:pt idx="100">
                  <c:v>0.11398350868612363</c:v>
                </c:pt>
                <c:pt idx="101">
                  <c:v>0.11393699429840522</c:v>
                </c:pt>
                <c:pt idx="102">
                  <c:v>0.11379756499381097</c:v>
                </c:pt>
                <c:pt idx="103">
                  <c:v>0.11356556188364275</c:v>
                </c:pt>
                <c:pt idx="104">
                  <c:v>0.1132415519414504</c:v>
                </c:pt>
                <c:pt idx="105">
                  <c:v>0.11282632569436028</c:v>
                </c:pt>
                <c:pt idx="106">
                  <c:v>0.11232089400938346</c:v>
                </c:pt>
                <c:pt idx="107">
                  <c:v>0.11172648399298739</c:v>
                </c:pt>
                <c:pt idx="108">
                  <c:v>0.11104453402721191</c:v>
                </c:pt>
                <c:pt idx="109">
                  <c:v>0.11027668797043171</c:v>
                </c:pt>
                <c:pt idx="110">
                  <c:v>0.10942478855548919</c:v>
                </c:pt>
                <c:pt idx="111">
                  <c:v>0.10849087002230308</c:v>
                </c:pt>
                <c:pt idx="112">
                  <c:v>0.10747715002617231</c:v>
                </c:pt>
                <c:pt idx="113">
                  <c:v>0.10638602086681327</c:v>
                </c:pt>
                <c:pt idx="114">
                  <c:v>0.1052200400866638</c:v>
                </c:pt>
                <c:pt idx="115">
                  <c:v>0.10398192049013819</c:v>
                </c:pt>
                <c:pt idx="116">
                  <c:v>0.1026745196383033</c:v>
                </c:pt>
                <c:pt idx="117">
                  <c:v>0.10130082887585018</c:v>
                </c:pt>
                <c:pt idx="118">
                  <c:v>9.9863961949243032E-2</c:v>
                </c:pt>
                <c:pt idx="119">
                  <c:v>9.8367143276532704E-2</c:v>
                </c:pt>
                <c:pt idx="120">
                  <c:v>9.6813695930510729E-2</c:v>
                </c:pt>
                <c:pt idx="121">
                  <c:v>9.5207029397657017E-2</c:v>
                </c:pt>
                <c:pt idx="122">
                  <c:v>9.355062717569354E-2</c:v>
                </c:pt>
                <c:pt idx="123">
                  <c:v>9.1848034272504042E-2</c:v>
                </c:pt>
                <c:pt idx="124">
                  <c:v>9.010284466872362E-2</c:v>
                </c:pt>
                <c:pt idx="125">
                  <c:v>8.8318688805447548E-2</c:v>
                </c:pt>
                <c:pt idx="126">
                  <c:v>8.6499221157274847E-2</c:v>
                </c:pt>
                <c:pt idx="127">
                  <c:v>8.4648107949299209E-2</c:v>
                </c:pt>
                <c:pt idx="128">
                  <c:v>8.2769015074709337E-2</c:v>
                </c:pt>
                <c:pt idx="129">
                  <c:v>8.0865596267384293E-2</c:v>
                </c:pt>
                <c:pt idx="130">
                  <c:v>7.894148158128593E-2</c:v>
                </c:pt>
                <c:pt idx="131">
                  <c:v>7.7000266225590822E-2</c:v>
                </c:pt>
                <c:pt idx="132">
                  <c:v>7.5045499801390497E-2</c:v>
                </c:pt>
                <c:pt idx="133">
                  <c:v>7.3080675982451049E-2</c:v>
                </c:pt>
                <c:pt idx="134">
                  <c:v>7.1109222678993028E-2</c:v>
                </c:pt>
                <c:pt idx="135">
                  <c:v>6.9134492719755247E-2</c:v>
                </c:pt>
                <c:pt idx="136">
                  <c:v>6.7159755083777764E-2</c:v>
                </c:pt>
                <c:pt idx="137">
                  <c:v>6.5188186709407958E-2</c:v>
                </c:pt>
                <c:pt idx="138">
                  <c:v>6.3222864904030771E-2</c:v>
                </c:pt>
                <c:pt idx="139">
                  <c:v>6.1266760373982904E-2</c:v>
                </c:pt>
                <c:pt idx="140">
                  <c:v>5.9322730890057296E-2</c:v>
                </c:pt>
                <c:pt idx="141">
                  <c:v>5.7393515599973348E-2</c:v>
                </c:pt>
                <c:pt idx="142">
                  <c:v>5.548172999520367E-2</c:v>
                </c:pt>
                <c:pt idx="143">
                  <c:v>5.3589861535640007E-2</c:v>
                </c:pt>
                <c:pt idx="144">
                  <c:v>5.1720265931775748E-2</c:v>
                </c:pt>
                <c:pt idx="145">
                  <c:v>4.987516408040004E-2</c:v>
                </c:pt>
                <c:pt idx="146">
                  <c:v>4.8056639646267413E-2</c:v>
                </c:pt>
                <c:pt idx="147">
                  <c:v>4.6266637278842414E-2</c:v>
                </c:pt>
                <c:pt idx="148">
                  <c:v>4.4506961450042175E-2</c:v>
                </c:pt>
                <c:pt idx="149">
                  <c:v>4.2779275895927095E-2</c:v>
                </c:pt>
                <c:pt idx="150">
                  <c:v>4.1085103642533781E-2</c:v>
                </c:pt>
                <c:pt idx="151">
                  <c:v>3.9425827593518134E-2</c:v>
                </c:pt>
                <c:pt idx="152">
                  <c:v>3.7802691654989472E-2</c:v>
                </c:pt>
                <c:pt idx="153">
                  <c:v>3.6216802370874823E-2</c:v>
                </c:pt>
                <c:pt idx="154">
                  <c:v>3.4669131040363434E-2</c:v>
                </c:pt>
                <c:pt idx="155">
                  <c:v>3.3160516287444784E-2</c:v>
                </c:pt>
                <c:pt idx="156">
                  <c:v>3.1691667051273006E-2</c:v>
                </c:pt>
                <c:pt idx="157">
                  <c:v>3.0263165965062479E-2</c:v>
                </c:pt>
                <c:pt idx="158">
                  <c:v>2.8875473090441677E-2</c:v>
                </c:pt>
                <c:pt idx="159">
                  <c:v>2.7528929973659778E-2</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FA42-4454-A7E4-E5CBD5D3110C}"/>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FA42-4454-A7E4-E5CBD5D3110C}"/>
              </c:ext>
            </c:extLst>
          </c:dPt>
          <c:dLbls>
            <c:dLbl>
              <c:idx val="0"/>
              <c:delete val="1"/>
              <c:extLst>
                <c:ext xmlns:c15="http://schemas.microsoft.com/office/drawing/2012/chart" uri="{CE6537A1-D6FC-4f65-9D91-7224C49458BB}"/>
                <c:ext xmlns:c16="http://schemas.microsoft.com/office/drawing/2014/chart" uri="{C3380CC4-5D6E-409C-BE32-E72D297353CC}">
                  <c16:uniqueId val="{00000003-FA42-4454-A7E4-E5CBD5D3110C}"/>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A42-4454-A7E4-E5CBD5D3110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-5.6991754343061821E-3</c:v>
                </c:pt>
                <c:pt idx="1">
                  <c:v>0.13108103498904217</c:v>
                </c:pt>
              </c:numCache>
            </c:numRef>
          </c:yVal>
          <c:smooth val="1"/>
          <c:extLst>
            <c:ext xmlns:c16="http://schemas.microsoft.com/office/drawing/2014/chart" uri="{C3380CC4-5D6E-409C-BE32-E72D297353CC}">
              <c16:uniqueId val="{00000004-FA42-4454-A7E4-E5CBD5D3110C}"/>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FA42-4454-A7E4-E5CBD5D3110C}"/>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A42-4454-A7E4-E5CBD5D3110C}"/>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-5.6991754343061821E-3</c:v>
                </c:pt>
                <c:pt idx="1">
                  <c:v>0.11968268412042982</c:v>
                </c:pt>
              </c:numCache>
            </c:numRef>
          </c:yVal>
          <c:smooth val="1"/>
          <c:extLst>
            <c:ext xmlns:c16="http://schemas.microsoft.com/office/drawing/2014/chart" uri="{C3380CC4-5D6E-409C-BE32-E72D297353CC}">
              <c16:uniqueId val="{00000007-FA42-4454-A7E4-E5CBD5D3110C}"/>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FA42-4454-A7E4-E5CBD5D3110C}"/>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A42-4454-A7E4-E5CBD5D3110C}"/>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-5.6991754343061821E-3</c:v>
                </c:pt>
                <c:pt idx="1">
                  <c:v>0.11968268412042982</c:v>
                </c:pt>
              </c:numCache>
            </c:numRef>
          </c:yVal>
          <c:smooth val="1"/>
          <c:extLst>
            <c:ext xmlns:c16="http://schemas.microsoft.com/office/drawing/2014/chart" uri="{C3380CC4-5D6E-409C-BE32-E72D297353CC}">
              <c16:uniqueId val="{0000000A-FA42-4454-A7E4-E5CBD5D3110C}"/>
            </c:ext>
          </c:extLst>
        </c:ser>
        <c:ser>
          <c:idx val="6"/>
          <c:order val="4"/>
          <c:spPr>
            <a:ln w="38100">
              <a:solidFill>
                <a:schemeClr val="tx1"/>
              </a:solidFill>
              <a:headEnd type="none" w="med" len="med"/>
              <a:tailEnd type="triangle" w="med" len="med"/>
            </a:ln>
          </c:spPr>
          <c:marker>
            <c:symbol val="none"/>
          </c:marker>
          <c:xVal>
            <c:numRef>
              <c:f>Sheet1!$G$6:$G$7</c:f>
              <c:numCache>
                <c:formatCode>General</c:formatCode>
                <c:ptCount val="2"/>
                <c:pt idx="0">
                  <c:v>0</c:v>
                </c:pt>
                <c:pt idx="1">
                  <c:v>0</c:v>
                </c:pt>
              </c:numCache>
            </c:numRef>
          </c:xVal>
          <c:yVal>
            <c:numRef>
              <c:f>Sheet1!$H$6:$H$7</c:f>
              <c:numCache>
                <c:formatCode>General</c:formatCode>
                <c:ptCount val="2"/>
                <c:pt idx="0">
                  <c:v>6.8390105211674171E-2</c:v>
                </c:pt>
                <c:pt idx="1">
                  <c:v>6.8390105211674171E-2</c:v>
                </c:pt>
              </c:numCache>
            </c:numRef>
          </c:yVal>
          <c:smooth val="1"/>
          <c:extLst>
            <c:ext xmlns:c16="http://schemas.microsoft.com/office/drawing/2014/chart" uri="{C3380CC4-5D6E-409C-BE32-E72D297353CC}">
              <c16:uniqueId val="{0000000B-FA42-4454-A7E4-E5CBD5D3110C}"/>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1.924028421494355E-3</c:v>
                </c:pt>
                <c:pt idx="1">
                  <c:v>2.0868288436373546E-3</c:v>
                </c:pt>
                <c:pt idx="2">
                  <c:v>2.2615575951371305E-3</c:v>
                </c:pt>
                <c:pt idx="3">
                  <c:v>2.4489163339077055E-3</c:v>
                </c:pt>
                <c:pt idx="4">
                  <c:v>2.6496329586113616E-3</c:v>
                </c:pt>
                <c:pt idx="5">
                  <c:v>2.8644613095395589E-3</c:v>
                </c:pt>
                <c:pt idx="6">
                  <c:v>3.0941807347488522E-3</c:v>
                </c:pt>
                <c:pt idx="7">
                  <c:v>3.339595512621682E-3</c:v>
                </c:pt>
                <c:pt idx="8">
                  <c:v>3.6015341221548817E-3</c:v>
                </c:pt>
                <c:pt idx="9">
                  <c:v>3.8808483524816039E-3</c:v>
                </c:pt>
                <c:pt idx="10">
                  <c:v>4.1784122434091447E-3</c:v>
                </c:pt>
                <c:pt idx="11">
                  <c:v>4.4951208491093783E-3</c:v>
                </c:pt>
                <c:pt idx="12">
                  <c:v>4.8318888175340122E-3</c:v>
                </c:pt>
                <c:pt idx="13">
                  <c:v>5.1896487786463113E-3</c:v>
                </c:pt>
                <c:pt idx="14">
                  <c:v>5.5693495351668556E-3</c:v>
                </c:pt>
                <c:pt idx="15">
                  <c:v>5.9719540502257669E-3</c:v>
                </c:pt>
                <c:pt idx="16">
                  <c:v>6.3984372270979714E-3</c:v>
                </c:pt>
                <c:pt idx="17">
                  <c:v>6.8497834770736088E-3</c:v>
                </c:pt>
                <c:pt idx="18">
                  <c:v>7.3269840724814236E-3</c:v>
                </c:pt>
                <c:pt idx="19">
                  <c:v>7.8310342829387269E-3</c:v>
                </c:pt>
                <c:pt idx="20">
                  <c:v>8.3629302940459345E-3</c:v>
                </c:pt>
                <c:pt idx="21">
                  <c:v>8.9236659089734407E-3</c:v>
                </c:pt>
                <c:pt idx="22">
                  <c:v>9.5142290347016746E-3</c:v>
                </c:pt>
                <c:pt idx="23">
                  <c:v>1.013559795606613E-2</c:v>
                </c:pt>
                <c:pt idx="24">
                  <c:v>1.0788737402223523E-2</c:v>
                </c:pt>
                <c:pt idx="25">
                  <c:v>1.1474594411686606E-2</c:v>
                </c:pt>
                <c:pt idx="26">
                  <c:v>1.2194094003666228E-2</c:v>
                </c:pt>
                <c:pt idx="27">
                  <c:v>1.2948134665102425E-2</c:v>
                </c:pt>
                <c:pt idx="28">
                  <c:v>1.37375836644517E-2</c:v>
                </c:pt>
                <c:pt idx="29">
                  <c:v>1.456327220501607E-2</c:v>
                </c:pt>
                <c:pt idx="30">
                  <c:v>1.5425990432339446E-2</c:v>
                </c:pt>
                <c:pt idx="31">
                  <c:v>1.6326482311946493E-2</c:v>
                </c:pt>
                <c:pt idx="32">
                  <c:v>1.7265440395446554E-2</c:v>
                </c:pt>
                <c:pt idx="33">
                  <c:v>1.8243500494755926E-2</c:v>
                </c:pt>
                <c:pt idx="34">
                  <c:v>1.9261236285892814E-2</c:v>
                </c:pt>
                <c:pt idx="35">
                  <c:v>2.0319153865455273E-2</c:v>
                </c:pt>
                <c:pt idx="36">
                  <c:v>2.1417686284488591E-2</c:v>
                </c:pt>
                <c:pt idx="37">
                  <c:v>2.2557188085969758E-2</c:v>
                </c:pt>
                <c:pt idx="38">
                  <c:v>2.3737929873566262E-2</c:v>
                </c:pt>
                <c:pt idx="39">
                  <c:v>2.4960092940649672E-2</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C-FA42-4454-A7E4-E5CBD5D3110C}"/>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E-FA42-4454-A7E4-E5CBD5D3110C}"/>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2.4960092940649638E-2</c:v>
                </c:pt>
                <c:pt idx="162">
                  <c:v>2.3737929873566262E-2</c:v>
                </c:pt>
                <c:pt idx="163">
                  <c:v>2.2557188085969748E-2</c:v>
                </c:pt>
                <c:pt idx="164">
                  <c:v>2.141768628448857E-2</c:v>
                </c:pt>
                <c:pt idx="165">
                  <c:v>2.0319153865455273E-2</c:v>
                </c:pt>
                <c:pt idx="166">
                  <c:v>1.92612362858928E-2</c:v>
                </c:pt>
                <c:pt idx="167">
                  <c:v>1.8243500494755926E-2</c:v>
                </c:pt>
                <c:pt idx="168">
                  <c:v>1.7265440395446544E-2</c:v>
                </c:pt>
                <c:pt idx="169">
                  <c:v>1.6326482311946475E-2</c:v>
                </c:pt>
                <c:pt idx="170">
                  <c:v>1.5425990432339446E-2</c:v>
                </c:pt>
                <c:pt idx="171">
                  <c:v>1.4563272205016053E-2</c:v>
                </c:pt>
                <c:pt idx="172">
                  <c:v>1.37375836644517E-2</c:v>
                </c:pt>
                <c:pt idx="173">
                  <c:v>1.2948134665102425E-2</c:v>
                </c:pt>
                <c:pt idx="174">
                  <c:v>1.2194094003666216E-2</c:v>
                </c:pt>
                <c:pt idx="175">
                  <c:v>1.1474594411686606E-2</c:v>
                </c:pt>
                <c:pt idx="176">
                  <c:v>1.0788737402223513E-2</c:v>
                </c:pt>
                <c:pt idx="177">
                  <c:v>1.013559795606613E-2</c:v>
                </c:pt>
                <c:pt idx="178">
                  <c:v>9.5142290347016746E-3</c:v>
                </c:pt>
                <c:pt idx="179">
                  <c:v>8.923665908973432E-3</c:v>
                </c:pt>
                <c:pt idx="180">
                  <c:v>8.3629302940459345E-3</c:v>
                </c:pt>
                <c:pt idx="181">
                  <c:v>7.8310342829387199E-3</c:v>
                </c:pt>
                <c:pt idx="182">
                  <c:v>7.3269840724814236E-3</c:v>
                </c:pt>
                <c:pt idx="183">
                  <c:v>6.8497834770736088E-3</c:v>
                </c:pt>
                <c:pt idx="184">
                  <c:v>6.3984372270979575E-3</c:v>
                </c:pt>
                <c:pt idx="185">
                  <c:v>5.9719540502257669E-3</c:v>
                </c:pt>
                <c:pt idx="186">
                  <c:v>5.5693495351668435E-3</c:v>
                </c:pt>
                <c:pt idx="187">
                  <c:v>5.1896487786463113E-3</c:v>
                </c:pt>
                <c:pt idx="188">
                  <c:v>4.8318888175340122E-3</c:v>
                </c:pt>
                <c:pt idx="189">
                  <c:v>4.495120849109374E-3</c:v>
                </c:pt>
                <c:pt idx="190">
                  <c:v>4.1784122434091447E-3</c:v>
                </c:pt>
                <c:pt idx="191">
                  <c:v>3.8808483524816004E-3</c:v>
                </c:pt>
                <c:pt idx="192">
                  <c:v>3.6015341221548739E-3</c:v>
                </c:pt>
                <c:pt idx="193">
                  <c:v>3.339595512621682E-3</c:v>
                </c:pt>
                <c:pt idx="194">
                  <c:v>3.0941807347488488E-3</c:v>
                </c:pt>
                <c:pt idx="195">
                  <c:v>2.8644613095395589E-3</c:v>
                </c:pt>
                <c:pt idx="196">
                  <c:v>2.6496329586113594E-3</c:v>
                </c:pt>
                <c:pt idx="197">
                  <c:v>2.448916333907699E-3</c:v>
                </c:pt>
                <c:pt idx="198">
                  <c:v>2.2615575951371305E-3</c:v>
                </c:pt>
                <c:pt idx="199">
                  <c:v>2.0868288436373507E-3</c:v>
                </c:pt>
                <c:pt idx="200">
                  <c:v>1.924028421494355E-3</c:v>
                </c:pt>
              </c:numCache>
            </c:numRef>
          </c:yVal>
          <c:smooth val="1"/>
          <c:extLst>
            <c:ext xmlns:c16="http://schemas.microsoft.com/office/drawing/2014/chart" uri="{C3380CC4-5D6E-409C-BE32-E72D297353CC}">
              <c16:uniqueId val="{0000000F-FA42-4454-A7E4-E5CBD5D3110C}"/>
            </c:ext>
          </c:extLst>
        </c:ser>
        <c:ser>
          <c:idx val="4"/>
          <c:order val="7"/>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A42-4454-A7E4-E5CBD5D3110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0</c:v>
                </c:pt>
                <c:pt idx="1">
                  <c:v>0</c:v>
                </c:pt>
              </c:numCache>
            </c:numRef>
          </c:xVal>
          <c:yVal>
            <c:numRef>
              <c:f>Sheet1!$N$5:$N$7</c:f>
              <c:numCache>
                <c:formatCode>General</c:formatCode>
                <c:ptCount val="3"/>
                <c:pt idx="0">
                  <c:v>-5.6991754343061821E-3</c:v>
                </c:pt>
                <c:pt idx="1">
                  <c:v>0.11968268412042982</c:v>
                </c:pt>
              </c:numCache>
            </c:numRef>
          </c:yVal>
          <c:smooth val="1"/>
          <c:extLst>
            <c:ext xmlns:c16="http://schemas.microsoft.com/office/drawing/2014/chart" uri="{C3380CC4-5D6E-409C-BE32-E72D297353CC}">
              <c16:uniqueId val="{00000011-FA42-4454-A7E4-E5CBD5D3110C}"/>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en-US" sz="1680" b="1" i="0" u="none" strike="noStrike" kern="1200" spc="0" baseline="0">
              <a:solidFill>
                <a:schemeClr val="tx1"/>
              </a:solidFill>
              <a:latin typeface="+mn-lt"/>
              <a:ea typeface="+mn-ea"/>
              <a:cs typeface="+mn-cs"/>
            </a:defRPr>
          </a:pPr>
          <a:endParaRPr lang="fa-IR"/>
        </a:p>
      </c:txPr>
    </c:title>
    <c:autoTitleDeleted val="0"/>
    <c:plotArea>
      <c:layout>
        <c:manualLayout>
          <c:layoutTarget val="inner"/>
          <c:xMode val="edge"/>
          <c:yMode val="edge"/>
          <c:x val="0.12216795599161297"/>
          <c:y val="0.1159861285084299"/>
          <c:w val="0.86160130089031961"/>
          <c:h val="0.74655176106700849"/>
        </c:manualLayout>
      </c:layout>
      <c:scatterChart>
        <c:scatterStyle val="lineMarker"/>
        <c:varyColors val="0"/>
        <c:ser>
          <c:idx val="0"/>
          <c:order val="0"/>
          <c:tx>
            <c:v>Power Graph</c:v>
          </c:tx>
          <c:spPr>
            <a:ln w="28575" cap="rnd">
              <a:solidFill>
                <a:schemeClr val="accent1"/>
              </a:solidFill>
              <a:round/>
            </a:ln>
            <a:effectLst/>
          </c:spPr>
          <c:marker>
            <c:symbol val="circle"/>
            <c:size val="5"/>
            <c:spPr>
              <a:solidFill>
                <a:schemeClr val="accent1"/>
              </a:solidFill>
              <a:ln w="28575">
                <a:solidFill>
                  <a:schemeClr val="accent1"/>
                </a:solidFill>
              </a:ln>
              <a:effectLst/>
            </c:spPr>
          </c:marker>
          <c:xVal>
            <c:numRef>
              <c:f>Sheet1!$B$2:$B$12</c:f>
              <c:numCache>
                <c:formatCode>General</c:formatCode>
                <c:ptCount val="11"/>
                <c:pt idx="0">
                  <c:v>0</c:v>
                </c:pt>
                <c:pt idx="1">
                  <c:v>0.5</c:v>
                </c:pt>
                <c:pt idx="2">
                  <c:v>1</c:v>
                </c:pt>
                <c:pt idx="3">
                  <c:v>1.5</c:v>
                </c:pt>
                <c:pt idx="4">
                  <c:v>2</c:v>
                </c:pt>
                <c:pt idx="5">
                  <c:v>2.5</c:v>
                </c:pt>
                <c:pt idx="6">
                  <c:v>3</c:v>
                </c:pt>
                <c:pt idx="7">
                  <c:v>4</c:v>
                </c:pt>
                <c:pt idx="8">
                  <c:v>4.5</c:v>
                </c:pt>
                <c:pt idx="9">
                  <c:v>5</c:v>
                </c:pt>
                <c:pt idx="10">
                  <c:v>5.5</c:v>
                </c:pt>
              </c:numCache>
            </c:numRef>
          </c:xVal>
          <c:yVal>
            <c:numRef>
              <c:f>Sheet1!$A$2:$A$12</c:f>
              <c:numCache>
                <c:formatCode>General</c:formatCode>
                <c:ptCount val="11"/>
                <c:pt idx="0">
                  <c:v>0.26</c:v>
                </c:pt>
                <c:pt idx="1">
                  <c:v>0.62</c:v>
                </c:pt>
                <c:pt idx="2">
                  <c:v>2.27</c:v>
                </c:pt>
                <c:pt idx="3">
                  <c:v>6.7</c:v>
                </c:pt>
                <c:pt idx="4">
                  <c:v>15.9</c:v>
                </c:pt>
                <c:pt idx="5">
                  <c:v>30.8</c:v>
                </c:pt>
                <c:pt idx="6">
                  <c:v>50</c:v>
                </c:pt>
                <c:pt idx="7">
                  <c:v>84.1</c:v>
                </c:pt>
                <c:pt idx="8">
                  <c:v>93.3</c:v>
                </c:pt>
                <c:pt idx="9">
                  <c:v>97.7</c:v>
                </c:pt>
                <c:pt idx="10">
                  <c:v>99.4</c:v>
                </c:pt>
              </c:numCache>
            </c:numRef>
          </c:yVal>
          <c:smooth val="0"/>
          <c:extLst>
            <c:ext xmlns:c16="http://schemas.microsoft.com/office/drawing/2014/chart" uri="{C3380CC4-5D6E-409C-BE32-E72D297353CC}">
              <c16:uniqueId val="{00000000-3A8D-4895-ABDA-9A12B0188109}"/>
            </c:ext>
          </c:extLst>
        </c:ser>
        <c:dLbls>
          <c:showLegendKey val="0"/>
          <c:showVal val="0"/>
          <c:showCatName val="0"/>
          <c:showSerName val="0"/>
          <c:showPercent val="0"/>
          <c:showBubbleSize val="0"/>
        </c:dLbls>
        <c:axId val="436210752"/>
        <c:axId val="436212832"/>
      </c:scatterChart>
      <c:valAx>
        <c:axId val="4362107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lgn="ctr" rtl="0">
                  <a:defRPr lang="en-US" sz="1400" b="1" i="0" u="none" strike="noStrike" kern="1200" baseline="0">
                    <a:solidFill>
                      <a:schemeClr val="tx1"/>
                    </a:solidFill>
                    <a:latin typeface="+mn-lt"/>
                    <a:ea typeface="+mn-ea"/>
                    <a:cs typeface="+mn-cs"/>
                  </a:defRPr>
                </a:pPr>
                <a:r>
                  <a:rPr lang="en-US"/>
                  <a:t>Systematic Error (SD)</a:t>
                </a:r>
              </a:p>
            </c:rich>
          </c:tx>
          <c:overlay val="0"/>
          <c:spPr>
            <a:noFill/>
            <a:ln>
              <a:noFill/>
            </a:ln>
            <a:effectLst/>
          </c:spPr>
          <c:txPr>
            <a:bodyPr rot="0" spcFirstLastPara="1" vertOverflow="ellipsis" vert="horz" wrap="square" anchor="ctr" anchorCtr="1"/>
            <a:lstStyle/>
            <a:p>
              <a:pPr algn="ctr" rtl="0">
                <a:defRPr lang="en-US" sz="1400" b="1" i="0" u="none" strike="noStrike" kern="1200" baseline="0">
                  <a:solidFill>
                    <a:schemeClr val="tx1"/>
                  </a:solidFill>
                  <a:latin typeface="+mn-lt"/>
                  <a:ea typeface="+mn-ea"/>
                  <a:cs typeface="+mn-cs"/>
                </a:defRPr>
              </a:pPr>
              <a:endParaRPr lang="fa-I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400" b="1" i="0" u="none" strike="noStrike" kern="1200" baseline="0">
                <a:solidFill>
                  <a:schemeClr val="tx1"/>
                </a:solidFill>
                <a:latin typeface="+mn-lt"/>
                <a:ea typeface="+mn-ea"/>
                <a:cs typeface="+mn-cs"/>
              </a:defRPr>
            </a:pPr>
            <a:endParaRPr lang="fa-IR"/>
          </a:p>
        </c:txPr>
        <c:crossAx val="436212832"/>
        <c:crosses val="autoZero"/>
        <c:crossBetween val="midCat"/>
      </c:valAx>
      <c:valAx>
        <c:axId val="436212832"/>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400" b="1" i="0" u="none" strike="noStrike" kern="1200" baseline="0">
                    <a:solidFill>
                      <a:schemeClr val="tx1"/>
                    </a:solidFill>
                    <a:latin typeface="+mn-lt"/>
                    <a:ea typeface="+mn-ea"/>
                    <a:cs typeface="+mn-cs"/>
                  </a:defRPr>
                </a:pPr>
                <a:r>
                  <a:rPr lang="en-US"/>
                  <a:t>Probability of Rejection (%)</a:t>
                </a:r>
              </a:p>
            </c:rich>
          </c:tx>
          <c:layout>
            <c:manualLayout>
              <c:xMode val="edge"/>
              <c:yMode val="edge"/>
              <c:x val="1.8700030626821813E-2"/>
              <c:y val="0.32631898560255623"/>
            </c:manualLayout>
          </c:layout>
          <c:overlay val="0"/>
          <c:spPr>
            <a:noFill/>
            <a:ln>
              <a:noFill/>
            </a:ln>
            <a:effectLst/>
          </c:spPr>
          <c:txPr>
            <a:bodyPr rot="-5400000" spcFirstLastPara="1" vertOverflow="ellipsis" vert="horz" wrap="square" anchor="ctr" anchorCtr="1"/>
            <a:lstStyle/>
            <a:p>
              <a:pPr>
                <a:defRPr lang="en-US" sz="1400" b="1" i="0" u="none" strike="noStrike" kern="1200" baseline="0">
                  <a:solidFill>
                    <a:schemeClr val="tx1"/>
                  </a:solidFill>
                  <a:latin typeface="+mn-lt"/>
                  <a:ea typeface="+mn-ea"/>
                  <a:cs typeface="+mn-cs"/>
                </a:defRPr>
              </a:pPr>
              <a:endParaRPr lang="fa-IR"/>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rtl="0">
              <a:defRPr lang="en-US" sz="1400" b="1" i="0" u="none" strike="noStrike" kern="1200" baseline="0">
                <a:solidFill>
                  <a:schemeClr val="tx1"/>
                </a:solidFill>
                <a:latin typeface="+mn-lt"/>
                <a:ea typeface="+mn-ea"/>
                <a:cs typeface="+mn-cs"/>
              </a:defRPr>
            </a:pPr>
            <a:endParaRPr lang="fa-IR"/>
          </a:p>
        </c:txPr>
        <c:crossAx val="436210752"/>
        <c:crosses val="autoZero"/>
        <c:crossBetween val="midCat"/>
      </c:valAx>
      <c:spPr>
        <a:noFill/>
        <a:ln>
          <a:solidFill>
            <a:schemeClr val="tx1"/>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lumMod val="95000"/>
      </a:schemeClr>
    </a:solidFill>
    <a:ln w="38100">
      <a:solidFill>
        <a:srgbClr val="7030A0"/>
      </a:solidFill>
    </a:ln>
    <a:effectLst/>
  </c:spPr>
  <c:txPr>
    <a:bodyPr/>
    <a:lstStyle/>
    <a:p>
      <a:pPr algn="ctr" rtl="0">
        <a:defRPr lang="en-US" sz="1400" b="1" i="0" u="none" strike="noStrike" kern="1200" baseline="0">
          <a:solidFill>
            <a:schemeClr val="tx1"/>
          </a:solidFill>
          <a:latin typeface="+mn-lt"/>
          <a:ea typeface="+mn-ea"/>
          <a:cs typeface="+mn-cs"/>
        </a:defRPr>
      </a:pPr>
      <a:endParaRPr lang="fa-I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2.5713204615269718E-3</c:v>
                </c:pt>
                <c:pt idx="42">
                  <c:v>2.9762662098879269E-3</c:v>
                </c:pt>
                <c:pt idx="43">
                  <c:v>3.4363833453069856E-3</c:v>
                </c:pt>
                <c:pt idx="44">
                  <c:v>3.9577257914899843E-3</c:v>
                </c:pt>
                <c:pt idx="45">
                  <c:v>4.5467812507955264E-3</c:v>
                </c:pt>
                <c:pt idx="46">
                  <c:v>5.2104674072113027E-3</c:v>
                </c:pt>
                <c:pt idx="47">
                  <c:v>5.9561218038025896E-3</c:v>
                </c:pt>
                <c:pt idx="48">
                  <c:v>6.7914846168428168E-3</c:v>
                </c:pt>
                <c:pt idx="49">
                  <c:v>7.7246735671975871E-3</c:v>
                </c:pt>
                <c:pt idx="50">
                  <c:v>8.7641502467842702E-3</c:v>
                </c:pt>
                <c:pt idx="51">
                  <c:v>9.9186771958976686E-3</c:v>
                </c:pt>
                <c:pt idx="52">
                  <c:v>1.119726514742145E-2</c:v>
                </c:pt>
                <c:pt idx="53">
                  <c:v>1.2609109957597208E-2</c:v>
                </c:pt>
                <c:pt idx="54">
                  <c:v>1.4163518870800593E-2</c:v>
                </c:pt>
                <c:pt idx="55">
                  <c:v>1.5869825917833709E-2</c:v>
                </c:pt>
                <c:pt idx="56">
                  <c:v>1.773729642311573E-2</c:v>
                </c:pt>
                <c:pt idx="57">
                  <c:v>1.977502079468511E-2</c:v>
                </c:pt>
                <c:pt idx="58">
                  <c:v>2.1991797990213616E-2</c:v>
                </c:pt>
                <c:pt idx="59">
                  <c:v>2.4396009289591382E-2</c:v>
                </c:pt>
                <c:pt idx="60">
                  <c:v>2.6995483256594031E-2</c:v>
                </c:pt>
                <c:pt idx="61">
                  <c:v>2.9797353034408055E-2</c:v>
                </c:pt>
                <c:pt idx="62">
                  <c:v>3.2807907387338298E-2</c:v>
                </c:pt>
                <c:pt idx="63">
                  <c:v>3.603243716810902E-2</c:v>
                </c:pt>
                <c:pt idx="64">
                  <c:v>3.9475079150447089E-2</c:v>
                </c:pt>
                <c:pt idx="65">
                  <c:v>4.3138659413255766E-2</c:v>
                </c:pt>
                <c:pt idx="66">
                  <c:v>4.7024538688443487E-2</c:v>
                </c:pt>
                <c:pt idx="67">
                  <c:v>5.1132462281989019E-2</c:v>
                </c:pt>
                <c:pt idx="68">
                  <c:v>5.5460417339727813E-2</c:v>
                </c:pt>
                <c:pt idx="69">
                  <c:v>6.0004500348492827E-2</c:v>
                </c:pt>
                <c:pt idx="70">
                  <c:v>6.4758797832945872E-2</c:v>
                </c:pt>
                <c:pt idx="71">
                  <c:v>6.9715283222680155E-2</c:v>
                </c:pt>
                <c:pt idx="72">
                  <c:v>7.4863732817872439E-2</c:v>
                </c:pt>
                <c:pt idx="73">
                  <c:v>8.019166367095984E-2</c:v>
                </c:pt>
                <c:pt idx="74">
                  <c:v>8.5684296023903705E-2</c:v>
                </c:pt>
                <c:pt idx="75">
                  <c:v>9.1324542694510957E-2</c:v>
                </c:pt>
                <c:pt idx="76">
                  <c:v>9.7093027491606518E-2</c:v>
                </c:pt>
                <c:pt idx="77">
                  <c:v>0.10296813435998739</c:v>
                </c:pt>
                <c:pt idx="78">
                  <c:v>0.10892608851627532</c:v>
                </c:pt>
                <c:pt idx="79">
                  <c:v>0.11494107034211655</c:v>
                </c:pt>
                <c:pt idx="80">
                  <c:v>0.12098536225957168</c:v>
                </c:pt>
                <c:pt idx="81">
                  <c:v>0.12702952823459449</c:v>
                </c:pt>
                <c:pt idx="82">
                  <c:v>0.13304262494937749</c:v>
                </c:pt>
                <c:pt idx="83">
                  <c:v>0.13899244306549829</c:v>
                </c:pt>
                <c:pt idx="84">
                  <c:v>0.14484577638074139</c:v>
                </c:pt>
                <c:pt idx="85">
                  <c:v>0.15056871607740221</c:v>
                </c:pt>
                <c:pt idx="86">
                  <c:v>0.15612696668338061</c:v>
                </c:pt>
                <c:pt idx="87">
                  <c:v>0.16148617983395722</c:v>
                </c:pt>
                <c:pt idx="88">
                  <c:v>0.16661230144589986</c:v>
                </c:pt>
                <c:pt idx="89">
                  <c:v>0.17147192750969195</c:v>
                </c:pt>
                <c:pt idx="90">
                  <c:v>0.17603266338214976</c:v>
                </c:pt>
                <c:pt idx="91">
                  <c:v>0.18026348123082397</c:v>
                </c:pt>
                <c:pt idx="92">
                  <c:v>0.1841350701516617</c:v>
                </c:pt>
                <c:pt idx="93">
                  <c:v>0.18762017345846899</c:v>
                </c:pt>
                <c:pt idx="94">
                  <c:v>0.19069390773026207</c:v>
                </c:pt>
                <c:pt idx="95">
                  <c:v>0.19333405840142462</c:v>
                </c:pt>
                <c:pt idx="96">
                  <c:v>0.195521346987728</c:v>
                </c:pt>
                <c:pt idx="97">
                  <c:v>0.19723966545394447</c:v>
                </c:pt>
                <c:pt idx="98">
                  <c:v>0.1984762737385059</c:v>
                </c:pt>
                <c:pt idx="99">
                  <c:v>0.19922195704738202</c:v>
                </c:pt>
                <c:pt idx="100">
                  <c:v>0.19947114020071635</c:v>
                </c:pt>
                <c:pt idx="101">
                  <c:v>0.19922195704738199</c:v>
                </c:pt>
                <c:pt idx="102">
                  <c:v>0.19847627373850588</c:v>
                </c:pt>
                <c:pt idx="103">
                  <c:v>0.19723966545394445</c:v>
                </c:pt>
                <c:pt idx="104">
                  <c:v>0.19552134698772794</c:v>
                </c:pt>
                <c:pt idx="105">
                  <c:v>0.19333405840142462</c:v>
                </c:pt>
                <c:pt idx="106">
                  <c:v>0.19069390773026201</c:v>
                </c:pt>
                <c:pt idx="107">
                  <c:v>0.1876201734584689</c:v>
                </c:pt>
                <c:pt idx="108">
                  <c:v>0.18413507015166164</c:v>
                </c:pt>
                <c:pt idx="109">
                  <c:v>0.18026348123082397</c:v>
                </c:pt>
                <c:pt idx="110">
                  <c:v>0.17603266338214976</c:v>
                </c:pt>
                <c:pt idx="111">
                  <c:v>0.1714719275096919</c:v>
                </c:pt>
                <c:pt idx="112">
                  <c:v>0.16661230144589978</c:v>
                </c:pt>
                <c:pt idx="113">
                  <c:v>0.16148617983395711</c:v>
                </c:pt>
                <c:pt idx="114">
                  <c:v>0.15612696668338061</c:v>
                </c:pt>
                <c:pt idx="115">
                  <c:v>0.15056871607740221</c:v>
                </c:pt>
                <c:pt idx="116">
                  <c:v>0.14484577638074128</c:v>
                </c:pt>
                <c:pt idx="117">
                  <c:v>0.13899244306549818</c:v>
                </c:pt>
                <c:pt idx="118">
                  <c:v>0.13304262494937738</c:v>
                </c:pt>
                <c:pt idx="119">
                  <c:v>0.12702952823459449</c:v>
                </c:pt>
                <c:pt idx="120">
                  <c:v>0.12098536225957168</c:v>
                </c:pt>
                <c:pt idx="121">
                  <c:v>0.11494107034211641</c:v>
                </c:pt>
                <c:pt idx="122">
                  <c:v>0.10892608851627521</c:v>
                </c:pt>
                <c:pt idx="123">
                  <c:v>0.10296813435998732</c:v>
                </c:pt>
                <c:pt idx="124">
                  <c:v>9.7093027491606462E-2</c:v>
                </c:pt>
                <c:pt idx="125">
                  <c:v>9.1324542694510957E-2</c:v>
                </c:pt>
                <c:pt idx="126">
                  <c:v>8.5684296023903594E-2</c:v>
                </c:pt>
                <c:pt idx="127">
                  <c:v>8.0191663670959756E-2</c:v>
                </c:pt>
                <c:pt idx="128">
                  <c:v>7.4863732817872397E-2</c:v>
                </c:pt>
                <c:pt idx="129">
                  <c:v>6.9715283222680113E-2</c:v>
                </c:pt>
                <c:pt idx="130">
                  <c:v>6.4758797832945872E-2</c:v>
                </c:pt>
                <c:pt idx="131">
                  <c:v>6.0004500348492737E-2</c:v>
                </c:pt>
                <c:pt idx="132">
                  <c:v>5.546041733972773E-2</c:v>
                </c:pt>
                <c:pt idx="133">
                  <c:v>5.1132462281988984E-2</c:v>
                </c:pt>
                <c:pt idx="134">
                  <c:v>4.7024538688443453E-2</c:v>
                </c:pt>
                <c:pt idx="135">
                  <c:v>4.3138659413255766E-2</c:v>
                </c:pt>
                <c:pt idx="136">
                  <c:v>3.9475079150447033E-2</c:v>
                </c:pt>
                <c:pt idx="137">
                  <c:v>3.6032437168108958E-2</c:v>
                </c:pt>
                <c:pt idx="138">
                  <c:v>3.2807907387338277E-2</c:v>
                </c:pt>
                <c:pt idx="139">
                  <c:v>2.9797353034408027E-2</c:v>
                </c:pt>
                <c:pt idx="140">
                  <c:v>2.6995483256594031E-2</c:v>
                </c:pt>
                <c:pt idx="141">
                  <c:v>2.439600928959134E-2</c:v>
                </c:pt>
                <c:pt idx="142">
                  <c:v>2.1991797990213578E-2</c:v>
                </c:pt>
                <c:pt idx="143">
                  <c:v>1.9775020794685093E-2</c:v>
                </c:pt>
                <c:pt idx="144">
                  <c:v>1.7737296423115712E-2</c:v>
                </c:pt>
                <c:pt idx="145">
                  <c:v>1.5869825917833709E-2</c:v>
                </c:pt>
                <c:pt idx="146">
                  <c:v>1.416351887080056E-2</c:v>
                </c:pt>
                <c:pt idx="147">
                  <c:v>1.2609109957597181E-2</c:v>
                </c:pt>
                <c:pt idx="148">
                  <c:v>1.1197265147421441E-2</c:v>
                </c:pt>
                <c:pt idx="149">
                  <c:v>9.9186771958976565E-3</c:v>
                </c:pt>
                <c:pt idx="150">
                  <c:v>8.7641502467842702E-3</c:v>
                </c:pt>
                <c:pt idx="151">
                  <c:v>7.7246735671975706E-3</c:v>
                </c:pt>
                <c:pt idx="152">
                  <c:v>6.7914846168428012E-3</c:v>
                </c:pt>
                <c:pt idx="153">
                  <c:v>5.9561218038025844E-3</c:v>
                </c:pt>
                <c:pt idx="154">
                  <c:v>5.2104674072112958E-3</c:v>
                </c:pt>
                <c:pt idx="155">
                  <c:v>4.5467812507955264E-3</c:v>
                </c:pt>
                <c:pt idx="156">
                  <c:v>3.957725791489973E-3</c:v>
                </c:pt>
                <c:pt idx="157">
                  <c:v>3.4363833453069825E-3</c:v>
                </c:pt>
                <c:pt idx="158">
                  <c:v>2.9762662098879243E-3</c:v>
                </c:pt>
                <c:pt idx="159">
                  <c:v>2.5713204615269696E-3</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04DD-469C-AA86-8B8F18E9F726}"/>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04DD-469C-AA86-8B8F18E9F726}"/>
              </c:ext>
            </c:extLst>
          </c:dPt>
          <c:dLbls>
            <c:dLbl>
              <c:idx val="0"/>
              <c:delete val="1"/>
              <c:extLst>
                <c:ext xmlns:c15="http://schemas.microsoft.com/office/drawing/2012/chart" uri="{CE6537A1-D6FC-4f65-9D91-7224C49458BB}"/>
                <c:ext xmlns:c16="http://schemas.microsoft.com/office/drawing/2014/chart" uri="{C3380CC4-5D6E-409C-BE32-E72D297353CC}">
                  <c16:uniqueId val="{00000003-04DD-469C-AA86-8B8F18E9F726}"/>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04DD-469C-AA86-8B8F18E9F72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-9.9735570100358186E-3</c:v>
                </c:pt>
                <c:pt idx="1">
                  <c:v>0.22939181123082378</c:v>
                </c:pt>
              </c:numCache>
            </c:numRef>
          </c:yVal>
          <c:smooth val="1"/>
          <c:extLst>
            <c:ext xmlns:c16="http://schemas.microsoft.com/office/drawing/2014/chart" uri="{C3380CC4-5D6E-409C-BE32-E72D297353CC}">
              <c16:uniqueId val="{00000004-04DD-469C-AA86-8B8F18E9F726}"/>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04DD-469C-AA86-8B8F18E9F726}"/>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04DD-469C-AA86-8B8F18E9F72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7-04DD-469C-AA86-8B8F18E9F726}"/>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04DD-469C-AA86-8B8F18E9F726}"/>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04DD-469C-AA86-8B8F18E9F726}"/>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A-04DD-469C-AA86-8B8F18E9F726}"/>
            </c:ext>
          </c:extLst>
        </c:ser>
        <c:ser>
          <c:idx val="6"/>
          <c:order val="4"/>
          <c:spPr>
            <a:ln w="38100">
              <a:solidFill>
                <a:schemeClr val="tx1"/>
              </a:solidFill>
              <a:headEnd type="none" w="med" len="med"/>
              <a:tailEnd type="triangle" w="med" len="med"/>
            </a:ln>
          </c:spPr>
          <c:marker>
            <c:symbol val="none"/>
          </c:marker>
          <c:xVal>
            <c:numRef>
              <c:f>Sheet1!$G$6:$G$7</c:f>
              <c:numCache>
                <c:formatCode>General</c:formatCode>
                <c:ptCount val="2"/>
                <c:pt idx="0">
                  <c:v>0</c:v>
                </c:pt>
                <c:pt idx="1">
                  <c:v>0</c:v>
                </c:pt>
              </c:numCache>
            </c:numRef>
          </c:xVal>
          <c:yVal>
            <c:numRef>
              <c:f>Sheet1!$H$6:$H$7</c:f>
              <c:numCache>
                <c:formatCode>General</c:formatCode>
                <c:ptCount val="2"/>
                <c:pt idx="0">
                  <c:v>0.1196826841204298</c:v>
                </c:pt>
                <c:pt idx="1">
                  <c:v>0.1196826841204298</c:v>
                </c:pt>
              </c:numCache>
            </c:numRef>
          </c:yVal>
          <c:smooth val="1"/>
          <c:extLst>
            <c:ext xmlns:c16="http://schemas.microsoft.com/office/drawing/2014/chart" uri="{C3380CC4-5D6E-409C-BE32-E72D297353CC}">
              <c16:uniqueId val="{0000000B-04DD-469C-AA86-8B8F18E9F726}"/>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7.4335975736714884E-7</c:v>
                </c:pt>
                <c:pt idx="1">
                  <c:v>9.5330045156140538E-7</c:v>
                </c:pt>
                <c:pt idx="2">
                  <c:v>1.2194803729466761E-6</c:v>
                </c:pt>
                <c:pt idx="3">
                  <c:v>1.5560877895744722E-6</c:v>
                </c:pt>
                <c:pt idx="4">
                  <c:v>1.9806495455160377E-6</c:v>
                </c:pt>
                <c:pt idx="5">
                  <c:v>2.5147536442962227E-6</c:v>
                </c:pt>
                <c:pt idx="6">
                  <c:v>3.1849125894335449E-6</c:v>
                </c:pt>
                <c:pt idx="7">
                  <c:v>4.0235912282461476E-6</c:v>
                </c:pt>
                <c:pt idx="8">
                  <c:v>5.0704260327433792E-6</c:v>
                </c:pt>
                <c:pt idx="9">
                  <c:v>6.3736661909167328E-6</c:v>
                </c:pt>
                <c:pt idx="10">
                  <c:v>7.9918705534527373E-6</c:v>
                </c:pt>
                <c:pt idx="11">
                  <c:v>9.9958983534613955E-6</c:v>
                </c:pt>
                <c:pt idx="12">
                  <c:v>1.2471235645026768E-5</c:v>
                </c:pt>
                <c:pt idx="13">
                  <c:v>1.5520703528925133E-5</c:v>
                </c:pt>
                <c:pt idx="14">
                  <c:v>1.9267598371043565E-5</c:v>
                </c:pt>
                <c:pt idx="15">
                  <c:v>2.3859318270602476E-5</c:v>
                </c:pt>
                <c:pt idx="16">
                  <c:v>2.9471533878269927E-5</c:v>
                </c:pt>
                <c:pt idx="17">
                  <c:v>3.6312965151126162E-5</c:v>
                </c:pt>
                <c:pt idx="18">
                  <c:v>4.4630828588566464E-5</c:v>
                </c:pt>
                <c:pt idx="19">
                  <c:v>5.4717021719900277E-5</c:v>
                </c:pt>
                <c:pt idx="20">
                  <c:v>6.6915112882442684E-5</c:v>
                </c:pt>
                <c:pt idx="21">
                  <c:v>8.1628204383120994E-5</c:v>
                </c:pt>
                <c:pt idx="22">
                  <c:v>9.9327735696386359E-5</c:v>
                </c:pt>
                <c:pt idx="23">
                  <c:v>1.2056329011299684E-4</c:v>
                </c:pt>
                <c:pt idx="24">
                  <c:v>1.4597346289573014E-4</c:v>
                </c:pt>
                <c:pt idx="25">
                  <c:v>1.762978411837227E-4</c:v>
                </c:pt>
                <c:pt idx="26">
                  <c:v>2.1239013527537572E-4</c:v>
                </c:pt>
                <c:pt idx="27">
                  <c:v>2.552324871720928E-4</c:v>
                </c:pt>
                <c:pt idx="28">
                  <c:v>3.0595096505688649E-4</c:v>
                </c:pt>
                <c:pt idx="29">
                  <c:v>3.6583223141515545E-4</c:v>
                </c:pt>
                <c:pt idx="30">
                  <c:v>4.3634134752288008E-4</c:v>
                </c:pt>
                <c:pt idx="31">
                  <c:v>5.1914064783070517E-4</c:v>
                </c:pt>
                <c:pt idx="32">
                  <c:v>6.1610958423650997E-4</c:v>
                </c:pt>
                <c:pt idx="33">
                  <c:v>7.2936540233337359E-4</c:v>
                </c:pt>
                <c:pt idx="34">
                  <c:v>8.6128446952684061E-4</c:v>
                </c:pt>
                <c:pt idx="35">
                  <c:v>1.0145240286498841E-3</c:v>
                </c:pt>
                <c:pt idx="36">
                  <c:v>1.1920441007324202E-3</c:v>
                </c:pt>
                <c:pt idx="37">
                  <c:v>1.3971292074397236E-3</c:v>
                </c:pt>
                <c:pt idx="38">
                  <c:v>1.6334095280999624E-3</c:v>
                </c:pt>
                <c:pt idx="39">
                  <c:v>1.9048810491109052E-3</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C-04DD-469C-AA86-8B8F18E9F726}"/>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E-04DD-469C-AA86-8B8F18E9F726}"/>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1.9048810491109E-3</c:v>
                </c:pt>
                <c:pt idx="162">
                  <c:v>1.6334095280999624E-3</c:v>
                </c:pt>
                <c:pt idx="163">
                  <c:v>1.397129207439721E-3</c:v>
                </c:pt>
                <c:pt idx="164">
                  <c:v>1.1920441007324172E-3</c:v>
                </c:pt>
                <c:pt idx="165">
                  <c:v>1.0145240286498841E-3</c:v>
                </c:pt>
                <c:pt idx="166">
                  <c:v>8.6128446952683834E-4</c:v>
                </c:pt>
                <c:pt idx="167">
                  <c:v>7.2936540233337359E-4</c:v>
                </c:pt>
                <c:pt idx="168">
                  <c:v>6.1610958423650877E-4</c:v>
                </c:pt>
                <c:pt idx="169">
                  <c:v>5.1914064783070376E-4</c:v>
                </c:pt>
                <c:pt idx="170">
                  <c:v>4.3634134752288008E-4</c:v>
                </c:pt>
                <c:pt idx="171">
                  <c:v>3.6583223141515447E-4</c:v>
                </c:pt>
                <c:pt idx="172">
                  <c:v>3.0595096505688649E-4</c:v>
                </c:pt>
                <c:pt idx="173">
                  <c:v>2.5523248717209237E-4</c:v>
                </c:pt>
                <c:pt idx="174">
                  <c:v>2.1239013527537499E-4</c:v>
                </c:pt>
                <c:pt idx="175">
                  <c:v>1.762978411837227E-4</c:v>
                </c:pt>
                <c:pt idx="176">
                  <c:v>1.4597346289572976E-4</c:v>
                </c:pt>
                <c:pt idx="177">
                  <c:v>1.2056329011299684E-4</c:v>
                </c:pt>
                <c:pt idx="178">
                  <c:v>9.9327735696386183E-5</c:v>
                </c:pt>
                <c:pt idx="179">
                  <c:v>8.162820438312071E-5</c:v>
                </c:pt>
                <c:pt idx="180">
                  <c:v>6.6915112882442684E-5</c:v>
                </c:pt>
                <c:pt idx="181">
                  <c:v>5.471702171990008E-5</c:v>
                </c:pt>
                <c:pt idx="182">
                  <c:v>4.4630828588566464E-5</c:v>
                </c:pt>
                <c:pt idx="183">
                  <c:v>3.6312965151126162E-5</c:v>
                </c:pt>
                <c:pt idx="184">
                  <c:v>2.9471533878269822E-5</c:v>
                </c:pt>
                <c:pt idx="185">
                  <c:v>2.3859318270602476E-5</c:v>
                </c:pt>
                <c:pt idx="186">
                  <c:v>1.9267598371043497E-5</c:v>
                </c:pt>
                <c:pt idx="187">
                  <c:v>1.5520703528925133E-5</c:v>
                </c:pt>
                <c:pt idx="188">
                  <c:v>1.2471235645026768E-5</c:v>
                </c:pt>
                <c:pt idx="189">
                  <c:v>9.9958983534613599E-6</c:v>
                </c:pt>
                <c:pt idx="190">
                  <c:v>7.9918705534527373E-6</c:v>
                </c:pt>
                <c:pt idx="191">
                  <c:v>6.373666190916698E-6</c:v>
                </c:pt>
                <c:pt idx="192">
                  <c:v>5.0704260327433351E-6</c:v>
                </c:pt>
                <c:pt idx="193">
                  <c:v>4.0235912282461476E-6</c:v>
                </c:pt>
                <c:pt idx="194">
                  <c:v>3.1849125894335339E-6</c:v>
                </c:pt>
                <c:pt idx="195">
                  <c:v>2.5147536442962227E-6</c:v>
                </c:pt>
                <c:pt idx="196">
                  <c:v>1.9806495455160305E-6</c:v>
                </c:pt>
                <c:pt idx="197">
                  <c:v>1.5560877895744585E-6</c:v>
                </c:pt>
                <c:pt idx="198">
                  <c:v>1.2194803729466761E-6</c:v>
                </c:pt>
                <c:pt idx="199">
                  <c:v>9.533004515614003E-7</c:v>
                </c:pt>
                <c:pt idx="200">
                  <c:v>7.4335975736714884E-7</c:v>
                </c:pt>
              </c:numCache>
            </c:numRef>
          </c:yVal>
          <c:smooth val="1"/>
          <c:extLst>
            <c:ext xmlns:c16="http://schemas.microsoft.com/office/drawing/2014/chart" uri="{C3380CC4-5D6E-409C-BE32-E72D297353CC}">
              <c16:uniqueId val="{0000000F-04DD-469C-AA86-8B8F18E9F726}"/>
            </c:ext>
          </c:extLst>
        </c:ser>
        <c:ser>
          <c:idx val="4"/>
          <c:order val="7"/>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04DD-469C-AA86-8B8F18E9F72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0</c:v>
                </c:pt>
                <c:pt idx="1">
                  <c:v>0</c:v>
                </c:pt>
              </c:numCache>
            </c:numRef>
          </c:xVal>
          <c:yVal>
            <c:numRef>
              <c:f>Sheet1!$N$5:$N$7</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11-04DD-469C-AA86-8B8F18E9F726}"/>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8.1628204383121144E-5</c:v>
                </c:pt>
                <c:pt idx="42">
                  <c:v>9.9327735696386359E-5</c:v>
                </c:pt>
                <c:pt idx="43">
                  <c:v>1.2056329011299662E-4</c:v>
                </c:pt>
                <c:pt idx="44">
                  <c:v>1.4597346289573014E-4</c:v>
                </c:pt>
                <c:pt idx="45">
                  <c:v>1.762978411837227E-4</c:v>
                </c:pt>
                <c:pt idx="46">
                  <c:v>2.123901352753761E-4</c:v>
                </c:pt>
                <c:pt idx="47">
                  <c:v>2.552324871720928E-4</c:v>
                </c:pt>
                <c:pt idx="48">
                  <c:v>3.0595096505688649E-4</c:v>
                </c:pt>
                <c:pt idx="49">
                  <c:v>3.6583223141515545E-4</c:v>
                </c:pt>
                <c:pt idx="50">
                  <c:v>4.3634134752288008E-4</c:v>
                </c:pt>
                <c:pt idx="51">
                  <c:v>5.1914064783070604E-4</c:v>
                </c:pt>
                <c:pt idx="52">
                  <c:v>6.1610958423650997E-4</c:v>
                </c:pt>
                <c:pt idx="53">
                  <c:v>7.2936540233337359E-4</c:v>
                </c:pt>
                <c:pt idx="54">
                  <c:v>8.6128446952684061E-4</c:v>
                </c:pt>
                <c:pt idx="55">
                  <c:v>1.0145240286498841E-3</c:v>
                </c:pt>
                <c:pt idx="56">
                  <c:v>1.1920441007324221E-3</c:v>
                </c:pt>
                <c:pt idx="57">
                  <c:v>1.3971292074397236E-3</c:v>
                </c:pt>
                <c:pt idx="58">
                  <c:v>1.6334095280999624E-3</c:v>
                </c:pt>
                <c:pt idx="59">
                  <c:v>1.9048810491109052E-3</c:v>
                </c:pt>
                <c:pt idx="60">
                  <c:v>2.2159242059690038E-3</c:v>
                </c:pt>
                <c:pt idx="61">
                  <c:v>2.5713204615269718E-3</c:v>
                </c:pt>
                <c:pt idx="62">
                  <c:v>2.9762662098879269E-3</c:v>
                </c:pt>
                <c:pt idx="63">
                  <c:v>3.4363833453069891E-3</c:v>
                </c:pt>
                <c:pt idx="64">
                  <c:v>3.9577257914899843E-3</c:v>
                </c:pt>
                <c:pt idx="65">
                  <c:v>4.5467812507955264E-3</c:v>
                </c:pt>
                <c:pt idx="66">
                  <c:v>5.2104674072113027E-3</c:v>
                </c:pt>
                <c:pt idx="67">
                  <c:v>5.9561218038025896E-3</c:v>
                </c:pt>
                <c:pt idx="68">
                  <c:v>6.7914846168428168E-3</c:v>
                </c:pt>
                <c:pt idx="69">
                  <c:v>7.7246735671975871E-3</c:v>
                </c:pt>
                <c:pt idx="70">
                  <c:v>8.7641502467842702E-3</c:v>
                </c:pt>
                <c:pt idx="71">
                  <c:v>9.9186771958976686E-3</c:v>
                </c:pt>
                <c:pt idx="72">
                  <c:v>1.119726514742145E-2</c:v>
                </c:pt>
                <c:pt idx="73">
                  <c:v>1.2609109957597208E-2</c:v>
                </c:pt>
                <c:pt idx="74">
                  <c:v>1.4163518870800593E-2</c:v>
                </c:pt>
                <c:pt idx="75">
                  <c:v>1.5869825917833709E-2</c:v>
                </c:pt>
                <c:pt idx="76">
                  <c:v>1.773729642311573E-2</c:v>
                </c:pt>
                <c:pt idx="77">
                  <c:v>1.977502079468511E-2</c:v>
                </c:pt>
                <c:pt idx="78">
                  <c:v>2.1991797990213616E-2</c:v>
                </c:pt>
                <c:pt idx="79">
                  <c:v>2.4396009289591382E-2</c:v>
                </c:pt>
                <c:pt idx="80">
                  <c:v>2.6995483256594031E-2</c:v>
                </c:pt>
                <c:pt idx="81">
                  <c:v>2.9797353034408027E-2</c:v>
                </c:pt>
                <c:pt idx="82">
                  <c:v>3.2807907387338332E-2</c:v>
                </c:pt>
                <c:pt idx="83">
                  <c:v>3.603243716810902E-2</c:v>
                </c:pt>
                <c:pt idx="84">
                  <c:v>3.9475079150447089E-2</c:v>
                </c:pt>
                <c:pt idx="85">
                  <c:v>4.3138659413255766E-2</c:v>
                </c:pt>
                <c:pt idx="86">
                  <c:v>4.7024538688443453E-2</c:v>
                </c:pt>
                <c:pt idx="87">
                  <c:v>5.1132462281989047E-2</c:v>
                </c:pt>
                <c:pt idx="88">
                  <c:v>5.5460417339727813E-2</c:v>
                </c:pt>
                <c:pt idx="89">
                  <c:v>6.0004500348492827E-2</c:v>
                </c:pt>
                <c:pt idx="90">
                  <c:v>6.4758797832945872E-2</c:v>
                </c:pt>
                <c:pt idx="91">
                  <c:v>6.9715283222680113E-2</c:v>
                </c:pt>
                <c:pt idx="92">
                  <c:v>7.4863732817872494E-2</c:v>
                </c:pt>
                <c:pt idx="93">
                  <c:v>8.019166367095984E-2</c:v>
                </c:pt>
                <c:pt idx="94">
                  <c:v>8.5684296023903705E-2</c:v>
                </c:pt>
                <c:pt idx="95">
                  <c:v>9.1324542694510957E-2</c:v>
                </c:pt>
                <c:pt idx="96">
                  <c:v>9.7093027491606559E-2</c:v>
                </c:pt>
                <c:pt idx="97">
                  <c:v>0.10296813435998746</c:v>
                </c:pt>
                <c:pt idx="98">
                  <c:v>0.10892608851627532</c:v>
                </c:pt>
                <c:pt idx="99">
                  <c:v>0.11494107034211655</c:v>
                </c:pt>
                <c:pt idx="100">
                  <c:v>0.12098536225957168</c:v>
                </c:pt>
                <c:pt idx="101">
                  <c:v>0.12702952823459457</c:v>
                </c:pt>
                <c:pt idx="102">
                  <c:v>0.13304262494937749</c:v>
                </c:pt>
                <c:pt idx="103">
                  <c:v>0.13899244306549829</c:v>
                </c:pt>
                <c:pt idx="104">
                  <c:v>0.14484577638074139</c:v>
                </c:pt>
                <c:pt idx="105">
                  <c:v>0.15056871607740221</c:v>
                </c:pt>
                <c:pt idx="106">
                  <c:v>0.15612696668338072</c:v>
                </c:pt>
                <c:pt idx="107">
                  <c:v>0.16148617983395722</c:v>
                </c:pt>
                <c:pt idx="108">
                  <c:v>0.16661230144589986</c:v>
                </c:pt>
                <c:pt idx="109">
                  <c:v>0.17147192750969195</c:v>
                </c:pt>
                <c:pt idx="110">
                  <c:v>0.17603266338214976</c:v>
                </c:pt>
                <c:pt idx="111">
                  <c:v>0.18026348123082403</c:v>
                </c:pt>
                <c:pt idx="112">
                  <c:v>0.1841350701516617</c:v>
                </c:pt>
                <c:pt idx="113">
                  <c:v>0.18762017345846899</c:v>
                </c:pt>
                <c:pt idx="114">
                  <c:v>0.19069390773026207</c:v>
                </c:pt>
                <c:pt idx="115">
                  <c:v>0.19333405840142462</c:v>
                </c:pt>
                <c:pt idx="116">
                  <c:v>0.195521346987728</c:v>
                </c:pt>
                <c:pt idx="117">
                  <c:v>0.19723966545394447</c:v>
                </c:pt>
                <c:pt idx="118">
                  <c:v>0.1984762737385059</c:v>
                </c:pt>
                <c:pt idx="119">
                  <c:v>0.19922195704738202</c:v>
                </c:pt>
                <c:pt idx="120">
                  <c:v>0.19947114020071635</c:v>
                </c:pt>
                <c:pt idx="121">
                  <c:v>0.19922195704738199</c:v>
                </c:pt>
                <c:pt idx="122">
                  <c:v>0.19847627373850588</c:v>
                </c:pt>
                <c:pt idx="123">
                  <c:v>0.19723966545394445</c:v>
                </c:pt>
                <c:pt idx="124">
                  <c:v>0.19552134698772794</c:v>
                </c:pt>
                <c:pt idx="125">
                  <c:v>0.19333405840142462</c:v>
                </c:pt>
                <c:pt idx="126">
                  <c:v>0.19069390773026201</c:v>
                </c:pt>
                <c:pt idx="127">
                  <c:v>0.1876201734584689</c:v>
                </c:pt>
                <c:pt idx="128">
                  <c:v>0.18413507015166164</c:v>
                </c:pt>
                <c:pt idx="129">
                  <c:v>0.18026348123082397</c:v>
                </c:pt>
                <c:pt idx="130">
                  <c:v>0.17603266338214976</c:v>
                </c:pt>
                <c:pt idx="131">
                  <c:v>0.1714719275096919</c:v>
                </c:pt>
                <c:pt idx="132">
                  <c:v>0.16661230144589978</c:v>
                </c:pt>
                <c:pt idx="133">
                  <c:v>0.16148617983395711</c:v>
                </c:pt>
                <c:pt idx="134">
                  <c:v>0.15612696668338061</c:v>
                </c:pt>
                <c:pt idx="135">
                  <c:v>0.15056871607740221</c:v>
                </c:pt>
                <c:pt idx="136">
                  <c:v>0.14484577638074128</c:v>
                </c:pt>
                <c:pt idx="137">
                  <c:v>0.13899244306549818</c:v>
                </c:pt>
                <c:pt idx="138">
                  <c:v>0.13304262494937738</c:v>
                </c:pt>
                <c:pt idx="139">
                  <c:v>0.12702952823459449</c:v>
                </c:pt>
                <c:pt idx="140">
                  <c:v>0.12098536225957168</c:v>
                </c:pt>
                <c:pt idx="141">
                  <c:v>0.11494107034211641</c:v>
                </c:pt>
                <c:pt idx="142">
                  <c:v>0.10892608851627521</c:v>
                </c:pt>
                <c:pt idx="143">
                  <c:v>0.10296813435998732</c:v>
                </c:pt>
                <c:pt idx="144">
                  <c:v>9.7093027491606462E-2</c:v>
                </c:pt>
                <c:pt idx="145">
                  <c:v>9.1324542694510957E-2</c:v>
                </c:pt>
                <c:pt idx="146">
                  <c:v>8.5684296023903594E-2</c:v>
                </c:pt>
                <c:pt idx="147">
                  <c:v>8.0191663670959756E-2</c:v>
                </c:pt>
                <c:pt idx="148">
                  <c:v>7.4863732817872397E-2</c:v>
                </c:pt>
                <c:pt idx="149">
                  <c:v>6.9715283222680113E-2</c:v>
                </c:pt>
                <c:pt idx="150">
                  <c:v>6.4758797832945872E-2</c:v>
                </c:pt>
                <c:pt idx="151">
                  <c:v>6.0004500348492737E-2</c:v>
                </c:pt>
                <c:pt idx="152">
                  <c:v>5.546041733972773E-2</c:v>
                </c:pt>
                <c:pt idx="153">
                  <c:v>5.1132462281988984E-2</c:v>
                </c:pt>
                <c:pt idx="154">
                  <c:v>4.7024538688443453E-2</c:v>
                </c:pt>
                <c:pt idx="155">
                  <c:v>4.3138659413255766E-2</c:v>
                </c:pt>
                <c:pt idx="156">
                  <c:v>3.9475079150447033E-2</c:v>
                </c:pt>
                <c:pt idx="157">
                  <c:v>3.6032437168108958E-2</c:v>
                </c:pt>
                <c:pt idx="158">
                  <c:v>3.2807907387338277E-2</c:v>
                </c:pt>
                <c:pt idx="159">
                  <c:v>2.9797353034408027E-2</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4CCD-4CD2-92C9-6B2BBE6C74D6}"/>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4CCD-4CD2-92C9-6B2BBE6C74D6}"/>
              </c:ext>
            </c:extLst>
          </c:dPt>
          <c:dLbls>
            <c:dLbl>
              <c:idx val="0"/>
              <c:delete val="1"/>
              <c:extLst>
                <c:ext xmlns:c15="http://schemas.microsoft.com/office/drawing/2012/chart" uri="{CE6537A1-D6FC-4f65-9D91-7224C49458BB}"/>
                <c:ext xmlns:c16="http://schemas.microsoft.com/office/drawing/2014/chart" uri="{C3380CC4-5D6E-409C-BE32-E72D297353CC}">
                  <c16:uniqueId val="{00000003-4CCD-4CD2-92C9-6B2BBE6C74D6}"/>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CCD-4CD2-92C9-6B2BBE6C74D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-9.9735570100358186E-3</c:v>
                </c:pt>
                <c:pt idx="1">
                  <c:v>0.22939181123082378</c:v>
                </c:pt>
              </c:numCache>
            </c:numRef>
          </c:yVal>
          <c:smooth val="1"/>
          <c:extLst>
            <c:ext xmlns:c16="http://schemas.microsoft.com/office/drawing/2014/chart" uri="{C3380CC4-5D6E-409C-BE32-E72D297353CC}">
              <c16:uniqueId val="{00000004-4CCD-4CD2-92C9-6B2BBE6C74D6}"/>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4CCD-4CD2-92C9-6B2BBE6C74D6}"/>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CCD-4CD2-92C9-6B2BBE6C74D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7-4CCD-4CD2-92C9-6B2BBE6C74D6}"/>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4CCD-4CD2-92C9-6B2BBE6C74D6}"/>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CCD-4CD2-92C9-6B2BBE6C74D6}"/>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A-4CCD-4CD2-92C9-6B2BBE6C74D6}"/>
            </c:ext>
          </c:extLst>
        </c:ser>
        <c:ser>
          <c:idx val="6"/>
          <c:order val="4"/>
          <c:spPr>
            <a:ln w="38100">
              <a:solidFill>
                <a:schemeClr val="tx1"/>
              </a:solidFill>
              <a:headEnd type="none" w="med" len="med"/>
              <a:tailEnd type="triangle" w="med" len="med"/>
            </a:ln>
          </c:spPr>
          <c:marker>
            <c:symbol val="none"/>
          </c:marker>
          <c:dPt>
            <c:idx val="1"/>
            <c:bubble3D val="0"/>
            <c:spPr>
              <a:ln w="76200">
                <a:solidFill>
                  <a:srgbClr val="FF0000"/>
                </a:solidFill>
                <a:headEnd type="none" w="med" len="med"/>
                <a:tailEnd type="triangle" w="med" len="med"/>
              </a:ln>
            </c:spPr>
            <c:extLst>
              <c:ext xmlns:c16="http://schemas.microsoft.com/office/drawing/2014/chart" uri="{C3380CC4-5D6E-409C-BE32-E72D297353CC}">
                <c16:uniqueId val="{0000000C-4CCD-4CD2-92C9-6B2BBE6C74D6}"/>
              </c:ext>
            </c:extLst>
          </c:dPt>
          <c:xVal>
            <c:numRef>
              <c:f>Sheet1!$G$6:$G$7</c:f>
              <c:numCache>
                <c:formatCode>General</c:formatCode>
                <c:ptCount val="2"/>
                <c:pt idx="0">
                  <c:v>0</c:v>
                </c:pt>
                <c:pt idx="1">
                  <c:v>2</c:v>
                </c:pt>
              </c:numCache>
            </c:numRef>
          </c:xVal>
          <c:yVal>
            <c:numRef>
              <c:f>Sheet1!$H$6:$H$7</c:f>
              <c:numCache>
                <c:formatCode>General</c:formatCode>
                <c:ptCount val="2"/>
                <c:pt idx="0">
                  <c:v>0.1196826841204298</c:v>
                </c:pt>
                <c:pt idx="1">
                  <c:v>0.1196826841204298</c:v>
                </c:pt>
              </c:numCache>
            </c:numRef>
          </c:yVal>
          <c:smooth val="1"/>
          <c:extLst>
            <c:ext xmlns:c16="http://schemas.microsoft.com/office/drawing/2014/chart" uri="{C3380CC4-5D6E-409C-BE32-E72D297353CC}">
              <c16:uniqueId val="{0000000D-4CCD-4CD2-92C9-6B2BBE6C74D6}"/>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3.037941424911643E-9</c:v>
                </c:pt>
                <c:pt idx="1">
                  <c:v>4.0956692017395868E-9</c:v>
                </c:pt>
                <c:pt idx="2">
                  <c:v>5.5078818123411542E-9</c:v>
                </c:pt>
                <c:pt idx="3">
                  <c:v>7.3885397932400267E-9</c:v>
                </c:pt>
                <c:pt idx="4">
                  <c:v>9.8865982031223359E-9</c:v>
                </c:pt>
                <c:pt idx="5">
                  <c:v>1.3196216017852868E-8</c:v>
                </c:pt>
                <c:pt idx="6">
                  <c:v>1.756977547410217E-8</c:v>
                </c:pt>
                <c:pt idx="7">
                  <c:v>2.333443398797128E-8</c:v>
                </c:pt>
                <c:pt idx="8">
                  <c:v>3.0913102500829286E-8</c:v>
                </c:pt>
                <c:pt idx="9">
                  <c:v>4.0850951892716102E-8</c:v>
                </c:pt>
                <c:pt idx="10">
                  <c:v>5.384880021271638E-8</c:v>
                </c:pt>
                <c:pt idx="11">
                  <c:v>7.0805035650805879E-8</c:v>
                </c:pt>
                <c:pt idx="12">
                  <c:v>9.2868092227764484E-8</c:v>
                </c:pt>
                <c:pt idx="13">
                  <c:v>1.2150192705402675E-7</c:v>
                </c:pt>
                <c:pt idx="14">
                  <c:v>1.585674608357988E-7</c:v>
                </c:pt>
                <c:pt idx="15">
                  <c:v>2.0642354943149992E-7</c:v>
                </c:pt>
                <c:pt idx="16">
                  <c:v>2.6805176723488073E-7</c:v>
                </c:pt>
                <c:pt idx="17">
                  <c:v>3.4721011769276696E-7</c:v>
                </c:pt>
                <c:pt idx="18">
                  <c:v>4.4862175811916687E-7</c:v>
                </c:pt>
                <c:pt idx="19">
                  <c:v>5.782059517898917E-7</c:v>
                </c:pt>
                <c:pt idx="20">
                  <c:v>7.4335975736714884E-7</c:v>
                </c:pt>
                <c:pt idx="21">
                  <c:v>9.5330045156140538E-7</c:v>
                </c:pt>
                <c:pt idx="22">
                  <c:v>1.2194803729466761E-6</c:v>
                </c:pt>
                <c:pt idx="23">
                  <c:v>1.5560877895744722E-6</c:v>
                </c:pt>
                <c:pt idx="24">
                  <c:v>1.9806495455160377E-6</c:v>
                </c:pt>
                <c:pt idx="25">
                  <c:v>2.5147536442962227E-6</c:v>
                </c:pt>
                <c:pt idx="26">
                  <c:v>3.1849125894335449E-6</c:v>
                </c:pt>
                <c:pt idx="27">
                  <c:v>4.0235912282461476E-6</c:v>
                </c:pt>
                <c:pt idx="28">
                  <c:v>5.0704260327433792E-6</c:v>
                </c:pt>
                <c:pt idx="29">
                  <c:v>6.3736661909167328E-6</c:v>
                </c:pt>
                <c:pt idx="30">
                  <c:v>7.9918705534527373E-6</c:v>
                </c:pt>
                <c:pt idx="31">
                  <c:v>9.9958983534613955E-6</c:v>
                </c:pt>
                <c:pt idx="32">
                  <c:v>1.2471235645026768E-5</c:v>
                </c:pt>
                <c:pt idx="33">
                  <c:v>1.5520703528925133E-5</c:v>
                </c:pt>
                <c:pt idx="34">
                  <c:v>1.9267598371043565E-5</c:v>
                </c:pt>
                <c:pt idx="35">
                  <c:v>2.3859318270602476E-5</c:v>
                </c:pt>
                <c:pt idx="36">
                  <c:v>2.9471533878269927E-5</c:v>
                </c:pt>
                <c:pt idx="37">
                  <c:v>3.6312965151126162E-5</c:v>
                </c:pt>
                <c:pt idx="38">
                  <c:v>4.4630828588566464E-5</c:v>
                </c:pt>
                <c:pt idx="39">
                  <c:v>5.4717021719900277E-5</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E-4CCD-4CD2-92C9-6B2BBE6C74D6}"/>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10-4CCD-4CD2-92C9-6B2BBE6C74D6}"/>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2.439600928959134E-2</c:v>
                </c:pt>
                <c:pt idx="162">
                  <c:v>2.1991797990213616E-2</c:v>
                </c:pt>
                <c:pt idx="163">
                  <c:v>1.9775020794685093E-2</c:v>
                </c:pt>
                <c:pt idx="164">
                  <c:v>1.7737296423115681E-2</c:v>
                </c:pt>
                <c:pt idx="165">
                  <c:v>1.5869825917833709E-2</c:v>
                </c:pt>
                <c:pt idx="166">
                  <c:v>1.416351887080056E-2</c:v>
                </c:pt>
                <c:pt idx="167">
                  <c:v>1.2609109957597208E-2</c:v>
                </c:pt>
                <c:pt idx="168">
                  <c:v>1.1197265147421441E-2</c:v>
                </c:pt>
                <c:pt idx="169">
                  <c:v>9.9186771958976374E-3</c:v>
                </c:pt>
                <c:pt idx="170">
                  <c:v>8.7641502467842702E-3</c:v>
                </c:pt>
                <c:pt idx="171">
                  <c:v>7.7246735671975706E-3</c:v>
                </c:pt>
                <c:pt idx="172">
                  <c:v>6.7914846168428168E-3</c:v>
                </c:pt>
                <c:pt idx="173">
                  <c:v>5.9561218038025844E-3</c:v>
                </c:pt>
                <c:pt idx="174">
                  <c:v>5.2104674072112837E-3</c:v>
                </c:pt>
                <c:pt idx="175">
                  <c:v>4.5467812507955264E-3</c:v>
                </c:pt>
                <c:pt idx="176">
                  <c:v>3.957725791489973E-3</c:v>
                </c:pt>
                <c:pt idx="177">
                  <c:v>3.4363833453069891E-3</c:v>
                </c:pt>
                <c:pt idx="178">
                  <c:v>2.9762662098879243E-3</c:v>
                </c:pt>
                <c:pt idx="179">
                  <c:v>2.5713204615269627E-3</c:v>
                </c:pt>
                <c:pt idx="180">
                  <c:v>2.2159242059690038E-3</c:v>
                </c:pt>
                <c:pt idx="181">
                  <c:v>1.9048810491109E-3</c:v>
                </c:pt>
                <c:pt idx="182">
                  <c:v>1.6334095280999624E-3</c:v>
                </c:pt>
                <c:pt idx="183">
                  <c:v>1.397129207439721E-3</c:v>
                </c:pt>
                <c:pt idx="184">
                  <c:v>1.1920441007324172E-3</c:v>
                </c:pt>
                <c:pt idx="185">
                  <c:v>1.0145240286498841E-3</c:v>
                </c:pt>
                <c:pt idx="186">
                  <c:v>8.6128446952683834E-4</c:v>
                </c:pt>
                <c:pt idx="187">
                  <c:v>7.2936540233337359E-4</c:v>
                </c:pt>
                <c:pt idx="188">
                  <c:v>6.1610958423650877E-4</c:v>
                </c:pt>
                <c:pt idx="189">
                  <c:v>5.1914064783070376E-4</c:v>
                </c:pt>
                <c:pt idx="190">
                  <c:v>4.3634134752288008E-4</c:v>
                </c:pt>
                <c:pt idx="191">
                  <c:v>3.6583223141515447E-4</c:v>
                </c:pt>
                <c:pt idx="192">
                  <c:v>3.0595096505688459E-4</c:v>
                </c:pt>
                <c:pt idx="193">
                  <c:v>2.5523248717209237E-4</c:v>
                </c:pt>
                <c:pt idx="194">
                  <c:v>2.1239013527537499E-4</c:v>
                </c:pt>
                <c:pt idx="195">
                  <c:v>1.762978411837227E-4</c:v>
                </c:pt>
                <c:pt idx="196">
                  <c:v>1.4597346289572976E-4</c:v>
                </c:pt>
                <c:pt idx="197">
                  <c:v>1.2056329011299608E-4</c:v>
                </c:pt>
                <c:pt idx="198">
                  <c:v>9.9327735696386183E-5</c:v>
                </c:pt>
                <c:pt idx="199">
                  <c:v>8.162820438312071E-5</c:v>
                </c:pt>
                <c:pt idx="200">
                  <c:v>6.6915112882442684E-5</c:v>
                </c:pt>
              </c:numCache>
            </c:numRef>
          </c:yVal>
          <c:smooth val="1"/>
          <c:extLst>
            <c:ext xmlns:c16="http://schemas.microsoft.com/office/drawing/2014/chart" uri="{C3380CC4-5D6E-409C-BE32-E72D297353CC}">
              <c16:uniqueId val="{00000011-4CCD-4CD2-92C9-6B2BBE6C74D6}"/>
            </c:ext>
          </c:extLst>
        </c:ser>
        <c:ser>
          <c:idx val="4"/>
          <c:order val="7"/>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4CCD-4CD2-92C9-6B2BBE6C74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2</c:v>
                </c:pt>
                <c:pt idx="1">
                  <c:v>2</c:v>
                </c:pt>
              </c:numCache>
            </c:numRef>
          </c:xVal>
          <c:yVal>
            <c:numRef>
              <c:f>Sheet1!$N$5:$N$7</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13-4CCD-4CD2-92C9-6B2BBE6C74D6}"/>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8.1628204383121144E-5</c:v>
                </c:pt>
                <c:pt idx="42">
                  <c:v>9.9327735696386359E-5</c:v>
                </c:pt>
                <c:pt idx="43">
                  <c:v>1.2056329011299662E-4</c:v>
                </c:pt>
                <c:pt idx="44">
                  <c:v>1.4597346289573014E-4</c:v>
                </c:pt>
                <c:pt idx="45">
                  <c:v>1.762978411837227E-4</c:v>
                </c:pt>
                <c:pt idx="46">
                  <c:v>2.123901352753761E-4</c:v>
                </c:pt>
                <c:pt idx="47">
                  <c:v>2.552324871720928E-4</c:v>
                </c:pt>
                <c:pt idx="48">
                  <c:v>3.0595096505688649E-4</c:v>
                </c:pt>
                <c:pt idx="49">
                  <c:v>3.6583223141515545E-4</c:v>
                </c:pt>
                <c:pt idx="50">
                  <c:v>4.3634134752288008E-4</c:v>
                </c:pt>
                <c:pt idx="51">
                  <c:v>5.1914064783070604E-4</c:v>
                </c:pt>
                <c:pt idx="52">
                  <c:v>6.1610958423650997E-4</c:v>
                </c:pt>
                <c:pt idx="53">
                  <c:v>7.2936540233337359E-4</c:v>
                </c:pt>
                <c:pt idx="54">
                  <c:v>8.6128446952684061E-4</c:v>
                </c:pt>
                <c:pt idx="55">
                  <c:v>1.0145240286498841E-3</c:v>
                </c:pt>
                <c:pt idx="56">
                  <c:v>1.1920441007324221E-3</c:v>
                </c:pt>
                <c:pt idx="57">
                  <c:v>1.3971292074397236E-3</c:v>
                </c:pt>
                <c:pt idx="58">
                  <c:v>1.6334095280999624E-3</c:v>
                </c:pt>
                <c:pt idx="59">
                  <c:v>1.9048810491109052E-3</c:v>
                </c:pt>
                <c:pt idx="60">
                  <c:v>2.2159242059690038E-3</c:v>
                </c:pt>
                <c:pt idx="61">
                  <c:v>2.5713204615269718E-3</c:v>
                </c:pt>
                <c:pt idx="62">
                  <c:v>2.9762662098879269E-3</c:v>
                </c:pt>
                <c:pt idx="63">
                  <c:v>3.4363833453069891E-3</c:v>
                </c:pt>
                <c:pt idx="64">
                  <c:v>3.9577257914899843E-3</c:v>
                </c:pt>
                <c:pt idx="65">
                  <c:v>4.5467812507955264E-3</c:v>
                </c:pt>
                <c:pt idx="66">
                  <c:v>5.2104674072113027E-3</c:v>
                </c:pt>
                <c:pt idx="67">
                  <c:v>5.9561218038025896E-3</c:v>
                </c:pt>
                <c:pt idx="68">
                  <c:v>6.7914846168428168E-3</c:v>
                </c:pt>
                <c:pt idx="69">
                  <c:v>7.7246735671975871E-3</c:v>
                </c:pt>
                <c:pt idx="70">
                  <c:v>8.7641502467842702E-3</c:v>
                </c:pt>
                <c:pt idx="71">
                  <c:v>9.9186771958976686E-3</c:v>
                </c:pt>
                <c:pt idx="72">
                  <c:v>1.119726514742145E-2</c:v>
                </c:pt>
                <c:pt idx="73">
                  <c:v>1.2609109957597208E-2</c:v>
                </c:pt>
                <c:pt idx="74">
                  <c:v>1.4163518870800593E-2</c:v>
                </c:pt>
                <c:pt idx="75">
                  <c:v>1.5869825917833709E-2</c:v>
                </c:pt>
                <c:pt idx="76">
                  <c:v>1.773729642311573E-2</c:v>
                </c:pt>
                <c:pt idx="77">
                  <c:v>1.977502079468511E-2</c:v>
                </c:pt>
                <c:pt idx="78">
                  <c:v>2.1991797990213616E-2</c:v>
                </c:pt>
                <c:pt idx="79">
                  <c:v>2.4396009289591382E-2</c:v>
                </c:pt>
                <c:pt idx="80">
                  <c:v>2.6995483256594031E-2</c:v>
                </c:pt>
                <c:pt idx="81">
                  <c:v>2.9797353034408027E-2</c:v>
                </c:pt>
                <c:pt idx="82">
                  <c:v>3.2807907387338332E-2</c:v>
                </c:pt>
                <c:pt idx="83">
                  <c:v>3.603243716810902E-2</c:v>
                </c:pt>
                <c:pt idx="84">
                  <c:v>3.9475079150447089E-2</c:v>
                </c:pt>
                <c:pt idx="85">
                  <c:v>4.3138659413255766E-2</c:v>
                </c:pt>
                <c:pt idx="86">
                  <c:v>4.7024538688443453E-2</c:v>
                </c:pt>
                <c:pt idx="87">
                  <c:v>5.1132462281989047E-2</c:v>
                </c:pt>
                <c:pt idx="88">
                  <c:v>5.5460417339727813E-2</c:v>
                </c:pt>
                <c:pt idx="89">
                  <c:v>6.0004500348492827E-2</c:v>
                </c:pt>
                <c:pt idx="90">
                  <c:v>6.4758797832945872E-2</c:v>
                </c:pt>
                <c:pt idx="91">
                  <c:v>6.9715283222680113E-2</c:v>
                </c:pt>
                <c:pt idx="92">
                  <c:v>7.4863732817872494E-2</c:v>
                </c:pt>
                <c:pt idx="93">
                  <c:v>8.019166367095984E-2</c:v>
                </c:pt>
                <c:pt idx="94">
                  <c:v>8.5684296023903705E-2</c:v>
                </c:pt>
                <c:pt idx="95">
                  <c:v>9.1324542694510957E-2</c:v>
                </c:pt>
                <c:pt idx="96">
                  <c:v>9.7093027491606559E-2</c:v>
                </c:pt>
                <c:pt idx="97">
                  <c:v>0.10296813435998746</c:v>
                </c:pt>
                <c:pt idx="98">
                  <c:v>0.10892608851627532</c:v>
                </c:pt>
                <c:pt idx="99">
                  <c:v>0.11494107034211655</c:v>
                </c:pt>
                <c:pt idx="100">
                  <c:v>0.12098536225957168</c:v>
                </c:pt>
                <c:pt idx="101">
                  <c:v>0.12702952823459457</c:v>
                </c:pt>
                <c:pt idx="102">
                  <c:v>0.13304262494937749</c:v>
                </c:pt>
                <c:pt idx="103">
                  <c:v>0.13899244306549829</c:v>
                </c:pt>
                <c:pt idx="104">
                  <c:v>0.14484577638074139</c:v>
                </c:pt>
                <c:pt idx="105">
                  <c:v>0.15056871607740221</c:v>
                </c:pt>
                <c:pt idx="106">
                  <c:v>0.15612696668338072</c:v>
                </c:pt>
                <c:pt idx="107">
                  <c:v>0.16148617983395722</c:v>
                </c:pt>
                <c:pt idx="108">
                  <c:v>0.16661230144589986</c:v>
                </c:pt>
                <c:pt idx="109">
                  <c:v>0.17147192750969195</c:v>
                </c:pt>
                <c:pt idx="110">
                  <c:v>0.17603266338214976</c:v>
                </c:pt>
                <c:pt idx="111">
                  <c:v>0.18026348123082403</c:v>
                </c:pt>
                <c:pt idx="112">
                  <c:v>0.1841350701516617</c:v>
                </c:pt>
                <c:pt idx="113">
                  <c:v>0.18762017345846899</c:v>
                </c:pt>
                <c:pt idx="114">
                  <c:v>0.19069390773026207</c:v>
                </c:pt>
                <c:pt idx="115">
                  <c:v>0.19333405840142462</c:v>
                </c:pt>
                <c:pt idx="116">
                  <c:v>0.195521346987728</c:v>
                </c:pt>
                <c:pt idx="117">
                  <c:v>0.19723966545394447</c:v>
                </c:pt>
                <c:pt idx="118">
                  <c:v>0.1984762737385059</c:v>
                </c:pt>
                <c:pt idx="119">
                  <c:v>0.19922195704738202</c:v>
                </c:pt>
                <c:pt idx="120">
                  <c:v>0.19947114020071635</c:v>
                </c:pt>
                <c:pt idx="121">
                  <c:v>0.19922195704738199</c:v>
                </c:pt>
                <c:pt idx="122">
                  <c:v>0.19847627373850588</c:v>
                </c:pt>
                <c:pt idx="123">
                  <c:v>0.19723966545394445</c:v>
                </c:pt>
                <c:pt idx="124">
                  <c:v>0.19552134698772794</c:v>
                </c:pt>
                <c:pt idx="125">
                  <c:v>0.19333405840142462</c:v>
                </c:pt>
                <c:pt idx="126">
                  <c:v>0.19069390773026201</c:v>
                </c:pt>
                <c:pt idx="127">
                  <c:v>0.1876201734584689</c:v>
                </c:pt>
                <c:pt idx="128">
                  <c:v>0.18413507015166164</c:v>
                </c:pt>
                <c:pt idx="129">
                  <c:v>0.18026348123082397</c:v>
                </c:pt>
                <c:pt idx="130">
                  <c:v>0.17603266338214976</c:v>
                </c:pt>
                <c:pt idx="131">
                  <c:v>0.1714719275096919</c:v>
                </c:pt>
                <c:pt idx="132">
                  <c:v>0.16661230144589978</c:v>
                </c:pt>
                <c:pt idx="133">
                  <c:v>0.16148617983395711</c:v>
                </c:pt>
                <c:pt idx="134">
                  <c:v>0.15612696668338061</c:v>
                </c:pt>
                <c:pt idx="135">
                  <c:v>0.15056871607740221</c:v>
                </c:pt>
                <c:pt idx="136">
                  <c:v>0.14484577638074128</c:v>
                </c:pt>
                <c:pt idx="137">
                  <c:v>0.13899244306549818</c:v>
                </c:pt>
                <c:pt idx="138">
                  <c:v>0.13304262494937738</c:v>
                </c:pt>
                <c:pt idx="139">
                  <c:v>0.12702952823459449</c:v>
                </c:pt>
                <c:pt idx="140">
                  <c:v>0.12098536225957168</c:v>
                </c:pt>
                <c:pt idx="141">
                  <c:v>0.11494107034211641</c:v>
                </c:pt>
                <c:pt idx="142">
                  <c:v>0.10892608851627521</c:v>
                </c:pt>
                <c:pt idx="143">
                  <c:v>0.10296813435998732</c:v>
                </c:pt>
                <c:pt idx="144">
                  <c:v>9.7093027491606462E-2</c:v>
                </c:pt>
                <c:pt idx="145">
                  <c:v>9.1324542694510957E-2</c:v>
                </c:pt>
                <c:pt idx="146">
                  <c:v>8.5684296023903594E-2</c:v>
                </c:pt>
                <c:pt idx="147">
                  <c:v>8.0191663670959756E-2</c:v>
                </c:pt>
                <c:pt idx="148">
                  <c:v>7.4863732817872397E-2</c:v>
                </c:pt>
                <c:pt idx="149">
                  <c:v>6.9715283222680113E-2</c:v>
                </c:pt>
                <c:pt idx="150">
                  <c:v>6.4758797832945872E-2</c:v>
                </c:pt>
                <c:pt idx="151">
                  <c:v>6.0004500348492737E-2</c:v>
                </c:pt>
                <c:pt idx="152">
                  <c:v>5.546041733972773E-2</c:v>
                </c:pt>
                <c:pt idx="153">
                  <c:v>5.1132462281988984E-2</c:v>
                </c:pt>
                <c:pt idx="154">
                  <c:v>4.7024538688443453E-2</c:v>
                </c:pt>
                <c:pt idx="155">
                  <c:v>4.3138659413255766E-2</c:v>
                </c:pt>
                <c:pt idx="156">
                  <c:v>3.9475079150447033E-2</c:v>
                </c:pt>
                <c:pt idx="157">
                  <c:v>3.6032437168108958E-2</c:v>
                </c:pt>
                <c:pt idx="158">
                  <c:v>3.2807907387338277E-2</c:v>
                </c:pt>
                <c:pt idx="159">
                  <c:v>2.9797353034408027E-2</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4CCD-4CD2-92C9-6B2BBE6C74D6}"/>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4CCD-4CD2-92C9-6B2BBE6C74D6}"/>
              </c:ext>
            </c:extLst>
          </c:dPt>
          <c:dLbls>
            <c:dLbl>
              <c:idx val="0"/>
              <c:delete val="1"/>
              <c:extLst>
                <c:ext xmlns:c15="http://schemas.microsoft.com/office/drawing/2012/chart" uri="{CE6537A1-D6FC-4f65-9D91-7224C49458BB}"/>
                <c:ext xmlns:c16="http://schemas.microsoft.com/office/drawing/2014/chart" uri="{C3380CC4-5D6E-409C-BE32-E72D297353CC}">
                  <c16:uniqueId val="{00000003-4CCD-4CD2-92C9-6B2BBE6C74D6}"/>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4CCD-4CD2-92C9-6B2BBE6C74D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-9.9735570100358186E-3</c:v>
                </c:pt>
                <c:pt idx="1">
                  <c:v>0.22939181123082378</c:v>
                </c:pt>
              </c:numCache>
            </c:numRef>
          </c:yVal>
          <c:smooth val="1"/>
          <c:extLst>
            <c:ext xmlns:c16="http://schemas.microsoft.com/office/drawing/2014/chart" uri="{C3380CC4-5D6E-409C-BE32-E72D297353CC}">
              <c16:uniqueId val="{00000004-4CCD-4CD2-92C9-6B2BBE6C74D6}"/>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4CCD-4CD2-92C9-6B2BBE6C74D6}"/>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CCD-4CD2-92C9-6B2BBE6C74D6}"/>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7-4CCD-4CD2-92C9-6B2BBE6C74D6}"/>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4CCD-4CD2-92C9-6B2BBE6C74D6}"/>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CCD-4CD2-92C9-6B2BBE6C74D6}"/>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0A-4CCD-4CD2-92C9-6B2BBE6C74D6}"/>
            </c:ext>
          </c:extLst>
        </c:ser>
        <c:ser>
          <c:idx val="6"/>
          <c:order val="4"/>
          <c:spPr>
            <a:ln w="38100">
              <a:solidFill>
                <a:schemeClr val="tx1"/>
              </a:solidFill>
              <a:headEnd type="none" w="med" len="med"/>
              <a:tailEnd type="triangle" w="med" len="med"/>
            </a:ln>
          </c:spPr>
          <c:marker>
            <c:symbol val="none"/>
          </c:marker>
          <c:dPt>
            <c:idx val="1"/>
            <c:bubble3D val="0"/>
            <c:spPr>
              <a:ln w="76200">
                <a:solidFill>
                  <a:srgbClr val="FF0000"/>
                </a:solidFill>
                <a:headEnd type="none" w="med" len="med"/>
                <a:tailEnd type="triangle" w="med" len="med"/>
              </a:ln>
            </c:spPr>
            <c:extLst>
              <c:ext xmlns:c16="http://schemas.microsoft.com/office/drawing/2014/chart" uri="{C3380CC4-5D6E-409C-BE32-E72D297353CC}">
                <c16:uniqueId val="{0000000C-4CCD-4CD2-92C9-6B2BBE6C74D6}"/>
              </c:ext>
            </c:extLst>
          </c:dPt>
          <c:xVal>
            <c:numRef>
              <c:f>Sheet1!$G$6:$G$7</c:f>
              <c:numCache>
                <c:formatCode>General</c:formatCode>
                <c:ptCount val="2"/>
                <c:pt idx="0">
                  <c:v>0</c:v>
                </c:pt>
                <c:pt idx="1">
                  <c:v>2</c:v>
                </c:pt>
              </c:numCache>
            </c:numRef>
          </c:xVal>
          <c:yVal>
            <c:numRef>
              <c:f>Sheet1!$H$6:$H$7</c:f>
              <c:numCache>
                <c:formatCode>General</c:formatCode>
                <c:ptCount val="2"/>
                <c:pt idx="0">
                  <c:v>0.1196826841204298</c:v>
                </c:pt>
                <c:pt idx="1">
                  <c:v>0.1196826841204298</c:v>
                </c:pt>
              </c:numCache>
            </c:numRef>
          </c:yVal>
          <c:smooth val="1"/>
          <c:extLst>
            <c:ext xmlns:c16="http://schemas.microsoft.com/office/drawing/2014/chart" uri="{C3380CC4-5D6E-409C-BE32-E72D297353CC}">
              <c16:uniqueId val="{0000000D-4CCD-4CD2-92C9-6B2BBE6C74D6}"/>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3.037941424911643E-9</c:v>
                </c:pt>
                <c:pt idx="1">
                  <c:v>4.0956692017395868E-9</c:v>
                </c:pt>
                <c:pt idx="2">
                  <c:v>5.5078818123411542E-9</c:v>
                </c:pt>
                <c:pt idx="3">
                  <c:v>7.3885397932400267E-9</c:v>
                </c:pt>
                <c:pt idx="4">
                  <c:v>9.8865982031223359E-9</c:v>
                </c:pt>
                <c:pt idx="5">
                  <c:v>1.3196216017852868E-8</c:v>
                </c:pt>
                <c:pt idx="6">
                  <c:v>1.756977547410217E-8</c:v>
                </c:pt>
                <c:pt idx="7">
                  <c:v>2.333443398797128E-8</c:v>
                </c:pt>
                <c:pt idx="8">
                  <c:v>3.0913102500829286E-8</c:v>
                </c:pt>
                <c:pt idx="9">
                  <c:v>4.0850951892716102E-8</c:v>
                </c:pt>
                <c:pt idx="10">
                  <c:v>5.384880021271638E-8</c:v>
                </c:pt>
                <c:pt idx="11">
                  <c:v>7.0805035650805879E-8</c:v>
                </c:pt>
                <c:pt idx="12">
                  <c:v>9.2868092227764484E-8</c:v>
                </c:pt>
                <c:pt idx="13">
                  <c:v>1.2150192705402675E-7</c:v>
                </c:pt>
                <c:pt idx="14">
                  <c:v>1.585674608357988E-7</c:v>
                </c:pt>
                <c:pt idx="15">
                  <c:v>2.0642354943149992E-7</c:v>
                </c:pt>
                <c:pt idx="16">
                  <c:v>2.6805176723488073E-7</c:v>
                </c:pt>
                <c:pt idx="17">
                  <c:v>3.4721011769276696E-7</c:v>
                </c:pt>
                <c:pt idx="18">
                  <c:v>4.4862175811916687E-7</c:v>
                </c:pt>
                <c:pt idx="19">
                  <c:v>5.782059517898917E-7</c:v>
                </c:pt>
                <c:pt idx="20">
                  <c:v>7.4335975736714884E-7</c:v>
                </c:pt>
                <c:pt idx="21">
                  <c:v>9.5330045156140538E-7</c:v>
                </c:pt>
                <c:pt idx="22">
                  <c:v>1.2194803729466761E-6</c:v>
                </c:pt>
                <c:pt idx="23">
                  <c:v>1.5560877895744722E-6</c:v>
                </c:pt>
                <c:pt idx="24">
                  <c:v>1.9806495455160377E-6</c:v>
                </c:pt>
                <c:pt idx="25">
                  <c:v>2.5147536442962227E-6</c:v>
                </c:pt>
                <c:pt idx="26">
                  <c:v>3.1849125894335449E-6</c:v>
                </c:pt>
                <c:pt idx="27">
                  <c:v>4.0235912282461476E-6</c:v>
                </c:pt>
                <c:pt idx="28">
                  <c:v>5.0704260327433792E-6</c:v>
                </c:pt>
                <c:pt idx="29">
                  <c:v>6.3736661909167328E-6</c:v>
                </c:pt>
                <c:pt idx="30">
                  <c:v>7.9918705534527373E-6</c:v>
                </c:pt>
                <c:pt idx="31">
                  <c:v>9.9958983534613955E-6</c:v>
                </c:pt>
                <c:pt idx="32">
                  <c:v>1.2471235645026768E-5</c:v>
                </c:pt>
                <c:pt idx="33">
                  <c:v>1.5520703528925133E-5</c:v>
                </c:pt>
                <c:pt idx="34">
                  <c:v>1.9267598371043565E-5</c:v>
                </c:pt>
                <c:pt idx="35">
                  <c:v>2.3859318270602476E-5</c:v>
                </c:pt>
                <c:pt idx="36">
                  <c:v>2.9471533878269927E-5</c:v>
                </c:pt>
                <c:pt idx="37">
                  <c:v>3.6312965151126162E-5</c:v>
                </c:pt>
                <c:pt idx="38">
                  <c:v>4.4630828588566464E-5</c:v>
                </c:pt>
                <c:pt idx="39">
                  <c:v>5.4717021719900277E-5</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E-4CCD-4CD2-92C9-6B2BBE6C74D6}"/>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10-4CCD-4CD2-92C9-6B2BBE6C74D6}"/>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2.439600928959134E-2</c:v>
                </c:pt>
                <c:pt idx="162">
                  <c:v>2.1991797990213616E-2</c:v>
                </c:pt>
                <c:pt idx="163">
                  <c:v>1.9775020794685093E-2</c:v>
                </c:pt>
                <c:pt idx="164">
                  <c:v>1.7737296423115681E-2</c:v>
                </c:pt>
                <c:pt idx="165">
                  <c:v>1.5869825917833709E-2</c:v>
                </c:pt>
                <c:pt idx="166">
                  <c:v>1.416351887080056E-2</c:v>
                </c:pt>
                <c:pt idx="167">
                  <c:v>1.2609109957597208E-2</c:v>
                </c:pt>
                <c:pt idx="168">
                  <c:v>1.1197265147421441E-2</c:v>
                </c:pt>
                <c:pt idx="169">
                  <c:v>9.9186771958976374E-3</c:v>
                </c:pt>
                <c:pt idx="170">
                  <c:v>8.7641502467842702E-3</c:v>
                </c:pt>
                <c:pt idx="171">
                  <c:v>7.7246735671975706E-3</c:v>
                </c:pt>
                <c:pt idx="172">
                  <c:v>6.7914846168428168E-3</c:v>
                </c:pt>
                <c:pt idx="173">
                  <c:v>5.9561218038025844E-3</c:v>
                </c:pt>
                <c:pt idx="174">
                  <c:v>5.2104674072112837E-3</c:v>
                </c:pt>
                <c:pt idx="175">
                  <c:v>4.5467812507955264E-3</c:v>
                </c:pt>
                <c:pt idx="176">
                  <c:v>3.957725791489973E-3</c:v>
                </c:pt>
                <c:pt idx="177">
                  <c:v>3.4363833453069891E-3</c:v>
                </c:pt>
                <c:pt idx="178">
                  <c:v>2.9762662098879243E-3</c:v>
                </c:pt>
                <c:pt idx="179">
                  <c:v>2.5713204615269627E-3</c:v>
                </c:pt>
                <c:pt idx="180">
                  <c:v>2.2159242059690038E-3</c:v>
                </c:pt>
                <c:pt idx="181">
                  <c:v>1.9048810491109E-3</c:v>
                </c:pt>
                <c:pt idx="182">
                  <c:v>1.6334095280999624E-3</c:v>
                </c:pt>
                <c:pt idx="183">
                  <c:v>1.397129207439721E-3</c:v>
                </c:pt>
                <c:pt idx="184">
                  <c:v>1.1920441007324172E-3</c:v>
                </c:pt>
                <c:pt idx="185">
                  <c:v>1.0145240286498841E-3</c:v>
                </c:pt>
                <c:pt idx="186">
                  <c:v>8.6128446952683834E-4</c:v>
                </c:pt>
                <c:pt idx="187">
                  <c:v>7.2936540233337359E-4</c:v>
                </c:pt>
                <c:pt idx="188">
                  <c:v>6.1610958423650877E-4</c:v>
                </c:pt>
                <c:pt idx="189">
                  <c:v>5.1914064783070376E-4</c:v>
                </c:pt>
                <c:pt idx="190">
                  <c:v>4.3634134752288008E-4</c:v>
                </c:pt>
                <c:pt idx="191">
                  <c:v>3.6583223141515447E-4</c:v>
                </c:pt>
                <c:pt idx="192">
                  <c:v>3.0595096505688459E-4</c:v>
                </c:pt>
                <c:pt idx="193">
                  <c:v>2.5523248717209237E-4</c:v>
                </c:pt>
                <c:pt idx="194">
                  <c:v>2.1239013527537499E-4</c:v>
                </c:pt>
                <c:pt idx="195">
                  <c:v>1.762978411837227E-4</c:v>
                </c:pt>
                <c:pt idx="196">
                  <c:v>1.4597346289572976E-4</c:v>
                </c:pt>
                <c:pt idx="197">
                  <c:v>1.2056329011299608E-4</c:v>
                </c:pt>
                <c:pt idx="198">
                  <c:v>9.9327735696386183E-5</c:v>
                </c:pt>
                <c:pt idx="199">
                  <c:v>8.162820438312071E-5</c:v>
                </c:pt>
                <c:pt idx="200">
                  <c:v>6.6915112882442684E-5</c:v>
                </c:pt>
              </c:numCache>
            </c:numRef>
          </c:yVal>
          <c:smooth val="1"/>
          <c:extLst>
            <c:ext xmlns:c16="http://schemas.microsoft.com/office/drawing/2014/chart" uri="{C3380CC4-5D6E-409C-BE32-E72D297353CC}">
              <c16:uniqueId val="{00000011-4CCD-4CD2-92C9-6B2BBE6C74D6}"/>
            </c:ext>
          </c:extLst>
        </c:ser>
        <c:ser>
          <c:idx val="4"/>
          <c:order val="7"/>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4CCD-4CD2-92C9-6B2BBE6C74D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2</c:v>
                </c:pt>
                <c:pt idx="1">
                  <c:v>2</c:v>
                </c:pt>
              </c:numCache>
            </c:numRef>
          </c:xVal>
          <c:yVal>
            <c:numRef>
              <c:f>Sheet1!$N$5:$N$7</c:f>
              <c:numCache>
                <c:formatCode>General</c:formatCode>
                <c:ptCount val="3"/>
                <c:pt idx="0">
                  <c:v>-9.9735570100358186E-3</c:v>
                </c:pt>
                <c:pt idx="1">
                  <c:v>0.20944469721075218</c:v>
                </c:pt>
              </c:numCache>
            </c:numRef>
          </c:yVal>
          <c:smooth val="1"/>
          <c:extLst>
            <c:ext xmlns:c16="http://schemas.microsoft.com/office/drawing/2014/chart" uri="{C3380CC4-5D6E-409C-BE32-E72D297353CC}">
              <c16:uniqueId val="{00000013-4CCD-4CD2-92C9-6B2BBE6C74D6}"/>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8.9236659089734407E-3</c:v>
                </c:pt>
                <c:pt idx="42">
                  <c:v>9.5142290347016746E-3</c:v>
                </c:pt>
                <c:pt idx="43">
                  <c:v>1.0135597956066122E-2</c:v>
                </c:pt>
                <c:pt idx="44">
                  <c:v>1.0788737402223523E-2</c:v>
                </c:pt>
                <c:pt idx="45">
                  <c:v>1.1474594411686606E-2</c:v>
                </c:pt>
                <c:pt idx="46">
                  <c:v>1.2194094003666228E-2</c:v>
                </c:pt>
                <c:pt idx="47">
                  <c:v>1.2948134665102425E-2</c:v>
                </c:pt>
                <c:pt idx="48">
                  <c:v>1.37375836644517E-2</c:v>
                </c:pt>
                <c:pt idx="49">
                  <c:v>1.456327220501607E-2</c:v>
                </c:pt>
                <c:pt idx="50">
                  <c:v>1.5425990432339446E-2</c:v>
                </c:pt>
                <c:pt idx="51">
                  <c:v>1.6326482311946496E-2</c:v>
                </c:pt>
                <c:pt idx="52">
                  <c:v>1.7265440395446554E-2</c:v>
                </c:pt>
                <c:pt idx="53">
                  <c:v>1.8243500494755926E-2</c:v>
                </c:pt>
                <c:pt idx="54">
                  <c:v>1.9261236285892814E-2</c:v>
                </c:pt>
                <c:pt idx="55">
                  <c:v>2.0319153865455273E-2</c:v>
                </c:pt>
                <c:pt idx="56">
                  <c:v>2.1417686284488598E-2</c:v>
                </c:pt>
                <c:pt idx="57">
                  <c:v>2.2557188085969758E-2</c:v>
                </c:pt>
                <c:pt idx="58">
                  <c:v>2.3737929873566262E-2</c:v>
                </c:pt>
                <c:pt idx="59">
                  <c:v>2.4960092940649672E-2</c:v>
                </c:pt>
                <c:pt idx="60">
                  <c:v>2.6223763989745161E-2</c:v>
                </c:pt>
                <c:pt idx="61">
                  <c:v>2.7528929973659785E-2</c:v>
                </c:pt>
                <c:pt idx="62">
                  <c:v>2.8875473090441688E-2</c:v>
                </c:pt>
                <c:pt idx="63">
                  <c:v>3.02631659650625E-2</c:v>
                </c:pt>
                <c:pt idx="64">
                  <c:v>3.169166705127302E-2</c:v>
                </c:pt>
                <c:pt idx="65">
                  <c:v>3.3160516287444784E-2</c:v>
                </c:pt>
                <c:pt idx="66">
                  <c:v>3.4669131040363441E-2</c:v>
                </c:pt>
                <c:pt idx="67">
                  <c:v>3.621680237087483E-2</c:v>
                </c:pt>
                <c:pt idx="68">
                  <c:v>3.78026916549895E-2</c:v>
                </c:pt>
                <c:pt idx="69">
                  <c:v>3.9425827593518162E-2</c:v>
                </c:pt>
                <c:pt idx="70">
                  <c:v>4.1085103642533781E-2</c:v>
                </c:pt>
                <c:pt idx="71">
                  <c:v>4.2779275895927109E-2</c:v>
                </c:pt>
                <c:pt idx="72">
                  <c:v>4.4506961450042182E-2</c:v>
                </c:pt>
                <c:pt idx="73">
                  <c:v>4.6266637278842448E-2</c:v>
                </c:pt>
                <c:pt idx="74">
                  <c:v>4.8056639646267434E-2</c:v>
                </c:pt>
                <c:pt idx="75">
                  <c:v>4.987516408040004E-2</c:v>
                </c:pt>
                <c:pt idx="76">
                  <c:v>5.1720265931775769E-2</c:v>
                </c:pt>
                <c:pt idx="77">
                  <c:v>5.3589861535640042E-2</c:v>
                </c:pt>
                <c:pt idx="78">
                  <c:v>5.5481729995203725E-2</c:v>
                </c:pt>
                <c:pt idx="79">
                  <c:v>5.7393515599973403E-2</c:v>
                </c:pt>
                <c:pt idx="80">
                  <c:v>5.9322730890057296E-2</c:v>
                </c:pt>
                <c:pt idx="81">
                  <c:v>6.1266760373982904E-2</c:v>
                </c:pt>
                <c:pt idx="82">
                  <c:v>6.3222864904030812E-2</c:v>
                </c:pt>
                <c:pt idx="83">
                  <c:v>6.5188186709407986E-2</c:v>
                </c:pt>
                <c:pt idx="84">
                  <c:v>6.7159755083777792E-2</c:v>
                </c:pt>
                <c:pt idx="85">
                  <c:v>6.9134492719755247E-2</c:v>
                </c:pt>
                <c:pt idx="86">
                  <c:v>7.1109222678993028E-2</c:v>
                </c:pt>
                <c:pt idx="87">
                  <c:v>7.3080675982451077E-2</c:v>
                </c:pt>
                <c:pt idx="88">
                  <c:v>7.5045499801390539E-2</c:v>
                </c:pt>
                <c:pt idx="89">
                  <c:v>7.7000266225590863E-2</c:v>
                </c:pt>
                <c:pt idx="90">
                  <c:v>7.894148158128593E-2</c:v>
                </c:pt>
                <c:pt idx="91">
                  <c:v>8.0865596267384293E-2</c:v>
                </c:pt>
                <c:pt idx="92">
                  <c:v>8.2769015074709379E-2</c:v>
                </c:pt>
                <c:pt idx="93">
                  <c:v>8.4648107949299237E-2</c:v>
                </c:pt>
                <c:pt idx="94">
                  <c:v>8.6499221157274889E-2</c:v>
                </c:pt>
                <c:pt idx="95">
                  <c:v>8.8318688805447548E-2</c:v>
                </c:pt>
                <c:pt idx="96">
                  <c:v>9.0102844668723661E-2</c:v>
                </c:pt>
                <c:pt idx="97">
                  <c:v>9.1848034272504084E-2</c:v>
                </c:pt>
                <c:pt idx="98">
                  <c:v>9.3550627175693568E-2</c:v>
                </c:pt>
                <c:pt idx="99">
                  <c:v>9.5207029397657059E-2</c:v>
                </c:pt>
                <c:pt idx="100">
                  <c:v>9.6813695930510729E-2</c:v>
                </c:pt>
                <c:pt idx="101">
                  <c:v>9.8367143276532731E-2</c:v>
                </c:pt>
                <c:pt idx="102">
                  <c:v>9.986396194924306E-2</c:v>
                </c:pt>
                <c:pt idx="103">
                  <c:v>0.10130082887585019</c:v>
                </c:pt>
                <c:pt idx="104">
                  <c:v>0.10267451963830332</c:v>
                </c:pt>
                <c:pt idx="105">
                  <c:v>0.10398192049013819</c:v>
                </c:pt>
                <c:pt idx="106">
                  <c:v>0.10522004008666383</c:v>
                </c:pt>
                <c:pt idx="107">
                  <c:v>0.1063860208668133</c:v>
                </c:pt>
                <c:pt idx="108">
                  <c:v>0.10747715002617232</c:v>
                </c:pt>
                <c:pt idx="109">
                  <c:v>0.10849087002230309</c:v>
                </c:pt>
                <c:pt idx="110">
                  <c:v>0.10942478855548919</c:v>
                </c:pt>
                <c:pt idx="111">
                  <c:v>0.11027668797043172</c:v>
                </c:pt>
                <c:pt idx="112">
                  <c:v>0.11104453402721193</c:v>
                </c:pt>
                <c:pt idx="113">
                  <c:v>0.11172648399298742</c:v>
                </c:pt>
                <c:pt idx="114">
                  <c:v>0.11232089400938346</c:v>
                </c:pt>
                <c:pt idx="115">
                  <c:v>0.11282632569436028</c:v>
                </c:pt>
                <c:pt idx="116">
                  <c:v>0.1132415519414504</c:v>
                </c:pt>
                <c:pt idx="117">
                  <c:v>0.11356556188364275</c:v>
                </c:pt>
                <c:pt idx="118">
                  <c:v>0.11379756499381097</c:v>
                </c:pt>
                <c:pt idx="119">
                  <c:v>0.11393699429840522</c:v>
                </c:pt>
                <c:pt idx="120">
                  <c:v>0.11398350868612363</c:v>
                </c:pt>
                <c:pt idx="121">
                  <c:v>0.11393699429840522</c:v>
                </c:pt>
                <c:pt idx="122">
                  <c:v>0.11379756499381097</c:v>
                </c:pt>
                <c:pt idx="123">
                  <c:v>0.11356556188364275</c:v>
                </c:pt>
                <c:pt idx="124">
                  <c:v>0.1132415519414504</c:v>
                </c:pt>
                <c:pt idx="125">
                  <c:v>0.11282632569436028</c:v>
                </c:pt>
                <c:pt idx="126">
                  <c:v>0.11232089400938346</c:v>
                </c:pt>
                <c:pt idx="127">
                  <c:v>0.11172648399298739</c:v>
                </c:pt>
                <c:pt idx="128">
                  <c:v>0.11104453402721191</c:v>
                </c:pt>
                <c:pt idx="129">
                  <c:v>0.11027668797043171</c:v>
                </c:pt>
                <c:pt idx="130">
                  <c:v>0.10942478855548919</c:v>
                </c:pt>
                <c:pt idx="131">
                  <c:v>0.10849087002230308</c:v>
                </c:pt>
                <c:pt idx="132">
                  <c:v>0.10747715002617231</c:v>
                </c:pt>
                <c:pt idx="133">
                  <c:v>0.10638602086681327</c:v>
                </c:pt>
                <c:pt idx="134">
                  <c:v>0.1052200400866638</c:v>
                </c:pt>
                <c:pt idx="135">
                  <c:v>0.10398192049013819</c:v>
                </c:pt>
                <c:pt idx="136">
                  <c:v>0.1026745196383033</c:v>
                </c:pt>
                <c:pt idx="137">
                  <c:v>0.10130082887585018</c:v>
                </c:pt>
                <c:pt idx="138">
                  <c:v>9.9863961949243032E-2</c:v>
                </c:pt>
                <c:pt idx="139">
                  <c:v>9.8367143276532704E-2</c:v>
                </c:pt>
                <c:pt idx="140">
                  <c:v>9.6813695930510729E-2</c:v>
                </c:pt>
                <c:pt idx="141">
                  <c:v>9.5207029397657017E-2</c:v>
                </c:pt>
                <c:pt idx="142">
                  <c:v>9.355062717569354E-2</c:v>
                </c:pt>
                <c:pt idx="143">
                  <c:v>9.1848034272504042E-2</c:v>
                </c:pt>
                <c:pt idx="144">
                  <c:v>9.010284466872362E-2</c:v>
                </c:pt>
                <c:pt idx="145">
                  <c:v>8.8318688805447548E-2</c:v>
                </c:pt>
                <c:pt idx="146">
                  <c:v>8.6499221157274847E-2</c:v>
                </c:pt>
                <c:pt idx="147">
                  <c:v>8.4648107949299209E-2</c:v>
                </c:pt>
                <c:pt idx="148">
                  <c:v>8.2769015074709337E-2</c:v>
                </c:pt>
                <c:pt idx="149">
                  <c:v>8.0865596267384293E-2</c:v>
                </c:pt>
                <c:pt idx="150">
                  <c:v>7.894148158128593E-2</c:v>
                </c:pt>
                <c:pt idx="151">
                  <c:v>7.7000266225590822E-2</c:v>
                </c:pt>
                <c:pt idx="152">
                  <c:v>7.5045499801390497E-2</c:v>
                </c:pt>
                <c:pt idx="153">
                  <c:v>7.3080675982451049E-2</c:v>
                </c:pt>
                <c:pt idx="154">
                  <c:v>7.1109222678993028E-2</c:v>
                </c:pt>
                <c:pt idx="155">
                  <c:v>6.9134492719755247E-2</c:v>
                </c:pt>
                <c:pt idx="156">
                  <c:v>6.7159755083777764E-2</c:v>
                </c:pt>
                <c:pt idx="157">
                  <c:v>6.5188186709407958E-2</c:v>
                </c:pt>
                <c:pt idx="158">
                  <c:v>6.3222864904030771E-2</c:v>
                </c:pt>
                <c:pt idx="159">
                  <c:v>6.1266760373982904E-2</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27B9-4F84-A44C-3E2CD699CDD1}"/>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27B9-4F84-A44C-3E2CD699CDD1}"/>
              </c:ext>
            </c:extLst>
          </c:dPt>
          <c:dLbls>
            <c:dLbl>
              <c:idx val="0"/>
              <c:delete val="1"/>
              <c:extLst>
                <c:ext xmlns:c15="http://schemas.microsoft.com/office/drawing/2012/chart" uri="{CE6537A1-D6FC-4f65-9D91-7224C49458BB}"/>
                <c:ext xmlns:c16="http://schemas.microsoft.com/office/drawing/2014/chart" uri="{C3380CC4-5D6E-409C-BE32-E72D297353CC}">
                  <c16:uniqueId val="{00000003-27B9-4F84-A44C-3E2CD699CDD1}"/>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7B9-4F84-A44C-3E2CD699CDD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-5.6991754343061821E-3</c:v>
                </c:pt>
                <c:pt idx="1">
                  <c:v>0.13108103498904217</c:v>
                </c:pt>
              </c:numCache>
            </c:numRef>
          </c:yVal>
          <c:smooth val="1"/>
          <c:extLst>
            <c:ext xmlns:c16="http://schemas.microsoft.com/office/drawing/2014/chart" uri="{C3380CC4-5D6E-409C-BE32-E72D297353CC}">
              <c16:uniqueId val="{00000004-27B9-4F84-A44C-3E2CD699CDD1}"/>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27B9-4F84-A44C-3E2CD699CDD1}"/>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7B9-4F84-A44C-3E2CD699CDD1}"/>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-5.6991754343061821E-3</c:v>
                </c:pt>
                <c:pt idx="1">
                  <c:v>0.11968268412042982</c:v>
                </c:pt>
              </c:numCache>
            </c:numRef>
          </c:yVal>
          <c:smooth val="1"/>
          <c:extLst>
            <c:ext xmlns:c16="http://schemas.microsoft.com/office/drawing/2014/chart" uri="{C3380CC4-5D6E-409C-BE32-E72D297353CC}">
              <c16:uniqueId val="{00000007-27B9-4F84-A44C-3E2CD699CDD1}"/>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27B9-4F84-A44C-3E2CD699CDD1}"/>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7B9-4F84-A44C-3E2CD699CDD1}"/>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-5.6991754343061821E-3</c:v>
                </c:pt>
                <c:pt idx="1">
                  <c:v>0.11968268412042982</c:v>
                </c:pt>
              </c:numCache>
            </c:numRef>
          </c:yVal>
          <c:smooth val="1"/>
          <c:extLst>
            <c:ext xmlns:c16="http://schemas.microsoft.com/office/drawing/2014/chart" uri="{C3380CC4-5D6E-409C-BE32-E72D297353CC}">
              <c16:uniqueId val="{0000000A-27B9-4F84-A44C-3E2CD699CDD1}"/>
            </c:ext>
          </c:extLst>
        </c:ser>
        <c:ser>
          <c:idx val="6"/>
          <c:order val="4"/>
          <c:spPr>
            <a:ln w="38100">
              <a:solidFill>
                <a:schemeClr val="tx1"/>
              </a:solidFill>
              <a:headEnd type="none" w="med" len="med"/>
              <a:tailEnd type="triangle" w="med" len="med"/>
            </a:ln>
          </c:spPr>
          <c:marker>
            <c:symbol val="none"/>
          </c:marker>
          <c:dPt>
            <c:idx val="1"/>
            <c:bubble3D val="0"/>
            <c:spPr>
              <a:ln w="76200">
                <a:solidFill>
                  <a:srgbClr val="FF0000"/>
                </a:solidFill>
                <a:headEnd type="none" w="med" len="med"/>
                <a:tailEnd type="triangle" w="med" len="med"/>
              </a:ln>
            </c:spPr>
            <c:extLst>
              <c:ext xmlns:c16="http://schemas.microsoft.com/office/drawing/2014/chart" uri="{C3380CC4-5D6E-409C-BE32-E72D297353CC}">
                <c16:uniqueId val="{0000000C-27B9-4F84-A44C-3E2CD699CDD1}"/>
              </c:ext>
            </c:extLst>
          </c:dPt>
          <c:xVal>
            <c:numRef>
              <c:f>Sheet1!$G$6:$G$7</c:f>
              <c:numCache>
                <c:formatCode>General</c:formatCode>
                <c:ptCount val="2"/>
                <c:pt idx="0">
                  <c:v>0</c:v>
                </c:pt>
                <c:pt idx="1">
                  <c:v>2</c:v>
                </c:pt>
              </c:numCache>
            </c:numRef>
          </c:xVal>
          <c:yVal>
            <c:numRef>
              <c:f>Sheet1!$H$6:$H$7</c:f>
              <c:numCache>
                <c:formatCode>General</c:formatCode>
                <c:ptCount val="2"/>
                <c:pt idx="0">
                  <c:v>6.8390105211674171E-2</c:v>
                </c:pt>
                <c:pt idx="1">
                  <c:v>6.8390105211674171E-2</c:v>
                </c:pt>
              </c:numCache>
            </c:numRef>
          </c:yVal>
          <c:smooth val="1"/>
          <c:extLst>
            <c:ext xmlns:c16="http://schemas.microsoft.com/office/drawing/2014/chart" uri="{C3380CC4-5D6E-409C-BE32-E72D297353CC}">
              <c16:uniqueId val="{0000000D-27B9-4F84-A44C-3E2CD699CDD1}"/>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3.1934053328052682E-4</c:v>
                </c:pt>
                <c:pt idx="1">
                  <c:v>3.5206261956371998E-4</c:v>
                </c:pt>
                <c:pt idx="2">
                  <c:v>3.8782094460940403E-4</c:v>
                </c:pt>
                <c:pt idx="3">
                  <c:v>4.2686257263889037E-4</c:v>
                </c:pt>
                <c:pt idx="4">
                  <c:v>4.6945110865466113E-4</c:v>
                </c:pt>
                <c:pt idx="5">
                  <c:v>5.1586746029333138E-4</c:v>
                </c:pt>
                <c:pt idx="6">
                  <c:v>5.6641060195536754E-4</c:v>
                </c:pt>
                <c:pt idx="7">
                  <c:v>6.2139833751575298E-4</c:v>
                </c:pt>
                <c:pt idx="8">
                  <c:v>6.8116805756138416E-4</c:v>
                </c:pt>
                <c:pt idx="9">
                  <c:v>7.460774867348892E-4</c:v>
                </c:pt>
                <c:pt idx="10">
                  <c:v>8.1650541639289003E-4</c:v>
                </c:pt>
                <c:pt idx="11">
                  <c:v>8.9285241741166455E-4</c:v>
                </c:pt>
                <c:pt idx="12">
                  <c:v>9.755415275974306E-4</c:v>
                </c:pt>
                <c:pt idx="13">
                  <c:v>1.0650189077847625E-3</c:v>
                </c:pt>
                <c:pt idx="14">
                  <c:v>1.1617544603380542E-3</c:v>
                </c:pt>
                <c:pt idx="15">
                  <c:v>1.2662424034108593E-3</c:v>
                </c:pt>
                <c:pt idx="16">
                  <c:v>1.3790017939697239E-3</c:v>
                </c:pt>
                <c:pt idx="17">
                  <c:v>1.5005769922568223E-3</c:v>
                </c:pt>
                <c:pt idx="18">
                  <c:v>1.6315380600530256E-3</c:v>
                </c:pt>
                <c:pt idx="19">
                  <c:v>1.7724810848143498E-3</c:v>
                </c:pt>
                <c:pt idx="20">
                  <c:v>1.924028421494355E-3</c:v>
                </c:pt>
                <c:pt idx="21">
                  <c:v>2.0868288436373546E-3</c:v>
                </c:pt>
                <c:pt idx="22">
                  <c:v>2.2615575951371305E-3</c:v>
                </c:pt>
                <c:pt idx="23">
                  <c:v>2.4489163339077055E-3</c:v>
                </c:pt>
                <c:pt idx="24">
                  <c:v>2.6496329586113616E-3</c:v>
                </c:pt>
                <c:pt idx="25">
                  <c:v>2.8644613095395589E-3</c:v>
                </c:pt>
                <c:pt idx="26">
                  <c:v>3.0941807347488522E-3</c:v>
                </c:pt>
                <c:pt idx="27">
                  <c:v>3.339595512621682E-3</c:v>
                </c:pt>
                <c:pt idx="28">
                  <c:v>3.6015341221548817E-3</c:v>
                </c:pt>
                <c:pt idx="29">
                  <c:v>3.8808483524816039E-3</c:v>
                </c:pt>
                <c:pt idx="30">
                  <c:v>4.1784122434091447E-3</c:v>
                </c:pt>
                <c:pt idx="31">
                  <c:v>4.4951208491093783E-3</c:v>
                </c:pt>
                <c:pt idx="32">
                  <c:v>4.8318888175340122E-3</c:v>
                </c:pt>
                <c:pt idx="33">
                  <c:v>5.1896487786463113E-3</c:v>
                </c:pt>
                <c:pt idx="34">
                  <c:v>5.5693495351668556E-3</c:v>
                </c:pt>
                <c:pt idx="35">
                  <c:v>5.9719540502257669E-3</c:v>
                </c:pt>
                <c:pt idx="36">
                  <c:v>6.3984372270979714E-3</c:v>
                </c:pt>
                <c:pt idx="37">
                  <c:v>6.8497834770736088E-3</c:v>
                </c:pt>
                <c:pt idx="38">
                  <c:v>7.3269840724814236E-3</c:v>
                </c:pt>
                <c:pt idx="39">
                  <c:v>7.8310342829387269E-3</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E-27B9-4F84-A44C-3E2CD699CDD1}"/>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10-27B9-4F84-A44C-3E2CD699CDD1}"/>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5.7393515599973348E-2</c:v>
                </c:pt>
                <c:pt idx="162">
                  <c:v>5.5481729995203725E-2</c:v>
                </c:pt>
                <c:pt idx="163">
                  <c:v>5.3589861535640007E-2</c:v>
                </c:pt>
                <c:pt idx="164">
                  <c:v>5.1720265931775714E-2</c:v>
                </c:pt>
                <c:pt idx="165">
                  <c:v>4.987516408040004E-2</c:v>
                </c:pt>
                <c:pt idx="166">
                  <c:v>4.8056639646267413E-2</c:v>
                </c:pt>
                <c:pt idx="167">
                  <c:v>4.6266637278842448E-2</c:v>
                </c:pt>
                <c:pt idx="168">
                  <c:v>4.4506961450042175E-2</c:v>
                </c:pt>
                <c:pt idx="169">
                  <c:v>4.2779275895927067E-2</c:v>
                </c:pt>
                <c:pt idx="170">
                  <c:v>4.1085103642533781E-2</c:v>
                </c:pt>
                <c:pt idx="171">
                  <c:v>3.9425827593518134E-2</c:v>
                </c:pt>
                <c:pt idx="172">
                  <c:v>3.78026916549895E-2</c:v>
                </c:pt>
                <c:pt idx="173">
                  <c:v>3.6216802370874823E-2</c:v>
                </c:pt>
                <c:pt idx="174">
                  <c:v>3.4669131040363406E-2</c:v>
                </c:pt>
                <c:pt idx="175">
                  <c:v>3.3160516287444784E-2</c:v>
                </c:pt>
                <c:pt idx="176">
                  <c:v>3.1691667051273006E-2</c:v>
                </c:pt>
                <c:pt idx="177">
                  <c:v>3.02631659650625E-2</c:v>
                </c:pt>
                <c:pt idx="178">
                  <c:v>2.8875473090441677E-2</c:v>
                </c:pt>
                <c:pt idx="179">
                  <c:v>2.7528929973659747E-2</c:v>
                </c:pt>
                <c:pt idx="180">
                  <c:v>2.6223763989745161E-2</c:v>
                </c:pt>
                <c:pt idx="181">
                  <c:v>2.4960092940649638E-2</c:v>
                </c:pt>
                <c:pt idx="182">
                  <c:v>2.3737929873566262E-2</c:v>
                </c:pt>
                <c:pt idx="183">
                  <c:v>2.2557188085969748E-2</c:v>
                </c:pt>
                <c:pt idx="184">
                  <c:v>2.141768628448857E-2</c:v>
                </c:pt>
                <c:pt idx="185">
                  <c:v>2.0319153865455273E-2</c:v>
                </c:pt>
                <c:pt idx="186">
                  <c:v>1.92612362858928E-2</c:v>
                </c:pt>
                <c:pt idx="187">
                  <c:v>1.8243500494755926E-2</c:v>
                </c:pt>
                <c:pt idx="188">
                  <c:v>1.7265440395446544E-2</c:v>
                </c:pt>
                <c:pt idx="189">
                  <c:v>1.6326482311946475E-2</c:v>
                </c:pt>
                <c:pt idx="190">
                  <c:v>1.5425990432339446E-2</c:v>
                </c:pt>
                <c:pt idx="191">
                  <c:v>1.4563272205016053E-2</c:v>
                </c:pt>
                <c:pt idx="192">
                  <c:v>1.3737583664451674E-2</c:v>
                </c:pt>
                <c:pt idx="193">
                  <c:v>1.2948134665102425E-2</c:v>
                </c:pt>
                <c:pt idx="194">
                  <c:v>1.2194094003666216E-2</c:v>
                </c:pt>
                <c:pt idx="195">
                  <c:v>1.1474594411686606E-2</c:v>
                </c:pt>
                <c:pt idx="196">
                  <c:v>1.0788737402223513E-2</c:v>
                </c:pt>
                <c:pt idx="197">
                  <c:v>1.0135597956066111E-2</c:v>
                </c:pt>
                <c:pt idx="198">
                  <c:v>9.5142290347016746E-3</c:v>
                </c:pt>
                <c:pt idx="199">
                  <c:v>8.923665908973432E-3</c:v>
                </c:pt>
                <c:pt idx="200">
                  <c:v>8.3629302940459345E-3</c:v>
                </c:pt>
              </c:numCache>
            </c:numRef>
          </c:yVal>
          <c:smooth val="1"/>
          <c:extLst>
            <c:ext xmlns:c16="http://schemas.microsoft.com/office/drawing/2014/chart" uri="{C3380CC4-5D6E-409C-BE32-E72D297353CC}">
              <c16:uniqueId val="{00000011-27B9-4F84-A44C-3E2CD699CDD1}"/>
            </c:ext>
          </c:extLst>
        </c:ser>
        <c:ser>
          <c:idx val="4"/>
          <c:order val="7"/>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27B9-4F84-A44C-3E2CD699CDD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2</c:v>
                </c:pt>
                <c:pt idx="1">
                  <c:v>2</c:v>
                </c:pt>
              </c:numCache>
            </c:numRef>
          </c:xVal>
          <c:yVal>
            <c:numRef>
              <c:f>Sheet1!$N$5:$N$7</c:f>
              <c:numCache>
                <c:formatCode>General</c:formatCode>
                <c:ptCount val="3"/>
                <c:pt idx="0">
                  <c:v>-5.6991754343061821E-3</c:v>
                </c:pt>
                <c:pt idx="1">
                  <c:v>0.11968268412042982</c:v>
                </c:pt>
              </c:numCache>
            </c:numRef>
          </c:yVal>
          <c:smooth val="1"/>
          <c:extLst>
            <c:ext xmlns:c16="http://schemas.microsoft.com/office/drawing/2014/chart" uri="{C3380CC4-5D6E-409C-BE32-E72D297353CC}">
              <c16:uniqueId val="{00000013-27B9-4F84-A44C-3E2CD699CDD1}"/>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0029391622801E-2"/>
          <c:y val="2.835320580180228E-2"/>
          <c:w val="0.95044795772308976"/>
          <c:h val="0.92334230724807653"/>
        </c:manualLayout>
      </c:layout>
      <c:scatterChart>
        <c:scatterStyle val="smoothMarker"/>
        <c:varyColors val="0"/>
        <c:ser>
          <c:idx val="1"/>
          <c:order val="0"/>
          <c:spPr>
            <a:ln w="19050">
              <a:solidFill>
                <a:schemeClr val="tx1"/>
              </a:solidFill>
            </a:ln>
          </c:spPr>
          <c:marker>
            <c:symbol val="none"/>
          </c:marker>
          <c:errBars>
            <c:errDir val="y"/>
            <c:errBarType val="minus"/>
            <c:errValType val="percentage"/>
            <c:noEndCap val="1"/>
            <c:val val="100"/>
            <c:spPr>
              <a:ln w="66675" cmpd="sng">
                <a:gradFill flip="none" rotWithShape="1">
                  <a:gsLst>
                    <a:gs pos="15000">
                      <a:schemeClr val="bg1">
                        <a:alpha val="56000"/>
                      </a:schemeClr>
                    </a:gs>
                    <a:gs pos="100000">
                      <a:srgbClr val="19FF81">
                        <a:lumMod val="100000"/>
                      </a:srgbClr>
                    </a:gs>
                  </a:gsLst>
                  <a:path path="shape">
                    <a:fillToRect l="50000" t="50000" r="50000" b="50000"/>
                  </a:path>
                  <a:tileRect/>
                </a:gra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Sheet1!$S$4:$S$204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1.1015763624682348E-8</c:v>
                </c:pt>
                <c:pt idx="42">
                  <c:v>1.9773196406244672E-8</c:v>
                </c:pt>
                <c:pt idx="43">
                  <c:v>3.513955094820434E-8</c:v>
                </c:pt>
                <c:pt idx="44">
                  <c:v>6.1826205001658573E-8</c:v>
                </c:pt>
                <c:pt idx="45">
                  <c:v>1.0769760042543276E-7</c:v>
                </c:pt>
                <c:pt idx="46">
                  <c:v>1.8573618445552997E-7</c:v>
                </c:pt>
                <c:pt idx="47">
                  <c:v>3.1713492167159759E-7</c:v>
                </c:pt>
                <c:pt idx="48">
                  <c:v>5.3610353446976421E-7</c:v>
                </c:pt>
                <c:pt idx="49">
                  <c:v>8.9724351623833374E-7</c:v>
                </c:pt>
                <c:pt idx="50">
                  <c:v>1.4867195147342977E-6</c:v>
                </c:pt>
                <c:pt idx="51">
                  <c:v>2.4389607458933653E-6</c:v>
                </c:pt>
                <c:pt idx="52">
                  <c:v>3.9612990910320753E-6</c:v>
                </c:pt>
                <c:pt idx="53">
                  <c:v>6.3698251788671238E-6</c:v>
                </c:pt>
                <c:pt idx="54">
                  <c:v>1.0140852065486758E-5</c:v>
                </c:pt>
                <c:pt idx="55">
                  <c:v>1.5983741106905475E-5</c:v>
                </c:pt>
                <c:pt idx="56">
                  <c:v>2.494247129005362E-5</c:v>
                </c:pt>
                <c:pt idx="57">
                  <c:v>3.8535196742087129E-5</c:v>
                </c:pt>
                <c:pt idx="58">
                  <c:v>5.8943067756540058E-5</c:v>
                </c:pt>
                <c:pt idx="59">
                  <c:v>8.9261657177132928E-5</c:v>
                </c:pt>
                <c:pt idx="60">
                  <c:v>1.3383022576488537E-4</c:v>
                </c:pt>
                <c:pt idx="61">
                  <c:v>1.9865547139277307E-4</c:v>
                </c:pt>
                <c:pt idx="62">
                  <c:v>2.9194692579146027E-4</c:v>
                </c:pt>
                <c:pt idx="63">
                  <c:v>4.247802705507529E-4</c:v>
                </c:pt>
                <c:pt idx="64">
                  <c:v>6.1190193011377298E-4</c:v>
                </c:pt>
                <c:pt idx="65">
                  <c:v>8.7268269504576015E-4</c:v>
                </c:pt>
                <c:pt idx="66">
                  <c:v>1.232219168473021E-3</c:v>
                </c:pt>
                <c:pt idx="67">
                  <c:v>1.7225689390536812E-3</c:v>
                </c:pt>
                <c:pt idx="68">
                  <c:v>2.3840882014648486E-3</c:v>
                </c:pt>
                <c:pt idx="69">
                  <c:v>3.2668190561999247E-3</c:v>
                </c:pt>
                <c:pt idx="70">
                  <c:v>4.4318484119380075E-3</c:v>
                </c:pt>
                <c:pt idx="71">
                  <c:v>5.9525324197758642E-3</c:v>
                </c:pt>
                <c:pt idx="72">
                  <c:v>7.9154515829799686E-3</c:v>
                </c:pt>
                <c:pt idx="73">
                  <c:v>1.0420934814422614E-2</c:v>
                </c:pt>
                <c:pt idx="74">
                  <c:v>1.3582969233685634E-2</c:v>
                </c:pt>
                <c:pt idx="75">
                  <c:v>1.752830049356854E-2</c:v>
                </c:pt>
                <c:pt idx="76">
                  <c:v>2.2394530294842931E-2</c:v>
                </c:pt>
                <c:pt idx="77">
                  <c:v>2.8327037741601186E-2</c:v>
                </c:pt>
                <c:pt idx="78">
                  <c:v>3.5474592846231487E-2</c:v>
                </c:pt>
                <c:pt idx="79">
                  <c:v>4.3983595980427233E-2</c:v>
                </c:pt>
                <c:pt idx="80">
                  <c:v>5.3990966513188063E-2</c:v>
                </c:pt>
                <c:pt idx="81">
                  <c:v>6.5615814774676554E-2</c:v>
                </c:pt>
                <c:pt idx="82">
                  <c:v>7.8950158300894302E-2</c:v>
                </c:pt>
                <c:pt idx="83">
                  <c:v>9.4049077376887044E-2</c:v>
                </c:pt>
                <c:pt idx="84">
                  <c:v>0.11092083467945563</c:v>
                </c:pt>
                <c:pt idx="85">
                  <c:v>0.12951759566589174</c:v>
                </c:pt>
                <c:pt idx="86">
                  <c:v>0.14972746563574479</c:v>
                </c:pt>
                <c:pt idx="87">
                  <c:v>0.17136859204780761</c:v>
                </c:pt>
                <c:pt idx="88">
                  <c:v>0.19418605498321312</c:v>
                </c:pt>
                <c:pt idx="89">
                  <c:v>0.21785217703255064</c:v>
                </c:pt>
                <c:pt idx="90">
                  <c:v>0.24197072451914337</c:v>
                </c:pt>
                <c:pt idx="91">
                  <c:v>0.26608524989875476</c:v>
                </c:pt>
                <c:pt idx="92">
                  <c:v>0.28969155276148301</c:v>
                </c:pt>
                <c:pt idx="93">
                  <c:v>0.31225393336676144</c:v>
                </c:pt>
                <c:pt idx="94">
                  <c:v>0.33322460289179973</c:v>
                </c:pt>
                <c:pt idx="95">
                  <c:v>0.35206532676429952</c:v>
                </c:pt>
                <c:pt idx="96">
                  <c:v>0.36827014030332356</c:v>
                </c:pt>
                <c:pt idx="97">
                  <c:v>0.38138781546052419</c:v>
                </c:pt>
                <c:pt idx="98">
                  <c:v>0.39104269397545599</c:v>
                </c:pt>
                <c:pt idx="99">
                  <c:v>0.39695254747701181</c:v>
                </c:pt>
                <c:pt idx="100">
                  <c:v>0.3989422804014327</c:v>
                </c:pt>
                <c:pt idx="101">
                  <c:v>0.39695254747701175</c:v>
                </c:pt>
                <c:pt idx="102">
                  <c:v>0.39104269397545582</c:v>
                </c:pt>
                <c:pt idx="103">
                  <c:v>0.38138781546052403</c:v>
                </c:pt>
                <c:pt idx="104">
                  <c:v>0.36827014030332328</c:v>
                </c:pt>
                <c:pt idx="105">
                  <c:v>0.35206532676429952</c:v>
                </c:pt>
                <c:pt idx="106">
                  <c:v>0.33322460289179939</c:v>
                </c:pt>
                <c:pt idx="107">
                  <c:v>0.31225393336676105</c:v>
                </c:pt>
                <c:pt idx="108">
                  <c:v>0.28969155276148256</c:v>
                </c:pt>
                <c:pt idx="109">
                  <c:v>0.26608524989875476</c:v>
                </c:pt>
                <c:pt idx="110">
                  <c:v>0.24197072451914337</c:v>
                </c:pt>
                <c:pt idx="111">
                  <c:v>0.21785217703255022</c:v>
                </c:pt>
                <c:pt idx="112">
                  <c:v>0.1941860549832127</c:v>
                </c:pt>
                <c:pt idx="113">
                  <c:v>0.17136859204780719</c:v>
                </c:pt>
                <c:pt idx="114">
                  <c:v>0.14972746563574479</c:v>
                </c:pt>
                <c:pt idx="115">
                  <c:v>0.12951759566589174</c:v>
                </c:pt>
                <c:pt idx="116">
                  <c:v>0.11092083467945532</c:v>
                </c:pt>
                <c:pt idx="117">
                  <c:v>9.4049077376886753E-2</c:v>
                </c:pt>
                <c:pt idx="118">
                  <c:v>7.8950158300894066E-2</c:v>
                </c:pt>
                <c:pt idx="119">
                  <c:v>6.5615814774676554E-2</c:v>
                </c:pt>
                <c:pt idx="120">
                  <c:v>5.3990966513188063E-2</c:v>
                </c:pt>
                <c:pt idx="121">
                  <c:v>4.3983595980427052E-2</c:v>
                </c:pt>
                <c:pt idx="122">
                  <c:v>3.5474592846231362E-2</c:v>
                </c:pt>
                <c:pt idx="123">
                  <c:v>2.832703774160112E-2</c:v>
                </c:pt>
                <c:pt idx="124">
                  <c:v>2.2394530294842882E-2</c:v>
                </c:pt>
                <c:pt idx="125">
                  <c:v>1.752830049356854E-2</c:v>
                </c:pt>
                <c:pt idx="126">
                  <c:v>1.3582969233685566E-2</c:v>
                </c:pt>
                <c:pt idx="127">
                  <c:v>1.0420934814422567E-2</c:v>
                </c:pt>
                <c:pt idx="128">
                  <c:v>7.915451582979946E-3</c:v>
                </c:pt>
                <c:pt idx="129">
                  <c:v>5.9525324197758486E-3</c:v>
                </c:pt>
                <c:pt idx="130">
                  <c:v>4.4318484119380075E-3</c:v>
                </c:pt>
                <c:pt idx="131">
                  <c:v>3.2668190561999074E-3</c:v>
                </c:pt>
                <c:pt idx="132">
                  <c:v>2.3840882014648343E-3</c:v>
                </c:pt>
                <c:pt idx="133">
                  <c:v>1.7225689390536767E-3</c:v>
                </c:pt>
                <c:pt idx="134">
                  <c:v>1.2322191684730175E-3</c:v>
                </c:pt>
                <c:pt idx="135">
                  <c:v>8.7268269504576015E-4</c:v>
                </c:pt>
                <c:pt idx="136">
                  <c:v>6.1190193011376919E-4</c:v>
                </c:pt>
                <c:pt idx="137">
                  <c:v>4.2478027055074997E-4</c:v>
                </c:pt>
                <c:pt idx="138">
                  <c:v>2.9194692579145951E-4</c:v>
                </c:pt>
                <c:pt idx="139">
                  <c:v>1.9865547139277237E-4</c:v>
                </c:pt>
                <c:pt idx="140">
                  <c:v>1.3383022576488537E-4</c:v>
                </c:pt>
                <c:pt idx="141">
                  <c:v>8.9261657177132304E-5</c:v>
                </c:pt>
                <c:pt idx="142">
                  <c:v>5.8943067756539645E-5</c:v>
                </c:pt>
                <c:pt idx="143">
                  <c:v>3.8535196742086994E-5</c:v>
                </c:pt>
                <c:pt idx="144">
                  <c:v>2.4942471290053535E-5</c:v>
                </c:pt>
                <c:pt idx="145">
                  <c:v>1.5983741106905475E-5</c:v>
                </c:pt>
                <c:pt idx="146">
                  <c:v>1.014085206548667E-5</c:v>
                </c:pt>
                <c:pt idx="147">
                  <c:v>6.3698251788670679E-6</c:v>
                </c:pt>
                <c:pt idx="148">
                  <c:v>3.9612990910320609E-6</c:v>
                </c:pt>
                <c:pt idx="149">
                  <c:v>2.4389607458933522E-6</c:v>
                </c:pt>
                <c:pt idx="150">
                  <c:v>1.4867195147342977E-6</c:v>
                </c:pt>
                <c:pt idx="151">
                  <c:v>8.972435162383258E-7</c:v>
                </c:pt>
                <c:pt idx="152">
                  <c:v>5.3610353446975944E-7</c:v>
                </c:pt>
                <c:pt idx="153">
                  <c:v>3.1713492167159643E-7</c:v>
                </c:pt>
                <c:pt idx="154">
                  <c:v>1.8573618445552897E-7</c:v>
                </c:pt>
                <c:pt idx="155">
                  <c:v>1.0769760042543276E-7</c:v>
                </c:pt>
                <c:pt idx="156">
                  <c:v>6.1826205001657911E-8</c:v>
                </c:pt>
                <c:pt idx="157">
                  <c:v>3.5139550948204215E-8</c:v>
                </c:pt>
                <c:pt idx="158">
                  <c:v>1.9773196406244602E-8</c:v>
                </c:pt>
                <c:pt idx="159">
                  <c:v>1.1015763624682308E-8</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0-E668-4998-B17A-5943D167D187}"/>
            </c:ext>
          </c:extLst>
        </c:ser>
        <c:ser>
          <c:idx val="2"/>
          <c:order val="1"/>
          <c:spPr>
            <a:ln>
              <a:solidFill>
                <a:schemeClr val="tx1"/>
              </a:solidFill>
              <a:prstDash val="solid"/>
            </a:ln>
          </c:spPr>
          <c:marker>
            <c:symbol val="none"/>
          </c:marker>
          <c:dPt>
            <c:idx val="1"/>
            <c:bubble3D val="0"/>
            <c:spPr>
              <a:ln>
                <a:solidFill>
                  <a:srgbClr val="FFC000"/>
                </a:solidFill>
                <a:prstDash val="solid"/>
              </a:ln>
            </c:spPr>
            <c:extLst>
              <c:ext xmlns:c16="http://schemas.microsoft.com/office/drawing/2014/chart" uri="{C3380CC4-5D6E-409C-BE32-E72D297353CC}">
                <c16:uniqueId val="{00000002-E668-4998-B17A-5943D167D187}"/>
              </c:ext>
            </c:extLst>
          </c:dPt>
          <c:dLbls>
            <c:dLbl>
              <c:idx val="0"/>
              <c:delete val="1"/>
              <c:extLst>
                <c:ext xmlns:c15="http://schemas.microsoft.com/office/drawing/2012/chart" uri="{CE6537A1-D6FC-4f65-9D91-7224C49458BB}"/>
                <c:ext xmlns:c16="http://schemas.microsoft.com/office/drawing/2014/chart" uri="{C3380CC4-5D6E-409C-BE32-E72D297353CC}">
                  <c16:uniqueId val="{00000003-E668-4998-B17A-5943D167D187}"/>
                </c:ext>
              </c:extLst>
            </c:dLbl>
            <c:dLbl>
              <c:idx val="1"/>
              <c:tx>
                <c:rich>
                  <a:bodyPr/>
                  <a:lstStyle/>
                  <a:p>
                    <a:r>
                      <a:rPr lang="en-US" sz="1600" b="1">
                        <a:ln>
                          <a:solidFill>
                            <a:schemeClr val="tx1">
                              <a:lumMod val="65000"/>
                              <a:lumOff val="35000"/>
                            </a:schemeClr>
                          </a:solidFill>
                        </a:ln>
                        <a:solidFill>
                          <a:srgbClr val="00B050"/>
                        </a:solidFill>
                      </a:rPr>
                      <a:t>Target</a:t>
                    </a:r>
                    <a:endParaRPr lang="en-US" b="1">
                      <a:ln>
                        <a:solidFill>
                          <a:schemeClr val="tx1">
                            <a:lumMod val="65000"/>
                            <a:lumOff val="35000"/>
                          </a:schemeClr>
                        </a:solidFill>
                      </a:ln>
                      <a:solidFill>
                        <a:srgbClr val="00B050"/>
                      </a:solidFill>
                    </a:endParaRP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E668-4998-B17A-5943D167D187}"/>
                </c:ext>
              </c:extLst>
            </c:dLbl>
            <c:spPr>
              <a:noFill/>
              <a:ln>
                <a:noFill/>
              </a:ln>
              <a:effectLst/>
            </c:spPr>
            <c:txPr>
              <a:bodyPr wrap="square" lIns="38100" tIns="19050" rIns="38100" bIns="19050" anchor="ctr">
                <a:spAutoFit/>
              </a:bodyPr>
              <a:lstStyle/>
              <a:p>
                <a:pPr>
                  <a:defRPr sz="1200"/>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Sheet1!$M$9:$M$11</c:f>
              <c:numCache>
                <c:formatCode>General</c:formatCode>
                <c:ptCount val="3"/>
                <c:pt idx="0">
                  <c:v>0</c:v>
                </c:pt>
                <c:pt idx="1">
                  <c:v>0</c:v>
                </c:pt>
              </c:numCache>
            </c:numRef>
          </c:xVal>
          <c:yVal>
            <c:numRef>
              <c:f>Sheet1!$N$9:$N$11</c:f>
              <c:numCache>
                <c:formatCode>General</c:formatCode>
                <c:ptCount val="3"/>
                <c:pt idx="0">
                  <c:v>-1.9947114020071637E-2</c:v>
                </c:pt>
                <c:pt idx="1">
                  <c:v>0.45878362246164756</c:v>
                </c:pt>
              </c:numCache>
            </c:numRef>
          </c:yVal>
          <c:smooth val="1"/>
          <c:extLst>
            <c:ext xmlns:c16="http://schemas.microsoft.com/office/drawing/2014/chart" uri="{C3380CC4-5D6E-409C-BE32-E72D297353CC}">
              <c16:uniqueId val="{00000004-E668-4998-B17A-5943D167D187}"/>
            </c:ext>
          </c:extLst>
        </c:ser>
        <c:ser>
          <c:idx val="3"/>
          <c:order val="2"/>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5-E668-4998-B17A-5943D167D187}"/>
                </c:ext>
              </c:extLst>
            </c:dLbl>
            <c:dLbl>
              <c:idx val="1"/>
              <c:tx>
                <c:rich>
                  <a:bodyPr wrap="square" lIns="38100" tIns="19050" rIns="38100" bIns="19050" anchor="ctr">
                    <a:spAutoFit/>
                  </a:bodyPr>
                  <a:lstStyle/>
                  <a:p>
                    <a:pPr>
                      <a:defRPr sz="1600" b="1">
                        <a:solidFill>
                          <a:srgbClr val="FF0000"/>
                        </a:solidFill>
                      </a:defRPr>
                    </a:pPr>
                    <a:r>
                      <a:rPr lang="en-US" sz="1600" b="1">
                        <a:solidFill>
                          <a:srgbClr val="FF0000"/>
                        </a:solidFill>
                      </a:rPr>
                      <a:t>-TEa</a:t>
                    </a:r>
                  </a:p>
                </c:rich>
              </c:tx>
              <c:spPr>
                <a:noFill/>
                <a:ln>
                  <a:noFill/>
                </a:ln>
                <a:effectLst/>
              </c:spPr>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E668-4998-B17A-5943D167D187}"/>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Sheet1!$M$13:$M$15</c:f>
              <c:numCache>
                <c:formatCode>General</c:formatCode>
                <c:ptCount val="3"/>
                <c:pt idx="0">
                  <c:v>-6</c:v>
                </c:pt>
                <c:pt idx="1">
                  <c:v>-6</c:v>
                </c:pt>
              </c:numCache>
            </c:numRef>
          </c:xVal>
          <c:yVal>
            <c:numRef>
              <c:f>Sheet1!$N$13:$N$15</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7-E668-4998-B17A-5943D167D187}"/>
            </c:ext>
          </c:extLst>
        </c:ser>
        <c:ser>
          <c:idx val="5"/>
          <c:order val="3"/>
          <c:spPr>
            <a:ln>
              <a:solidFill>
                <a:schemeClr val="accent1"/>
              </a:solid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8-E668-4998-B17A-5943D167D187}"/>
                </c:ext>
              </c:extLst>
            </c:dLbl>
            <c:dLbl>
              <c:idx val="1"/>
              <c:tx>
                <c:rich>
                  <a:bodyPr/>
                  <a:lstStyle/>
                  <a:p>
                    <a:r>
                      <a:rPr lang="en-US"/>
                      <a:t>+TEa</a:t>
                    </a:r>
                  </a:p>
                </c:rich>
              </c:tx>
              <c:dLblPos val="t"/>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E668-4998-B17A-5943D167D187}"/>
                </c:ext>
              </c:extLst>
            </c:dLbl>
            <c:spPr>
              <a:noFill/>
              <a:ln>
                <a:noFill/>
              </a:ln>
              <a:effectLst/>
            </c:spPr>
            <c:txPr>
              <a:bodyPr wrap="square" lIns="38100" tIns="19050" rIns="38100" bIns="19050" anchor="ctr" anchorCtr="0">
                <a:spAutoFit/>
              </a:bodyPr>
              <a:lstStyle/>
              <a:p>
                <a:pPr algn="ctr">
                  <a:defRPr lang="en-US" sz="1400" b="1" i="0" u="none" strike="noStrike" kern="1200" baseline="0">
                    <a:solidFill>
                      <a:srgbClr val="FF0000"/>
                    </a:solidFill>
                    <a:latin typeface="+mn-lt"/>
                    <a:ea typeface="+mn-ea"/>
                    <a:cs typeface="+mn-cs"/>
                  </a:defRPr>
                </a:pPr>
                <a:endParaRPr lang="fa-IR"/>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xVal>
            <c:numRef>
              <c:f>Sheet1!$M$17:$M$19</c:f>
              <c:numCache>
                <c:formatCode>General</c:formatCode>
                <c:ptCount val="3"/>
                <c:pt idx="0">
                  <c:v>6</c:v>
                </c:pt>
                <c:pt idx="1">
                  <c:v>6</c:v>
                </c:pt>
              </c:numCache>
            </c:numRef>
          </c:xVal>
          <c:yVal>
            <c:numRef>
              <c:f>Sheet1!$N$17:$N$19</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0A-E668-4998-B17A-5943D167D187}"/>
            </c:ext>
          </c:extLst>
        </c:ser>
        <c:ser>
          <c:idx val="6"/>
          <c:order val="4"/>
          <c:spPr>
            <a:ln w="38100">
              <a:solidFill>
                <a:schemeClr val="tx1"/>
              </a:solidFill>
              <a:headEnd type="none" w="med" len="med"/>
              <a:tailEnd type="triangle" w="med" len="med"/>
            </a:ln>
          </c:spPr>
          <c:marker>
            <c:symbol val="none"/>
          </c:marker>
          <c:xVal>
            <c:numRef>
              <c:f>Sheet1!$G$6:$G$7</c:f>
              <c:numCache>
                <c:formatCode>General</c:formatCode>
                <c:ptCount val="2"/>
                <c:pt idx="0">
                  <c:v>0</c:v>
                </c:pt>
                <c:pt idx="1">
                  <c:v>0</c:v>
                </c:pt>
              </c:numCache>
            </c:numRef>
          </c:xVal>
          <c:yVal>
            <c:numRef>
              <c:f>Sheet1!$H$6:$H$7</c:f>
              <c:numCache>
                <c:formatCode>General</c:formatCode>
                <c:ptCount val="2"/>
                <c:pt idx="0">
                  <c:v>0.23936536824085961</c:v>
                </c:pt>
                <c:pt idx="1">
                  <c:v>0.23936536824085961</c:v>
                </c:pt>
              </c:numCache>
            </c:numRef>
          </c:yVal>
          <c:smooth val="1"/>
          <c:extLst>
            <c:ext xmlns:c16="http://schemas.microsoft.com/office/drawing/2014/chart" uri="{C3380CC4-5D6E-409C-BE32-E72D297353CC}">
              <c16:uniqueId val="{0000000B-E668-4998-B17A-5943D167D187}"/>
            </c:ext>
          </c:extLst>
        </c:ser>
        <c:ser>
          <c:idx val="7"/>
          <c:order val="5"/>
          <c:spPr>
            <a:ln w="19050">
              <a:solidFill>
                <a:schemeClr val="tx1"/>
              </a:solidFill>
            </a:ln>
          </c:spPr>
          <c:marker>
            <c:symbol val="none"/>
          </c:marker>
          <c:errBars>
            <c:errDir val="y"/>
            <c:errBarType val="minus"/>
            <c:errValType val="percentage"/>
            <c:noEndCap val="1"/>
            <c:val val="100"/>
            <c:spPr>
              <a:ln w="44450" cmpd="sng">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Sheet1!$T$4:$T$204</c:f>
              <c:numCache>
                <c:formatCode>General</c:formatCode>
                <c:ptCount val="201"/>
                <c:pt idx="0">
                  <c:v>7.6945986267064199E-23</c:v>
                </c:pt>
                <c:pt idx="1">
                  <c:v>2.0811768202028245E-22</c:v>
                </c:pt>
                <c:pt idx="2">
                  <c:v>5.5730000227206912E-22</c:v>
                </c:pt>
                <c:pt idx="3">
                  <c:v>1.4774954927042648E-21</c:v>
                </c:pt>
                <c:pt idx="4">
                  <c:v>3.8781119317469607E-21</c:v>
                </c:pt>
                <c:pt idx="5">
                  <c:v>1.007793539430001E-20</c:v>
                </c:pt>
                <c:pt idx="6">
                  <c:v>2.5928647011003708E-20</c:v>
                </c:pt>
                <c:pt idx="7">
                  <c:v>6.6045798607393083E-20</c:v>
                </c:pt>
                <c:pt idx="8">
                  <c:v>1.665588032379929E-19</c:v>
                </c:pt>
                <c:pt idx="9">
                  <c:v>4.1585989791151602E-19</c:v>
                </c:pt>
                <c:pt idx="10">
                  <c:v>1.0279773571668917E-18</c:v>
                </c:pt>
                <c:pt idx="11">
                  <c:v>2.5158057769514047E-18</c:v>
                </c:pt>
                <c:pt idx="12">
                  <c:v>6.095758129562418E-18</c:v>
                </c:pt>
                <c:pt idx="13">
                  <c:v>1.4622963575006579E-17</c:v>
                </c:pt>
                <c:pt idx="14">
                  <c:v>3.4729627485662082E-17</c:v>
                </c:pt>
                <c:pt idx="15">
                  <c:v>8.1662356316695502E-17</c:v>
                </c:pt>
                <c:pt idx="16">
                  <c:v>1.9010815379079637E-16</c:v>
                </c:pt>
                <c:pt idx="17">
                  <c:v>4.3816394355093266E-16</c:v>
                </c:pt>
                <c:pt idx="18">
                  <c:v>9.9983787484971794E-16</c:v>
                </c:pt>
                <c:pt idx="19">
                  <c:v>2.2588094031543032E-15</c:v>
                </c:pt>
                <c:pt idx="20">
                  <c:v>5.0522710835368927E-15</c:v>
                </c:pt>
                <c:pt idx="21">
                  <c:v>1.1187956214351817E-14</c:v>
                </c:pt>
                <c:pt idx="22">
                  <c:v>2.4528552856964324E-14</c:v>
                </c:pt>
                <c:pt idx="23">
                  <c:v>5.3241483722529814E-14</c:v>
                </c:pt>
                <c:pt idx="24">
                  <c:v>1.144156490180137E-13</c:v>
                </c:pt>
                <c:pt idx="25">
                  <c:v>2.4343205330290096E-13</c:v>
                </c:pt>
                <c:pt idx="26">
                  <c:v>5.1277536367966629E-13</c:v>
                </c:pt>
                <c:pt idx="27">
                  <c:v>1.069383787154164E-12</c:v>
                </c:pt>
                <c:pt idx="28">
                  <c:v>2.207989963137155E-12</c:v>
                </c:pt>
                <c:pt idx="29">
                  <c:v>4.5135436772055174E-12</c:v>
                </c:pt>
                <c:pt idx="30">
                  <c:v>9.1347204083645936E-12</c:v>
                </c:pt>
                <c:pt idx="31">
                  <c:v>1.8303322170155714E-11</c:v>
                </c:pt>
                <c:pt idx="32">
                  <c:v>3.6309615017918004E-11</c:v>
                </c:pt>
                <c:pt idx="33">
                  <c:v>7.1313281239961009E-11</c:v>
                </c:pt>
                <c:pt idx="34">
                  <c:v>1.3866799941653172E-10</c:v>
                </c:pt>
                <c:pt idx="35">
                  <c:v>2.6695566147628519E-10</c:v>
                </c:pt>
                <c:pt idx="36">
                  <c:v>5.0881402816450389E-10</c:v>
                </c:pt>
                <c:pt idx="37">
                  <c:v>9.6014333703123363E-10</c:v>
                </c:pt>
                <c:pt idx="38">
                  <c:v>1.7937839079640922E-9</c:v>
                </c:pt>
                <c:pt idx="39">
                  <c:v>3.3178842435473049E-9</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numCache>
            </c:numRef>
          </c:yVal>
          <c:smooth val="1"/>
          <c:extLst>
            <c:ext xmlns:c16="http://schemas.microsoft.com/office/drawing/2014/chart" uri="{C3380CC4-5D6E-409C-BE32-E72D297353CC}">
              <c16:uniqueId val="{0000000C-E668-4998-B17A-5943D167D187}"/>
            </c:ext>
          </c:extLst>
        </c:ser>
        <c:ser>
          <c:idx val="8"/>
          <c:order val="6"/>
          <c:spPr>
            <a:ln w="19050">
              <a:solidFill>
                <a:schemeClr val="tx1"/>
              </a:solidFill>
            </a:ln>
          </c:spPr>
          <c:marker>
            <c:symbol val="none"/>
          </c:marker>
          <c:dPt>
            <c:idx val="153"/>
            <c:bubble3D val="0"/>
            <c:spPr>
              <a:ln w="19050">
                <a:gradFill>
                  <a:gsLst>
                    <a:gs pos="0">
                      <a:schemeClr val="accent1">
                        <a:lumMod val="5000"/>
                        <a:lumOff val="95000"/>
                      </a:schemeClr>
                    </a:gs>
                    <a:gs pos="91000">
                      <a:srgbClr val="FF0000"/>
                    </a:gs>
                  </a:gsLst>
                  <a:lin ang="5400000" scaled="1"/>
                </a:gradFill>
              </a:ln>
            </c:spPr>
            <c:extLst>
              <c:ext xmlns:c16="http://schemas.microsoft.com/office/drawing/2014/chart" uri="{C3380CC4-5D6E-409C-BE32-E72D297353CC}">
                <c16:uniqueId val="{0000000E-E668-4998-B17A-5943D167D187}"/>
              </c:ext>
            </c:extLst>
          </c:dPt>
          <c:errBars>
            <c:errDir val="y"/>
            <c:errBarType val="minus"/>
            <c:errValType val="percentage"/>
            <c:noEndCap val="1"/>
            <c:val val="100"/>
            <c:spPr>
              <a:ln w="44450">
                <a:solidFill>
                  <a:srgbClr val="FF0000"/>
                </a:solidFill>
              </a:ln>
            </c:spPr>
          </c:errBars>
          <c:xVal>
            <c:numRef>
              <c:f>Sheet1!$P$4:$P$204</c:f>
              <c:numCache>
                <c:formatCode>General</c:formatCode>
                <c:ptCount val="201"/>
                <c:pt idx="0">
                  <c:v>-10</c:v>
                </c:pt>
                <c:pt idx="1">
                  <c:v>-9.9</c:v>
                </c:pt>
                <c:pt idx="2">
                  <c:v>-9.8000000000000007</c:v>
                </c:pt>
                <c:pt idx="3">
                  <c:v>-9.6999999999999993</c:v>
                </c:pt>
                <c:pt idx="4">
                  <c:v>-9.6</c:v>
                </c:pt>
                <c:pt idx="5">
                  <c:v>-9.5</c:v>
                </c:pt>
                <c:pt idx="6">
                  <c:v>-9.4</c:v>
                </c:pt>
                <c:pt idx="7">
                  <c:v>-9.3000000000000007</c:v>
                </c:pt>
                <c:pt idx="8">
                  <c:v>-9.1999999999999993</c:v>
                </c:pt>
                <c:pt idx="9">
                  <c:v>-9.1</c:v>
                </c:pt>
                <c:pt idx="10">
                  <c:v>-9</c:v>
                </c:pt>
                <c:pt idx="11">
                  <c:v>-8.9</c:v>
                </c:pt>
                <c:pt idx="12">
                  <c:v>-8.8000000000000007</c:v>
                </c:pt>
                <c:pt idx="13">
                  <c:v>-8.6999999999999993</c:v>
                </c:pt>
                <c:pt idx="14">
                  <c:v>-8.6</c:v>
                </c:pt>
                <c:pt idx="15">
                  <c:v>-8.5</c:v>
                </c:pt>
                <c:pt idx="16">
                  <c:v>-8.4</c:v>
                </c:pt>
                <c:pt idx="17">
                  <c:v>-8.3000000000000007</c:v>
                </c:pt>
                <c:pt idx="18">
                  <c:v>-8.1999999999999993</c:v>
                </c:pt>
                <c:pt idx="19">
                  <c:v>-8.1</c:v>
                </c:pt>
                <c:pt idx="20">
                  <c:v>-8</c:v>
                </c:pt>
                <c:pt idx="21">
                  <c:v>-7.9</c:v>
                </c:pt>
                <c:pt idx="22">
                  <c:v>-7.8</c:v>
                </c:pt>
                <c:pt idx="23">
                  <c:v>-7.6999999999999993</c:v>
                </c:pt>
                <c:pt idx="24">
                  <c:v>-7.6</c:v>
                </c:pt>
                <c:pt idx="25">
                  <c:v>-7.5</c:v>
                </c:pt>
                <c:pt idx="26">
                  <c:v>-7.4</c:v>
                </c:pt>
                <c:pt idx="27">
                  <c:v>-7.3</c:v>
                </c:pt>
                <c:pt idx="28">
                  <c:v>-7.1999999999999993</c:v>
                </c:pt>
                <c:pt idx="29">
                  <c:v>-7.1</c:v>
                </c:pt>
                <c:pt idx="30">
                  <c:v>-7</c:v>
                </c:pt>
                <c:pt idx="31">
                  <c:v>-6.9</c:v>
                </c:pt>
                <c:pt idx="32">
                  <c:v>-6.8</c:v>
                </c:pt>
                <c:pt idx="33">
                  <c:v>-6.6999999999999993</c:v>
                </c:pt>
                <c:pt idx="34">
                  <c:v>-6.6</c:v>
                </c:pt>
                <c:pt idx="35">
                  <c:v>-6.5</c:v>
                </c:pt>
                <c:pt idx="36">
                  <c:v>-6.4</c:v>
                </c:pt>
                <c:pt idx="37">
                  <c:v>-6.3</c:v>
                </c:pt>
                <c:pt idx="38">
                  <c:v>-6.1999999999999993</c:v>
                </c:pt>
                <c:pt idx="39">
                  <c:v>-6.1</c:v>
                </c:pt>
                <c:pt idx="40">
                  <c:v>-6</c:v>
                </c:pt>
                <c:pt idx="41">
                  <c:v>-5.8999999999999995</c:v>
                </c:pt>
                <c:pt idx="42">
                  <c:v>-5.8</c:v>
                </c:pt>
                <c:pt idx="43">
                  <c:v>-5.7</c:v>
                </c:pt>
                <c:pt idx="44">
                  <c:v>-5.6</c:v>
                </c:pt>
                <c:pt idx="45">
                  <c:v>-5.5</c:v>
                </c:pt>
                <c:pt idx="46">
                  <c:v>-5.3999999999999995</c:v>
                </c:pt>
                <c:pt idx="47">
                  <c:v>-5.3</c:v>
                </c:pt>
                <c:pt idx="48">
                  <c:v>-5.1999999999999993</c:v>
                </c:pt>
                <c:pt idx="49">
                  <c:v>-5.0999999999999996</c:v>
                </c:pt>
                <c:pt idx="50">
                  <c:v>-5</c:v>
                </c:pt>
                <c:pt idx="51">
                  <c:v>-4.8999999999999995</c:v>
                </c:pt>
                <c:pt idx="52">
                  <c:v>-4.8</c:v>
                </c:pt>
                <c:pt idx="53">
                  <c:v>-4.6999999999999993</c:v>
                </c:pt>
                <c:pt idx="54">
                  <c:v>-4.5999999999999996</c:v>
                </c:pt>
                <c:pt idx="55">
                  <c:v>-4.5</c:v>
                </c:pt>
                <c:pt idx="56">
                  <c:v>-4.3999999999999995</c:v>
                </c:pt>
                <c:pt idx="57">
                  <c:v>-4.3</c:v>
                </c:pt>
                <c:pt idx="58">
                  <c:v>-4.1999999999999993</c:v>
                </c:pt>
                <c:pt idx="59">
                  <c:v>-4.0999999999999996</c:v>
                </c:pt>
                <c:pt idx="60">
                  <c:v>-4</c:v>
                </c:pt>
                <c:pt idx="61">
                  <c:v>-3.8999999999999995</c:v>
                </c:pt>
                <c:pt idx="62">
                  <c:v>-3.8</c:v>
                </c:pt>
                <c:pt idx="63">
                  <c:v>-3.6999999999999993</c:v>
                </c:pt>
                <c:pt idx="64">
                  <c:v>-3.5999999999999996</c:v>
                </c:pt>
                <c:pt idx="65">
                  <c:v>-3.5</c:v>
                </c:pt>
                <c:pt idx="66">
                  <c:v>-3.3999999999999995</c:v>
                </c:pt>
                <c:pt idx="67">
                  <c:v>-3.3</c:v>
                </c:pt>
                <c:pt idx="68">
                  <c:v>-3.1999999999999993</c:v>
                </c:pt>
                <c:pt idx="69">
                  <c:v>-3.0999999999999996</c:v>
                </c:pt>
                <c:pt idx="70">
                  <c:v>-3</c:v>
                </c:pt>
                <c:pt idx="71">
                  <c:v>-2.8999999999999995</c:v>
                </c:pt>
                <c:pt idx="72">
                  <c:v>-2.8</c:v>
                </c:pt>
                <c:pt idx="73">
                  <c:v>-2.6999999999999993</c:v>
                </c:pt>
                <c:pt idx="74">
                  <c:v>-2.5999999999999996</c:v>
                </c:pt>
                <c:pt idx="75">
                  <c:v>-2.5</c:v>
                </c:pt>
                <c:pt idx="76">
                  <c:v>-2.3999999999999995</c:v>
                </c:pt>
                <c:pt idx="77">
                  <c:v>-2.2999999999999998</c:v>
                </c:pt>
                <c:pt idx="78">
                  <c:v>-2.1999999999999993</c:v>
                </c:pt>
                <c:pt idx="79">
                  <c:v>-2.0999999999999996</c:v>
                </c:pt>
                <c:pt idx="80">
                  <c:v>-2</c:v>
                </c:pt>
                <c:pt idx="81">
                  <c:v>-1.9000000000000004</c:v>
                </c:pt>
                <c:pt idx="82">
                  <c:v>-1.7999999999999989</c:v>
                </c:pt>
                <c:pt idx="83">
                  <c:v>-1.6999999999999993</c:v>
                </c:pt>
                <c:pt idx="84">
                  <c:v>-1.5999999999999996</c:v>
                </c:pt>
                <c:pt idx="85">
                  <c:v>-1.5</c:v>
                </c:pt>
                <c:pt idx="86">
                  <c:v>-1.4000000000000004</c:v>
                </c:pt>
                <c:pt idx="87">
                  <c:v>-1.2999999999999989</c:v>
                </c:pt>
                <c:pt idx="88">
                  <c:v>-1.1999999999999993</c:v>
                </c:pt>
                <c:pt idx="89">
                  <c:v>-1.0999999999999996</c:v>
                </c:pt>
                <c:pt idx="90">
                  <c:v>-1</c:v>
                </c:pt>
                <c:pt idx="91">
                  <c:v>-0.90000000000000036</c:v>
                </c:pt>
                <c:pt idx="92">
                  <c:v>-0.79999999999999893</c:v>
                </c:pt>
                <c:pt idx="93">
                  <c:v>-0.69999999999999929</c:v>
                </c:pt>
                <c:pt idx="94">
                  <c:v>-0.59999999999999964</c:v>
                </c:pt>
                <c:pt idx="95">
                  <c:v>-0.5</c:v>
                </c:pt>
                <c:pt idx="96">
                  <c:v>-0.39999999999999858</c:v>
                </c:pt>
                <c:pt idx="97">
                  <c:v>-0.29999999999999893</c:v>
                </c:pt>
                <c:pt idx="98">
                  <c:v>-0.19999999999999929</c:v>
                </c:pt>
                <c:pt idx="99">
                  <c:v>-9.9999999999999645E-2</c:v>
                </c:pt>
                <c:pt idx="100">
                  <c:v>0</c:v>
                </c:pt>
                <c:pt idx="101">
                  <c:v>0.10000000000000142</c:v>
                </c:pt>
                <c:pt idx="102">
                  <c:v>0.20000000000000107</c:v>
                </c:pt>
                <c:pt idx="103">
                  <c:v>0.30000000000000071</c:v>
                </c:pt>
                <c:pt idx="104">
                  <c:v>0.40000000000000036</c:v>
                </c:pt>
                <c:pt idx="105">
                  <c:v>0.5</c:v>
                </c:pt>
                <c:pt idx="106">
                  <c:v>0.60000000000000142</c:v>
                </c:pt>
                <c:pt idx="107">
                  <c:v>0.70000000000000107</c:v>
                </c:pt>
                <c:pt idx="108">
                  <c:v>0.80000000000000071</c:v>
                </c:pt>
                <c:pt idx="109">
                  <c:v>0.90000000000000036</c:v>
                </c:pt>
                <c:pt idx="110">
                  <c:v>1</c:v>
                </c:pt>
                <c:pt idx="111">
                  <c:v>1.1000000000000014</c:v>
                </c:pt>
                <c:pt idx="112">
                  <c:v>1.2000000000000011</c:v>
                </c:pt>
                <c:pt idx="113">
                  <c:v>1.3000000000000007</c:v>
                </c:pt>
                <c:pt idx="114">
                  <c:v>1.4000000000000004</c:v>
                </c:pt>
                <c:pt idx="115">
                  <c:v>1.5</c:v>
                </c:pt>
                <c:pt idx="116">
                  <c:v>1.6000000000000014</c:v>
                </c:pt>
                <c:pt idx="117">
                  <c:v>1.7000000000000011</c:v>
                </c:pt>
                <c:pt idx="118">
                  <c:v>1.8000000000000007</c:v>
                </c:pt>
                <c:pt idx="119">
                  <c:v>1.9000000000000004</c:v>
                </c:pt>
                <c:pt idx="120">
                  <c:v>2</c:v>
                </c:pt>
                <c:pt idx="121">
                  <c:v>2.1000000000000014</c:v>
                </c:pt>
                <c:pt idx="122">
                  <c:v>2.2000000000000011</c:v>
                </c:pt>
                <c:pt idx="123">
                  <c:v>2.3000000000000007</c:v>
                </c:pt>
                <c:pt idx="124">
                  <c:v>2.4000000000000004</c:v>
                </c:pt>
                <c:pt idx="125">
                  <c:v>2.5</c:v>
                </c:pt>
                <c:pt idx="126">
                  <c:v>2.6000000000000014</c:v>
                </c:pt>
                <c:pt idx="127">
                  <c:v>2.7000000000000011</c:v>
                </c:pt>
                <c:pt idx="128">
                  <c:v>2.8000000000000007</c:v>
                </c:pt>
                <c:pt idx="129">
                  <c:v>2.9000000000000004</c:v>
                </c:pt>
                <c:pt idx="130">
                  <c:v>3</c:v>
                </c:pt>
                <c:pt idx="131">
                  <c:v>3.1000000000000014</c:v>
                </c:pt>
                <c:pt idx="132">
                  <c:v>3.2000000000000011</c:v>
                </c:pt>
                <c:pt idx="133">
                  <c:v>3.3000000000000007</c:v>
                </c:pt>
                <c:pt idx="134">
                  <c:v>3.4000000000000004</c:v>
                </c:pt>
                <c:pt idx="135">
                  <c:v>3.5</c:v>
                </c:pt>
                <c:pt idx="136">
                  <c:v>3.6000000000000014</c:v>
                </c:pt>
                <c:pt idx="137">
                  <c:v>3.7000000000000011</c:v>
                </c:pt>
                <c:pt idx="138">
                  <c:v>3.8000000000000007</c:v>
                </c:pt>
                <c:pt idx="139">
                  <c:v>3.9000000000000004</c:v>
                </c:pt>
                <c:pt idx="140">
                  <c:v>4</c:v>
                </c:pt>
                <c:pt idx="141">
                  <c:v>4.1000000000000014</c:v>
                </c:pt>
                <c:pt idx="142">
                  <c:v>4.2000000000000011</c:v>
                </c:pt>
                <c:pt idx="143">
                  <c:v>4.3000000000000007</c:v>
                </c:pt>
                <c:pt idx="144">
                  <c:v>4.4000000000000004</c:v>
                </c:pt>
                <c:pt idx="145">
                  <c:v>4.5</c:v>
                </c:pt>
                <c:pt idx="146">
                  <c:v>4.6000000000000014</c:v>
                </c:pt>
                <c:pt idx="147">
                  <c:v>4.7000000000000011</c:v>
                </c:pt>
                <c:pt idx="148">
                  <c:v>4.8000000000000007</c:v>
                </c:pt>
                <c:pt idx="149">
                  <c:v>4.9000000000000004</c:v>
                </c:pt>
                <c:pt idx="150">
                  <c:v>5</c:v>
                </c:pt>
                <c:pt idx="151">
                  <c:v>5.1000000000000014</c:v>
                </c:pt>
                <c:pt idx="152">
                  <c:v>5.2000000000000011</c:v>
                </c:pt>
                <c:pt idx="153">
                  <c:v>5.3000000000000007</c:v>
                </c:pt>
                <c:pt idx="154">
                  <c:v>5.4</c:v>
                </c:pt>
                <c:pt idx="155">
                  <c:v>5.5</c:v>
                </c:pt>
                <c:pt idx="156">
                  <c:v>5.6000000000000014</c:v>
                </c:pt>
                <c:pt idx="157">
                  <c:v>5.7000000000000011</c:v>
                </c:pt>
                <c:pt idx="158">
                  <c:v>5.8000000000000007</c:v>
                </c:pt>
                <c:pt idx="159">
                  <c:v>5.9</c:v>
                </c:pt>
                <c:pt idx="160">
                  <c:v>6</c:v>
                </c:pt>
                <c:pt idx="161">
                  <c:v>6.1000000000000014</c:v>
                </c:pt>
                <c:pt idx="162">
                  <c:v>6.1999999999999993</c:v>
                </c:pt>
                <c:pt idx="163">
                  <c:v>6.3000000000000007</c:v>
                </c:pt>
                <c:pt idx="164">
                  <c:v>6.4000000000000021</c:v>
                </c:pt>
                <c:pt idx="165">
                  <c:v>6.5</c:v>
                </c:pt>
                <c:pt idx="166">
                  <c:v>6.6000000000000014</c:v>
                </c:pt>
                <c:pt idx="167">
                  <c:v>6.6999999999999993</c:v>
                </c:pt>
                <c:pt idx="168">
                  <c:v>6.8000000000000007</c:v>
                </c:pt>
                <c:pt idx="169">
                  <c:v>6.9000000000000021</c:v>
                </c:pt>
                <c:pt idx="170">
                  <c:v>7</c:v>
                </c:pt>
                <c:pt idx="171">
                  <c:v>7.1000000000000014</c:v>
                </c:pt>
                <c:pt idx="172">
                  <c:v>7.1999999999999993</c:v>
                </c:pt>
                <c:pt idx="173">
                  <c:v>7.3000000000000007</c:v>
                </c:pt>
                <c:pt idx="174">
                  <c:v>7.4000000000000021</c:v>
                </c:pt>
                <c:pt idx="175">
                  <c:v>7.5</c:v>
                </c:pt>
                <c:pt idx="176">
                  <c:v>7.6000000000000014</c:v>
                </c:pt>
                <c:pt idx="177">
                  <c:v>7.6999999999999993</c:v>
                </c:pt>
                <c:pt idx="178">
                  <c:v>7.8000000000000007</c:v>
                </c:pt>
                <c:pt idx="179">
                  <c:v>7.9000000000000021</c:v>
                </c:pt>
                <c:pt idx="180">
                  <c:v>8</c:v>
                </c:pt>
                <c:pt idx="181">
                  <c:v>8.1000000000000014</c:v>
                </c:pt>
                <c:pt idx="182">
                  <c:v>8.1999999999999993</c:v>
                </c:pt>
                <c:pt idx="183">
                  <c:v>8.3000000000000007</c:v>
                </c:pt>
                <c:pt idx="184">
                  <c:v>8.4000000000000021</c:v>
                </c:pt>
                <c:pt idx="185">
                  <c:v>8.5</c:v>
                </c:pt>
                <c:pt idx="186">
                  <c:v>8.6000000000000014</c:v>
                </c:pt>
                <c:pt idx="187">
                  <c:v>8.6999999999999993</c:v>
                </c:pt>
                <c:pt idx="188">
                  <c:v>8.8000000000000007</c:v>
                </c:pt>
                <c:pt idx="189">
                  <c:v>8.9000000000000021</c:v>
                </c:pt>
                <c:pt idx="190">
                  <c:v>9</c:v>
                </c:pt>
                <c:pt idx="191">
                  <c:v>9.1000000000000014</c:v>
                </c:pt>
                <c:pt idx="192">
                  <c:v>9.2000000000000028</c:v>
                </c:pt>
                <c:pt idx="193">
                  <c:v>9.3000000000000007</c:v>
                </c:pt>
                <c:pt idx="194">
                  <c:v>9.4000000000000021</c:v>
                </c:pt>
                <c:pt idx="195">
                  <c:v>9.5</c:v>
                </c:pt>
                <c:pt idx="196">
                  <c:v>9.6000000000000014</c:v>
                </c:pt>
                <c:pt idx="197">
                  <c:v>9.7000000000000028</c:v>
                </c:pt>
                <c:pt idx="198">
                  <c:v>9.8000000000000007</c:v>
                </c:pt>
                <c:pt idx="199">
                  <c:v>9.9000000000000021</c:v>
                </c:pt>
                <c:pt idx="200">
                  <c:v>10</c:v>
                </c:pt>
              </c:numCache>
            </c:numRef>
          </c:xVal>
          <c:yVal>
            <c:numRef>
              <c:f>Sheet1!$U$4:$U$204</c:f>
              <c:numCache>
                <c:formatCode>General</c:formatCode>
                <c:ptCount val="2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3.3178842435472697E-9</c:v>
                </c:pt>
                <c:pt idx="162">
                  <c:v>1.7937839079640922E-9</c:v>
                </c:pt>
                <c:pt idx="163">
                  <c:v>9.601433370312266E-10</c:v>
                </c:pt>
                <c:pt idx="164">
                  <c:v>5.0881402816449841E-10</c:v>
                </c:pt>
                <c:pt idx="165">
                  <c:v>2.6695566147628519E-10</c:v>
                </c:pt>
                <c:pt idx="166">
                  <c:v>1.3866799941653025E-10</c:v>
                </c:pt>
                <c:pt idx="167">
                  <c:v>7.1313281239961009E-11</c:v>
                </c:pt>
                <c:pt idx="168">
                  <c:v>3.6309615017917752E-11</c:v>
                </c:pt>
                <c:pt idx="169">
                  <c:v>1.8303322170155517E-11</c:v>
                </c:pt>
                <c:pt idx="170">
                  <c:v>9.1347204083645936E-12</c:v>
                </c:pt>
                <c:pt idx="171">
                  <c:v>4.513543677205469E-12</c:v>
                </c:pt>
                <c:pt idx="172">
                  <c:v>2.207989963137155E-12</c:v>
                </c:pt>
                <c:pt idx="173">
                  <c:v>1.0693837871541565E-12</c:v>
                </c:pt>
                <c:pt idx="174">
                  <c:v>5.1277536367965902E-13</c:v>
                </c:pt>
                <c:pt idx="175">
                  <c:v>2.4343205330290096E-13</c:v>
                </c:pt>
                <c:pt idx="176">
                  <c:v>1.1441564901801248E-13</c:v>
                </c:pt>
                <c:pt idx="177">
                  <c:v>5.3241483722529814E-14</c:v>
                </c:pt>
                <c:pt idx="178">
                  <c:v>2.4528552856964153E-14</c:v>
                </c:pt>
                <c:pt idx="179">
                  <c:v>1.1187956214351656E-14</c:v>
                </c:pt>
                <c:pt idx="180">
                  <c:v>5.0522710835368927E-15</c:v>
                </c:pt>
                <c:pt idx="181">
                  <c:v>2.2588094031542708E-15</c:v>
                </c:pt>
                <c:pt idx="182">
                  <c:v>9.9983787484971794E-16</c:v>
                </c:pt>
                <c:pt idx="183">
                  <c:v>4.3816394355093266E-16</c:v>
                </c:pt>
                <c:pt idx="184">
                  <c:v>1.9010815379079371E-16</c:v>
                </c:pt>
                <c:pt idx="185">
                  <c:v>8.1662356316695502E-17</c:v>
                </c:pt>
                <c:pt idx="186">
                  <c:v>3.4729627485661583E-17</c:v>
                </c:pt>
                <c:pt idx="187">
                  <c:v>1.4622963575006579E-17</c:v>
                </c:pt>
                <c:pt idx="188">
                  <c:v>6.095758129562418E-18</c:v>
                </c:pt>
                <c:pt idx="189">
                  <c:v>2.5158057769513689E-18</c:v>
                </c:pt>
                <c:pt idx="190">
                  <c:v>1.0279773571668917E-18</c:v>
                </c:pt>
                <c:pt idx="191">
                  <c:v>4.1585989791150716E-19</c:v>
                </c:pt>
                <c:pt idx="192">
                  <c:v>1.6655880323798698E-19</c:v>
                </c:pt>
                <c:pt idx="193">
                  <c:v>6.6045798607393083E-20</c:v>
                </c:pt>
                <c:pt idx="194">
                  <c:v>2.5928647011003341E-20</c:v>
                </c:pt>
                <c:pt idx="195">
                  <c:v>1.007793539430001E-20</c:v>
                </c:pt>
                <c:pt idx="196">
                  <c:v>3.8781119317469065E-21</c:v>
                </c:pt>
                <c:pt idx="197">
                  <c:v>1.4774954927042124E-21</c:v>
                </c:pt>
                <c:pt idx="198">
                  <c:v>5.5730000227206912E-22</c:v>
                </c:pt>
                <c:pt idx="199">
                  <c:v>2.0811768202027803E-22</c:v>
                </c:pt>
                <c:pt idx="200">
                  <c:v>7.6945986267064199E-23</c:v>
                </c:pt>
              </c:numCache>
            </c:numRef>
          </c:yVal>
          <c:smooth val="1"/>
          <c:extLst>
            <c:ext xmlns:c16="http://schemas.microsoft.com/office/drawing/2014/chart" uri="{C3380CC4-5D6E-409C-BE32-E72D297353CC}">
              <c16:uniqueId val="{0000000F-E668-4998-B17A-5943D167D187}"/>
            </c:ext>
          </c:extLst>
        </c:ser>
        <c:ser>
          <c:idx val="4"/>
          <c:order val="7"/>
          <c:tx>
            <c:v>Mean</c:v>
          </c:tx>
          <c:spPr>
            <a:ln>
              <a:solidFill>
                <a:schemeClr val="tx1"/>
              </a:solidFill>
              <a:prstDash val="dash"/>
            </a:ln>
          </c:spPr>
          <c:marker>
            <c:symbol val="none"/>
          </c:marker>
          <c:dLbls>
            <c:dLbl>
              <c:idx val="1"/>
              <c:layout>
                <c:manualLayout>
                  <c:x val="-3.4186194423518862E-2"/>
                  <c:y val="-1.1947407653762485E-2"/>
                </c:manualLayout>
              </c:layout>
              <c:tx>
                <c:rich>
                  <a:bodyPr wrap="square" lIns="38100" tIns="19050" rIns="38100" bIns="19050" anchor="ctr">
                    <a:spAutoFit/>
                  </a:bodyPr>
                  <a:lstStyle/>
                  <a:p>
                    <a:pPr>
                      <a:defRPr>
                        <a:solidFill>
                          <a:schemeClr val="dk1"/>
                        </a:solidFill>
                        <a:latin typeface="+mn-lt"/>
                        <a:ea typeface="+mn-ea"/>
                        <a:cs typeface="+mn-cs"/>
                      </a:defRPr>
                    </a:pPr>
                    <a:r>
                      <a:rPr lang="en-US" sz="1200" b="1">
                        <a:solidFill>
                          <a:schemeClr val="tx1"/>
                        </a:solidFill>
                        <a:latin typeface="+mn-lt"/>
                        <a:ea typeface="+mn-ea"/>
                        <a:cs typeface="+mn-cs"/>
                      </a:rPr>
                      <a:t>Mean</a:t>
                    </a:r>
                    <a:endParaRPr lang="en-US" b="1">
                      <a:solidFill>
                        <a:schemeClr val="tx1"/>
                      </a:solidFill>
                    </a:endParaRPr>
                  </a:p>
                </c:rich>
              </c:tx>
              <c:spPr>
                <a:solidFill>
                  <a:schemeClr val="lt1"/>
                </a:solidFill>
                <a:ln w="25400" cap="flat" cmpd="sng" algn="ctr">
                  <a:noFill/>
                  <a:prstDash val="solid"/>
                </a:ln>
                <a:effectLst/>
              </c:spPr>
              <c:dLblPos val="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E668-4998-B17A-5943D167D187}"/>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1"/>
              </c:ext>
            </c:extLst>
          </c:dLbls>
          <c:xVal>
            <c:numRef>
              <c:f>Sheet1!$M$5:$M$7</c:f>
              <c:numCache>
                <c:formatCode>General</c:formatCode>
                <c:ptCount val="3"/>
                <c:pt idx="0">
                  <c:v>0</c:v>
                </c:pt>
                <c:pt idx="1">
                  <c:v>0</c:v>
                </c:pt>
              </c:numCache>
            </c:numRef>
          </c:xVal>
          <c:yVal>
            <c:numRef>
              <c:f>Sheet1!$N$5:$N$7</c:f>
              <c:numCache>
                <c:formatCode>General</c:formatCode>
                <c:ptCount val="3"/>
                <c:pt idx="0">
                  <c:v>-1.9947114020071637E-2</c:v>
                </c:pt>
                <c:pt idx="1">
                  <c:v>0.41888939442150436</c:v>
                </c:pt>
              </c:numCache>
            </c:numRef>
          </c:yVal>
          <c:smooth val="1"/>
          <c:extLst>
            <c:ext xmlns:c16="http://schemas.microsoft.com/office/drawing/2014/chart" uri="{C3380CC4-5D6E-409C-BE32-E72D297353CC}">
              <c16:uniqueId val="{00000011-E668-4998-B17A-5943D167D187}"/>
            </c:ext>
          </c:extLst>
        </c:ser>
        <c:dLbls>
          <c:showLegendKey val="0"/>
          <c:showVal val="0"/>
          <c:showCatName val="0"/>
          <c:showSerName val="0"/>
          <c:showPercent val="0"/>
          <c:showBubbleSize val="0"/>
        </c:dLbls>
        <c:axId val="49556864"/>
        <c:axId val="82653952"/>
      </c:scatterChart>
      <c:valAx>
        <c:axId val="49556864"/>
        <c:scaling>
          <c:orientation val="minMax"/>
          <c:max val="10"/>
          <c:min val="-10"/>
        </c:scaling>
        <c:delete val="0"/>
        <c:axPos val="b"/>
        <c:numFmt formatCode="General" sourceLinked="1"/>
        <c:majorTickMark val="out"/>
        <c:minorTickMark val="none"/>
        <c:tickLblPos val="nextTo"/>
        <c:txPr>
          <a:bodyPr/>
          <a:lstStyle/>
          <a:p>
            <a:pPr>
              <a:defRPr sz="1400" b="1"/>
            </a:pPr>
            <a:endParaRPr lang="fa-IR"/>
          </a:p>
        </c:txPr>
        <c:crossAx val="82653952"/>
        <c:crosses val="autoZero"/>
        <c:crossBetween val="midCat"/>
        <c:majorUnit val="1"/>
        <c:minorUnit val="0.5"/>
      </c:valAx>
      <c:valAx>
        <c:axId val="82653952"/>
        <c:scaling>
          <c:orientation val="minMax"/>
        </c:scaling>
        <c:delete val="1"/>
        <c:axPos val="l"/>
        <c:numFmt formatCode="General" sourceLinked="1"/>
        <c:majorTickMark val="out"/>
        <c:minorTickMark val="none"/>
        <c:tickLblPos val="nextTo"/>
        <c:crossAx val="49556864"/>
        <c:crosses val="autoZero"/>
        <c:crossBetween val="midCat"/>
      </c:valAx>
    </c:plotArea>
    <c:plotVisOnly val="1"/>
    <c:dispBlanksAs val="gap"/>
    <c:showDLblsOverMax val="0"/>
  </c:chart>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3">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0.06863</cdr:x>
      <cdr:y>0.21429</cdr:y>
    </cdr:from>
    <cdr:to>
      <cdr:x>0.59804</cdr:x>
      <cdr:y>0.85714</cdr:y>
    </cdr:to>
    <cdr:cxnSp macro="">
      <cdr:nvCxnSpPr>
        <cdr:cNvPr id="3" name="Straight Connector 2">
          <a:extLst xmlns:a="http://schemas.openxmlformats.org/drawingml/2006/main">
            <a:ext uri="{FF2B5EF4-FFF2-40B4-BE49-F238E27FC236}">
              <a16:creationId xmlns:a16="http://schemas.microsoft.com/office/drawing/2014/main" id="{08F7E4DB-0148-4242-99E1-91C913142BF8}"/>
            </a:ext>
          </a:extLst>
        </cdr:cNvPr>
        <cdr:cNvCxnSpPr/>
      </cdr:nvCxnSpPr>
      <cdr:spPr>
        <a:xfrm xmlns:a="http://schemas.openxmlformats.org/drawingml/2006/main" flipH="1">
          <a:off x="504056" y="864096"/>
          <a:ext cx="3888432" cy="2592288"/>
        </a:xfrm>
        <a:prstGeom xmlns:a="http://schemas.openxmlformats.org/drawingml/2006/main" prst="line">
          <a:avLst/>
        </a:prstGeom>
        <a:ln xmlns:a="http://schemas.openxmlformats.org/drawingml/2006/main">
          <a:solidFill>
            <a:srgbClr val="FF0000"/>
          </a:solidFill>
        </a:ln>
      </cdr:spPr>
      <cdr:style>
        <a:lnRef xmlns:a="http://schemas.openxmlformats.org/drawingml/2006/main" idx="2">
          <a:schemeClr val="accent4"/>
        </a:lnRef>
        <a:fillRef xmlns:a="http://schemas.openxmlformats.org/drawingml/2006/main" idx="0">
          <a:schemeClr val="accent4"/>
        </a:fillRef>
        <a:effectRef xmlns:a="http://schemas.openxmlformats.org/drawingml/2006/main" idx="1">
          <a:schemeClr val="accent4"/>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95583E1B-C5AC-42FE-A752-55003D988307}" type="datetimeFigureOut">
              <a:rPr lang="fa-IR" smtClean="0"/>
              <a:pPr/>
              <a:t>04/03/1447</a:t>
            </a:fld>
            <a:endParaRPr lang="fa-I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6886E0F-082D-4FA1-8254-881AA8F783F6}" type="slidenum">
              <a:rPr lang="fa-IR" smtClean="0"/>
              <a:pPr/>
              <a:t>‹#›</a:t>
            </a:fld>
            <a:endParaRPr lang="fa-IR"/>
          </a:p>
        </p:txBody>
      </p:sp>
    </p:spTree>
    <p:extLst>
      <p:ext uri="{BB962C8B-B14F-4D97-AF65-F5344CB8AC3E}">
        <p14:creationId xmlns:p14="http://schemas.microsoft.com/office/powerpoint/2010/main" val="351024555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fa-IR" dirty="0"/>
          </a:p>
        </p:txBody>
      </p:sp>
      <p:sp>
        <p:nvSpPr>
          <p:cNvPr id="4" name="Slide Number Placeholder 3"/>
          <p:cNvSpPr>
            <a:spLocks noGrp="1"/>
          </p:cNvSpPr>
          <p:nvPr>
            <p:ph type="sldNum" sz="quarter" idx="10"/>
          </p:nvPr>
        </p:nvSpPr>
        <p:spPr/>
        <p:txBody>
          <a:bodyPr/>
          <a:lstStyle/>
          <a:p>
            <a:fld id="{16886E0F-082D-4FA1-8254-881AA8F783F6}" type="slidenum">
              <a:rPr lang="fa-IR" smtClean="0"/>
              <a:pPr/>
              <a:t>3</a:t>
            </a:fld>
            <a:endParaRPr lang="fa-IR"/>
          </a:p>
        </p:txBody>
      </p:sp>
    </p:spTree>
    <p:extLst>
      <p:ext uri="{BB962C8B-B14F-4D97-AF65-F5344CB8AC3E}">
        <p14:creationId xmlns:p14="http://schemas.microsoft.com/office/powerpoint/2010/main" val="3773907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86E0F-082D-4FA1-8254-881AA8F783F6}" type="slidenum">
              <a:rPr lang="fa-IR" smtClean="0"/>
              <a:pPr/>
              <a:t>117</a:t>
            </a:fld>
            <a:endParaRPr lang="fa-IR"/>
          </a:p>
        </p:txBody>
      </p:sp>
    </p:spTree>
    <p:extLst>
      <p:ext uri="{BB962C8B-B14F-4D97-AF65-F5344CB8AC3E}">
        <p14:creationId xmlns:p14="http://schemas.microsoft.com/office/powerpoint/2010/main" val="2836009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86E0F-082D-4FA1-8254-881AA8F783F6}" type="slidenum">
              <a:rPr lang="fa-IR" smtClean="0"/>
              <a:pPr/>
              <a:t>118</a:t>
            </a:fld>
            <a:endParaRPr lang="fa-IR"/>
          </a:p>
        </p:txBody>
      </p:sp>
    </p:spTree>
    <p:extLst>
      <p:ext uri="{BB962C8B-B14F-4D97-AF65-F5344CB8AC3E}">
        <p14:creationId xmlns:p14="http://schemas.microsoft.com/office/powerpoint/2010/main" val="33187422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86E0F-082D-4FA1-8254-881AA8F783F6}" type="slidenum">
              <a:rPr lang="fa-IR" smtClean="0"/>
              <a:pPr/>
              <a:t>119</a:t>
            </a:fld>
            <a:endParaRPr lang="fa-IR"/>
          </a:p>
        </p:txBody>
      </p:sp>
    </p:spTree>
    <p:extLst>
      <p:ext uri="{BB962C8B-B14F-4D97-AF65-F5344CB8AC3E}">
        <p14:creationId xmlns:p14="http://schemas.microsoft.com/office/powerpoint/2010/main" val="26251025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86E0F-082D-4FA1-8254-881AA8F783F6}" type="slidenum">
              <a:rPr lang="fa-IR" smtClean="0"/>
              <a:pPr/>
              <a:t>185</a:t>
            </a:fld>
            <a:endParaRPr lang="fa-IR"/>
          </a:p>
        </p:txBody>
      </p:sp>
    </p:spTree>
    <p:extLst>
      <p:ext uri="{BB962C8B-B14F-4D97-AF65-F5344CB8AC3E}">
        <p14:creationId xmlns:p14="http://schemas.microsoft.com/office/powerpoint/2010/main" val="4225613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86E0F-082D-4FA1-8254-881AA8F783F6}" type="slidenum">
              <a:rPr lang="fa-IR" smtClean="0"/>
              <a:pPr/>
              <a:t>187</a:t>
            </a:fld>
            <a:endParaRPr lang="fa-IR"/>
          </a:p>
        </p:txBody>
      </p:sp>
    </p:spTree>
    <p:extLst>
      <p:ext uri="{BB962C8B-B14F-4D97-AF65-F5344CB8AC3E}">
        <p14:creationId xmlns:p14="http://schemas.microsoft.com/office/powerpoint/2010/main" val="2969698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86E0F-082D-4FA1-8254-881AA8F783F6}" type="slidenum">
              <a:rPr lang="fa-IR" smtClean="0"/>
              <a:pPr/>
              <a:t>233</a:t>
            </a:fld>
            <a:endParaRPr lang="fa-IR"/>
          </a:p>
        </p:txBody>
      </p:sp>
    </p:spTree>
    <p:extLst>
      <p:ext uri="{BB962C8B-B14F-4D97-AF65-F5344CB8AC3E}">
        <p14:creationId xmlns:p14="http://schemas.microsoft.com/office/powerpoint/2010/main" val="2356046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86E0F-082D-4FA1-8254-881AA8F783F6}" type="slidenum">
              <a:rPr lang="fa-IR" smtClean="0"/>
              <a:pPr/>
              <a:t>13</a:t>
            </a:fld>
            <a:endParaRPr lang="fa-IR"/>
          </a:p>
        </p:txBody>
      </p:sp>
    </p:spTree>
    <p:extLst>
      <p:ext uri="{BB962C8B-B14F-4D97-AF65-F5344CB8AC3E}">
        <p14:creationId xmlns:p14="http://schemas.microsoft.com/office/powerpoint/2010/main" val="268486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86E0F-082D-4FA1-8254-881AA8F783F6}" type="slidenum">
              <a:rPr lang="fa-IR" smtClean="0"/>
              <a:pPr/>
              <a:t>23</a:t>
            </a:fld>
            <a:endParaRPr lang="fa-IR"/>
          </a:p>
        </p:txBody>
      </p:sp>
    </p:spTree>
    <p:extLst>
      <p:ext uri="{BB962C8B-B14F-4D97-AF65-F5344CB8AC3E}">
        <p14:creationId xmlns:p14="http://schemas.microsoft.com/office/powerpoint/2010/main" val="21598532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F351B6D-976E-4AD1-9777-B53DF9D2955B}" type="slidenum">
              <a:rPr lang="en-US" smtClean="0"/>
              <a:t>93</a:t>
            </a:fld>
            <a:endParaRPr lang="en-US"/>
          </a:p>
        </p:txBody>
      </p:sp>
    </p:spTree>
    <p:extLst>
      <p:ext uri="{BB962C8B-B14F-4D97-AF65-F5344CB8AC3E}">
        <p14:creationId xmlns:p14="http://schemas.microsoft.com/office/powerpoint/2010/main" val="7447555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86E0F-082D-4FA1-8254-881AA8F783F6}" type="slidenum">
              <a:rPr lang="fa-IR" smtClean="0"/>
              <a:pPr/>
              <a:t>96</a:t>
            </a:fld>
            <a:endParaRPr lang="fa-IR"/>
          </a:p>
        </p:txBody>
      </p:sp>
    </p:spTree>
    <p:extLst>
      <p:ext uri="{BB962C8B-B14F-4D97-AF65-F5344CB8AC3E}">
        <p14:creationId xmlns:p14="http://schemas.microsoft.com/office/powerpoint/2010/main" val="3939389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51B6D-976E-4AD1-9777-B53DF9D2955B}" type="slidenum">
              <a:rPr lang="en-US" smtClean="0"/>
              <a:pPr/>
              <a:t>98</a:t>
            </a:fld>
            <a:endParaRPr lang="en-US"/>
          </a:p>
        </p:txBody>
      </p:sp>
    </p:spTree>
    <p:extLst>
      <p:ext uri="{BB962C8B-B14F-4D97-AF65-F5344CB8AC3E}">
        <p14:creationId xmlns:p14="http://schemas.microsoft.com/office/powerpoint/2010/main" val="4249223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51B6D-976E-4AD1-9777-B53DF9D2955B}" type="slidenum">
              <a:rPr lang="en-US" smtClean="0"/>
              <a:pPr/>
              <a:t>99</a:t>
            </a:fld>
            <a:endParaRPr lang="en-US"/>
          </a:p>
        </p:txBody>
      </p:sp>
    </p:spTree>
    <p:extLst>
      <p:ext uri="{BB962C8B-B14F-4D97-AF65-F5344CB8AC3E}">
        <p14:creationId xmlns:p14="http://schemas.microsoft.com/office/powerpoint/2010/main" val="935036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F351B6D-976E-4AD1-9777-B53DF9D2955B}" type="slidenum">
              <a:rPr lang="en-US" smtClean="0"/>
              <a:pPr/>
              <a:t>100</a:t>
            </a:fld>
            <a:endParaRPr lang="en-US"/>
          </a:p>
        </p:txBody>
      </p:sp>
    </p:spTree>
    <p:extLst>
      <p:ext uri="{BB962C8B-B14F-4D97-AF65-F5344CB8AC3E}">
        <p14:creationId xmlns:p14="http://schemas.microsoft.com/office/powerpoint/2010/main" val="1605572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6886E0F-082D-4FA1-8254-881AA8F783F6}" type="slidenum">
              <a:rPr lang="fa-IR" smtClean="0"/>
              <a:pPr/>
              <a:t>116</a:t>
            </a:fld>
            <a:endParaRPr lang="fa-IR"/>
          </a:p>
        </p:txBody>
      </p:sp>
    </p:spTree>
    <p:extLst>
      <p:ext uri="{BB962C8B-B14F-4D97-AF65-F5344CB8AC3E}">
        <p14:creationId xmlns:p14="http://schemas.microsoft.com/office/powerpoint/2010/main" val="917745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9EB3E2-BB8D-4722-82BE-48031F9499D5}" type="datetime8">
              <a:rPr lang="fa-IR" smtClean="0"/>
              <a:pPr/>
              <a:t>27 اوت 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22BB-B8CB-43B2-9A75-2AB6527143BB}" type="slidenum">
              <a:rPr lang="en-US" smtClean="0"/>
              <a:pPr/>
              <a:t>‹#›</a:t>
            </a:fld>
            <a:endParaRPr lang="en-US"/>
          </a:p>
        </p:txBody>
      </p:sp>
    </p:spTree>
    <p:extLst>
      <p:ext uri="{BB962C8B-B14F-4D97-AF65-F5344CB8AC3E}">
        <p14:creationId xmlns:p14="http://schemas.microsoft.com/office/powerpoint/2010/main" val="3597312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CC1CC6-5EE2-4E83-B476-99FF2230E0FF}" type="datetime8">
              <a:rPr lang="fa-IR" smtClean="0"/>
              <a:pPr/>
              <a:t>27 اوت 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22BB-B8CB-43B2-9A75-2AB6527143BB}" type="slidenum">
              <a:rPr lang="en-US" smtClean="0"/>
              <a:pPr/>
              <a:t>‹#›</a:t>
            </a:fld>
            <a:endParaRPr lang="en-US"/>
          </a:p>
        </p:txBody>
      </p:sp>
    </p:spTree>
    <p:extLst>
      <p:ext uri="{BB962C8B-B14F-4D97-AF65-F5344CB8AC3E}">
        <p14:creationId xmlns:p14="http://schemas.microsoft.com/office/powerpoint/2010/main" val="3198405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8E2950-2235-45D4-91A1-9AD77C456867}" type="datetime8">
              <a:rPr lang="fa-IR" smtClean="0"/>
              <a:pPr/>
              <a:t>27 اوت 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22BB-B8CB-43B2-9A75-2AB6527143BB}" type="slidenum">
              <a:rPr lang="en-US" smtClean="0"/>
              <a:pPr/>
              <a:t>‹#›</a:t>
            </a:fld>
            <a:endParaRPr lang="en-US"/>
          </a:p>
        </p:txBody>
      </p:sp>
    </p:spTree>
    <p:extLst>
      <p:ext uri="{BB962C8B-B14F-4D97-AF65-F5344CB8AC3E}">
        <p14:creationId xmlns:p14="http://schemas.microsoft.com/office/powerpoint/2010/main" val="884910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36E5ACD-87F9-4E42-BDDF-44441DB8B9FE}" type="datetime8">
              <a:rPr lang="fa-IR" smtClean="0"/>
              <a:pPr/>
              <a:t>27 اوت 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22BB-B8CB-43B2-9A75-2AB6527143BB}" type="slidenum">
              <a:rPr lang="en-US" smtClean="0"/>
              <a:pPr/>
              <a:t>‹#›</a:t>
            </a:fld>
            <a:endParaRPr lang="en-US"/>
          </a:p>
        </p:txBody>
      </p:sp>
    </p:spTree>
    <p:extLst>
      <p:ext uri="{BB962C8B-B14F-4D97-AF65-F5344CB8AC3E}">
        <p14:creationId xmlns:p14="http://schemas.microsoft.com/office/powerpoint/2010/main" val="2343060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24103-A0CB-45AE-B155-794B2A6F9006}" type="datetime8">
              <a:rPr lang="fa-IR" smtClean="0"/>
              <a:pPr/>
              <a:t>27 اوت 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AF22BB-B8CB-43B2-9A75-2AB6527143BB}" type="slidenum">
              <a:rPr lang="en-US" smtClean="0"/>
              <a:pPr/>
              <a:t>‹#›</a:t>
            </a:fld>
            <a:endParaRPr lang="en-US"/>
          </a:p>
        </p:txBody>
      </p:sp>
    </p:spTree>
    <p:extLst>
      <p:ext uri="{BB962C8B-B14F-4D97-AF65-F5344CB8AC3E}">
        <p14:creationId xmlns:p14="http://schemas.microsoft.com/office/powerpoint/2010/main" val="424975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3A22A24-366A-4E99-91E1-344521EC8FC9}" type="datetime8">
              <a:rPr lang="fa-IR" smtClean="0"/>
              <a:pPr/>
              <a:t>27 اوت 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F22BB-B8CB-43B2-9A75-2AB6527143BB}" type="slidenum">
              <a:rPr lang="en-US" smtClean="0"/>
              <a:pPr/>
              <a:t>‹#›</a:t>
            </a:fld>
            <a:endParaRPr lang="en-US"/>
          </a:p>
        </p:txBody>
      </p:sp>
    </p:spTree>
    <p:extLst>
      <p:ext uri="{BB962C8B-B14F-4D97-AF65-F5344CB8AC3E}">
        <p14:creationId xmlns:p14="http://schemas.microsoft.com/office/powerpoint/2010/main" val="217090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93895D2-4300-453F-BDBB-687C71488072}" type="datetime8">
              <a:rPr lang="fa-IR" smtClean="0"/>
              <a:pPr/>
              <a:t>27 اوت 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AF22BB-B8CB-43B2-9A75-2AB6527143BB}" type="slidenum">
              <a:rPr lang="en-US" smtClean="0"/>
              <a:pPr/>
              <a:t>‹#›</a:t>
            </a:fld>
            <a:endParaRPr lang="en-US"/>
          </a:p>
        </p:txBody>
      </p:sp>
    </p:spTree>
    <p:extLst>
      <p:ext uri="{BB962C8B-B14F-4D97-AF65-F5344CB8AC3E}">
        <p14:creationId xmlns:p14="http://schemas.microsoft.com/office/powerpoint/2010/main" val="3969773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19FDC1-7682-41DC-8FCC-BC91CDBF4447}" type="datetime8">
              <a:rPr lang="fa-IR" smtClean="0"/>
              <a:pPr/>
              <a:t>27 اوت 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AF22BB-B8CB-43B2-9A75-2AB6527143BB}" type="slidenum">
              <a:rPr lang="en-US" smtClean="0"/>
              <a:pPr/>
              <a:t>‹#›</a:t>
            </a:fld>
            <a:endParaRPr lang="en-US"/>
          </a:p>
        </p:txBody>
      </p:sp>
    </p:spTree>
    <p:extLst>
      <p:ext uri="{BB962C8B-B14F-4D97-AF65-F5344CB8AC3E}">
        <p14:creationId xmlns:p14="http://schemas.microsoft.com/office/powerpoint/2010/main" val="24676091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3E5D1A-57EC-48A9-ADF8-E29944EE28EA}" type="datetime8">
              <a:rPr lang="fa-IR" smtClean="0"/>
              <a:pPr/>
              <a:t>27 اوت 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AF22BB-B8CB-43B2-9A75-2AB6527143BB}" type="slidenum">
              <a:rPr lang="en-US" smtClean="0"/>
              <a:pPr/>
              <a:t>‹#›</a:t>
            </a:fld>
            <a:endParaRPr lang="en-US"/>
          </a:p>
        </p:txBody>
      </p:sp>
    </p:spTree>
    <p:extLst>
      <p:ext uri="{BB962C8B-B14F-4D97-AF65-F5344CB8AC3E}">
        <p14:creationId xmlns:p14="http://schemas.microsoft.com/office/powerpoint/2010/main" val="2058612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963C8D-2EBC-4AEA-9380-7BF1A0A0602D}" type="datetime8">
              <a:rPr lang="fa-IR" smtClean="0"/>
              <a:pPr/>
              <a:t>27 اوت 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F22BB-B8CB-43B2-9A75-2AB6527143BB}" type="slidenum">
              <a:rPr lang="en-US" smtClean="0"/>
              <a:pPr/>
              <a:t>‹#›</a:t>
            </a:fld>
            <a:endParaRPr lang="en-US"/>
          </a:p>
        </p:txBody>
      </p:sp>
    </p:spTree>
    <p:extLst>
      <p:ext uri="{BB962C8B-B14F-4D97-AF65-F5344CB8AC3E}">
        <p14:creationId xmlns:p14="http://schemas.microsoft.com/office/powerpoint/2010/main" val="2022880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CFEFF0-F616-4AB4-A6E5-3D7B3BC80439}" type="datetime8">
              <a:rPr lang="fa-IR" smtClean="0"/>
              <a:pPr/>
              <a:t>27 اوت 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AF22BB-B8CB-43B2-9A75-2AB6527143BB}" type="slidenum">
              <a:rPr lang="en-US" smtClean="0"/>
              <a:pPr/>
              <a:t>‹#›</a:t>
            </a:fld>
            <a:endParaRPr lang="en-US"/>
          </a:p>
        </p:txBody>
      </p:sp>
    </p:spTree>
    <p:extLst>
      <p:ext uri="{BB962C8B-B14F-4D97-AF65-F5344CB8AC3E}">
        <p14:creationId xmlns:p14="http://schemas.microsoft.com/office/powerpoint/2010/main" val="38108733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BD086D-8082-4561-A8F0-FECE4D6467F0}" type="datetime8">
              <a:rPr lang="fa-IR" smtClean="0"/>
              <a:pPr/>
              <a:t>27 اوت 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AF22BB-B8CB-43B2-9A75-2AB6527143BB}" type="slidenum">
              <a:rPr lang="en-US" smtClean="0"/>
              <a:pPr/>
              <a:t>‹#›</a:t>
            </a:fld>
            <a:endParaRPr lang="en-US"/>
          </a:p>
        </p:txBody>
      </p:sp>
    </p:spTree>
    <p:extLst>
      <p:ext uri="{BB962C8B-B14F-4D97-AF65-F5344CB8AC3E}">
        <p14:creationId xmlns:p14="http://schemas.microsoft.com/office/powerpoint/2010/main" val="1211823222"/>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https://www.aacc.org/cln/articles/2021/december/how-to-say-no-to-reporting-ct-values?utm_source=cln-etoc&amp;utm_medium=email&amp;utm_campaign=dec-etoc-2021&amp;utm_content=ct%20valu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59.emf"/><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400.pn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 Id="rId6" Type="http://schemas.openxmlformats.org/officeDocument/2006/relationships/image" Target="../media/image61.png"/><Relationship Id="rId5" Type="http://schemas.openxmlformats.org/officeDocument/2006/relationships/image" Target="../media/image510.png"/></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image" Target="../media/image4400.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microsoft.com/office/2007/relationships/hdphoto" Target="../media/hdphoto17.wdp"/><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0.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92.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9.png"/></Relationships>
</file>

<file path=ppt/slides/_rels/slide193.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32.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83.emf"/><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22.png"/><Relationship Id="rId18" Type="http://schemas.openxmlformats.org/officeDocument/2006/relationships/image" Target="../media/image27.jpeg"/><Relationship Id="rId3" Type="http://schemas.openxmlformats.org/officeDocument/2006/relationships/image" Target="../media/image14.jpeg"/><Relationship Id="rId7" Type="http://schemas.openxmlformats.org/officeDocument/2006/relationships/image" Target="../media/image17.png"/><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image" Target="../media/image13.jpeg"/><Relationship Id="rId16" Type="http://schemas.openxmlformats.org/officeDocument/2006/relationships/image" Target="../media/image25.jpeg"/><Relationship Id="rId20" Type="http://schemas.openxmlformats.org/officeDocument/2006/relationships/image" Target="../media/image29.jpg"/><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20.jpeg"/><Relationship Id="rId5" Type="http://schemas.openxmlformats.org/officeDocument/2006/relationships/image" Target="../media/image16.png"/><Relationship Id="rId15" Type="http://schemas.openxmlformats.org/officeDocument/2006/relationships/image" Target="../media/image24.png"/><Relationship Id="rId10" Type="http://schemas.openxmlformats.org/officeDocument/2006/relationships/image" Target="../media/image19.jpeg"/><Relationship Id="rId19" Type="http://schemas.openxmlformats.org/officeDocument/2006/relationships/image" Target="../media/image28.jpeg"/><Relationship Id="rId4" Type="http://schemas.openxmlformats.org/officeDocument/2006/relationships/image" Target="../media/image15.jpeg"/><Relationship Id="rId9" Type="http://schemas.openxmlformats.org/officeDocument/2006/relationships/image" Target="../media/image18.png"/><Relationship Id="rId14"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1.jpeg"/><Relationship Id="rId3" Type="http://schemas.openxmlformats.org/officeDocument/2006/relationships/image" Target="../media/image14.jpeg"/><Relationship Id="rId7" Type="http://schemas.openxmlformats.org/officeDocument/2006/relationships/image" Target="../media/image30.png"/><Relationship Id="rId12" Type="http://schemas.openxmlformats.org/officeDocument/2006/relationships/image" Target="../media/image20.jpeg"/><Relationship Id="rId17" Type="http://schemas.openxmlformats.org/officeDocument/2006/relationships/image" Target="../media/image26.jpeg"/><Relationship Id="rId2" Type="http://schemas.openxmlformats.org/officeDocument/2006/relationships/image" Target="../media/image13.jpeg"/><Relationship Id="rId16" Type="http://schemas.microsoft.com/office/2007/relationships/hdphoto" Target="../media/hdphoto5.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9.jpeg"/><Relationship Id="rId5" Type="http://schemas.openxmlformats.org/officeDocument/2006/relationships/image" Target="../media/image16.png"/><Relationship Id="rId15" Type="http://schemas.openxmlformats.org/officeDocument/2006/relationships/image" Target="../media/image32.png"/><Relationship Id="rId10" Type="http://schemas.microsoft.com/office/2007/relationships/hdphoto" Target="../media/hdphoto3.wdp"/><Relationship Id="rId4" Type="http://schemas.openxmlformats.org/officeDocument/2006/relationships/image" Target="../media/image15.jpeg"/><Relationship Id="rId9" Type="http://schemas.openxmlformats.org/officeDocument/2006/relationships/image" Target="../media/image18.png"/><Relationship Id="rId14" Type="http://schemas.openxmlformats.org/officeDocument/2006/relationships/image" Target="../media/image17.png"/></Relationships>
</file>

<file path=ppt/slides/_rels/slide41.xml.rels><?xml version="1.0" encoding="UTF-8" standalone="yes"?>
<Relationships xmlns="http://schemas.openxmlformats.org/package/2006/relationships"><Relationship Id="rId8" Type="http://schemas.microsoft.com/office/2007/relationships/hdphoto" Target="../media/hdphoto4.wdp"/><Relationship Id="rId13" Type="http://schemas.openxmlformats.org/officeDocument/2006/relationships/image" Target="../media/image31.jpeg"/><Relationship Id="rId18" Type="http://schemas.openxmlformats.org/officeDocument/2006/relationships/image" Target="../media/image240.png"/><Relationship Id="rId3" Type="http://schemas.openxmlformats.org/officeDocument/2006/relationships/image" Target="../media/image14.jpeg"/><Relationship Id="rId7" Type="http://schemas.openxmlformats.org/officeDocument/2006/relationships/image" Target="../media/image30.png"/><Relationship Id="rId12" Type="http://schemas.openxmlformats.org/officeDocument/2006/relationships/image" Target="../media/image20.jpeg"/><Relationship Id="rId17" Type="http://schemas.openxmlformats.org/officeDocument/2006/relationships/image" Target="../media/image26.jpeg"/><Relationship Id="rId2" Type="http://schemas.openxmlformats.org/officeDocument/2006/relationships/image" Target="../media/image13.jpeg"/><Relationship Id="rId16" Type="http://schemas.microsoft.com/office/2007/relationships/hdphoto" Target="../media/hdphoto5.wdp"/><Relationship Id="rId1" Type="http://schemas.openxmlformats.org/officeDocument/2006/relationships/slideLayout" Target="../slideLayouts/slideLayout2.xml"/><Relationship Id="rId6" Type="http://schemas.microsoft.com/office/2007/relationships/hdphoto" Target="../media/hdphoto2.wdp"/><Relationship Id="rId11" Type="http://schemas.openxmlformats.org/officeDocument/2006/relationships/image" Target="../media/image19.jpeg"/><Relationship Id="rId5" Type="http://schemas.openxmlformats.org/officeDocument/2006/relationships/image" Target="../media/image16.png"/><Relationship Id="rId15" Type="http://schemas.openxmlformats.org/officeDocument/2006/relationships/image" Target="../media/image32.png"/><Relationship Id="rId10" Type="http://schemas.microsoft.com/office/2007/relationships/hdphoto" Target="../media/hdphoto3.wdp"/><Relationship Id="rId4" Type="http://schemas.openxmlformats.org/officeDocument/2006/relationships/image" Target="../media/image15.jpeg"/><Relationship Id="rId9" Type="http://schemas.openxmlformats.org/officeDocument/2006/relationships/image" Target="../media/image18.png"/><Relationship Id="rId14" Type="http://schemas.openxmlformats.org/officeDocument/2006/relationships/image" Target="../media/image17.png"/></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7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4.png"/><Relationship Id="rId1" Type="http://schemas.openxmlformats.org/officeDocument/2006/relationships/slideLayout" Target="../slideLayouts/slideLayout2.xml"/><Relationship Id="rId6" Type="http://schemas.openxmlformats.org/officeDocument/2006/relationships/image" Target="../media/image36.png"/><Relationship Id="rId5" Type="http://schemas.microsoft.com/office/2007/relationships/hdphoto" Target="../media/hdphoto7.wdp"/><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png"/><Relationship Id="rId1" Type="http://schemas.openxmlformats.org/officeDocument/2006/relationships/slideLayout" Target="../slideLayouts/slideLayout2.xml"/><Relationship Id="rId5" Type="http://schemas.microsoft.com/office/2007/relationships/hdphoto" Target="../media/hdphoto8.wdp"/><Relationship Id="rId4" Type="http://schemas.openxmlformats.org/officeDocument/2006/relationships/image" Target="../media/image39.png"/></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xml"/><Relationship Id="rId4" Type="http://schemas.microsoft.com/office/2007/relationships/hdphoto" Target="../media/hdphoto8.wdp"/></Relationships>
</file>

<file path=ppt/slides/_rels/slide4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8" Type="http://schemas.openxmlformats.org/officeDocument/2006/relationships/image" Target="../media/image43.jpeg"/><Relationship Id="rId3" Type="http://schemas.openxmlformats.org/officeDocument/2006/relationships/image" Target="../media/image42.png"/><Relationship Id="rId7" Type="http://schemas.openxmlformats.org/officeDocument/2006/relationships/image" Target="../media/image25.jpeg"/><Relationship Id="rId2"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20.jpeg"/><Relationship Id="rId11" Type="http://schemas.microsoft.com/office/2007/relationships/hdphoto" Target="../media/hdphoto10.wdp"/><Relationship Id="rId5" Type="http://schemas.openxmlformats.org/officeDocument/2006/relationships/image" Target="../media/image14.jpeg"/><Relationship Id="rId10" Type="http://schemas.openxmlformats.org/officeDocument/2006/relationships/image" Target="../media/image44.png"/><Relationship Id="rId4" Type="http://schemas.microsoft.com/office/2007/relationships/hdphoto" Target="../media/hdphoto9.wdp"/><Relationship Id="rId9" Type="http://schemas.openxmlformats.org/officeDocument/2006/relationships/image" Target="../media/image21.jpeg"/></Relationships>
</file>

<file path=ppt/slides/_rels/slide5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0.png"/><Relationship Id="rId4" Type="http://schemas.microsoft.com/office/2007/relationships/hdphoto" Target="../media/hdphoto1.wdp"/></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0.png"/><Relationship Id="rId4" Type="http://schemas.microsoft.com/office/2007/relationships/hdphoto" Target="../media/hdphoto1.wdp"/></Relationships>
</file>

<file path=ppt/slides/_rels/slide6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0.png"/><Relationship Id="rId4" Type="http://schemas.microsoft.com/office/2007/relationships/hdphoto" Target="../media/hdphoto1.wdp"/></Relationships>
</file>

<file path=ppt/slides/_rels/slide6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0.png"/><Relationship Id="rId4" Type="http://schemas.microsoft.com/office/2007/relationships/hdphoto" Target="../media/hdphoto1.wdp"/></Relationships>
</file>

<file path=ppt/slides/_rels/slide6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0.png"/><Relationship Id="rId4" Type="http://schemas.microsoft.com/office/2007/relationships/hdphoto" Target="../media/hdphoto1.wdp"/></Relationships>
</file>

<file path=ppt/slides/_rels/slide6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0.png"/><Relationship Id="rId4" Type="http://schemas.microsoft.com/office/2007/relationships/hdphoto" Target="../media/hdphoto1.wdp"/></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50.png"/><Relationship Id="rId4" Type="http://schemas.microsoft.com/office/2007/relationships/hdphoto" Target="../media/hdphoto1.wdp"/></Relationships>
</file>

<file path=ppt/slides/_rels/slide6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8" Type="http://schemas.openxmlformats.org/officeDocument/2006/relationships/image" Target="../media/image54.png"/><Relationship Id="rId3" Type="http://schemas.microsoft.com/office/2007/relationships/hdphoto" Target="../media/hdphoto11.wdp"/><Relationship Id="rId7" Type="http://schemas.microsoft.com/office/2007/relationships/hdphoto" Target="../media/hdphoto13.wdp"/><Relationship Id="rId2" Type="http://schemas.openxmlformats.org/officeDocument/2006/relationships/image" Target="../media/image51.png"/><Relationship Id="rId1" Type="http://schemas.openxmlformats.org/officeDocument/2006/relationships/slideLayout" Target="../slideLayouts/slideLayout2.xml"/><Relationship Id="rId6" Type="http://schemas.openxmlformats.org/officeDocument/2006/relationships/image" Target="../media/image53.png"/><Relationship Id="rId11" Type="http://schemas.microsoft.com/office/2007/relationships/hdphoto" Target="../media/hdphoto15.wdp"/><Relationship Id="rId5" Type="http://schemas.microsoft.com/office/2007/relationships/hdphoto" Target="../media/hdphoto12.wdp"/><Relationship Id="rId10" Type="http://schemas.openxmlformats.org/officeDocument/2006/relationships/image" Target="../media/image55.png"/><Relationship Id="rId4" Type="http://schemas.openxmlformats.org/officeDocument/2006/relationships/image" Target="../media/image52.png"/><Relationship Id="rId9" Type="http://schemas.microsoft.com/office/2007/relationships/hdphoto" Target="../media/hdphoto14.wdp"/></Relationships>
</file>

<file path=ppt/slides/_rels/slide74.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10.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420.png"/></Relationships>
</file>

<file path=ppt/slides/_rels/slide87.xml.rels><?xml version="1.0" encoding="UTF-8" standalone="yes"?>
<Relationships xmlns="http://schemas.openxmlformats.org/package/2006/relationships"><Relationship Id="rId3" Type="http://schemas.openxmlformats.org/officeDocument/2006/relationships/image" Target="../media/image430.pn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440.png"/></Relationships>
</file>

<file path=ppt/slides/_rels/slide8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58.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83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lumMod val="85000"/>
            </a:schemeClr>
          </a:solidFill>
        </p:spPr>
        <p:style>
          <a:lnRef idx="1">
            <a:schemeClr val="dk1"/>
          </a:lnRef>
          <a:fillRef idx="2">
            <a:schemeClr val="dk1"/>
          </a:fillRef>
          <a:effectRef idx="1">
            <a:schemeClr val="dk1"/>
          </a:effectRef>
          <a:fontRef idx="minor">
            <a:schemeClr val="dk1"/>
          </a:fontRef>
        </p:style>
        <p:txBody>
          <a:bodyPr rtlCol="0" anchor="t">
            <a:normAutofit/>
          </a:bodyPr>
          <a:lstStyle/>
          <a:p>
            <a:pPr marL="0" indent="0" algn="justLow" rtl="1">
              <a:buNone/>
              <a:defRPr/>
            </a:pPr>
            <a:r>
              <a:rPr lang="en-US" sz="3200" b="1" i="1" dirty="0">
                <a:solidFill>
                  <a:srgbClr val="006600"/>
                </a:solidFill>
              </a:rPr>
              <a:t>ISO 15189</a:t>
            </a:r>
            <a:r>
              <a:rPr lang="fa-IR" sz="3200" dirty="0"/>
              <a:t>:</a:t>
            </a:r>
          </a:p>
          <a:p>
            <a:pPr marL="0" indent="-2743200" algn="justLow" rtl="1">
              <a:buNone/>
              <a:defRPr/>
            </a:pPr>
            <a:r>
              <a:rPr lang="fa-IR" sz="3200" dirty="0"/>
              <a:t> </a:t>
            </a:r>
            <a:r>
              <a:rPr lang="fa-IR" sz="3200" b="1" dirty="0">
                <a:solidFill>
                  <a:srgbClr val="0070C0"/>
                </a:solidFill>
              </a:rPr>
              <a:t>تضمین کیفیت</a:t>
            </a:r>
            <a:r>
              <a:rPr lang="fa-IR" sz="3200" b="1" dirty="0"/>
              <a:t>: </a:t>
            </a:r>
            <a:r>
              <a:rPr lang="fa-IR" sz="3200" dirty="0"/>
              <a:t>آزمایشگاه باید نشان دهد که </a:t>
            </a:r>
            <a:r>
              <a:rPr lang="fa-IR" sz="3200" i="1" dirty="0">
                <a:solidFill>
                  <a:srgbClr val="FF0000"/>
                </a:solidFill>
              </a:rPr>
              <a:t>کیفیت مورد نظر </a:t>
            </a:r>
            <a:r>
              <a:rPr lang="fa-IR" sz="3200" dirty="0"/>
              <a:t>برای نتیجه‌ی آزمایش‌ها تامین می‌شود:</a:t>
            </a:r>
            <a:endParaRPr lang="fa-IR" sz="3200" i="1" dirty="0"/>
          </a:p>
          <a:p>
            <a:pPr marL="0" indent="-2743200" algn="justLow" rtl="1">
              <a:buNone/>
              <a:defRPr/>
            </a:pPr>
            <a:endParaRPr lang="en-US" sz="3200" i="1" dirty="0"/>
          </a:p>
        </p:txBody>
      </p:sp>
      <p:sp>
        <p:nvSpPr>
          <p:cNvPr id="12" name="TextBox 11"/>
          <p:cNvSpPr txBox="1"/>
          <p:nvPr/>
        </p:nvSpPr>
        <p:spPr>
          <a:xfrm>
            <a:off x="1747195" y="2198756"/>
            <a:ext cx="8648700" cy="1323439"/>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rtlCol="0">
            <a:spAutoFit/>
          </a:bodyPr>
          <a:lstStyle/>
          <a:p>
            <a:pPr algn="justLow" rtl="1"/>
            <a:r>
              <a:rPr lang="fa-IR" sz="4000" dirty="0"/>
              <a:t>آزمایشگاه شیوه‌هایی را برای آزمایش خواهد برگزید که از نظر کاربرد مورد نظر </a:t>
            </a:r>
            <a:r>
              <a:rPr lang="fa-IR" sz="4000" b="1" dirty="0">
                <a:solidFill>
                  <a:srgbClr val="FF0000"/>
                </a:solidFill>
              </a:rPr>
              <a:t>ارزشیابی</a:t>
            </a:r>
            <a:r>
              <a:rPr lang="fa-IR" sz="4000" dirty="0"/>
              <a:t> شده باشند.</a:t>
            </a:r>
            <a:endParaRPr lang="en-US" sz="4000" dirty="0"/>
          </a:p>
        </p:txBody>
      </p:sp>
      <p:sp>
        <p:nvSpPr>
          <p:cNvPr id="4" name="TextBox 3"/>
          <p:cNvSpPr txBox="1"/>
          <p:nvPr/>
        </p:nvSpPr>
        <p:spPr>
          <a:xfrm>
            <a:off x="1765386" y="3997524"/>
            <a:ext cx="8648700" cy="1938992"/>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rtlCol="0">
            <a:spAutoFit/>
          </a:bodyPr>
          <a:lstStyle/>
          <a:p>
            <a:pPr algn="r"/>
            <a:r>
              <a:rPr lang="fa-IR" sz="4000" dirty="0"/>
              <a:t>آزمایشگاه شیوه‌هایی را برای پایش کیفیت </a:t>
            </a:r>
            <a:r>
              <a:rPr lang="fa-IR" sz="4000" b="1" dirty="0">
                <a:solidFill>
                  <a:srgbClr val="FF0000"/>
                </a:solidFill>
              </a:rPr>
              <a:t>طراحی</a:t>
            </a:r>
            <a:r>
              <a:rPr lang="fa-IR" sz="4000" dirty="0"/>
              <a:t> خواهد کرد که به دست‌آمدن کیفیت موردنظر برای نتیجه‌ها را تایید می‌کند.</a:t>
            </a:r>
            <a:endParaRPr lang="en-US" sz="4000" dirty="0"/>
          </a:p>
        </p:txBody>
      </p:sp>
    </p:spTree>
    <p:extLst>
      <p:ext uri="{BB962C8B-B14F-4D97-AF65-F5344CB8AC3E}">
        <p14:creationId xmlns:p14="http://schemas.microsoft.com/office/powerpoint/2010/main" val="21234198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0" y="857250"/>
            <a:ext cx="9144000" cy="6858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76200">
            <a:solidFill>
              <a:srgbClr val="00B050"/>
            </a:solidFill>
          </a:ln>
        </p:spPr>
        <p:txBody>
          <a:bodyPr>
            <a:normAutofit fontScale="90000"/>
          </a:bodyPr>
          <a:lstStyle/>
          <a:p>
            <a:pPr algn="r" rtl="1"/>
            <a:r>
              <a:rPr lang="fa-IR" b="1" dirty="0">
                <a:solidFill>
                  <a:schemeClr val="accent5">
                    <a:lumMod val="50000"/>
                  </a:schemeClr>
                </a:solidFill>
              </a:rPr>
              <a:t>اجزای دقت در تعاریف </a:t>
            </a:r>
            <a:r>
              <a:rPr lang="en-US" b="1" dirty="0">
                <a:solidFill>
                  <a:schemeClr val="accent5">
                    <a:lumMod val="50000"/>
                  </a:schemeClr>
                </a:solidFill>
              </a:rPr>
              <a:t>CLSI</a:t>
            </a:r>
          </a:p>
        </p:txBody>
      </p:sp>
      <p:sp>
        <p:nvSpPr>
          <p:cNvPr id="3" name="Content Placeholder 2"/>
          <p:cNvSpPr>
            <a:spLocks noGrp="1"/>
          </p:cNvSpPr>
          <p:nvPr>
            <p:ph idx="1"/>
          </p:nvPr>
        </p:nvSpPr>
        <p:spPr>
          <a:xfrm>
            <a:off x="1524000" y="1514855"/>
            <a:ext cx="9126116" cy="4457700"/>
          </a:xfrm>
          <a:solidFill>
            <a:srgbClr val="F2D8F3"/>
          </a:solidFill>
        </p:spPr>
        <p:style>
          <a:lnRef idx="1">
            <a:schemeClr val="accent5"/>
          </a:lnRef>
          <a:fillRef idx="2">
            <a:schemeClr val="accent5"/>
          </a:fillRef>
          <a:effectRef idx="1">
            <a:schemeClr val="accent5"/>
          </a:effectRef>
          <a:fontRef idx="minor">
            <a:schemeClr val="dk1"/>
          </a:fontRef>
        </p:style>
        <p:txBody>
          <a:bodyPr anchor="t">
            <a:normAutofit/>
          </a:bodyPr>
          <a:lstStyle/>
          <a:p>
            <a:pPr algn="r" rtl="1">
              <a:buFont typeface="Wingdings" panose="05000000000000000000" pitchFamily="2" charset="2"/>
              <a:buChar char="Ø"/>
            </a:pPr>
            <a:endParaRPr lang="fa-IR" sz="1500" b="1" dirty="0">
              <a:solidFill>
                <a:schemeClr val="tx1"/>
              </a:solidFill>
            </a:endParaRPr>
          </a:p>
          <a:p>
            <a:pPr marL="0" indent="0" algn="r" rtl="1">
              <a:buNone/>
            </a:pPr>
            <a:endParaRPr lang="fa-IR" sz="1500" b="1" dirty="0">
              <a:solidFill>
                <a:schemeClr val="tx1"/>
              </a:solidFill>
            </a:endParaRPr>
          </a:p>
        </p:txBody>
      </p:sp>
      <p:sp>
        <p:nvSpPr>
          <p:cNvPr id="7" name="TextBox 6"/>
          <p:cNvSpPr txBox="1"/>
          <p:nvPr/>
        </p:nvSpPr>
        <p:spPr>
          <a:xfrm rot="19297735">
            <a:off x="15735655" y="5372390"/>
            <a:ext cx="1858040" cy="1200329"/>
          </a:xfrm>
          <a:prstGeom prst="rect">
            <a:avLst/>
          </a:prstGeom>
          <a:noFill/>
        </p:spPr>
        <p:txBody>
          <a:bodyPr wrap="square" rtlCol="1">
            <a:spAutoFit/>
          </a:bodyPr>
          <a:lstStyle/>
          <a:p>
            <a:pPr marL="257175" indent="-257175" algn="r" rtl="1">
              <a:buFont typeface="Arial" panose="020B0604020202020204" pitchFamily="34" charset="0"/>
              <a:buChar char="•"/>
            </a:pPr>
            <a:r>
              <a:rPr lang="fa-IR" dirty="0"/>
              <a:t>یک آزمایشگاه</a:t>
            </a:r>
          </a:p>
          <a:p>
            <a:pPr marL="257175" indent="-257175" algn="r" rtl="1">
              <a:buFont typeface="Arial" panose="020B0604020202020204" pitchFamily="34" charset="0"/>
              <a:buChar char="•"/>
            </a:pPr>
            <a:r>
              <a:rPr lang="fa-IR" dirty="0"/>
              <a:t>زمان کوتاه</a:t>
            </a:r>
          </a:p>
          <a:p>
            <a:pPr marL="257175" indent="-257175" algn="r" rtl="1">
              <a:buFont typeface="Arial" panose="020B0604020202020204" pitchFamily="34" charset="0"/>
              <a:buChar char="•"/>
            </a:pPr>
            <a:r>
              <a:rPr lang="fa-IR" dirty="0"/>
              <a:t>یک کاربر</a:t>
            </a:r>
          </a:p>
          <a:p>
            <a:pPr marL="257175" indent="-257175" algn="r" rtl="1">
              <a:buFont typeface="Arial" panose="020B0604020202020204" pitchFamily="34" charset="0"/>
              <a:buChar char="•"/>
            </a:pPr>
            <a:r>
              <a:rPr lang="fa-IR" dirty="0"/>
              <a:t>وسایل یکسان</a:t>
            </a:r>
            <a:endParaRPr lang="fa-IR" sz="1350" dirty="0">
              <a:cs typeface="+mj-cs"/>
            </a:endParaRPr>
          </a:p>
        </p:txBody>
      </p:sp>
      <p:sp>
        <p:nvSpPr>
          <p:cNvPr id="4" name="Flowchart: Manual Operation 3"/>
          <p:cNvSpPr/>
          <p:nvPr/>
        </p:nvSpPr>
        <p:spPr>
          <a:xfrm rot="16200000">
            <a:off x="5248785" y="-1595368"/>
            <a:ext cx="1667355" cy="889800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2175"/>
              <a:gd name="connsiteY0" fmla="*/ 0 h 10063"/>
              <a:gd name="connsiteX1" fmla="*/ 12175 w 12175"/>
              <a:gd name="connsiteY1" fmla="*/ 63 h 10063"/>
              <a:gd name="connsiteX2" fmla="*/ 10175 w 12175"/>
              <a:gd name="connsiteY2" fmla="*/ 10063 h 10063"/>
              <a:gd name="connsiteX3" fmla="*/ 4175 w 12175"/>
              <a:gd name="connsiteY3" fmla="*/ 10063 h 10063"/>
              <a:gd name="connsiteX4" fmla="*/ 0 w 12175"/>
              <a:gd name="connsiteY4" fmla="*/ 0 h 10063"/>
              <a:gd name="connsiteX0" fmla="*/ 0 w 14214"/>
              <a:gd name="connsiteY0" fmla="*/ 0 h 10063"/>
              <a:gd name="connsiteX1" fmla="*/ 14214 w 14214"/>
              <a:gd name="connsiteY1" fmla="*/ 36 h 10063"/>
              <a:gd name="connsiteX2" fmla="*/ 10175 w 14214"/>
              <a:gd name="connsiteY2" fmla="*/ 10063 h 10063"/>
              <a:gd name="connsiteX3" fmla="*/ 4175 w 14214"/>
              <a:gd name="connsiteY3" fmla="*/ 10063 h 10063"/>
              <a:gd name="connsiteX4" fmla="*/ 0 w 14214"/>
              <a:gd name="connsiteY4" fmla="*/ 0 h 1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4" h="10063">
                <a:moveTo>
                  <a:pt x="0" y="0"/>
                </a:moveTo>
                <a:lnTo>
                  <a:pt x="14214" y="36"/>
                </a:lnTo>
                <a:lnTo>
                  <a:pt x="10175" y="10063"/>
                </a:lnTo>
                <a:lnTo>
                  <a:pt x="4175" y="10063"/>
                </a:lnTo>
                <a:lnTo>
                  <a:pt x="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sp>
        <p:nvSpPr>
          <p:cNvPr id="11" name="TextBox 10"/>
          <p:cNvSpPr txBox="1"/>
          <p:nvPr/>
        </p:nvSpPr>
        <p:spPr>
          <a:xfrm>
            <a:off x="1459347" y="2553885"/>
            <a:ext cx="1858040" cy="577081"/>
          </a:xfrm>
          <a:prstGeom prst="rect">
            <a:avLst/>
          </a:prstGeom>
          <a:noFill/>
        </p:spPr>
        <p:txBody>
          <a:bodyPr wrap="square" rtlCol="1">
            <a:spAutoFit/>
          </a:bodyPr>
          <a:lstStyle/>
          <a:p>
            <a:pPr algn="ctr" rtl="1"/>
            <a:r>
              <a:rPr lang="fa-IR" b="1" i="1" dirty="0">
                <a:solidFill>
                  <a:srgbClr val="FF0000"/>
                </a:solidFill>
              </a:rPr>
              <a:t>باز آفرینی</a:t>
            </a:r>
          </a:p>
          <a:p>
            <a:pPr algn="ctr" rtl="1"/>
            <a:r>
              <a:rPr lang="en-US" sz="1350" b="1" dirty="0">
                <a:cs typeface="+mj-cs"/>
              </a:rPr>
              <a:t>Reproducibility</a:t>
            </a:r>
            <a:endParaRPr lang="fa-IR" sz="1350" b="1" dirty="0">
              <a:cs typeface="+mj-cs"/>
            </a:endParaRPr>
          </a:p>
        </p:txBody>
      </p:sp>
      <p:sp>
        <p:nvSpPr>
          <p:cNvPr id="12" name="TextBox 11"/>
          <p:cNvSpPr txBox="1"/>
          <p:nvPr/>
        </p:nvSpPr>
        <p:spPr>
          <a:xfrm>
            <a:off x="8964295" y="2576638"/>
            <a:ext cx="1858040" cy="577081"/>
          </a:xfrm>
          <a:prstGeom prst="rect">
            <a:avLst/>
          </a:prstGeom>
          <a:noFill/>
        </p:spPr>
        <p:txBody>
          <a:bodyPr wrap="square" rtlCol="1">
            <a:spAutoFit/>
          </a:bodyPr>
          <a:lstStyle/>
          <a:p>
            <a:pPr algn="ctr" rtl="1"/>
            <a:r>
              <a:rPr lang="fa-IR" b="1" i="1" dirty="0">
                <a:solidFill>
                  <a:srgbClr val="FF0000"/>
                </a:solidFill>
              </a:rPr>
              <a:t>تکرارپذیری</a:t>
            </a:r>
          </a:p>
          <a:p>
            <a:pPr algn="ctr" rtl="1"/>
            <a:r>
              <a:rPr lang="en-US" sz="1350" b="1" dirty="0">
                <a:cs typeface="+mj-cs"/>
              </a:rPr>
              <a:t>Repeatability</a:t>
            </a:r>
            <a:endParaRPr lang="fa-IR" sz="1350" b="1" dirty="0">
              <a:cs typeface="+mj-cs"/>
            </a:endParaRPr>
          </a:p>
        </p:txBody>
      </p:sp>
      <p:sp>
        <p:nvSpPr>
          <p:cNvPr id="13" name="TextBox 12"/>
          <p:cNvSpPr txBox="1"/>
          <p:nvPr/>
        </p:nvSpPr>
        <p:spPr>
          <a:xfrm rot="2016885">
            <a:off x="-3238492" y="6503819"/>
            <a:ext cx="2157081" cy="2308324"/>
          </a:xfrm>
          <a:prstGeom prst="rect">
            <a:avLst/>
          </a:prstGeom>
          <a:noFill/>
        </p:spPr>
        <p:txBody>
          <a:bodyPr wrap="square" rtlCol="1">
            <a:spAutoFit/>
          </a:bodyPr>
          <a:lstStyle/>
          <a:p>
            <a:pPr marL="257175" indent="-257175" algn="r" rtl="1">
              <a:buFont typeface="Arial" panose="020B0604020202020204" pitchFamily="34" charset="0"/>
              <a:buChar char="•"/>
            </a:pPr>
            <a:r>
              <a:rPr lang="fa-IR" dirty="0"/>
              <a:t>آزمایشگاه‌های گوناگون</a:t>
            </a:r>
          </a:p>
          <a:p>
            <a:pPr marL="257175" indent="-257175" algn="r" rtl="1">
              <a:buFont typeface="Arial" panose="020B0604020202020204" pitchFamily="34" charset="0"/>
              <a:buChar char="•"/>
            </a:pPr>
            <a:r>
              <a:rPr lang="fa-IR" dirty="0"/>
              <a:t>شماره ساخت‌های گوناگون مواد،</a:t>
            </a:r>
          </a:p>
          <a:p>
            <a:pPr marL="257175" indent="-257175" algn="r" rtl="1">
              <a:buFont typeface="Arial" panose="020B0604020202020204" pitchFamily="34" charset="0"/>
              <a:buChar char="•"/>
            </a:pPr>
            <a:r>
              <a:rPr lang="fa-IR" dirty="0"/>
              <a:t>شماره ساخت‌های گوناگون کالیبراتور</a:t>
            </a:r>
          </a:p>
          <a:p>
            <a:pPr marL="257175" indent="-257175" algn="r" rtl="1">
              <a:buFont typeface="Arial" panose="020B0604020202020204" pitchFamily="34" charset="0"/>
              <a:buChar char="•"/>
            </a:pPr>
            <a:r>
              <a:rPr lang="fa-IR" dirty="0"/>
              <a:t>کاربران مختلف و وسایل مختلف</a:t>
            </a:r>
          </a:p>
          <a:p>
            <a:pPr marL="257175" indent="-257175" algn="r" rtl="1">
              <a:buFont typeface="Arial" panose="020B0604020202020204" pitchFamily="34" charset="0"/>
              <a:buChar char="•"/>
            </a:pPr>
            <a:r>
              <a:rPr lang="fa-IR" dirty="0">
                <a:cs typeface="+mj-cs"/>
              </a:rPr>
              <a:t>زمان طولانی</a:t>
            </a:r>
            <a:endParaRPr lang="fa-IR" sz="1350" dirty="0">
              <a:cs typeface="+mj-cs"/>
            </a:endParaRPr>
          </a:p>
        </p:txBody>
      </p:sp>
      <p:sp>
        <p:nvSpPr>
          <p:cNvPr id="14" name="TextBox 13"/>
          <p:cNvSpPr txBox="1"/>
          <p:nvPr/>
        </p:nvSpPr>
        <p:spPr>
          <a:xfrm>
            <a:off x="7723916" y="2560487"/>
            <a:ext cx="1276301" cy="646331"/>
          </a:xfrm>
          <a:prstGeom prst="rect">
            <a:avLst/>
          </a:prstGeom>
          <a:noFill/>
        </p:spPr>
        <p:txBody>
          <a:bodyPr wrap="square" rtlCol="1">
            <a:spAutoFit/>
          </a:bodyPr>
          <a:lstStyle/>
          <a:p>
            <a:pPr algn="ctr" rtl="1"/>
            <a:r>
              <a:rPr lang="fa-IR" b="1" i="1" dirty="0">
                <a:solidFill>
                  <a:srgbClr val="007033"/>
                </a:solidFill>
              </a:rPr>
              <a:t>دقت دور به دور</a:t>
            </a:r>
            <a:endParaRPr lang="fa-IR" sz="1350" b="1" dirty="0">
              <a:solidFill>
                <a:srgbClr val="007033"/>
              </a:solidFill>
              <a:cs typeface="+mj-cs"/>
            </a:endParaRPr>
          </a:p>
        </p:txBody>
      </p:sp>
      <p:sp>
        <p:nvSpPr>
          <p:cNvPr id="15" name="TextBox 14"/>
          <p:cNvSpPr txBox="1"/>
          <p:nvPr/>
        </p:nvSpPr>
        <p:spPr>
          <a:xfrm>
            <a:off x="6155069" y="2584845"/>
            <a:ext cx="1276301" cy="646331"/>
          </a:xfrm>
          <a:prstGeom prst="rect">
            <a:avLst/>
          </a:prstGeom>
          <a:noFill/>
        </p:spPr>
        <p:txBody>
          <a:bodyPr wrap="square" rtlCol="1">
            <a:spAutoFit/>
          </a:bodyPr>
          <a:lstStyle/>
          <a:p>
            <a:pPr algn="ctr" rtl="1"/>
            <a:r>
              <a:rPr lang="fa-IR" b="1" i="1" dirty="0">
                <a:solidFill>
                  <a:srgbClr val="007033"/>
                </a:solidFill>
              </a:rPr>
              <a:t>دقت روز به روز</a:t>
            </a:r>
          </a:p>
        </p:txBody>
      </p:sp>
      <p:sp>
        <p:nvSpPr>
          <p:cNvPr id="16" name="TextBox 15"/>
          <p:cNvSpPr txBox="1"/>
          <p:nvPr/>
        </p:nvSpPr>
        <p:spPr>
          <a:xfrm>
            <a:off x="3372627" y="2420888"/>
            <a:ext cx="2435341" cy="954107"/>
          </a:xfrm>
          <a:prstGeom prst="rect">
            <a:avLst/>
          </a:prstGeom>
          <a:noFill/>
        </p:spPr>
        <p:txBody>
          <a:bodyPr wrap="square" rtlCol="1">
            <a:spAutoFit/>
          </a:bodyPr>
          <a:lstStyle/>
          <a:p>
            <a:pPr algn="ctr" rtl="1"/>
            <a:r>
              <a:rPr lang="fa-IR" sz="2800" b="1" i="1" dirty="0">
                <a:solidFill>
                  <a:srgbClr val="FF0000"/>
                </a:solidFill>
              </a:rPr>
              <a:t>دقت درون آزمایشگاهی</a:t>
            </a:r>
            <a:endParaRPr lang="fa-IR" b="1" dirty="0">
              <a:solidFill>
                <a:srgbClr val="FF0000"/>
              </a:solidFill>
              <a:cs typeface="+mj-cs"/>
            </a:endParaRPr>
          </a:p>
        </p:txBody>
      </p:sp>
      <p:sp>
        <p:nvSpPr>
          <p:cNvPr id="17" name="TextBox 16"/>
          <p:cNvSpPr txBox="1"/>
          <p:nvPr/>
        </p:nvSpPr>
        <p:spPr>
          <a:xfrm>
            <a:off x="4867436" y="7184905"/>
            <a:ext cx="2237171" cy="2031325"/>
          </a:xfrm>
          <a:prstGeom prst="rect">
            <a:avLst/>
          </a:prstGeom>
          <a:noFill/>
        </p:spPr>
        <p:txBody>
          <a:bodyPr wrap="square" rtlCol="1">
            <a:spAutoFit/>
          </a:bodyPr>
          <a:lstStyle/>
          <a:p>
            <a:pPr marL="257175" indent="-257175" algn="r" rtl="1">
              <a:buFont typeface="Arial" panose="020B0604020202020204" pitchFamily="34" charset="0"/>
              <a:buChar char="•"/>
            </a:pPr>
            <a:r>
              <a:rPr lang="fa-IR" dirty="0"/>
              <a:t>یک آزمایشگاه</a:t>
            </a:r>
          </a:p>
          <a:p>
            <a:pPr marL="257175" indent="-257175" algn="r" rtl="1">
              <a:buFont typeface="Arial" panose="020B0604020202020204" pitchFamily="34" charset="0"/>
              <a:buChar char="•"/>
            </a:pPr>
            <a:r>
              <a:rPr lang="fa-IR" dirty="0"/>
              <a:t>زمان معین</a:t>
            </a:r>
          </a:p>
          <a:p>
            <a:pPr marL="257175" indent="-257175" algn="r" rtl="1">
              <a:buFont typeface="Arial" panose="020B0604020202020204" pitchFamily="34" charset="0"/>
              <a:buChar char="•"/>
            </a:pPr>
            <a:r>
              <a:rPr lang="fa-IR" dirty="0"/>
              <a:t>کاربران مختلف</a:t>
            </a:r>
          </a:p>
          <a:p>
            <a:pPr marL="257175" indent="-257175" algn="r" rtl="1">
              <a:buFont typeface="Arial" panose="020B0604020202020204" pitchFamily="34" charset="0"/>
              <a:buChar char="•"/>
            </a:pPr>
            <a:r>
              <a:rPr lang="fa-IR" dirty="0"/>
              <a:t>وسایل یکسان</a:t>
            </a:r>
            <a:endParaRPr lang="fa-IR" dirty="0">
              <a:cs typeface="+mj-cs"/>
            </a:endParaRPr>
          </a:p>
          <a:p>
            <a:pPr marL="257175" indent="-257175" algn="r" rtl="1">
              <a:buFont typeface="Arial" panose="020B0604020202020204" pitchFamily="34" charset="0"/>
              <a:buChar char="•"/>
            </a:pPr>
            <a:r>
              <a:rPr lang="fa-IR" dirty="0"/>
              <a:t>شماره ساخت‌ معرف‌ها و کالیبراتورها ممکن است فرق کند</a:t>
            </a:r>
          </a:p>
        </p:txBody>
      </p:sp>
      <p:sp>
        <p:nvSpPr>
          <p:cNvPr id="20" name="Right Bracket 19"/>
          <p:cNvSpPr/>
          <p:nvPr/>
        </p:nvSpPr>
        <p:spPr>
          <a:xfrm rot="17863186">
            <a:off x="13456629" y="-2354371"/>
            <a:ext cx="153401" cy="4916365"/>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sz="1350"/>
          </a:p>
        </p:txBody>
      </p:sp>
      <p:sp>
        <p:nvSpPr>
          <p:cNvPr id="21" name="TextBox 20"/>
          <p:cNvSpPr txBox="1"/>
          <p:nvPr/>
        </p:nvSpPr>
        <p:spPr>
          <a:xfrm rot="1663186">
            <a:off x="14924176" y="-746860"/>
            <a:ext cx="1641791" cy="369332"/>
          </a:xfrm>
          <a:prstGeom prst="rect">
            <a:avLst/>
          </a:prstGeom>
          <a:noFill/>
        </p:spPr>
        <p:txBody>
          <a:bodyPr wrap="square" rtlCol="1">
            <a:spAutoFit/>
          </a:bodyPr>
          <a:lstStyle/>
          <a:p>
            <a:pPr algn="ctr" rtl="1"/>
            <a:r>
              <a:rPr lang="fa-IR" b="1" i="1" dirty="0">
                <a:solidFill>
                  <a:schemeClr val="accent6">
                    <a:lumMod val="50000"/>
                  </a:schemeClr>
                </a:solidFill>
              </a:rPr>
              <a:t>دقت بینابینی</a:t>
            </a:r>
          </a:p>
        </p:txBody>
      </p:sp>
      <p:sp>
        <p:nvSpPr>
          <p:cNvPr id="22" name="TextBox 21"/>
          <p:cNvSpPr txBox="1"/>
          <p:nvPr/>
        </p:nvSpPr>
        <p:spPr>
          <a:xfrm rot="20115205">
            <a:off x="15838519" y="8012473"/>
            <a:ext cx="1858040" cy="854080"/>
          </a:xfrm>
          <a:prstGeom prst="rect">
            <a:avLst/>
          </a:prstGeom>
          <a:noFill/>
        </p:spPr>
        <p:txBody>
          <a:bodyPr wrap="square" rtlCol="1">
            <a:spAutoFit/>
          </a:bodyPr>
          <a:lstStyle/>
          <a:p>
            <a:pPr algn="ctr" rtl="1"/>
            <a:r>
              <a:rPr lang="fa-IR" b="1" i="1" dirty="0">
                <a:solidFill>
                  <a:srgbClr val="FF0000"/>
                </a:solidFill>
              </a:rPr>
              <a:t>دقت درون دوری سابق</a:t>
            </a:r>
          </a:p>
          <a:p>
            <a:pPr algn="ctr" rtl="1"/>
            <a:endParaRPr lang="fa-IR" sz="1350" b="1" dirty="0">
              <a:cs typeface="+mj-cs"/>
            </a:endParaRPr>
          </a:p>
        </p:txBody>
      </p:sp>
      <p:cxnSp>
        <p:nvCxnSpPr>
          <p:cNvPr id="24" name="Straight Connector 23"/>
          <p:cNvCxnSpPr/>
          <p:nvPr/>
        </p:nvCxnSpPr>
        <p:spPr>
          <a:xfrm flipH="1">
            <a:off x="-2760984" y="1438784"/>
            <a:ext cx="46734" cy="347034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 name="Arrow: Pentagon 1">
            <a:extLst>
              <a:ext uri="{FF2B5EF4-FFF2-40B4-BE49-F238E27FC236}">
                <a16:creationId xmlns:a16="http://schemas.microsoft.com/office/drawing/2014/main" id="{7B825625-DDC5-4C8B-B0F3-1E6C02D1A775}"/>
              </a:ext>
            </a:extLst>
          </p:cNvPr>
          <p:cNvSpPr/>
          <p:nvPr/>
        </p:nvSpPr>
        <p:spPr>
          <a:xfrm flipH="1">
            <a:off x="5519936" y="2523856"/>
            <a:ext cx="4896544" cy="646332"/>
          </a:xfrm>
          <a:prstGeom prst="homePlate">
            <a:avLst/>
          </a:prstGeom>
          <a:noFill/>
          <a:ln w="38100">
            <a:solidFill>
              <a:srgbClr val="C4652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8743463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CA9572-273B-47E2-B256-B8906725FF29}"/>
              </a:ext>
            </a:extLst>
          </p:cNvPr>
          <p:cNvSpPr>
            <a:spLocks noGrp="1"/>
          </p:cNvSpPr>
          <p:nvPr>
            <p:ph type="sldNum" sz="quarter" idx="12"/>
          </p:nvPr>
        </p:nvSpPr>
        <p:spPr/>
        <p:txBody>
          <a:bodyPr/>
          <a:lstStyle/>
          <a:p>
            <a:fld id="{6FAF22BB-B8CB-43B2-9A75-2AB6527143BB}" type="slidenum">
              <a:rPr lang="en-US" smtClean="0"/>
              <a:pPr/>
              <a:t>101</a:t>
            </a:fld>
            <a:endParaRPr lang="en-US"/>
          </a:p>
        </p:txBody>
      </p:sp>
      <p:pic>
        <p:nvPicPr>
          <p:cNvPr id="6" name="Picture 5">
            <a:extLst>
              <a:ext uri="{FF2B5EF4-FFF2-40B4-BE49-F238E27FC236}">
                <a16:creationId xmlns:a16="http://schemas.microsoft.com/office/drawing/2014/main" id="{4A9B8470-90EB-44F4-8808-6AA1C3FA067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64749" y="760735"/>
            <a:ext cx="6845851" cy="5336530"/>
          </a:xfrm>
          <a:prstGeom prst="rect">
            <a:avLst/>
          </a:prstGeom>
        </p:spPr>
      </p:pic>
      <p:sp>
        <p:nvSpPr>
          <p:cNvPr id="7" name="Rectangle 6">
            <a:extLst>
              <a:ext uri="{FF2B5EF4-FFF2-40B4-BE49-F238E27FC236}">
                <a16:creationId xmlns:a16="http://schemas.microsoft.com/office/drawing/2014/main" id="{DC8878AC-99D3-4FFD-AB97-F8F3D6584EF0}"/>
              </a:ext>
            </a:extLst>
          </p:cNvPr>
          <p:cNvSpPr/>
          <p:nvPr/>
        </p:nvSpPr>
        <p:spPr>
          <a:xfrm>
            <a:off x="4854704" y="2703200"/>
            <a:ext cx="1097280" cy="3657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a:extLst>
              <a:ext uri="{FF2B5EF4-FFF2-40B4-BE49-F238E27FC236}">
                <a16:creationId xmlns:a16="http://schemas.microsoft.com/office/drawing/2014/main" id="{898BE06B-3A4C-4AFE-B579-9FEAF588DD1E}"/>
              </a:ext>
            </a:extLst>
          </p:cNvPr>
          <p:cNvSpPr/>
          <p:nvPr/>
        </p:nvSpPr>
        <p:spPr>
          <a:xfrm>
            <a:off x="4854704" y="4005064"/>
            <a:ext cx="1097280" cy="3657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a:extLst>
              <a:ext uri="{FF2B5EF4-FFF2-40B4-BE49-F238E27FC236}">
                <a16:creationId xmlns:a16="http://schemas.microsoft.com/office/drawing/2014/main" id="{E61A5369-E150-4BE0-977E-0FB44DA1D8C1}"/>
              </a:ext>
            </a:extLst>
          </p:cNvPr>
          <p:cNvSpPr/>
          <p:nvPr/>
        </p:nvSpPr>
        <p:spPr>
          <a:xfrm>
            <a:off x="4871864" y="5013176"/>
            <a:ext cx="1097280" cy="3657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Oval 11">
            <a:extLst>
              <a:ext uri="{FF2B5EF4-FFF2-40B4-BE49-F238E27FC236}">
                <a16:creationId xmlns:a16="http://schemas.microsoft.com/office/drawing/2014/main" id="{FCC0FDC6-EA0C-420E-908B-D50F5C5E9F91}"/>
              </a:ext>
            </a:extLst>
          </p:cNvPr>
          <p:cNvSpPr/>
          <p:nvPr/>
        </p:nvSpPr>
        <p:spPr>
          <a:xfrm>
            <a:off x="3359696" y="3645024"/>
            <a:ext cx="4392488" cy="110906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406202955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964936"/>
          </a:xfrm>
          <a:solidFill>
            <a:schemeClr val="bg2"/>
          </a:solidFill>
        </p:spPr>
        <p:style>
          <a:lnRef idx="1">
            <a:schemeClr val="accent3"/>
          </a:lnRef>
          <a:fillRef idx="2">
            <a:schemeClr val="accent3"/>
          </a:fillRef>
          <a:effectRef idx="1">
            <a:schemeClr val="accent3"/>
          </a:effectRef>
          <a:fontRef idx="minor">
            <a:schemeClr val="dk1"/>
          </a:fontRef>
        </p:style>
        <p:txBody>
          <a:bodyPr/>
          <a:lstStyle/>
          <a:p>
            <a:pPr marL="109728" indent="0" algn="r" rtl="1">
              <a:buNone/>
            </a:pPr>
            <a:r>
              <a:rPr lang="fa-IR" sz="3600" b="1" i="1" dirty="0">
                <a:solidFill>
                  <a:srgbClr val="0070C0"/>
                </a:solidFill>
              </a:rPr>
              <a:t>مثال:</a:t>
            </a:r>
          </a:p>
          <a:p>
            <a:pPr marL="109728" indent="0" algn="r" rtl="1">
              <a:buFont typeface="Wingdings" pitchFamily="2" charset="2"/>
              <a:buChar char="§"/>
            </a:pPr>
            <a:r>
              <a:rPr lang="fa-IR" dirty="0">
                <a:solidFill>
                  <a:schemeClr val="tx1"/>
                </a:solidFill>
              </a:rPr>
              <a:t>نمودارتوزیع وزن یک کودکان مدرسه گاسی است؛</a:t>
            </a:r>
          </a:p>
          <a:p>
            <a:pPr marL="109728" indent="0" algn="r" rtl="1">
              <a:buFont typeface="Wingdings" pitchFamily="2" charset="2"/>
              <a:buChar char="§"/>
            </a:pPr>
            <a:r>
              <a:rPr lang="fa-IR" dirty="0">
                <a:solidFill>
                  <a:schemeClr val="tx1"/>
                </a:solidFill>
              </a:rPr>
              <a:t>میانگین وزن کودکان: </a:t>
            </a:r>
            <a:r>
              <a:rPr lang="fa-IR" b="1" dirty="0">
                <a:solidFill>
                  <a:srgbClr val="FF0000"/>
                </a:solidFill>
              </a:rPr>
              <a:t>50 </a:t>
            </a:r>
            <a:r>
              <a:rPr lang="fa-IR" dirty="0">
                <a:solidFill>
                  <a:schemeClr val="tx1"/>
                </a:solidFill>
              </a:rPr>
              <a:t>کیلوگرم؛</a:t>
            </a:r>
          </a:p>
          <a:p>
            <a:pPr marL="109728" indent="0" algn="r" rtl="1">
              <a:buFont typeface="Wingdings" pitchFamily="2" charset="2"/>
              <a:buChar char="§"/>
            </a:pPr>
            <a:r>
              <a:rPr lang="fa-IR" dirty="0">
                <a:solidFill>
                  <a:schemeClr val="tx1"/>
                </a:solidFill>
              </a:rPr>
              <a:t>انحراف معیار: </a:t>
            </a:r>
            <a:r>
              <a:rPr lang="fa-IR" b="1" dirty="0">
                <a:solidFill>
                  <a:srgbClr val="FF0000"/>
                </a:solidFill>
              </a:rPr>
              <a:t>1.5 </a:t>
            </a:r>
            <a:r>
              <a:rPr lang="fa-IR" dirty="0">
                <a:solidFill>
                  <a:schemeClr val="tx1"/>
                </a:solidFill>
              </a:rPr>
              <a:t>کیلوگرم؛</a:t>
            </a:r>
          </a:p>
          <a:p>
            <a:pPr marL="109728" indent="0" algn="r" rtl="1">
              <a:buNone/>
            </a:pPr>
            <a:endParaRPr lang="fa-IR" dirty="0"/>
          </a:p>
          <a:p>
            <a:pPr marL="109728" indent="0" algn="r" rtl="1">
              <a:spcAft>
                <a:spcPts val="2400"/>
              </a:spcAft>
              <a:buFont typeface="Wingdings" pitchFamily="2" charset="2"/>
              <a:buChar char="v"/>
            </a:pPr>
            <a:r>
              <a:rPr lang="fa-IR" dirty="0"/>
              <a:t>وزن </a:t>
            </a:r>
            <a:r>
              <a:rPr lang="fa-IR" sz="3200" dirty="0"/>
              <a:t>68% پیرامون میانگین؟ </a:t>
            </a:r>
          </a:p>
          <a:p>
            <a:pPr marL="109728" indent="0" algn="r" rtl="1">
              <a:spcAft>
                <a:spcPts val="2400"/>
              </a:spcAft>
              <a:buFont typeface="Wingdings" pitchFamily="2" charset="2"/>
              <a:buChar char="v"/>
            </a:pPr>
            <a:r>
              <a:rPr lang="fa-IR" sz="3200" dirty="0"/>
              <a:t>وزن 95% پیرامون میانگین؟ </a:t>
            </a:r>
          </a:p>
          <a:p>
            <a:pPr marL="109728" indent="0" algn="r" rtl="1">
              <a:spcAft>
                <a:spcPts val="2400"/>
              </a:spcAft>
              <a:buFont typeface="Wingdings" pitchFamily="2" charset="2"/>
              <a:buChar char="v"/>
            </a:pPr>
            <a:r>
              <a:rPr lang="fa-IR" sz="3200" dirty="0"/>
              <a:t>وزن 99.7% پیرامون میانگین؟ </a:t>
            </a:r>
            <a:endParaRPr lang="fa-IR" dirty="0"/>
          </a:p>
          <a:p>
            <a:pPr marL="109728" indent="0" algn="ctr" rtl="1">
              <a:buFont typeface="Wingdings" pitchFamily="2" charset="2"/>
              <a:buChar char="v"/>
            </a:pPr>
            <a:endParaRPr lang="fa-IR" dirty="0"/>
          </a:p>
        </p:txBody>
      </p:sp>
      <p:sp>
        <p:nvSpPr>
          <p:cNvPr id="4" name="Slide Number Placeholder 3"/>
          <p:cNvSpPr>
            <a:spLocks noGrp="1"/>
          </p:cNvSpPr>
          <p:nvPr>
            <p:ph type="sldNum" sz="quarter" idx="12"/>
          </p:nvPr>
        </p:nvSpPr>
        <p:spPr/>
        <p:txBody>
          <a:bodyPr/>
          <a:lstStyle/>
          <a:p>
            <a:fld id="{6FAF22BB-B8CB-43B2-9A75-2AB6527143BB}" type="slidenum">
              <a:rPr lang="en-US" smtClean="0"/>
              <a:pPr/>
              <a:t>102</a:t>
            </a:fld>
            <a:endParaRPr lang="en-US"/>
          </a:p>
        </p:txBody>
      </p:sp>
      <p:sp>
        <p:nvSpPr>
          <p:cNvPr id="13" name="TextBox 12"/>
          <p:cNvSpPr txBox="1"/>
          <p:nvPr/>
        </p:nvSpPr>
        <p:spPr>
          <a:xfrm>
            <a:off x="4583832" y="4725144"/>
            <a:ext cx="648072" cy="400110"/>
          </a:xfrm>
          <a:prstGeom prst="rect">
            <a:avLst/>
          </a:prstGeom>
          <a:noFill/>
        </p:spPr>
        <p:txBody>
          <a:bodyPr wrap="square" rtlCol="0">
            <a:spAutoFit/>
          </a:bodyPr>
          <a:lstStyle/>
          <a:p>
            <a:endParaRPr lang="en-US" sz="2000" b="1" dirty="0">
              <a:solidFill>
                <a:srgbClr val="FF0000"/>
              </a:solidFill>
            </a:endParaRPr>
          </a:p>
        </p:txBody>
      </p:sp>
      <p:sp>
        <p:nvSpPr>
          <p:cNvPr id="2" name="TextBox 1"/>
          <p:cNvSpPr txBox="1"/>
          <p:nvPr/>
        </p:nvSpPr>
        <p:spPr>
          <a:xfrm>
            <a:off x="3352800" y="3361235"/>
            <a:ext cx="2286000" cy="461665"/>
          </a:xfrm>
          <a:prstGeom prst="rect">
            <a:avLst/>
          </a:prstGeom>
          <a:noFill/>
        </p:spPr>
        <p:txBody>
          <a:bodyPr wrap="square" rtlCol="0">
            <a:spAutoFit/>
          </a:bodyPr>
          <a:lstStyle/>
          <a:p>
            <a:pPr algn="r" rtl="1"/>
            <a:r>
              <a:rPr lang="fa-IR" sz="2400" b="1" dirty="0">
                <a:solidFill>
                  <a:srgbClr val="FF0000"/>
                </a:solidFill>
              </a:rPr>
              <a:t>48.5 تا 51.5</a:t>
            </a:r>
            <a:endParaRPr lang="en-US" sz="2400" b="1" dirty="0">
              <a:solidFill>
                <a:srgbClr val="FF0000"/>
              </a:solidFill>
            </a:endParaRPr>
          </a:p>
        </p:txBody>
      </p:sp>
      <p:sp>
        <p:nvSpPr>
          <p:cNvPr id="6" name="TextBox 5"/>
          <p:cNvSpPr txBox="1"/>
          <p:nvPr/>
        </p:nvSpPr>
        <p:spPr>
          <a:xfrm>
            <a:off x="3352800" y="4139116"/>
            <a:ext cx="2286000" cy="461665"/>
          </a:xfrm>
          <a:prstGeom prst="rect">
            <a:avLst/>
          </a:prstGeom>
          <a:noFill/>
        </p:spPr>
        <p:txBody>
          <a:bodyPr wrap="square" rtlCol="0">
            <a:spAutoFit/>
          </a:bodyPr>
          <a:lstStyle/>
          <a:p>
            <a:pPr algn="r" rtl="1"/>
            <a:r>
              <a:rPr lang="fa-IR" sz="2400" b="1" dirty="0">
                <a:solidFill>
                  <a:srgbClr val="FF0000"/>
                </a:solidFill>
              </a:rPr>
              <a:t>47 تا 53</a:t>
            </a:r>
            <a:endParaRPr lang="en-US" sz="2400" b="1" dirty="0">
              <a:solidFill>
                <a:srgbClr val="FF0000"/>
              </a:solidFill>
            </a:endParaRPr>
          </a:p>
        </p:txBody>
      </p:sp>
      <p:sp>
        <p:nvSpPr>
          <p:cNvPr id="7" name="TextBox 6"/>
          <p:cNvSpPr txBox="1"/>
          <p:nvPr/>
        </p:nvSpPr>
        <p:spPr>
          <a:xfrm>
            <a:off x="2945904" y="5041360"/>
            <a:ext cx="2286000" cy="461665"/>
          </a:xfrm>
          <a:prstGeom prst="rect">
            <a:avLst/>
          </a:prstGeom>
          <a:noFill/>
        </p:spPr>
        <p:txBody>
          <a:bodyPr wrap="square" rtlCol="0">
            <a:spAutoFit/>
          </a:bodyPr>
          <a:lstStyle/>
          <a:p>
            <a:pPr algn="r" rtl="1"/>
            <a:r>
              <a:rPr lang="fa-IR" sz="2400" b="1" dirty="0">
                <a:solidFill>
                  <a:srgbClr val="FF0000"/>
                </a:solidFill>
              </a:rPr>
              <a:t>45.5 تا 54.5</a:t>
            </a:r>
            <a:endParaRPr lang="en-US" sz="2400" b="1" dirty="0">
              <a:solidFill>
                <a:srgbClr val="FF0000"/>
              </a:solidFill>
            </a:endParaRPr>
          </a:p>
        </p:txBody>
      </p:sp>
    </p:spTree>
    <p:extLst>
      <p:ext uri="{BB962C8B-B14F-4D97-AF65-F5344CB8AC3E}">
        <p14:creationId xmlns:p14="http://schemas.microsoft.com/office/powerpoint/2010/main" val="2772349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righ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964936"/>
          </a:xfrm>
          <a:solidFill>
            <a:schemeClr val="bg2"/>
          </a:solidFill>
        </p:spPr>
        <p:style>
          <a:lnRef idx="1">
            <a:schemeClr val="accent3"/>
          </a:lnRef>
          <a:fillRef idx="2">
            <a:schemeClr val="accent3"/>
          </a:fillRef>
          <a:effectRef idx="1">
            <a:schemeClr val="accent3"/>
          </a:effectRef>
          <a:fontRef idx="minor">
            <a:schemeClr val="dk1"/>
          </a:fontRef>
        </p:style>
        <p:txBody>
          <a:bodyPr/>
          <a:lstStyle/>
          <a:p>
            <a:pPr marL="109728" indent="0" algn="r" rtl="1">
              <a:buNone/>
            </a:pPr>
            <a:endParaRPr lang="en-US" sz="3600" b="1" i="1" dirty="0">
              <a:solidFill>
                <a:srgbClr val="0070C0"/>
              </a:solidFill>
            </a:endParaRPr>
          </a:p>
          <a:p>
            <a:pPr marL="109728" indent="0" algn="r" rtl="1">
              <a:spcAft>
                <a:spcPts val="1200"/>
              </a:spcAft>
              <a:buNone/>
            </a:pPr>
            <a:r>
              <a:rPr lang="fa-IR" sz="3200" b="1" i="1" dirty="0">
                <a:solidFill>
                  <a:srgbClr val="0070C0"/>
                </a:solidFill>
              </a:rPr>
              <a:t>مثال: تکرارپذیری 1 ماهه آزمایش گلوکز</a:t>
            </a:r>
          </a:p>
          <a:p>
            <a:pPr marL="109728" indent="0" algn="r" rtl="1">
              <a:buFont typeface="Wingdings" pitchFamily="2" charset="2"/>
              <a:buChar char="§"/>
            </a:pPr>
            <a:r>
              <a:rPr lang="fa-IR" dirty="0">
                <a:solidFill>
                  <a:schemeClr val="tx1"/>
                </a:solidFill>
              </a:rPr>
              <a:t>میانگین: </a:t>
            </a:r>
            <a:r>
              <a:rPr lang="en-US" b="1" dirty="0">
                <a:solidFill>
                  <a:srgbClr val="FF0000"/>
                </a:solidFill>
              </a:rPr>
              <a:t>100 mg/dL</a:t>
            </a:r>
            <a:endParaRPr lang="fa-IR" dirty="0">
              <a:solidFill>
                <a:schemeClr val="tx1"/>
              </a:solidFill>
            </a:endParaRPr>
          </a:p>
          <a:p>
            <a:pPr marL="109728" indent="0" algn="r" rtl="1">
              <a:buFont typeface="Wingdings" pitchFamily="2" charset="2"/>
              <a:buChar char="§"/>
            </a:pPr>
            <a:r>
              <a:rPr lang="fa-IR" dirty="0">
                <a:solidFill>
                  <a:schemeClr val="tx1"/>
                </a:solidFill>
              </a:rPr>
              <a:t>انحراف معیار: </a:t>
            </a:r>
            <a:r>
              <a:rPr lang="en-US" b="1" dirty="0">
                <a:solidFill>
                  <a:srgbClr val="FF0000"/>
                </a:solidFill>
              </a:rPr>
              <a:t>3 mg/dL</a:t>
            </a:r>
            <a:endParaRPr lang="fa-IR" b="1" dirty="0">
              <a:solidFill>
                <a:srgbClr val="FF0000"/>
              </a:solidFill>
            </a:endParaRPr>
          </a:p>
          <a:p>
            <a:pPr marL="109728" indent="0" algn="r" rtl="1">
              <a:buNone/>
            </a:pPr>
            <a:endParaRPr lang="fa-IR" dirty="0"/>
          </a:p>
          <a:p>
            <a:pPr marL="109728" indent="0" algn="r" rtl="1">
              <a:spcAft>
                <a:spcPts val="2400"/>
              </a:spcAft>
              <a:buFont typeface="Wingdings" pitchFamily="2" charset="2"/>
              <a:buChar char="v"/>
            </a:pPr>
            <a:r>
              <a:rPr lang="fa-IR" sz="3200" dirty="0"/>
              <a:t>68% نتایج میانی از *** تا *** است.</a:t>
            </a:r>
          </a:p>
          <a:p>
            <a:pPr marL="109728" indent="0" algn="r" rtl="1">
              <a:spcAft>
                <a:spcPts val="2400"/>
              </a:spcAft>
              <a:buFont typeface="Wingdings" pitchFamily="2" charset="2"/>
              <a:buChar char="v"/>
            </a:pPr>
            <a:r>
              <a:rPr lang="fa-IR" sz="3200" dirty="0"/>
              <a:t>95% نتایج میانی از *** تا *** است.</a:t>
            </a:r>
          </a:p>
          <a:p>
            <a:pPr marL="109728" indent="0" algn="r" rtl="1">
              <a:spcAft>
                <a:spcPts val="2400"/>
              </a:spcAft>
              <a:buFont typeface="Wingdings" pitchFamily="2" charset="2"/>
              <a:buChar char="v"/>
            </a:pPr>
            <a:r>
              <a:rPr lang="fa-IR" sz="3200" dirty="0"/>
              <a:t>99.7% نتایج میانی از *** تا *** است.</a:t>
            </a:r>
          </a:p>
          <a:p>
            <a:pPr marL="109728" indent="0" algn="ctr" rtl="1">
              <a:buFont typeface="Wingdings" pitchFamily="2" charset="2"/>
              <a:buChar char="v"/>
            </a:pPr>
            <a:endParaRPr lang="fa-IR" dirty="0"/>
          </a:p>
          <a:p>
            <a:pPr marL="109728" indent="0" algn="ctr" rtl="1">
              <a:buFont typeface="Wingdings" pitchFamily="2" charset="2"/>
              <a:buChar char="v"/>
            </a:pPr>
            <a:endParaRPr lang="fa-IR" dirty="0"/>
          </a:p>
        </p:txBody>
      </p:sp>
      <p:sp>
        <p:nvSpPr>
          <p:cNvPr id="4" name="Slide Number Placeholder 3"/>
          <p:cNvSpPr>
            <a:spLocks noGrp="1"/>
          </p:cNvSpPr>
          <p:nvPr>
            <p:ph type="sldNum" sz="quarter" idx="12"/>
          </p:nvPr>
        </p:nvSpPr>
        <p:spPr/>
        <p:txBody>
          <a:bodyPr/>
          <a:lstStyle/>
          <a:p>
            <a:fld id="{6FAF22BB-B8CB-43B2-9A75-2AB6527143BB}" type="slidenum">
              <a:rPr lang="en-US" smtClean="0"/>
              <a:pPr/>
              <a:t>103</a:t>
            </a:fld>
            <a:endParaRPr lang="en-US"/>
          </a:p>
        </p:txBody>
      </p:sp>
      <p:sp>
        <p:nvSpPr>
          <p:cNvPr id="13" name="TextBox 12"/>
          <p:cNvSpPr txBox="1"/>
          <p:nvPr/>
        </p:nvSpPr>
        <p:spPr>
          <a:xfrm>
            <a:off x="4583832" y="4725144"/>
            <a:ext cx="648072" cy="400110"/>
          </a:xfrm>
          <a:prstGeom prst="rect">
            <a:avLst/>
          </a:prstGeom>
          <a:noFill/>
        </p:spPr>
        <p:txBody>
          <a:bodyPr wrap="square" rtlCol="0">
            <a:spAutoFit/>
          </a:bodyPr>
          <a:lstStyle/>
          <a:p>
            <a:endParaRPr lang="en-US" sz="2000" b="1" dirty="0">
              <a:solidFill>
                <a:srgbClr val="FF0000"/>
              </a:solidFill>
            </a:endParaRPr>
          </a:p>
        </p:txBody>
      </p:sp>
    </p:spTree>
    <p:extLst>
      <p:ext uri="{BB962C8B-B14F-4D97-AF65-F5344CB8AC3E}">
        <p14:creationId xmlns:p14="http://schemas.microsoft.com/office/powerpoint/2010/main" val="4100368436"/>
      </p:ext>
    </p:extLst>
  </p:cSld>
  <p:clrMapOvr>
    <a:masterClrMapping/>
  </p:clrMapOvr>
  <p:transition spd="slow">
    <p:wipe dir="d"/>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609600"/>
            <a:ext cx="8229600" cy="5964936"/>
          </a:xfrm>
          <a:solidFill>
            <a:schemeClr val="bg2"/>
          </a:solidFill>
        </p:spPr>
        <p:style>
          <a:lnRef idx="1">
            <a:schemeClr val="accent3"/>
          </a:lnRef>
          <a:fillRef idx="2">
            <a:schemeClr val="accent3"/>
          </a:fillRef>
          <a:effectRef idx="1">
            <a:schemeClr val="accent3"/>
          </a:effectRef>
          <a:fontRef idx="minor">
            <a:schemeClr val="dk1"/>
          </a:fontRef>
        </p:style>
        <p:txBody>
          <a:bodyPr/>
          <a:lstStyle/>
          <a:p>
            <a:pPr marL="109728" indent="0" algn="r" rtl="1">
              <a:buNone/>
            </a:pPr>
            <a:endParaRPr lang="en-US" sz="3600" b="1" i="1" dirty="0">
              <a:solidFill>
                <a:srgbClr val="0070C0"/>
              </a:solidFill>
            </a:endParaRPr>
          </a:p>
          <a:p>
            <a:pPr marL="109728" indent="0" algn="r" rtl="1">
              <a:spcAft>
                <a:spcPts val="1200"/>
              </a:spcAft>
              <a:buNone/>
            </a:pPr>
            <a:r>
              <a:rPr lang="fa-IR" sz="3200" b="1" i="1" dirty="0">
                <a:solidFill>
                  <a:srgbClr val="0070C0"/>
                </a:solidFill>
              </a:rPr>
              <a:t>مثال: تکرارپذیری 1 ماهه آزمایش گلوکز</a:t>
            </a:r>
          </a:p>
          <a:p>
            <a:pPr marL="109728" indent="0" algn="r" rtl="1">
              <a:buFont typeface="Wingdings" pitchFamily="2" charset="2"/>
              <a:buChar char="§"/>
            </a:pPr>
            <a:r>
              <a:rPr lang="fa-IR" dirty="0">
                <a:solidFill>
                  <a:schemeClr val="tx1"/>
                </a:solidFill>
              </a:rPr>
              <a:t>میانگین: </a:t>
            </a:r>
            <a:r>
              <a:rPr lang="en-US" b="1" dirty="0">
                <a:solidFill>
                  <a:srgbClr val="FF0000"/>
                </a:solidFill>
              </a:rPr>
              <a:t>100 mg/dL</a:t>
            </a:r>
            <a:endParaRPr lang="fa-IR" dirty="0">
              <a:solidFill>
                <a:schemeClr val="tx1"/>
              </a:solidFill>
            </a:endParaRPr>
          </a:p>
          <a:p>
            <a:pPr marL="109728" indent="0" algn="r" rtl="1">
              <a:buFont typeface="Wingdings" pitchFamily="2" charset="2"/>
              <a:buChar char="§"/>
            </a:pPr>
            <a:r>
              <a:rPr lang="fa-IR" dirty="0">
                <a:solidFill>
                  <a:schemeClr val="tx1"/>
                </a:solidFill>
              </a:rPr>
              <a:t>انحراف معیار: </a:t>
            </a:r>
            <a:r>
              <a:rPr lang="en-US" b="1" dirty="0">
                <a:solidFill>
                  <a:srgbClr val="FF0000"/>
                </a:solidFill>
              </a:rPr>
              <a:t>3 mg/dL</a:t>
            </a:r>
            <a:endParaRPr lang="fa-IR" b="1" dirty="0">
              <a:solidFill>
                <a:srgbClr val="FF0000"/>
              </a:solidFill>
            </a:endParaRPr>
          </a:p>
          <a:p>
            <a:pPr marL="109728" indent="0" algn="r" rtl="1">
              <a:buNone/>
            </a:pPr>
            <a:endParaRPr lang="fa-IR" dirty="0"/>
          </a:p>
          <a:p>
            <a:pPr marL="109728" indent="0" algn="r" rtl="1">
              <a:spcAft>
                <a:spcPts val="2400"/>
              </a:spcAft>
              <a:buFont typeface="Wingdings" pitchFamily="2" charset="2"/>
              <a:buChar char="v"/>
            </a:pPr>
            <a:r>
              <a:rPr lang="fa-IR" sz="3200" dirty="0"/>
              <a:t>68% نتایج میانی از </a:t>
            </a:r>
            <a:r>
              <a:rPr lang="fa-IR" sz="3200" dirty="0">
                <a:solidFill>
                  <a:srgbClr val="FF0000"/>
                </a:solidFill>
              </a:rPr>
              <a:t>97</a:t>
            </a:r>
            <a:r>
              <a:rPr lang="fa-IR" sz="3200" dirty="0"/>
              <a:t> تا </a:t>
            </a:r>
            <a:r>
              <a:rPr lang="fa-IR" sz="3200" dirty="0">
                <a:solidFill>
                  <a:srgbClr val="FF0000"/>
                </a:solidFill>
              </a:rPr>
              <a:t>103</a:t>
            </a:r>
            <a:r>
              <a:rPr lang="fa-IR" sz="3200" dirty="0"/>
              <a:t> است.</a:t>
            </a:r>
          </a:p>
          <a:p>
            <a:pPr marL="109728" indent="0" algn="r" rtl="1">
              <a:spcAft>
                <a:spcPts val="2400"/>
              </a:spcAft>
              <a:buFont typeface="Wingdings" pitchFamily="2" charset="2"/>
              <a:buChar char="v"/>
            </a:pPr>
            <a:r>
              <a:rPr lang="fa-IR" sz="3200" dirty="0"/>
              <a:t>95% نتایج میانی از </a:t>
            </a:r>
            <a:r>
              <a:rPr lang="fa-IR" sz="3200" b="1" dirty="0">
                <a:solidFill>
                  <a:srgbClr val="FF0000"/>
                </a:solidFill>
              </a:rPr>
              <a:t>94</a:t>
            </a:r>
            <a:r>
              <a:rPr lang="fa-IR" sz="3200" dirty="0"/>
              <a:t> تا </a:t>
            </a:r>
            <a:r>
              <a:rPr lang="fa-IR" sz="3200" b="1" dirty="0">
                <a:solidFill>
                  <a:srgbClr val="FF0000"/>
                </a:solidFill>
              </a:rPr>
              <a:t>106</a:t>
            </a:r>
            <a:r>
              <a:rPr lang="fa-IR" sz="3200" dirty="0"/>
              <a:t> است.</a:t>
            </a:r>
          </a:p>
          <a:p>
            <a:pPr marL="109728" indent="0" algn="r" rtl="1">
              <a:spcAft>
                <a:spcPts val="2400"/>
              </a:spcAft>
              <a:buFont typeface="Wingdings" pitchFamily="2" charset="2"/>
              <a:buChar char="v"/>
            </a:pPr>
            <a:r>
              <a:rPr lang="fa-IR" sz="3200" dirty="0"/>
              <a:t>99.7% نتایج میانی از </a:t>
            </a:r>
            <a:r>
              <a:rPr lang="fa-IR" sz="3200" dirty="0">
                <a:solidFill>
                  <a:srgbClr val="FF0000"/>
                </a:solidFill>
              </a:rPr>
              <a:t>91</a:t>
            </a:r>
            <a:r>
              <a:rPr lang="fa-IR" sz="3200" dirty="0"/>
              <a:t> تا </a:t>
            </a:r>
            <a:r>
              <a:rPr lang="fa-IR" sz="3200" dirty="0">
                <a:solidFill>
                  <a:srgbClr val="FF0000"/>
                </a:solidFill>
              </a:rPr>
              <a:t>109</a:t>
            </a:r>
            <a:r>
              <a:rPr lang="fa-IR" sz="3200" dirty="0"/>
              <a:t> است.</a:t>
            </a:r>
          </a:p>
          <a:p>
            <a:pPr marL="109728" indent="0" algn="ctr" rtl="1">
              <a:buFont typeface="Wingdings" pitchFamily="2" charset="2"/>
              <a:buChar char="v"/>
            </a:pPr>
            <a:endParaRPr lang="fa-IR" dirty="0"/>
          </a:p>
          <a:p>
            <a:pPr marL="109728" indent="0" algn="ctr" rtl="1">
              <a:buFont typeface="Wingdings" pitchFamily="2" charset="2"/>
              <a:buChar char="v"/>
            </a:pPr>
            <a:endParaRPr lang="fa-IR" dirty="0"/>
          </a:p>
        </p:txBody>
      </p:sp>
      <p:sp>
        <p:nvSpPr>
          <p:cNvPr id="4" name="Slide Number Placeholder 3"/>
          <p:cNvSpPr>
            <a:spLocks noGrp="1"/>
          </p:cNvSpPr>
          <p:nvPr>
            <p:ph type="sldNum" sz="quarter" idx="12"/>
          </p:nvPr>
        </p:nvSpPr>
        <p:spPr/>
        <p:txBody>
          <a:bodyPr/>
          <a:lstStyle/>
          <a:p>
            <a:fld id="{6FAF22BB-B8CB-43B2-9A75-2AB6527143BB}" type="slidenum">
              <a:rPr lang="en-US" smtClean="0"/>
              <a:pPr/>
              <a:t>104</a:t>
            </a:fld>
            <a:endParaRPr lang="en-US"/>
          </a:p>
        </p:txBody>
      </p:sp>
      <p:sp>
        <p:nvSpPr>
          <p:cNvPr id="13" name="TextBox 12"/>
          <p:cNvSpPr txBox="1"/>
          <p:nvPr/>
        </p:nvSpPr>
        <p:spPr>
          <a:xfrm>
            <a:off x="4583832" y="4725144"/>
            <a:ext cx="648072" cy="400110"/>
          </a:xfrm>
          <a:prstGeom prst="rect">
            <a:avLst/>
          </a:prstGeom>
          <a:noFill/>
        </p:spPr>
        <p:txBody>
          <a:bodyPr wrap="square" rtlCol="0">
            <a:spAutoFit/>
          </a:bodyPr>
          <a:lstStyle/>
          <a:p>
            <a:endParaRPr lang="en-US" sz="2000" b="1" dirty="0">
              <a:solidFill>
                <a:srgbClr val="FF0000"/>
              </a:solidFill>
            </a:endParaRPr>
          </a:p>
        </p:txBody>
      </p:sp>
      <p:sp>
        <p:nvSpPr>
          <p:cNvPr id="2" name="Rectangle 1"/>
          <p:cNvSpPr/>
          <p:nvPr/>
        </p:nvSpPr>
        <p:spPr>
          <a:xfrm>
            <a:off x="4343400" y="4267944"/>
            <a:ext cx="5779368" cy="685056"/>
          </a:xfrm>
          <a:prstGeom prst="rect">
            <a:avLst/>
          </a:prstGeom>
          <a:noFill/>
          <a:ln w="762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712284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942950" y="1577266"/>
            <a:ext cx="6571060" cy="530223"/>
          </a:xfrm>
        </p:spPr>
        <p:txBody>
          <a:bodyPr>
            <a:normAutofit fontScale="90000"/>
          </a:bodyPr>
          <a:lstStyle/>
          <a:p>
            <a:pPr algn="r"/>
            <a:r>
              <a:rPr lang="fa-IR" sz="3600" dirty="0"/>
              <a:t>داوری مقدماتی:</a:t>
            </a:r>
            <a:endParaRPr lang="en-US" sz="3600" dirty="0"/>
          </a:p>
        </p:txBody>
      </p:sp>
      <p:sp>
        <p:nvSpPr>
          <p:cNvPr id="3" name="Content Placeholder 2"/>
          <p:cNvSpPr>
            <a:spLocks noGrp="1"/>
          </p:cNvSpPr>
          <p:nvPr>
            <p:ph idx="1"/>
          </p:nvPr>
        </p:nvSpPr>
        <p:spPr>
          <a:xfrm>
            <a:off x="1872018" y="2605707"/>
            <a:ext cx="8247988" cy="3308039"/>
          </a:xfrm>
          <a:solidFill>
            <a:schemeClr val="bg2"/>
          </a:solidFill>
        </p:spPr>
        <p:style>
          <a:lnRef idx="1">
            <a:schemeClr val="accent5"/>
          </a:lnRef>
          <a:fillRef idx="2">
            <a:schemeClr val="accent5"/>
          </a:fillRef>
          <a:effectRef idx="1">
            <a:schemeClr val="accent5"/>
          </a:effectRef>
          <a:fontRef idx="minor">
            <a:schemeClr val="dk1"/>
          </a:fontRef>
        </p:style>
        <p:txBody>
          <a:bodyPr anchor="ctr">
            <a:normAutofit/>
          </a:bodyPr>
          <a:lstStyle/>
          <a:p>
            <a:pPr algn="r" rtl="1">
              <a:buFont typeface="Wingdings" pitchFamily="2" charset="2"/>
              <a:buChar char="v"/>
            </a:pPr>
            <a:r>
              <a:rPr lang="fa-IR" sz="2400" b="1" dirty="0">
                <a:solidFill>
                  <a:schemeClr val="tx1"/>
                </a:solidFill>
              </a:rPr>
              <a:t>کوتاه مدت (یک دوره یا یک روزه): </a:t>
            </a:r>
            <a:r>
              <a:rPr lang="fa-IR" sz="2400" b="1" dirty="0">
                <a:solidFill>
                  <a:srgbClr val="FF0000"/>
                </a:solidFill>
              </a:rPr>
              <a:t>پیش درآمد؛ بهترین عملکرد یک روش </a:t>
            </a:r>
          </a:p>
          <a:p>
            <a:pPr marL="82296" indent="0" algn="ctr" rtl="1">
              <a:spcBef>
                <a:spcPts val="2250"/>
              </a:spcBef>
              <a:spcAft>
                <a:spcPts val="2700"/>
              </a:spcAft>
              <a:buNone/>
            </a:pPr>
            <a:r>
              <a:rPr lang="en-US" sz="3300" b="1" dirty="0">
                <a:solidFill>
                  <a:schemeClr val="tx1"/>
                </a:solidFill>
              </a:rPr>
              <a:t>CV &lt; ¼ ATE</a:t>
            </a:r>
            <a:endParaRPr lang="fa-IR" sz="3300" b="1" baseline="-25000" dirty="0">
              <a:solidFill>
                <a:schemeClr val="tx1"/>
              </a:solidFill>
            </a:endParaRPr>
          </a:p>
          <a:p>
            <a:pPr algn="r" rtl="1">
              <a:buFont typeface="Wingdings" pitchFamily="2" charset="2"/>
              <a:buChar char="v"/>
            </a:pPr>
            <a:r>
              <a:rPr lang="fa-IR" sz="2700" b="1" dirty="0">
                <a:solidFill>
                  <a:schemeClr val="tx1"/>
                </a:solidFill>
              </a:rPr>
              <a:t>تکرارپذیری بلند مدت: بررسی </a:t>
            </a:r>
            <a:r>
              <a:rPr lang="fa-IR" sz="2700" b="1" dirty="0">
                <a:solidFill>
                  <a:srgbClr val="FF0000"/>
                </a:solidFill>
              </a:rPr>
              <a:t>اصلی</a:t>
            </a:r>
            <a:r>
              <a:rPr lang="fa-IR" sz="2700" b="1" dirty="0">
                <a:solidFill>
                  <a:schemeClr val="tx1"/>
                </a:solidFill>
              </a:rPr>
              <a:t> تکرارپذیری</a:t>
            </a:r>
            <a:endParaRPr lang="en-US" sz="2700" b="1" dirty="0">
              <a:solidFill>
                <a:schemeClr val="tx1"/>
              </a:solidFill>
            </a:endParaRPr>
          </a:p>
          <a:p>
            <a:pPr marL="82296" indent="0" algn="ctr" rtl="1">
              <a:spcBef>
                <a:spcPts val="2250"/>
              </a:spcBef>
              <a:spcAft>
                <a:spcPts val="2700"/>
              </a:spcAft>
              <a:buNone/>
            </a:pPr>
            <a:r>
              <a:rPr lang="en-US" sz="3300" b="1" dirty="0">
                <a:solidFill>
                  <a:schemeClr val="tx1"/>
                </a:solidFill>
              </a:rPr>
              <a:t>CV &lt; 1/3 ATE</a:t>
            </a:r>
            <a:endParaRPr lang="en-US" sz="2700" b="1" dirty="0">
              <a:solidFill>
                <a:schemeClr val="tx1"/>
              </a:solidFill>
            </a:endParaRPr>
          </a:p>
        </p:txBody>
      </p:sp>
    </p:spTree>
    <p:extLst>
      <p:ext uri="{BB962C8B-B14F-4D97-AF65-F5344CB8AC3E}">
        <p14:creationId xmlns:p14="http://schemas.microsoft.com/office/powerpoint/2010/main" val="26415475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barn(inVertical)">
                                      <p:cBhvr>
                                        <p:cTn id="2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8587" y="6880299"/>
            <a:ext cx="2743200" cy="365125"/>
          </a:xfrm>
        </p:spPr>
        <p:txBody>
          <a:bodyPr/>
          <a:lstStyle/>
          <a:p>
            <a:fld id="{6FAF22BB-B8CB-43B2-9A75-2AB6527143BB}" type="slidenum">
              <a:rPr lang="en-US" smtClean="0"/>
              <a:pPr/>
              <a:t>106</a:t>
            </a:fld>
            <a:endParaRPr lang="en-US"/>
          </a:p>
        </p:txBody>
      </p:sp>
      <p:graphicFrame>
        <p:nvGraphicFramePr>
          <p:cNvPr id="3" name="Table 2"/>
          <p:cNvGraphicFramePr>
            <a:graphicFrameLocks noGrp="1"/>
          </p:cNvGraphicFramePr>
          <p:nvPr/>
        </p:nvGraphicFramePr>
        <p:xfrm>
          <a:off x="47328" y="1648694"/>
          <a:ext cx="12072658" cy="4602643"/>
        </p:xfrm>
        <a:graphic>
          <a:graphicData uri="http://schemas.openxmlformats.org/drawingml/2006/table">
            <a:tbl>
              <a:tblPr>
                <a:tableStyleId>{5C22544A-7EE6-4342-B048-85BDC9FD1C3A}</a:tableStyleId>
              </a:tblPr>
              <a:tblGrid>
                <a:gridCol w="1022548">
                  <a:extLst>
                    <a:ext uri="{9D8B030D-6E8A-4147-A177-3AD203B41FA5}">
                      <a16:colId xmlns:a16="http://schemas.microsoft.com/office/drawing/2014/main" val="20000"/>
                    </a:ext>
                  </a:extLst>
                </a:gridCol>
                <a:gridCol w="1105011">
                  <a:extLst>
                    <a:ext uri="{9D8B030D-6E8A-4147-A177-3AD203B41FA5}">
                      <a16:colId xmlns:a16="http://schemas.microsoft.com/office/drawing/2014/main" val="20001"/>
                    </a:ext>
                  </a:extLst>
                </a:gridCol>
                <a:gridCol w="1105011">
                  <a:extLst>
                    <a:ext uri="{9D8B030D-6E8A-4147-A177-3AD203B41FA5}">
                      <a16:colId xmlns:a16="http://schemas.microsoft.com/office/drawing/2014/main" val="20002"/>
                    </a:ext>
                  </a:extLst>
                </a:gridCol>
                <a:gridCol w="1105011">
                  <a:extLst>
                    <a:ext uri="{9D8B030D-6E8A-4147-A177-3AD203B41FA5}">
                      <a16:colId xmlns:a16="http://schemas.microsoft.com/office/drawing/2014/main" val="20003"/>
                    </a:ext>
                  </a:extLst>
                </a:gridCol>
                <a:gridCol w="1105011">
                  <a:extLst>
                    <a:ext uri="{9D8B030D-6E8A-4147-A177-3AD203B41FA5}">
                      <a16:colId xmlns:a16="http://schemas.microsoft.com/office/drawing/2014/main" val="20004"/>
                    </a:ext>
                  </a:extLst>
                </a:gridCol>
                <a:gridCol w="1105011">
                  <a:extLst>
                    <a:ext uri="{9D8B030D-6E8A-4147-A177-3AD203B41FA5}">
                      <a16:colId xmlns:a16="http://schemas.microsoft.com/office/drawing/2014/main" val="20005"/>
                    </a:ext>
                  </a:extLst>
                </a:gridCol>
                <a:gridCol w="1105011">
                  <a:extLst>
                    <a:ext uri="{9D8B030D-6E8A-4147-A177-3AD203B41FA5}">
                      <a16:colId xmlns:a16="http://schemas.microsoft.com/office/drawing/2014/main" val="20006"/>
                    </a:ext>
                  </a:extLst>
                </a:gridCol>
                <a:gridCol w="1105011">
                  <a:extLst>
                    <a:ext uri="{9D8B030D-6E8A-4147-A177-3AD203B41FA5}">
                      <a16:colId xmlns:a16="http://schemas.microsoft.com/office/drawing/2014/main" val="20007"/>
                    </a:ext>
                  </a:extLst>
                </a:gridCol>
                <a:gridCol w="1105011">
                  <a:extLst>
                    <a:ext uri="{9D8B030D-6E8A-4147-A177-3AD203B41FA5}">
                      <a16:colId xmlns:a16="http://schemas.microsoft.com/office/drawing/2014/main" val="20008"/>
                    </a:ext>
                  </a:extLst>
                </a:gridCol>
                <a:gridCol w="1105011">
                  <a:extLst>
                    <a:ext uri="{9D8B030D-6E8A-4147-A177-3AD203B41FA5}">
                      <a16:colId xmlns:a16="http://schemas.microsoft.com/office/drawing/2014/main" val="20009"/>
                    </a:ext>
                  </a:extLst>
                </a:gridCol>
                <a:gridCol w="1105011">
                  <a:extLst>
                    <a:ext uri="{9D8B030D-6E8A-4147-A177-3AD203B41FA5}">
                      <a16:colId xmlns:a16="http://schemas.microsoft.com/office/drawing/2014/main" val="20010"/>
                    </a:ext>
                  </a:extLst>
                </a:gridCol>
              </a:tblGrid>
              <a:tr h="354449">
                <a:tc>
                  <a:txBody>
                    <a:bodyPr/>
                    <a:lstStyle/>
                    <a:p>
                      <a:pPr algn="ctr" rtl="1" fontAlgn="ctr"/>
                      <a:r>
                        <a:rPr lang="fa-IR" sz="1800" b="1" u="none" strike="noStrike" dirty="0">
                          <a:effectLst/>
                        </a:rPr>
                        <a:t>ماه</a:t>
                      </a:r>
                      <a:endParaRPr lang="fa-IR"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3</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4</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5</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6</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7</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8</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9</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421963">
                <a:tc>
                  <a:txBody>
                    <a:bodyPr/>
                    <a:lstStyle/>
                    <a:p>
                      <a:pPr algn="ctr" rtl="1" fontAlgn="ctr"/>
                      <a:r>
                        <a:rPr lang="fa-IR" sz="1800" b="1" u="none" strike="noStrike" dirty="0">
                          <a:effectLst/>
                        </a:rPr>
                        <a:t>شماره کنترل</a:t>
                      </a:r>
                      <a:endParaRPr lang="fa-IR"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21-40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41-60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61-80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81-100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101-120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121-140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141-160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161-180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181-200</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434135">
                <a:tc gridSpan="11">
                  <a:txBody>
                    <a:bodyPr/>
                    <a:lstStyle/>
                    <a:p>
                      <a:pPr algn="ctr" rtl="1" fontAlgn="ctr"/>
                      <a:r>
                        <a:rPr lang="fa-IR" sz="2800" b="1" u="none" strike="noStrike" dirty="0">
                          <a:solidFill>
                            <a:srgbClr val="F363D4"/>
                          </a:solidFill>
                          <a:effectLst/>
                        </a:rPr>
                        <a:t>کوتاه مدت</a:t>
                      </a:r>
                      <a:endParaRPr lang="fa-IR" sz="2800" b="1" i="0" u="none" strike="noStrike" dirty="0">
                        <a:solidFill>
                          <a:srgbClr val="F363D4"/>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21963">
                <a:tc>
                  <a:txBody>
                    <a:bodyPr/>
                    <a:lstStyle/>
                    <a:p>
                      <a:pPr algn="ctr" fontAlgn="ctr"/>
                      <a:r>
                        <a:rPr lang="en-US" sz="1800" b="1" u="none" strike="noStrike" dirty="0">
                          <a:effectLst/>
                        </a:rPr>
                        <a:t>Mean</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108.1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108.5</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108.3</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108.2</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107.9</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107.6</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108.1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107.8</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108.1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108.0</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421963">
                <a:tc>
                  <a:txBody>
                    <a:bodyPr/>
                    <a:lstStyle/>
                    <a:p>
                      <a:pPr algn="ctr" fontAlgn="ctr"/>
                      <a:r>
                        <a:rPr lang="en-US" sz="1800" b="1" u="none" strike="noStrike" dirty="0">
                          <a:effectLst/>
                        </a:rPr>
                        <a:t>SD</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2.26</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2.04</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2.45</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2.07</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1.86</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2.58</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2.19</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1.47</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2.15</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2.03</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421963">
                <a:tc>
                  <a:txBody>
                    <a:bodyPr/>
                    <a:lstStyle/>
                    <a:p>
                      <a:pPr algn="ctr" fontAlgn="ctr"/>
                      <a:r>
                        <a:rPr lang="en-US" sz="1800" b="1" u="none" strike="noStrike" dirty="0">
                          <a:effectLst/>
                        </a:rPr>
                        <a:t>CV</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1.9</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2.3</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1.9</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1.7</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2.4</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1.4</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1.9</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434135">
                <a:tc gridSpan="11">
                  <a:txBody>
                    <a:bodyPr/>
                    <a:lstStyle/>
                    <a:p>
                      <a:pPr marL="0" algn="ctr" defTabSz="914400" rtl="1" eaLnBrk="1" fontAlgn="ctr" latinLnBrk="0" hangingPunct="1"/>
                      <a:r>
                        <a:rPr lang="fa-IR" sz="2800" b="1" u="none" strike="noStrike" kern="1200" dirty="0">
                          <a:solidFill>
                            <a:srgbClr val="00B0F0"/>
                          </a:solidFill>
                          <a:effectLst/>
                          <a:latin typeface="+mn-lt"/>
                          <a:ea typeface="+mn-ea"/>
                          <a:cs typeface="+mn-cs"/>
                        </a:rPr>
                        <a:t>انباشتی</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21963">
                <a:tc>
                  <a:txBody>
                    <a:bodyPr/>
                    <a:lstStyle/>
                    <a:p>
                      <a:pPr algn="ctr" rtl="1" fontAlgn="ctr"/>
                      <a:r>
                        <a:rPr lang="fa-IR" sz="1800" b="1" u="none" strike="noStrike" dirty="0">
                          <a:effectLst/>
                        </a:rPr>
                        <a:t>شماره کنترل</a:t>
                      </a:r>
                      <a:endParaRPr lang="fa-IR"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1-40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1-60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1-80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1-100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1-120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1-140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1-160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1-180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1-200</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421963">
                <a:tc>
                  <a:txBody>
                    <a:bodyPr/>
                    <a:lstStyle/>
                    <a:p>
                      <a:pPr marL="0" algn="ctr" defTabSz="914400" rtl="0" eaLnBrk="1" fontAlgn="ctr" latinLnBrk="0" hangingPunct="1"/>
                      <a:r>
                        <a:rPr lang="en-US" sz="1800" b="1" u="none" strike="noStrike" kern="1200" dirty="0">
                          <a:solidFill>
                            <a:schemeClr val="dk1"/>
                          </a:solidFill>
                          <a:effectLst/>
                          <a:latin typeface="+mn-lt"/>
                          <a:ea typeface="+mn-ea"/>
                          <a:cs typeface="+mn-cs"/>
                        </a:rPr>
                        <a:t>Mean</a:t>
                      </a:r>
                    </a:p>
                  </a:txBody>
                  <a:tcPr marL="9525" marR="9525" marT="9525" marB="0" anchor="ctr"/>
                </a:tc>
                <a:tc>
                  <a:txBody>
                    <a:bodyPr/>
                    <a:lstStyle/>
                    <a:p>
                      <a:pPr algn="ctr" fontAlgn="ctr"/>
                      <a:r>
                        <a:rPr lang="en-US" sz="1800" b="1" u="none" strike="noStrike">
                          <a:effectLst/>
                        </a:rPr>
                        <a:t>108.1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108.3</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108.0</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108.0</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421963">
                <a:tc>
                  <a:txBody>
                    <a:bodyPr/>
                    <a:lstStyle/>
                    <a:p>
                      <a:pPr marL="0" algn="ctr" defTabSz="914400" rtl="0" eaLnBrk="1" fontAlgn="ctr" latinLnBrk="0" hangingPunct="1"/>
                      <a:r>
                        <a:rPr lang="en-US" sz="1800" b="1" u="none" strike="noStrike" kern="1200" dirty="0">
                          <a:solidFill>
                            <a:schemeClr val="dk1"/>
                          </a:solidFill>
                          <a:effectLst/>
                          <a:latin typeface="+mn-lt"/>
                          <a:ea typeface="+mn-ea"/>
                          <a:cs typeface="+mn-cs"/>
                        </a:rPr>
                        <a:t>SD</a:t>
                      </a:r>
                    </a:p>
                  </a:txBody>
                  <a:tcPr marL="9525" marR="9525" marT="9525" marB="0" anchor="ctr"/>
                </a:tc>
                <a:tc>
                  <a:txBody>
                    <a:bodyPr/>
                    <a:lstStyle/>
                    <a:p>
                      <a:pPr algn="ctr" fontAlgn="ctr"/>
                      <a:r>
                        <a:rPr lang="en-US" sz="1800" b="1" u="none" strike="noStrike">
                          <a:effectLst/>
                        </a:rPr>
                        <a:t>2.26</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2.14</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2.23</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2.17</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2.11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2.20</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2.19</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2.12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2.11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2.09</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9"/>
                  </a:ext>
                </a:extLst>
              </a:tr>
              <a:tr h="421963">
                <a:tc>
                  <a:txBody>
                    <a:bodyPr/>
                    <a:lstStyle/>
                    <a:p>
                      <a:pPr marL="0" algn="ctr" defTabSz="914400" rtl="0" eaLnBrk="1" fontAlgn="ctr" latinLnBrk="0" hangingPunct="1"/>
                      <a:r>
                        <a:rPr lang="en-US" sz="1800" b="1" u="none" strike="noStrike" kern="1200" dirty="0">
                          <a:solidFill>
                            <a:schemeClr val="dk1"/>
                          </a:solidFill>
                          <a:effectLst/>
                          <a:latin typeface="+mn-lt"/>
                          <a:ea typeface="+mn-ea"/>
                          <a:cs typeface="+mn-cs"/>
                        </a:rPr>
                        <a:t>CV</a:t>
                      </a:r>
                    </a:p>
                  </a:txBody>
                  <a:tcPr marL="9525" marR="9525" marT="9525" marB="0" anchor="ctr"/>
                </a:tc>
                <a:tc>
                  <a:txBody>
                    <a:bodyPr/>
                    <a:lstStyle/>
                    <a:p>
                      <a:pPr algn="ctr" fontAlgn="ctr"/>
                      <a:r>
                        <a:rPr lang="en-US" sz="1800" b="1" u="none" strike="noStrike" dirty="0">
                          <a:effectLst/>
                        </a:rPr>
                        <a:t>2.1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i="0" u="none" strike="noStrike" dirty="0">
                          <a:solidFill>
                            <a:schemeClr val="dk1"/>
                          </a:solidFill>
                          <a:effectLst/>
                          <a:latin typeface="+mn-l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i="0" u="none" strike="noStrike" dirty="0">
                          <a:solidFill>
                            <a:schemeClr val="dk1"/>
                          </a:solidFill>
                          <a:effectLst/>
                          <a:latin typeface="+mn-l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i="0" u="none" strike="noStrike" dirty="0">
                          <a:solidFill>
                            <a:schemeClr val="dk1"/>
                          </a:solidFill>
                          <a:effectLst/>
                          <a:latin typeface="+mn-l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i="0" u="none" strike="noStrike" dirty="0">
                          <a:solidFill>
                            <a:schemeClr val="dk1"/>
                          </a:solidFill>
                          <a:effectLst/>
                          <a:latin typeface="+mn-l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1.9</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0"/>
                  </a:ext>
                </a:extLst>
              </a:tr>
            </a:tbl>
          </a:graphicData>
        </a:graphic>
      </p:graphicFrame>
      <p:sp>
        <p:nvSpPr>
          <p:cNvPr id="4" name="Rectangle 3"/>
          <p:cNvSpPr/>
          <p:nvPr/>
        </p:nvSpPr>
        <p:spPr>
          <a:xfrm>
            <a:off x="47328" y="2377481"/>
            <a:ext cx="12000651" cy="1699592"/>
          </a:xfrm>
          <a:prstGeom prst="rect">
            <a:avLst/>
          </a:prstGeom>
          <a:noFill/>
          <a:ln w="57150">
            <a:solidFill>
              <a:srgbClr val="F36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328" y="4152862"/>
            <a:ext cx="12000651" cy="2084450"/>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291945" y="5072301"/>
            <a:ext cx="648072" cy="10972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399084" y="5072301"/>
            <a:ext cx="648072" cy="10972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503706" y="5083614"/>
            <a:ext cx="8496950" cy="10972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a:off x="6600056" y="2872829"/>
            <a:ext cx="987631" cy="43204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229304" y="2872829"/>
            <a:ext cx="987631" cy="432048"/>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8866205" y="3304877"/>
            <a:ext cx="987631" cy="432048"/>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6659719" y="3340881"/>
            <a:ext cx="987631" cy="432048"/>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271459" y="2934687"/>
            <a:ext cx="648072" cy="10972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351579" y="2927385"/>
            <a:ext cx="648072" cy="10972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3503706" y="2943267"/>
            <a:ext cx="1800205" cy="10972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507586" y="2924944"/>
            <a:ext cx="6349054" cy="109728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6096000" y="260648"/>
            <a:ext cx="5185787" cy="461665"/>
          </a:xfrm>
          <a:prstGeom prst="rect">
            <a:avLst/>
          </a:prstGeom>
          <a:solidFill>
            <a:schemeClr val="bg1"/>
          </a:solidFill>
        </p:spPr>
        <p:txBody>
          <a:bodyPr wrap="square" rtlCol="0">
            <a:spAutoFit/>
          </a:bodyPr>
          <a:lstStyle/>
          <a:p>
            <a:pPr algn="ctr" rtl="1"/>
            <a:r>
              <a:rPr lang="fa-IR" sz="2400" b="1" dirty="0"/>
              <a:t>تاثیر تعداد نتایج بر قابل اطمینان بودن برآورد</a:t>
            </a:r>
            <a:endParaRPr lang="en-US" sz="2400" b="1" dirty="0"/>
          </a:p>
        </p:txBody>
      </p:sp>
    </p:spTree>
    <p:extLst>
      <p:ext uri="{BB962C8B-B14F-4D97-AF65-F5344CB8AC3E}">
        <p14:creationId xmlns:p14="http://schemas.microsoft.com/office/powerpoint/2010/main" val="4271976164"/>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4"/>
                                        </p:tgtEl>
                                      </p:cBhvr>
                                    </p:animEffect>
                                    <p:set>
                                      <p:cBhvr>
                                        <p:cTn id="7" dur="1" fill="hold">
                                          <p:stCondLst>
                                            <p:cond delay="499"/>
                                          </p:stCondLst>
                                        </p:cTn>
                                        <p:tgtEl>
                                          <p:spTgt spid="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25"/>
                                        </p:tgtEl>
                                      </p:cBhvr>
                                    </p:animEffect>
                                    <p:set>
                                      <p:cBhvr>
                                        <p:cTn id="12" dur="1" fill="hold">
                                          <p:stCondLst>
                                            <p:cond delay="499"/>
                                          </p:stCondLst>
                                        </p:cTn>
                                        <p:tgtEl>
                                          <p:spTgt spid="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26"/>
                                        </p:tgtEl>
                                      </p:cBhvr>
                                    </p:animEffect>
                                    <p:set>
                                      <p:cBhvr>
                                        <p:cTn id="17" dur="1" fill="hold">
                                          <p:stCondLst>
                                            <p:cond delay="499"/>
                                          </p:stCondLst>
                                        </p:cTn>
                                        <p:tgtEl>
                                          <p:spTgt spid="2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7"/>
                                        </p:tgtEl>
                                      </p:cBhvr>
                                    </p:animEffect>
                                    <p:set>
                                      <p:cBhvr>
                                        <p:cTn id="22" dur="1" fill="hold">
                                          <p:stCondLst>
                                            <p:cond delay="499"/>
                                          </p:stCondLst>
                                        </p:cTn>
                                        <p:tgtEl>
                                          <p:spTgt spid="27"/>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7"/>
                                        </p:tgtEl>
                                      </p:cBhvr>
                                    </p:animEffect>
                                    <p:set>
                                      <p:cBhvr>
                                        <p:cTn id="27" dur="1" fill="hold">
                                          <p:stCondLst>
                                            <p:cond delay="499"/>
                                          </p:stCondLst>
                                        </p:cTn>
                                        <p:tgtEl>
                                          <p:spTgt spid="17"/>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9"/>
                                        </p:tgtEl>
                                      </p:cBhvr>
                                    </p:animEffect>
                                    <p:set>
                                      <p:cBhvr>
                                        <p:cTn id="37" dur="1" fill="hold">
                                          <p:stCondLst>
                                            <p:cond delay="499"/>
                                          </p:stCondLst>
                                        </p:cTn>
                                        <p:tgtEl>
                                          <p:spTgt spid="19"/>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heel(1)">
                                      <p:cBhvr>
                                        <p:cTn id="42" dur="2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heel(1)">
                                      <p:cBhvr>
                                        <p:cTn id="47" dur="20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heel(1)">
                                      <p:cBhvr>
                                        <p:cTn id="52" dur="20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heel(1)">
                                      <p:cBhvr>
                                        <p:cTn id="57"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AF22BB-B8CB-43B2-9A75-2AB6527143BB}" type="slidenum">
              <a:rPr lang="en-US" smtClean="0"/>
              <a:pPr/>
              <a:t>107</a:t>
            </a:fld>
            <a:endParaRPr lang="en-US"/>
          </a:p>
        </p:txBody>
      </p:sp>
      <p:graphicFrame>
        <p:nvGraphicFramePr>
          <p:cNvPr id="3" name="Chart 2"/>
          <p:cNvGraphicFramePr>
            <a:graphicFrameLocks/>
          </p:cNvGraphicFramePr>
          <p:nvPr/>
        </p:nvGraphicFramePr>
        <p:xfrm>
          <a:off x="335360" y="1772816"/>
          <a:ext cx="11449272"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4858289"/>
      </p:ext>
    </p:extLst>
  </p:cSld>
  <p:clrMapOvr>
    <a:masterClrMapping/>
  </p:clrMapOvr>
  <p:transition spd="slow">
    <p:push dir="r"/>
  </p:transition>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AF22BB-B8CB-43B2-9A75-2AB6527143BB}" type="slidenum">
              <a:rPr lang="en-US" smtClean="0"/>
              <a:pPr/>
              <a:t>108</a:t>
            </a:fld>
            <a:endParaRPr lang="en-US"/>
          </a:p>
        </p:txBody>
      </p:sp>
      <p:graphicFrame>
        <p:nvGraphicFramePr>
          <p:cNvPr id="3" name="Chart 2"/>
          <p:cNvGraphicFramePr>
            <a:graphicFrameLocks/>
          </p:cNvGraphicFramePr>
          <p:nvPr/>
        </p:nvGraphicFramePr>
        <p:xfrm>
          <a:off x="335360" y="1772816"/>
          <a:ext cx="11449272" cy="324036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104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AF22BB-B8CB-43B2-9A75-2AB6527143BB}" type="slidenum">
              <a:rPr lang="en-US" smtClean="0"/>
              <a:pPr/>
              <a:t>109</a:t>
            </a:fld>
            <a:endParaRPr lang="en-US"/>
          </a:p>
        </p:txBody>
      </p:sp>
      <p:graphicFrame>
        <p:nvGraphicFramePr>
          <p:cNvPr id="3" name="Chart 2"/>
          <p:cNvGraphicFramePr>
            <a:graphicFrameLocks/>
          </p:cNvGraphicFramePr>
          <p:nvPr/>
        </p:nvGraphicFramePr>
        <p:xfrm>
          <a:off x="696616" y="1700808"/>
          <a:ext cx="10657184" cy="3333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003282"/>
      </p:ext>
    </p:extLst>
  </p:cSld>
  <p:clrMapOvr>
    <a:masterClrMapping/>
  </p:clrMapOvr>
  <p:transition spd="med">
    <p:pull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003925" y="2362200"/>
            <a:ext cx="184150" cy="1200150"/>
          </a:xfrm>
          <a:prstGeom prst="rect">
            <a:avLst/>
          </a:prstGeom>
          <a:noFill/>
          <a:ln w="9525">
            <a:noFill/>
            <a:miter lim="800000"/>
            <a:headEnd/>
            <a:tailEnd/>
          </a:ln>
        </p:spPr>
        <p:txBody>
          <a:bodyPr wrap="none">
            <a:spAutoFit/>
          </a:bodyPr>
          <a:lstStyle/>
          <a:p>
            <a:pPr algn="ctr" rtl="1"/>
            <a:endParaRPr lang="en-US" sz="7200" b="1">
              <a:solidFill>
                <a:srgbClr val="00B050"/>
              </a:solidFill>
            </a:endParaRPr>
          </a:p>
        </p:txBody>
      </p:sp>
      <p:sp>
        <p:nvSpPr>
          <p:cNvPr id="4" name="Rectangle 3"/>
          <p:cNvSpPr/>
          <p:nvPr/>
        </p:nvSpPr>
        <p:spPr>
          <a:xfrm>
            <a:off x="2910840" y="232508"/>
            <a:ext cx="5760720" cy="75809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a:solidFill>
                  <a:srgbClr val="C00000"/>
                </a:solidFill>
              </a:rPr>
              <a:t>ویژگی‌های کیفیت</a:t>
            </a:r>
            <a:endParaRPr lang="en-US" sz="3600" b="1" dirty="0">
              <a:solidFill>
                <a:srgbClr val="C00000"/>
              </a:solidFill>
            </a:endParaRPr>
          </a:p>
        </p:txBody>
      </p:sp>
      <p:sp>
        <p:nvSpPr>
          <p:cNvPr id="11" name="Down Arrow 10"/>
          <p:cNvSpPr/>
          <p:nvPr/>
        </p:nvSpPr>
        <p:spPr>
          <a:xfrm>
            <a:off x="5183114" y="990600"/>
            <a:ext cx="914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659114" y="1371600"/>
            <a:ext cx="4038600" cy="685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solidFill>
              </a:rPr>
              <a:t>انتخاب مجری</a:t>
            </a:r>
            <a:endParaRPr lang="en-US" sz="2800" dirty="0">
              <a:solidFill>
                <a:schemeClr val="tx1"/>
              </a:solidFill>
            </a:endParaRPr>
          </a:p>
        </p:txBody>
      </p:sp>
      <p:sp>
        <p:nvSpPr>
          <p:cNvPr id="15" name="Rectangle 14"/>
          <p:cNvSpPr/>
          <p:nvPr/>
        </p:nvSpPr>
        <p:spPr>
          <a:xfrm>
            <a:off x="2948940" y="2347058"/>
            <a:ext cx="5760720" cy="75809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b="1" dirty="0">
                <a:solidFill>
                  <a:srgbClr val="C00000"/>
                </a:solidFill>
              </a:rPr>
              <a:t>ارزیابی اجرا</a:t>
            </a:r>
            <a:endParaRPr lang="en-US" sz="3600" b="1" dirty="0">
              <a:solidFill>
                <a:srgbClr val="C00000"/>
              </a:solidFill>
            </a:endParaRPr>
          </a:p>
        </p:txBody>
      </p:sp>
      <p:sp>
        <p:nvSpPr>
          <p:cNvPr id="16" name="Rectangle 15"/>
          <p:cNvSpPr/>
          <p:nvPr/>
        </p:nvSpPr>
        <p:spPr>
          <a:xfrm>
            <a:off x="2910840" y="5100136"/>
            <a:ext cx="5760720" cy="1095022"/>
          </a:xfrm>
          <a:prstGeom prst="rect">
            <a:avLst/>
          </a:prstGeo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b="1" dirty="0">
                <a:solidFill>
                  <a:srgbClr val="C00000"/>
                </a:solidFill>
              </a:rPr>
              <a:t>پایش کیفیت:</a:t>
            </a:r>
          </a:p>
          <a:p>
            <a:pPr algn="ctr" rtl="1"/>
            <a:r>
              <a:rPr lang="fa-IR" sz="3200" b="1" dirty="0">
                <a:solidFill>
                  <a:schemeClr val="accent6">
                    <a:lumMod val="50000"/>
                  </a:schemeClr>
                </a:solidFill>
              </a:rPr>
              <a:t>پیشگیری، سامانه‌ی هشدار</a:t>
            </a:r>
            <a:endParaRPr lang="en-US" sz="3200" b="1" dirty="0">
              <a:solidFill>
                <a:schemeClr val="accent6">
                  <a:lumMod val="50000"/>
                </a:schemeClr>
              </a:solidFill>
            </a:endParaRPr>
          </a:p>
        </p:txBody>
      </p:sp>
      <p:sp>
        <p:nvSpPr>
          <p:cNvPr id="18" name="Down Arrow 17"/>
          <p:cNvSpPr/>
          <p:nvPr/>
        </p:nvSpPr>
        <p:spPr>
          <a:xfrm>
            <a:off x="5259314" y="2057400"/>
            <a:ext cx="914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5335514" y="4365104"/>
            <a:ext cx="914400" cy="75809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5259314" y="3124200"/>
            <a:ext cx="914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4942416" y="3599229"/>
            <a:ext cx="1697567" cy="685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000" dirty="0">
                <a:solidFill>
                  <a:schemeClr val="bg1"/>
                </a:solidFill>
              </a:rPr>
              <a:t>پذیرفته</a:t>
            </a:r>
            <a:endParaRPr lang="en-US" sz="4000" dirty="0">
              <a:solidFill>
                <a:schemeClr val="bg1"/>
              </a:solidFill>
            </a:endParaRPr>
          </a:p>
        </p:txBody>
      </p:sp>
      <p:sp>
        <p:nvSpPr>
          <p:cNvPr id="5" name="Rectangular Callout 4"/>
          <p:cNvSpPr/>
          <p:nvPr/>
        </p:nvSpPr>
        <p:spPr>
          <a:xfrm>
            <a:off x="8022287" y="1540151"/>
            <a:ext cx="2455881" cy="1355682"/>
          </a:xfrm>
          <a:prstGeom prst="wedgeRectCallout">
            <a:avLst>
              <a:gd name="adj1" fmla="val -83284"/>
              <a:gd name="adj2" fmla="val 46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t>ارزشیابی عملکرد</a:t>
            </a:r>
            <a:endParaRPr lang="en-US" sz="3200" b="1" dirty="0"/>
          </a:p>
          <a:p>
            <a:pPr algn="ctr"/>
            <a:endParaRPr lang="en-US" sz="2400" b="1" dirty="0"/>
          </a:p>
        </p:txBody>
      </p:sp>
      <p:sp>
        <p:nvSpPr>
          <p:cNvPr id="19" name="Rectangular Callout 18"/>
          <p:cNvSpPr/>
          <p:nvPr/>
        </p:nvSpPr>
        <p:spPr>
          <a:xfrm>
            <a:off x="8102063" y="3962167"/>
            <a:ext cx="2376105" cy="1447800"/>
          </a:xfrm>
          <a:prstGeom prst="wedgeRectCallout">
            <a:avLst>
              <a:gd name="adj1" fmla="val -83284"/>
              <a:gd name="adj2" fmla="val 460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t>طراحی پایش کیفیت</a:t>
            </a:r>
            <a:endParaRPr lang="en-US" sz="3200" b="1" dirty="0"/>
          </a:p>
          <a:p>
            <a:pPr algn="ctr"/>
            <a:endParaRPr lang="en-US" sz="2400" b="1" dirty="0"/>
          </a:p>
        </p:txBody>
      </p:sp>
    </p:spTree>
    <p:extLst>
      <p:ext uri="{BB962C8B-B14F-4D97-AF65-F5344CB8AC3E}">
        <p14:creationId xmlns:p14="http://schemas.microsoft.com/office/powerpoint/2010/main" val="3866315761"/>
      </p:ext>
    </p:extLst>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randombar(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AF22BB-B8CB-43B2-9A75-2AB6527143BB}" type="slidenum">
              <a:rPr lang="en-US" smtClean="0"/>
              <a:pPr/>
              <a:t>110</a:t>
            </a:fld>
            <a:endParaRPr lang="en-US"/>
          </a:p>
        </p:txBody>
      </p:sp>
      <p:graphicFrame>
        <p:nvGraphicFramePr>
          <p:cNvPr id="3" name="Chart 2"/>
          <p:cNvGraphicFramePr>
            <a:graphicFrameLocks/>
          </p:cNvGraphicFramePr>
          <p:nvPr/>
        </p:nvGraphicFramePr>
        <p:xfrm>
          <a:off x="696616" y="1700808"/>
          <a:ext cx="10657184" cy="33337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53389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AF22BB-B8CB-43B2-9A75-2AB6527143BB}" type="slidenum">
              <a:rPr lang="en-US" smtClean="0"/>
              <a:pPr/>
              <a:t>111</a:t>
            </a:fld>
            <a:endParaRPr lang="en-US"/>
          </a:p>
        </p:txBody>
      </p:sp>
      <p:graphicFrame>
        <p:nvGraphicFramePr>
          <p:cNvPr id="3" name="Chart 2"/>
          <p:cNvGraphicFramePr>
            <a:graphicFrameLocks/>
          </p:cNvGraphicFramePr>
          <p:nvPr/>
        </p:nvGraphicFramePr>
        <p:xfrm>
          <a:off x="983432" y="476672"/>
          <a:ext cx="9866312" cy="6048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94979521"/>
      </p:ext>
    </p:extLst>
  </p:cSld>
  <p:clrMapOvr>
    <a:masterClrMapping/>
  </p:clrMapOvr>
  <p:transition spd="med">
    <p:pull dir="r"/>
  </p:transition>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FAF22BB-B8CB-43B2-9A75-2AB6527143BB}" type="slidenum">
              <a:rPr lang="en-US" smtClean="0"/>
              <a:pPr/>
              <a:t>112</a:t>
            </a:fld>
            <a:endParaRPr lang="en-US"/>
          </a:p>
        </p:txBody>
      </p:sp>
      <p:graphicFrame>
        <p:nvGraphicFramePr>
          <p:cNvPr id="3" name="Chart 2"/>
          <p:cNvGraphicFramePr>
            <a:graphicFrameLocks/>
          </p:cNvGraphicFramePr>
          <p:nvPr/>
        </p:nvGraphicFramePr>
        <p:xfrm>
          <a:off x="911424" y="620688"/>
          <a:ext cx="9865096" cy="587967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2538994"/>
      </p:ext>
    </p:extLst>
  </p:cSld>
  <p:clrMapOvr>
    <a:masterClrMapping/>
  </p:clrMapOvr>
  <p:transition spd="med">
    <p:pull dir="r"/>
  </p:transition>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8538587" y="6880299"/>
            <a:ext cx="2743200" cy="365125"/>
          </a:xfrm>
        </p:spPr>
        <p:txBody>
          <a:bodyPr/>
          <a:lstStyle/>
          <a:p>
            <a:fld id="{6FAF22BB-B8CB-43B2-9A75-2AB6527143BB}" type="slidenum">
              <a:rPr lang="en-US" smtClean="0"/>
              <a:pPr/>
              <a:t>113</a:t>
            </a:fld>
            <a:endParaRPr lang="en-US"/>
          </a:p>
        </p:txBody>
      </p:sp>
      <p:graphicFrame>
        <p:nvGraphicFramePr>
          <p:cNvPr id="3" name="Table 2"/>
          <p:cNvGraphicFramePr>
            <a:graphicFrameLocks noGrp="1"/>
          </p:cNvGraphicFramePr>
          <p:nvPr/>
        </p:nvGraphicFramePr>
        <p:xfrm>
          <a:off x="47328" y="1648694"/>
          <a:ext cx="12072658" cy="4602643"/>
        </p:xfrm>
        <a:graphic>
          <a:graphicData uri="http://schemas.openxmlformats.org/drawingml/2006/table">
            <a:tbl>
              <a:tblPr>
                <a:tableStyleId>{5C22544A-7EE6-4342-B048-85BDC9FD1C3A}</a:tableStyleId>
              </a:tblPr>
              <a:tblGrid>
                <a:gridCol w="1022548">
                  <a:extLst>
                    <a:ext uri="{9D8B030D-6E8A-4147-A177-3AD203B41FA5}">
                      <a16:colId xmlns:a16="http://schemas.microsoft.com/office/drawing/2014/main" val="20000"/>
                    </a:ext>
                  </a:extLst>
                </a:gridCol>
                <a:gridCol w="1105011">
                  <a:extLst>
                    <a:ext uri="{9D8B030D-6E8A-4147-A177-3AD203B41FA5}">
                      <a16:colId xmlns:a16="http://schemas.microsoft.com/office/drawing/2014/main" val="20001"/>
                    </a:ext>
                  </a:extLst>
                </a:gridCol>
                <a:gridCol w="1105011">
                  <a:extLst>
                    <a:ext uri="{9D8B030D-6E8A-4147-A177-3AD203B41FA5}">
                      <a16:colId xmlns:a16="http://schemas.microsoft.com/office/drawing/2014/main" val="20002"/>
                    </a:ext>
                  </a:extLst>
                </a:gridCol>
                <a:gridCol w="1105011">
                  <a:extLst>
                    <a:ext uri="{9D8B030D-6E8A-4147-A177-3AD203B41FA5}">
                      <a16:colId xmlns:a16="http://schemas.microsoft.com/office/drawing/2014/main" val="20003"/>
                    </a:ext>
                  </a:extLst>
                </a:gridCol>
                <a:gridCol w="1105011">
                  <a:extLst>
                    <a:ext uri="{9D8B030D-6E8A-4147-A177-3AD203B41FA5}">
                      <a16:colId xmlns:a16="http://schemas.microsoft.com/office/drawing/2014/main" val="20004"/>
                    </a:ext>
                  </a:extLst>
                </a:gridCol>
                <a:gridCol w="1105011">
                  <a:extLst>
                    <a:ext uri="{9D8B030D-6E8A-4147-A177-3AD203B41FA5}">
                      <a16:colId xmlns:a16="http://schemas.microsoft.com/office/drawing/2014/main" val="20005"/>
                    </a:ext>
                  </a:extLst>
                </a:gridCol>
                <a:gridCol w="1105011">
                  <a:extLst>
                    <a:ext uri="{9D8B030D-6E8A-4147-A177-3AD203B41FA5}">
                      <a16:colId xmlns:a16="http://schemas.microsoft.com/office/drawing/2014/main" val="20006"/>
                    </a:ext>
                  </a:extLst>
                </a:gridCol>
                <a:gridCol w="1105011">
                  <a:extLst>
                    <a:ext uri="{9D8B030D-6E8A-4147-A177-3AD203B41FA5}">
                      <a16:colId xmlns:a16="http://schemas.microsoft.com/office/drawing/2014/main" val="20007"/>
                    </a:ext>
                  </a:extLst>
                </a:gridCol>
                <a:gridCol w="1105011">
                  <a:extLst>
                    <a:ext uri="{9D8B030D-6E8A-4147-A177-3AD203B41FA5}">
                      <a16:colId xmlns:a16="http://schemas.microsoft.com/office/drawing/2014/main" val="20008"/>
                    </a:ext>
                  </a:extLst>
                </a:gridCol>
                <a:gridCol w="1105011">
                  <a:extLst>
                    <a:ext uri="{9D8B030D-6E8A-4147-A177-3AD203B41FA5}">
                      <a16:colId xmlns:a16="http://schemas.microsoft.com/office/drawing/2014/main" val="20009"/>
                    </a:ext>
                  </a:extLst>
                </a:gridCol>
                <a:gridCol w="1105011">
                  <a:extLst>
                    <a:ext uri="{9D8B030D-6E8A-4147-A177-3AD203B41FA5}">
                      <a16:colId xmlns:a16="http://schemas.microsoft.com/office/drawing/2014/main" val="20010"/>
                    </a:ext>
                  </a:extLst>
                </a:gridCol>
              </a:tblGrid>
              <a:tr h="354449">
                <a:tc>
                  <a:txBody>
                    <a:bodyPr/>
                    <a:lstStyle/>
                    <a:p>
                      <a:pPr algn="ctr" rtl="1" fontAlgn="ctr"/>
                      <a:r>
                        <a:rPr lang="fa-IR" sz="1800" b="1" u="none" strike="noStrike" dirty="0">
                          <a:effectLst/>
                        </a:rPr>
                        <a:t>ماه</a:t>
                      </a:r>
                      <a:endParaRPr lang="fa-IR"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3</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4</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5</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6</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7</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8</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9</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421963">
                <a:tc>
                  <a:txBody>
                    <a:bodyPr/>
                    <a:lstStyle/>
                    <a:p>
                      <a:pPr algn="ctr" rtl="1" fontAlgn="ctr"/>
                      <a:r>
                        <a:rPr lang="fa-IR" sz="1800" b="1" u="none" strike="noStrike" dirty="0">
                          <a:effectLst/>
                        </a:rPr>
                        <a:t>شماره کنترل</a:t>
                      </a:r>
                      <a:endParaRPr lang="fa-IR"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21-40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41-60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61-80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81-100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101-120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121-140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141-160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161-180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181-200</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434135">
                <a:tc gridSpan="11">
                  <a:txBody>
                    <a:bodyPr/>
                    <a:lstStyle/>
                    <a:p>
                      <a:pPr algn="ctr" rtl="1" fontAlgn="ctr"/>
                      <a:r>
                        <a:rPr lang="fa-IR" sz="2800" b="1" u="none" strike="noStrike" dirty="0">
                          <a:solidFill>
                            <a:srgbClr val="F363D4"/>
                          </a:solidFill>
                          <a:effectLst/>
                        </a:rPr>
                        <a:t>کوتاه مدت</a:t>
                      </a:r>
                      <a:endParaRPr lang="fa-IR" sz="2800" b="1" i="0" u="none" strike="noStrike" dirty="0">
                        <a:solidFill>
                          <a:srgbClr val="F363D4"/>
                        </a:solidFill>
                        <a:effectLst/>
                        <a:latin typeface="Calibri" panose="020F0502020204030204" pitchFamily="34" charset="0"/>
                      </a:endParaRP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421963">
                <a:tc>
                  <a:txBody>
                    <a:bodyPr/>
                    <a:lstStyle/>
                    <a:p>
                      <a:pPr algn="ctr" fontAlgn="ctr"/>
                      <a:r>
                        <a:rPr lang="en-US" sz="1800" b="1" u="none" strike="noStrike" dirty="0">
                          <a:effectLst/>
                        </a:rPr>
                        <a:t>Mean</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108.1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108.5</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108.3</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108.2</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107.9</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107.6</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108.1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107.8</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108.1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108.0</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3"/>
                  </a:ext>
                </a:extLst>
              </a:tr>
              <a:tr h="421963">
                <a:tc>
                  <a:txBody>
                    <a:bodyPr/>
                    <a:lstStyle/>
                    <a:p>
                      <a:pPr algn="ctr" fontAlgn="ctr"/>
                      <a:r>
                        <a:rPr lang="en-US" sz="1800" b="1" u="none" strike="noStrike" dirty="0">
                          <a:effectLst/>
                        </a:rPr>
                        <a:t>SD</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2.26</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2.04</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2.45</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2.07</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1.86</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2.58</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2.19</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1.47</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2.15</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2.03</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4"/>
                  </a:ext>
                </a:extLst>
              </a:tr>
              <a:tr h="421963">
                <a:tc>
                  <a:txBody>
                    <a:bodyPr/>
                    <a:lstStyle/>
                    <a:p>
                      <a:pPr algn="ctr" fontAlgn="ctr"/>
                      <a:r>
                        <a:rPr lang="en-US" sz="1800" b="1" u="none" strike="noStrike" dirty="0">
                          <a:effectLst/>
                        </a:rPr>
                        <a:t>CV</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1.9</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2.3</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1.9</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1.7</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2.4</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1.4</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1.9</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5"/>
                  </a:ext>
                </a:extLst>
              </a:tr>
              <a:tr h="434135">
                <a:tc gridSpan="11">
                  <a:txBody>
                    <a:bodyPr/>
                    <a:lstStyle/>
                    <a:p>
                      <a:pPr marL="0" algn="ctr" defTabSz="914400" rtl="1" eaLnBrk="1" fontAlgn="ctr" latinLnBrk="0" hangingPunct="1"/>
                      <a:r>
                        <a:rPr lang="fa-IR" sz="2800" b="1" u="none" strike="noStrike" kern="1200" dirty="0">
                          <a:solidFill>
                            <a:srgbClr val="00B0F0"/>
                          </a:solidFill>
                          <a:effectLst/>
                          <a:latin typeface="+mn-lt"/>
                          <a:ea typeface="+mn-ea"/>
                          <a:cs typeface="+mn-cs"/>
                        </a:rPr>
                        <a:t>انباشتی</a:t>
                      </a:r>
                    </a:p>
                  </a:txBody>
                  <a:tcPr marL="9525" marR="9525"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r h="421963">
                <a:tc>
                  <a:txBody>
                    <a:bodyPr/>
                    <a:lstStyle/>
                    <a:p>
                      <a:pPr algn="ctr" rtl="1" fontAlgn="ctr"/>
                      <a:r>
                        <a:rPr lang="fa-IR" sz="1800" b="1" u="none" strike="noStrike" dirty="0">
                          <a:effectLst/>
                        </a:rPr>
                        <a:t>شماره کنترل</a:t>
                      </a:r>
                      <a:endParaRPr lang="fa-IR"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1-40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1-60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1-80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1-100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1-120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1-140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1-160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1-180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1-200</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7"/>
                  </a:ext>
                </a:extLst>
              </a:tr>
              <a:tr h="421963">
                <a:tc>
                  <a:txBody>
                    <a:bodyPr/>
                    <a:lstStyle/>
                    <a:p>
                      <a:pPr marL="0" algn="ctr" defTabSz="914400" rtl="0" eaLnBrk="1" fontAlgn="ctr" latinLnBrk="0" hangingPunct="1"/>
                      <a:r>
                        <a:rPr lang="en-US" sz="1800" b="1" u="none" strike="noStrike" kern="1200" dirty="0">
                          <a:solidFill>
                            <a:schemeClr val="dk1"/>
                          </a:solidFill>
                          <a:effectLst/>
                          <a:latin typeface="+mn-lt"/>
                          <a:ea typeface="+mn-ea"/>
                          <a:cs typeface="+mn-cs"/>
                        </a:rPr>
                        <a:t>Mean</a:t>
                      </a:r>
                    </a:p>
                  </a:txBody>
                  <a:tcPr marL="9525" marR="9525" marT="9525" marB="0" anchor="ctr"/>
                </a:tc>
                <a:tc>
                  <a:txBody>
                    <a:bodyPr/>
                    <a:lstStyle/>
                    <a:p>
                      <a:pPr algn="ctr" fontAlgn="ctr"/>
                      <a:r>
                        <a:rPr lang="en-US" sz="1800" b="1" u="none" strike="noStrike">
                          <a:effectLst/>
                        </a:rPr>
                        <a:t>108.1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108.3</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108.0</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108.1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108.0</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8"/>
                  </a:ext>
                </a:extLst>
              </a:tr>
              <a:tr h="421963">
                <a:tc>
                  <a:txBody>
                    <a:bodyPr/>
                    <a:lstStyle/>
                    <a:p>
                      <a:pPr marL="0" algn="ctr" defTabSz="914400" rtl="0" eaLnBrk="1" fontAlgn="ctr" latinLnBrk="0" hangingPunct="1"/>
                      <a:r>
                        <a:rPr lang="en-US" sz="1800" b="1" u="none" strike="noStrike" kern="1200" dirty="0">
                          <a:solidFill>
                            <a:schemeClr val="dk1"/>
                          </a:solidFill>
                          <a:effectLst/>
                          <a:latin typeface="+mn-lt"/>
                          <a:ea typeface="+mn-ea"/>
                          <a:cs typeface="+mn-cs"/>
                        </a:rPr>
                        <a:t>SD</a:t>
                      </a:r>
                    </a:p>
                  </a:txBody>
                  <a:tcPr marL="9525" marR="9525" marT="9525" marB="0" anchor="ctr"/>
                </a:tc>
                <a:tc>
                  <a:txBody>
                    <a:bodyPr/>
                    <a:lstStyle/>
                    <a:p>
                      <a:pPr algn="ctr" fontAlgn="ctr"/>
                      <a:r>
                        <a:rPr lang="en-US" sz="1800" b="1" u="none" strike="noStrike">
                          <a:effectLst/>
                        </a:rPr>
                        <a:t>2.26</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2.14</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2.23</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2.17</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2.11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2.20</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2.19</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2.12</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2.11</a:t>
                      </a:r>
                      <a:endParaRPr lang="en-US" sz="18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a:effectLst/>
                        </a:rPr>
                        <a:t>2.09</a:t>
                      </a:r>
                      <a:endParaRPr lang="en-US" sz="18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9"/>
                  </a:ext>
                </a:extLst>
              </a:tr>
              <a:tr h="421963">
                <a:tc>
                  <a:txBody>
                    <a:bodyPr/>
                    <a:lstStyle/>
                    <a:p>
                      <a:pPr marL="0" algn="ctr" defTabSz="914400" rtl="0" eaLnBrk="1" fontAlgn="ctr" latinLnBrk="0" hangingPunct="1"/>
                      <a:r>
                        <a:rPr lang="en-US" sz="1800" b="1" u="none" strike="noStrike" kern="1200" dirty="0">
                          <a:solidFill>
                            <a:schemeClr val="dk1"/>
                          </a:solidFill>
                          <a:effectLst/>
                          <a:latin typeface="+mn-lt"/>
                          <a:ea typeface="+mn-ea"/>
                          <a:cs typeface="+mn-cs"/>
                        </a:rPr>
                        <a:t>CV</a:t>
                      </a:r>
                    </a:p>
                  </a:txBody>
                  <a:tcPr marL="9525" marR="9525" marT="9525" marB="0" anchor="ctr"/>
                </a:tc>
                <a:tc>
                  <a:txBody>
                    <a:bodyPr/>
                    <a:lstStyle/>
                    <a:p>
                      <a:pPr algn="ctr" fontAlgn="ctr"/>
                      <a:r>
                        <a:rPr lang="en-US" sz="1800" b="1" u="none" strike="noStrike" dirty="0">
                          <a:effectLst/>
                        </a:rPr>
                        <a:t>2.1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i="0" u="none" strike="noStrike" dirty="0">
                          <a:solidFill>
                            <a:schemeClr val="dk1"/>
                          </a:solidFill>
                          <a:effectLst/>
                          <a:latin typeface="+mn-l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2.1</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i="0" u="none" strike="noStrike" dirty="0">
                          <a:solidFill>
                            <a:schemeClr val="dk1"/>
                          </a:solidFill>
                          <a:effectLst/>
                          <a:latin typeface="+mn-l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i="0" u="none" strike="noStrike" dirty="0">
                          <a:solidFill>
                            <a:schemeClr val="dk1"/>
                          </a:solidFill>
                          <a:effectLst/>
                          <a:latin typeface="+mn-l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i="0" u="none" strike="noStrike" dirty="0">
                          <a:solidFill>
                            <a:schemeClr val="dk1"/>
                          </a:solidFill>
                          <a:effectLst/>
                          <a:latin typeface="+mn-lt"/>
                        </a:rPr>
                        <a:t>2.0</a:t>
                      </a:r>
                      <a:endParaRPr lang="en-US" sz="18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1800" b="1" u="none" strike="noStrike" dirty="0">
                          <a:effectLst/>
                        </a:rPr>
                        <a:t>1.9</a:t>
                      </a:r>
                      <a:endParaRPr lang="en-US"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10"/>
                  </a:ext>
                </a:extLst>
              </a:tr>
            </a:tbl>
          </a:graphicData>
        </a:graphic>
      </p:graphicFrame>
      <p:sp>
        <p:nvSpPr>
          <p:cNvPr id="4" name="Rectangle 3"/>
          <p:cNvSpPr/>
          <p:nvPr/>
        </p:nvSpPr>
        <p:spPr>
          <a:xfrm>
            <a:off x="47328" y="1959948"/>
            <a:ext cx="12000651" cy="2117125"/>
          </a:xfrm>
          <a:prstGeom prst="rect">
            <a:avLst/>
          </a:prstGeom>
          <a:noFill/>
          <a:ln w="57150">
            <a:solidFill>
              <a:srgbClr val="F363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7328" y="4149081"/>
            <a:ext cx="12000651" cy="2160239"/>
          </a:xfrm>
          <a:prstGeom prst="rect">
            <a:avLst/>
          </a:prstGeom>
          <a:noFill/>
          <a:ln w="5715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255546" y="188640"/>
            <a:ext cx="2016224" cy="1200329"/>
          </a:xfrm>
          <a:prstGeom prst="rect">
            <a:avLst/>
          </a:prstGeom>
          <a:noFill/>
        </p:spPr>
        <p:txBody>
          <a:bodyPr wrap="square" rtlCol="0">
            <a:spAutoFit/>
          </a:bodyPr>
          <a:lstStyle/>
          <a:p>
            <a:r>
              <a:rPr lang="en-US" sz="2400" b="1" dirty="0"/>
              <a:t>Mean = 108.2</a:t>
            </a:r>
          </a:p>
          <a:p>
            <a:r>
              <a:rPr lang="en-US" sz="2400" b="1" dirty="0"/>
              <a:t>SD = 2.13</a:t>
            </a:r>
          </a:p>
          <a:p>
            <a:r>
              <a:rPr lang="en-US" sz="2400" b="1" dirty="0"/>
              <a:t>CV = 2.0</a:t>
            </a:r>
          </a:p>
        </p:txBody>
      </p:sp>
      <p:graphicFrame>
        <p:nvGraphicFramePr>
          <p:cNvPr id="6" name="Table 5"/>
          <p:cNvGraphicFramePr>
            <a:graphicFrameLocks noGrp="1"/>
          </p:cNvGraphicFramePr>
          <p:nvPr/>
        </p:nvGraphicFramePr>
        <p:xfrm>
          <a:off x="3143672" y="260648"/>
          <a:ext cx="6696743" cy="942975"/>
        </p:xfrm>
        <a:graphic>
          <a:graphicData uri="http://schemas.openxmlformats.org/drawingml/2006/table">
            <a:tbl>
              <a:tblPr>
                <a:tableStyleId>{616DA210-FB5B-4158-B5E0-FEB733F419BA}</a:tableStyleId>
              </a:tblPr>
              <a:tblGrid>
                <a:gridCol w="1341351">
                  <a:extLst>
                    <a:ext uri="{9D8B030D-6E8A-4147-A177-3AD203B41FA5}">
                      <a16:colId xmlns:a16="http://schemas.microsoft.com/office/drawing/2014/main" val="20000"/>
                    </a:ext>
                  </a:extLst>
                </a:gridCol>
                <a:gridCol w="1341351">
                  <a:extLst>
                    <a:ext uri="{9D8B030D-6E8A-4147-A177-3AD203B41FA5}">
                      <a16:colId xmlns:a16="http://schemas.microsoft.com/office/drawing/2014/main" val="20001"/>
                    </a:ext>
                  </a:extLst>
                </a:gridCol>
                <a:gridCol w="1336345">
                  <a:extLst>
                    <a:ext uri="{9D8B030D-6E8A-4147-A177-3AD203B41FA5}">
                      <a16:colId xmlns:a16="http://schemas.microsoft.com/office/drawing/2014/main" val="20002"/>
                    </a:ext>
                  </a:extLst>
                </a:gridCol>
                <a:gridCol w="1336345">
                  <a:extLst>
                    <a:ext uri="{9D8B030D-6E8A-4147-A177-3AD203B41FA5}">
                      <a16:colId xmlns:a16="http://schemas.microsoft.com/office/drawing/2014/main" val="20003"/>
                    </a:ext>
                  </a:extLst>
                </a:gridCol>
                <a:gridCol w="1341351">
                  <a:extLst>
                    <a:ext uri="{9D8B030D-6E8A-4147-A177-3AD203B41FA5}">
                      <a16:colId xmlns:a16="http://schemas.microsoft.com/office/drawing/2014/main" val="20004"/>
                    </a:ext>
                  </a:extLst>
                </a:gridCol>
              </a:tblGrid>
              <a:tr h="238125">
                <a:tc>
                  <a:txBody>
                    <a:bodyPr/>
                    <a:lstStyle/>
                    <a:p>
                      <a:pPr algn="ctr" fontAlgn="ctr"/>
                      <a:r>
                        <a:rPr lang="en-US" sz="2000" b="1" u="none" strike="noStrike" dirty="0">
                          <a:effectLst/>
                        </a:rPr>
                        <a:t>n</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rPr>
                        <a:t>200</a:t>
                      </a:r>
                      <a:endParaRPr lang="en-US" sz="2000" b="1" i="0" u="none" strike="noStrike" dirty="0">
                        <a:solidFill>
                          <a:srgbClr val="000000"/>
                        </a:solidFill>
                        <a:effectLst/>
                        <a:latin typeface="Calibri" panose="020F0502020204030204" pitchFamily="34" charset="0"/>
                      </a:endParaRPr>
                    </a:p>
                  </a:txBody>
                  <a:tcPr marL="9525" marR="9525" marT="9525" marB="0" anchor="ctr"/>
                </a:tc>
                <a:tc gridSpan="2">
                  <a:txBody>
                    <a:bodyPr/>
                    <a:lstStyle/>
                    <a:p>
                      <a:pPr algn="ctr" fontAlgn="ctr"/>
                      <a:r>
                        <a:rPr lang="en-US" sz="2000" b="1" u="none" strike="noStrike" dirty="0">
                          <a:solidFill>
                            <a:srgbClr val="00B050"/>
                          </a:solidFill>
                          <a:effectLst/>
                        </a:rPr>
                        <a:t>95%CI</a:t>
                      </a:r>
                      <a:endParaRPr lang="en-US" sz="2000" b="1" i="0" u="none" strike="noStrike" dirty="0">
                        <a:solidFill>
                          <a:srgbClr val="00B050"/>
                        </a:solidFill>
                        <a:effectLst/>
                        <a:latin typeface="Calibri" panose="020F0502020204030204" pitchFamily="34" charset="0"/>
                      </a:endParaRPr>
                    </a:p>
                  </a:txBody>
                  <a:tcPr marL="9525" marR="9525" marT="9525" marB="0" anchor="ctr"/>
                </a:tc>
                <a:tc hMerge="1">
                  <a:txBody>
                    <a:bodyPr/>
                    <a:lstStyle/>
                    <a:p>
                      <a:endParaRPr lang="en-US"/>
                    </a:p>
                  </a:txBody>
                  <a:tcPr/>
                </a:tc>
                <a:tc>
                  <a:txBody>
                    <a:bodyPr/>
                    <a:lstStyle/>
                    <a:p>
                      <a:pPr algn="ctr" fontAlgn="ctr"/>
                      <a:r>
                        <a:rPr lang="en-US" sz="2000" b="1" u="none" strike="noStrike">
                          <a:effectLst/>
                        </a:rPr>
                        <a:t>Range</a:t>
                      </a:r>
                      <a:endParaRPr lang="en-US" sz="2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0"/>
                  </a:ext>
                </a:extLst>
              </a:tr>
              <a:tr h="238125">
                <a:tc>
                  <a:txBody>
                    <a:bodyPr/>
                    <a:lstStyle/>
                    <a:p>
                      <a:pPr algn="ctr" fontAlgn="ctr"/>
                      <a:r>
                        <a:rPr lang="en-US" sz="2000" b="1" u="none" strike="noStrike" dirty="0">
                          <a:effectLst/>
                        </a:rPr>
                        <a:t>Mean</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rPr>
                        <a:t>108</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solidFill>
                            <a:srgbClr val="00B050"/>
                          </a:solidFill>
                          <a:effectLst/>
                        </a:rPr>
                        <a:t>107.7</a:t>
                      </a:r>
                      <a:endParaRPr lang="en-US" sz="20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solidFill>
                            <a:srgbClr val="00B050"/>
                          </a:solidFill>
                          <a:effectLst/>
                        </a:rPr>
                        <a:t>108.3</a:t>
                      </a:r>
                      <a:endParaRPr lang="en-US" sz="20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ctr"/>
                      <a:r>
                        <a:rPr lang="en-US" sz="2000" b="1" u="none" strike="noStrike">
                          <a:effectLst/>
                        </a:rPr>
                        <a:t>0.6</a:t>
                      </a:r>
                      <a:endParaRPr lang="en-US" sz="20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1"/>
                  </a:ext>
                </a:extLst>
              </a:tr>
              <a:tr h="238125">
                <a:tc>
                  <a:txBody>
                    <a:bodyPr/>
                    <a:lstStyle/>
                    <a:p>
                      <a:pPr algn="ctr" fontAlgn="ctr"/>
                      <a:r>
                        <a:rPr lang="en-US" sz="2000" b="1" u="none" strike="noStrike">
                          <a:effectLst/>
                        </a:rPr>
                        <a:t>SD</a:t>
                      </a:r>
                      <a:endParaRPr lang="en-US" sz="2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rPr>
                        <a:t>2.09</a:t>
                      </a:r>
                      <a:endParaRPr lang="en-US" sz="20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solidFill>
                            <a:srgbClr val="00B050"/>
                          </a:solidFill>
                          <a:effectLst/>
                        </a:rPr>
                        <a:t>1.90</a:t>
                      </a:r>
                      <a:endParaRPr lang="en-US" sz="20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solidFill>
                            <a:srgbClr val="00B050"/>
                          </a:solidFill>
                          <a:effectLst/>
                        </a:rPr>
                        <a:t>2.33</a:t>
                      </a:r>
                      <a:endParaRPr lang="en-US" sz="2000" b="1" i="0" u="none" strike="noStrike" dirty="0">
                        <a:solidFill>
                          <a:srgbClr val="00B050"/>
                        </a:solidFill>
                        <a:effectLst/>
                        <a:latin typeface="Calibri" panose="020F0502020204030204" pitchFamily="34" charset="0"/>
                      </a:endParaRPr>
                    </a:p>
                  </a:txBody>
                  <a:tcPr marL="9525" marR="9525" marT="9525" marB="0" anchor="ctr"/>
                </a:tc>
                <a:tc>
                  <a:txBody>
                    <a:bodyPr/>
                    <a:lstStyle/>
                    <a:p>
                      <a:pPr algn="ctr" fontAlgn="ctr"/>
                      <a:r>
                        <a:rPr lang="en-US" sz="2000" b="1" u="none" strike="noStrike" dirty="0">
                          <a:effectLst/>
                        </a:rPr>
                        <a:t>0.4</a:t>
                      </a:r>
                      <a:endParaRPr lang="en-US" sz="20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002"/>
                  </a:ext>
                </a:extLst>
              </a:tr>
            </a:tbl>
          </a:graphicData>
        </a:graphic>
      </p:graphicFrame>
      <p:graphicFrame>
        <p:nvGraphicFramePr>
          <p:cNvPr id="30" name="Chart 29"/>
          <p:cNvGraphicFramePr>
            <a:graphicFrameLocks/>
          </p:cNvGraphicFramePr>
          <p:nvPr/>
        </p:nvGraphicFramePr>
        <p:xfrm>
          <a:off x="1" y="1473147"/>
          <a:ext cx="12192000" cy="49801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108568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up)">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wipe(left)">
                                      <p:cBhvr>
                                        <p:cTn id="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Graphic spid="30" grpId="0">
        <p:bldAsOne/>
      </p:bldGraphic>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835768" y="2334986"/>
            <a:ext cx="8296559" cy="3665764"/>
          </a:xfrm>
          <a:prstGeom prst="roundRect">
            <a:avLst/>
          </a:prstGeom>
          <a:gradFill flip="none" rotWithShape="1">
            <a:gsLst>
              <a:gs pos="0">
                <a:schemeClr val="accent5">
                  <a:tint val="64000"/>
                  <a:lumMod val="118000"/>
                </a:schemeClr>
              </a:gs>
              <a:gs pos="100000">
                <a:schemeClr val="accent5">
                  <a:tint val="92000"/>
                  <a:alpha val="100000"/>
                  <a:lumMod val="110000"/>
                </a:schemeClr>
              </a:gs>
            </a:gsLst>
            <a:lin ang="13500000" scaled="1"/>
            <a:tileRect/>
          </a:gradFill>
        </p:spPr>
        <p:style>
          <a:lnRef idx="1">
            <a:schemeClr val="accent5"/>
          </a:lnRef>
          <a:fillRef idx="2">
            <a:schemeClr val="accent5"/>
          </a:fillRef>
          <a:effectRef idx="1">
            <a:schemeClr val="accent5"/>
          </a:effectRef>
          <a:fontRef idx="minor">
            <a:schemeClr val="dk1"/>
          </a:fontRef>
        </p:style>
        <p:txBody>
          <a:bodyPr rtlCol="0" anchor="t"/>
          <a:lstStyle/>
          <a:p>
            <a:pPr algn="ctr" rtl="1"/>
            <a:endParaRPr lang="fa-IR" sz="4050" b="1" dirty="0">
              <a:solidFill>
                <a:srgbClr val="00B0F0"/>
              </a:solidFill>
              <a:effectLst>
                <a:glow rad="228600">
                  <a:schemeClr val="accent3">
                    <a:satMod val="175000"/>
                    <a:alpha val="40000"/>
                  </a:schemeClr>
                </a:glow>
              </a:effectLst>
            </a:endParaRPr>
          </a:p>
          <a:p>
            <a:pPr algn="ctr" rtl="1"/>
            <a:endParaRPr lang="fa-IR" sz="4050" b="1" dirty="0">
              <a:solidFill>
                <a:srgbClr val="00B0F0"/>
              </a:solidFill>
              <a:effectLst>
                <a:glow rad="228600">
                  <a:schemeClr val="accent3">
                    <a:satMod val="175000"/>
                    <a:alpha val="40000"/>
                  </a:schemeClr>
                </a:glow>
              </a:effectLst>
            </a:endParaRPr>
          </a:p>
          <a:p>
            <a:pPr algn="ctr" rtl="1"/>
            <a:r>
              <a:rPr lang="fa-IR" sz="4050" b="1" dirty="0">
                <a:ln>
                  <a:solidFill>
                    <a:schemeClr val="tx1"/>
                  </a:solidFill>
                </a:ln>
                <a:solidFill>
                  <a:srgbClr val="00B0F0"/>
                </a:solidFill>
                <a:effectLst>
                  <a:glow rad="228600">
                    <a:schemeClr val="accent3">
                      <a:satMod val="175000"/>
                      <a:alpha val="40000"/>
                    </a:schemeClr>
                  </a:glow>
                </a:effectLst>
              </a:rPr>
              <a:t>جواب‌های تباد‌ل‌پذیر</a:t>
            </a:r>
            <a:endParaRPr lang="en-US" sz="4050" b="1" dirty="0">
              <a:ln>
                <a:solidFill>
                  <a:schemeClr val="tx1"/>
                </a:solidFill>
              </a:ln>
              <a:solidFill>
                <a:srgbClr val="00B0F0"/>
              </a:solidFill>
              <a:effectLst>
                <a:glow rad="228600">
                  <a:schemeClr val="accent3">
                    <a:satMod val="175000"/>
                    <a:alpha val="40000"/>
                  </a:schemeClr>
                </a:glow>
              </a:effectLst>
            </a:endParaRPr>
          </a:p>
          <a:p>
            <a:pPr algn="ctr"/>
            <a:r>
              <a:rPr lang="fa-IR" sz="4050" b="1"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rPr>
              <a:t>روش به روش و آزمایشگاه به آزمایشگاه</a:t>
            </a:r>
            <a:endParaRPr lang="en-US" sz="4050" b="1" dirty="0">
              <a:ln w="9525">
                <a:solidFill>
                  <a:schemeClr val="bg1"/>
                </a:solidFill>
                <a:prstDash val="solid"/>
              </a:ln>
              <a:solidFill>
                <a:schemeClr val="accent5">
                  <a:lumMod val="75000"/>
                </a:schemeClr>
              </a:solidFill>
              <a:effectLst>
                <a:outerShdw blurRad="12700" dist="38100" dir="2700000" algn="tl" rotWithShape="0">
                  <a:schemeClr val="bg1">
                    <a:lumMod val="50000"/>
                  </a:schemeClr>
                </a:outerShdw>
              </a:effectLst>
            </a:endParaRPr>
          </a:p>
        </p:txBody>
      </p:sp>
      <p:sp>
        <p:nvSpPr>
          <p:cNvPr id="5" name="Title 4"/>
          <p:cNvSpPr>
            <a:spLocks noGrp="1"/>
          </p:cNvSpPr>
          <p:nvPr>
            <p:ph type="title"/>
          </p:nvPr>
        </p:nvSpPr>
        <p:spPr>
          <a:xfrm>
            <a:off x="2600049" y="1517811"/>
            <a:ext cx="6571060" cy="530223"/>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a:ln w="28575">
            <a:solidFill>
              <a:srgbClr val="00FF99"/>
            </a:solidFill>
          </a:ln>
        </p:spPr>
        <p:txBody>
          <a:bodyPr>
            <a:normAutofit fontScale="90000"/>
          </a:bodyPr>
          <a:lstStyle/>
          <a:p>
            <a:pPr algn="ctr" rtl="1"/>
            <a:r>
              <a:rPr lang="fa-IR" sz="3600" b="1" dirty="0"/>
              <a:t>بررسی نامیزانی (عدم صحت) </a:t>
            </a:r>
            <a:r>
              <a:rPr lang="en-US" sz="3600" b="1" dirty="0"/>
              <a:t> Bias</a:t>
            </a:r>
          </a:p>
        </p:txBody>
      </p:sp>
      <p:sp>
        <p:nvSpPr>
          <p:cNvPr id="3" name="TextBox 2"/>
          <p:cNvSpPr txBox="1"/>
          <p:nvPr/>
        </p:nvSpPr>
        <p:spPr>
          <a:xfrm>
            <a:off x="3865180" y="2630184"/>
            <a:ext cx="6006662" cy="553998"/>
          </a:xfrm>
          <a:prstGeom prst="rect">
            <a:avLst/>
          </a:prstGeom>
          <a:noFill/>
        </p:spPr>
        <p:txBody>
          <a:bodyPr wrap="square" rtlCol="0">
            <a:spAutoFit/>
          </a:bodyPr>
          <a:lstStyle/>
          <a:p>
            <a:pPr algn="r"/>
            <a:r>
              <a:rPr lang="fa-IR" sz="3000" dirty="0">
                <a:solidFill>
                  <a:srgbClr val="FF0000"/>
                </a:solidFill>
              </a:rPr>
              <a:t>چرا باید «میزان» باشیم؟</a:t>
            </a:r>
            <a:endParaRPr lang="en-US" sz="3000" dirty="0">
              <a:solidFill>
                <a:srgbClr val="FF0000"/>
              </a:solidFill>
            </a:endParaRPr>
          </a:p>
        </p:txBody>
      </p:sp>
    </p:spTree>
    <p:extLst>
      <p:ext uri="{BB962C8B-B14F-4D97-AF65-F5344CB8AC3E}">
        <p14:creationId xmlns:p14="http://schemas.microsoft.com/office/powerpoint/2010/main" val="528875056"/>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r" rtl="1"/>
            <a:r>
              <a:rPr lang="fa-IR" dirty="0"/>
              <a:t>ویژگی های روش مقیاس:</a:t>
            </a:r>
            <a:endParaRPr lang="en-US" dirty="0"/>
          </a:p>
        </p:txBody>
      </p:sp>
      <p:sp>
        <p:nvSpPr>
          <p:cNvPr id="3" name="Content Placeholder 2"/>
          <p:cNvSpPr>
            <a:spLocks noGrp="1"/>
          </p:cNvSpPr>
          <p:nvPr>
            <p:ph idx="1"/>
          </p:nvPr>
        </p:nvSpPr>
        <p:spPr>
          <a:xfrm>
            <a:off x="1820840" y="2117724"/>
            <a:ext cx="8526438" cy="3529890"/>
          </a:xfr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style>
          <a:lnRef idx="2">
            <a:schemeClr val="accent2"/>
          </a:lnRef>
          <a:fillRef idx="1">
            <a:schemeClr val="lt1"/>
          </a:fillRef>
          <a:effectRef idx="0">
            <a:schemeClr val="accent2"/>
          </a:effectRef>
          <a:fontRef idx="minor">
            <a:schemeClr val="dk1"/>
          </a:fontRef>
        </p:style>
        <p:txBody>
          <a:bodyPr anchor="ctr">
            <a:normAutofit/>
          </a:bodyPr>
          <a:lstStyle/>
          <a:p>
            <a:pPr marL="82296" indent="0" algn="justLow" rtl="1">
              <a:buNone/>
            </a:pPr>
            <a:endParaRPr lang="fa-IR" sz="6000" dirty="0">
              <a:solidFill>
                <a:srgbClr val="002060"/>
              </a:solidFill>
            </a:endParaRPr>
          </a:p>
        </p:txBody>
      </p:sp>
      <p:sp>
        <p:nvSpPr>
          <p:cNvPr id="5" name="TextBox 4"/>
          <p:cNvSpPr txBox="1"/>
          <p:nvPr/>
        </p:nvSpPr>
        <p:spPr>
          <a:xfrm>
            <a:off x="1743218" y="2376833"/>
            <a:ext cx="8333664" cy="553998"/>
          </a:xfrm>
          <a:prstGeom prst="rect">
            <a:avLst/>
          </a:prstGeom>
          <a:noFill/>
        </p:spPr>
        <p:txBody>
          <a:bodyPr wrap="square" rtlCol="0">
            <a:spAutoFit/>
          </a:bodyPr>
          <a:lstStyle/>
          <a:p>
            <a:pPr marL="342900" indent="-342900" algn="r" rtl="1">
              <a:buFont typeface="Wingdings" panose="05000000000000000000" pitchFamily="2" charset="2"/>
              <a:buChar char="Ø"/>
            </a:pPr>
            <a:r>
              <a:rPr lang="fa-IR" sz="3000" dirty="0">
                <a:solidFill>
                  <a:srgbClr val="FF0000"/>
                </a:solidFill>
              </a:rPr>
              <a:t>رسیدن رد آن به یک روش و/یا ماده‌ی مرجع</a:t>
            </a:r>
            <a:endParaRPr lang="en-US" sz="3000" dirty="0">
              <a:solidFill>
                <a:srgbClr val="FF0000"/>
              </a:solidFill>
            </a:endParaRPr>
          </a:p>
        </p:txBody>
      </p:sp>
      <p:sp>
        <p:nvSpPr>
          <p:cNvPr id="7" name="TextBox 6"/>
          <p:cNvSpPr txBox="1"/>
          <p:nvPr/>
        </p:nvSpPr>
        <p:spPr>
          <a:xfrm>
            <a:off x="2091236" y="3340214"/>
            <a:ext cx="7985646" cy="1015663"/>
          </a:xfrm>
          <a:prstGeom prst="rect">
            <a:avLst/>
          </a:prstGeom>
          <a:noFill/>
        </p:spPr>
        <p:txBody>
          <a:bodyPr wrap="square" rtlCol="0">
            <a:spAutoFit/>
          </a:bodyPr>
          <a:lstStyle/>
          <a:p>
            <a:pPr marL="342900" indent="-342900" algn="justLow" rtl="1">
              <a:spcBef>
                <a:spcPts val="1350"/>
              </a:spcBef>
              <a:buFont typeface="Wingdings" panose="05000000000000000000" pitchFamily="2" charset="2"/>
              <a:buChar char="Ø"/>
            </a:pPr>
            <a:r>
              <a:rPr lang="fa-IR" sz="3000" dirty="0">
                <a:solidFill>
                  <a:schemeClr val="accent6">
                    <a:lumMod val="75000"/>
                  </a:schemeClr>
                </a:solidFill>
              </a:rPr>
              <a:t>خطای مجاز کل کوچکتر از روش مورد ارزیابی (پایش کیفیت بسیار سختگیرانه)</a:t>
            </a:r>
            <a:endParaRPr lang="en-US" sz="3000" dirty="0">
              <a:solidFill>
                <a:schemeClr val="accent6">
                  <a:lumMod val="75000"/>
                </a:schemeClr>
              </a:solidFill>
            </a:endParaRPr>
          </a:p>
        </p:txBody>
      </p:sp>
      <p:sp>
        <p:nvSpPr>
          <p:cNvPr id="8" name="TextBox 7"/>
          <p:cNvSpPr txBox="1"/>
          <p:nvPr/>
        </p:nvSpPr>
        <p:spPr>
          <a:xfrm>
            <a:off x="2174176" y="4666807"/>
            <a:ext cx="7902707" cy="553998"/>
          </a:xfrm>
          <a:prstGeom prst="rect">
            <a:avLst/>
          </a:prstGeom>
          <a:noFill/>
        </p:spPr>
        <p:txBody>
          <a:bodyPr wrap="square" rtlCol="0">
            <a:spAutoFit/>
          </a:bodyPr>
          <a:lstStyle/>
          <a:p>
            <a:pPr marL="342900" indent="-342900" algn="r" rtl="1">
              <a:buFont typeface="Wingdings" panose="05000000000000000000" pitchFamily="2" charset="2"/>
              <a:buChar char="Ø"/>
            </a:pPr>
            <a:r>
              <a:rPr lang="fa-IR" sz="3000" dirty="0">
                <a:solidFill>
                  <a:srgbClr val="FF0000"/>
                </a:solidFill>
              </a:rPr>
              <a:t>رفتارش با نمونه‌، همانند رفتار روش ما با نمونه باشد</a:t>
            </a:r>
            <a:endParaRPr lang="en-US" sz="3000" dirty="0">
              <a:solidFill>
                <a:srgbClr val="FF0000"/>
              </a:solidFill>
            </a:endParaRPr>
          </a:p>
        </p:txBody>
      </p:sp>
      <p:sp>
        <p:nvSpPr>
          <p:cNvPr id="2" name="TextBox 1"/>
          <p:cNvSpPr txBox="1"/>
          <p:nvPr/>
        </p:nvSpPr>
        <p:spPr>
          <a:xfrm>
            <a:off x="1906027" y="2054695"/>
            <a:ext cx="3939234" cy="461665"/>
          </a:xfrm>
          <a:prstGeom prst="rect">
            <a:avLst/>
          </a:prstGeom>
          <a:solidFill>
            <a:schemeClr val="bg1"/>
          </a:solidFill>
          <a:ln w="19050">
            <a:solidFill>
              <a:srgbClr val="FF0000"/>
            </a:solidFill>
          </a:ln>
        </p:spPr>
        <p:txBody>
          <a:bodyPr wrap="square" rtlCol="0">
            <a:spAutoFit/>
          </a:bodyPr>
          <a:lstStyle/>
          <a:p>
            <a:pPr algn="r" rtl="1"/>
            <a:r>
              <a:rPr lang="fa-IR" sz="2400" b="1" i="1" dirty="0"/>
              <a:t>ردیاب‌پذیر بودن؛ </a:t>
            </a:r>
            <a:r>
              <a:rPr lang="en-US" sz="2400" b="1" i="1" dirty="0"/>
              <a:t>TRACEABILTY</a:t>
            </a:r>
          </a:p>
        </p:txBody>
      </p:sp>
      <p:sp>
        <p:nvSpPr>
          <p:cNvPr id="9" name="TextBox 8"/>
          <p:cNvSpPr txBox="1"/>
          <p:nvPr/>
        </p:nvSpPr>
        <p:spPr>
          <a:xfrm>
            <a:off x="1906028" y="2912253"/>
            <a:ext cx="5537369" cy="461665"/>
          </a:xfrm>
          <a:prstGeom prst="rect">
            <a:avLst/>
          </a:prstGeom>
          <a:solidFill>
            <a:schemeClr val="bg1"/>
          </a:solidFill>
          <a:ln w="19050">
            <a:solidFill>
              <a:srgbClr val="FF0000"/>
            </a:solidFill>
          </a:ln>
        </p:spPr>
        <p:txBody>
          <a:bodyPr wrap="square" rtlCol="0">
            <a:spAutoFit/>
          </a:bodyPr>
          <a:lstStyle/>
          <a:p>
            <a:pPr algn="r" rtl="1"/>
            <a:r>
              <a:rPr lang="fa-IR" sz="2400" b="1" i="1" dirty="0"/>
              <a:t>عدم قطعیت؛ </a:t>
            </a:r>
            <a:r>
              <a:rPr lang="en-US" sz="2400" b="1" i="1" dirty="0"/>
              <a:t>MEASURMENT UNCERTAINTY</a:t>
            </a:r>
          </a:p>
        </p:txBody>
      </p:sp>
      <p:sp>
        <p:nvSpPr>
          <p:cNvPr id="10" name="TextBox 9"/>
          <p:cNvSpPr txBox="1"/>
          <p:nvPr/>
        </p:nvSpPr>
        <p:spPr>
          <a:xfrm>
            <a:off x="1906027" y="4228228"/>
            <a:ext cx="3818814" cy="461665"/>
          </a:xfrm>
          <a:prstGeom prst="rect">
            <a:avLst/>
          </a:prstGeom>
          <a:solidFill>
            <a:schemeClr val="bg1"/>
          </a:solidFill>
          <a:ln w="19050">
            <a:solidFill>
              <a:srgbClr val="FF0000"/>
            </a:solidFill>
          </a:ln>
        </p:spPr>
        <p:txBody>
          <a:bodyPr wrap="square" rtlCol="0">
            <a:spAutoFit/>
          </a:bodyPr>
          <a:lstStyle/>
          <a:p>
            <a:pPr algn="r" rtl="1"/>
            <a:r>
              <a:rPr lang="fa-IR" sz="2400" b="1" i="1" dirty="0"/>
              <a:t>تبادل‌پذیری؛ </a:t>
            </a:r>
            <a:r>
              <a:rPr lang="en-US" sz="2400" b="1" i="1" dirty="0"/>
              <a:t>COMMUTABILTY</a:t>
            </a:r>
          </a:p>
        </p:txBody>
      </p:sp>
    </p:spTree>
    <p:extLst>
      <p:ext uri="{BB962C8B-B14F-4D97-AF65-F5344CB8AC3E}">
        <p14:creationId xmlns:p14="http://schemas.microsoft.com/office/powerpoint/2010/main" val="4116435588"/>
      </p:ext>
    </p:extLst>
  </p:cSld>
  <p:clrMapOvr>
    <a:masterClrMapping/>
  </p:clrMapOvr>
  <mc:AlternateContent xmlns:mc="http://schemas.openxmlformats.org/markup-compatibility/2006" xmlns:p14="http://schemas.microsoft.com/office/powerpoint/2010/main">
    <mc:Choice Requires="p14">
      <p:transition spd="slow" p14:dur="2000">
        <p:comb/>
      </p:transition>
    </mc:Choice>
    <mc:Fallback xmlns="">
      <p:transition spd="slow">
        <p:comb/>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857250"/>
            <a:ext cx="9144000" cy="5143500"/>
          </a:xfrm>
          <a:solidFill>
            <a:schemeClr val="bg1"/>
          </a:solidFill>
          <a:ln>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normAutofit/>
          </a:bodyPr>
          <a:lstStyle/>
          <a:p>
            <a:pPr algn="r" rtl="1">
              <a:spcBef>
                <a:spcPts val="1350"/>
              </a:spcBef>
              <a:spcAft>
                <a:spcPts val="1800"/>
              </a:spcAft>
              <a:buFont typeface="Wingdings" pitchFamily="2" charset="2"/>
              <a:buChar char="ü"/>
              <a:defRPr/>
            </a:pPr>
            <a:endParaRPr lang="en-US" sz="3600" b="1" i="1" dirty="0">
              <a:solidFill>
                <a:srgbClr val="FF0000"/>
              </a:solidFill>
            </a:endParaRPr>
          </a:p>
        </p:txBody>
      </p:sp>
      <p:sp>
        <p:nvSpPr>
          <p:cNvPr id="2" name="Rectangle 1"/>
          <p:cNvSpPr/>
          <p:nvPr/>
        </p:nvSpPr>
        <p:spPr>
          <a:xfrm>
            <a:off x="4276811" y="2521959"/>
            <a:ext cx="2133600" cy="4462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t>روش مرجع اولیه</a:t>
            </a:r>
            <a:endParaRPr lang="en-US" b="1" dirty="0"/>
          </a:p>
        </p:txBody>
      </p:sp>
      <p:sp>
        <p:nvSpPr>
          <p:cNvPr id="4" name="Down Arrow 3"/>
          <p:cNvSpPr/>
          <p:nvPr/>
        </p:nvSpPr>
        <p:spPr>
          <a:xfrm>
            <a:off x="3853757" y="1463006"/>
            <a:ext cx="2979709" cy="1008701"/>
          </a:xfrm>
          <a:prstGeom prst="downArrow">
            <a:avLst>
              <a:gd name="adj1" fmla="val 79314"/>
              <a:gd name="adj2" fmla="val 46712"/>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500" b="1" dirty="0">
              <a:solidFill>
                <a:schemeClr val="tx1"/>
              </a:solidFill>
            </a:endParaRPr>
          </a:p>
          <a:p>
            <a:pPr algn="ctr" rtl="1"/>
            <a:r>
              <a:rPr lang="fa-IR" sz="1500" b="1" dirty="0">
                <a:solidFill>
                  <a:schemeClr val="tx1"/>
                </a:solidFill>
              </a:rPr>
              <a:t>ماده‌ی مرجع اولیه</a:t>
            </a:r>
          </a:p>
          <a:p>
            <a:pPr marL="214313" indent="-214313" algn="ctr" rtl="1">
              <a:buFontTx/>
              <a:buChar char="-"/>
            </a:pPr>
            <a:r>
              <a:rPr lang="fa-IR" sz="1350" b="1" dirty="0">
                <a:solidFill>
                  <a:schemeClr val="tx1"/>
                </a:solidFill>
              </a:rPr>
              <a:t>عدم قطعیت کامل</a:t>
            </a:r>
          </a:p>
          <a:p>
            <a:pPr marL="214313" indent="-214313" algn="ctr" rtl="1">
              <a:buFontTx/>
              <a:buChar char="-"/>
            </a:pPr>
            <a:r>
              <a:rPr lang="fa-IR" sz="1350" b="1" dirty="0">
                <a:solidFill>
                  <a:schemeClr val="tx1"/>
                </a:solidFill>
              </a:rPr>
              <a:t>با واحد </a:t>
            </a:r>
            <a:r>
              <a:rPr lang="en-US" sz="1350" b="1" dirty="0">
                <a:solidFill>
                  <a:schemeClr val="tx1"/>
                </a:solidFill>
              </a:rPr>
              <a:t>SI</a:t>
            </a:r>
          </a:p>
        </p:txBody>
      </p:sp>
      <p:sp>
        <p:nvSpPr>
          <p:cNvPr id="6" name="Down Arrow 5"/>
          <p:cNvSpPr/>
          <p:nvPr/>
        </p:nvSpPr>
        <p:spPr>
          <a:xfrm>
            <a:off x="3808752" y="3139923"/>
            <a:ext cx="3024714" cy="813471"/>
          </a:xfrm>
          <a:prstGeom prst="downArrow">
            <a:avLst>
              <a:gd name="adj1" fmla="val 78151"/>
              <a:gd name="adj2" fmla="val 5112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fa-IR" sz="1500" b="1" dirty="0">
              <a:solidFill>
                <a:schemeClr val="tx1"/>
              </a:solidFill>
            </a:endParaRPr>
          </a:p>
          <a:p>
            <a:pPr algn="ctr" rtl="1"/>
            <a:r>
              <a:rPr lang="fa-IR" sz="1500" b="1" dirty="0">
                <a:solidFill>
                  <a:schemeClr val="tx1"/>
                </a:solidFill>
              </a:rPr>
              <a:t>ماده‌ی</a:t>
            </a:r>
            <a:r>
              <a:rPr lang="en-US" sz="1500" b="1" dirty="0">
                <a:solidFill>
                  <a:schemeClr val="tx1"/>
                </a:solidFill>
              </a:rPr>
              <a:t> </a:t>
            </a:r>
            <a:r>
              <a:rPr lang="fa-IR" sz="1500" b="1" dirty="0">
                <a:solidFill>
                  <a:schemeClr val="tx1"/>
                </a:solidFill>
              </a:rPr>
              <a:t>مرجع ثانویه</a:t>
            </a:r>
            <a:endParaRPr lang="en-US" sz="1500" b="1" dirty="0">
              <a:solidFill>
                <a:schemeClr val="tx1"/>
              </a:solidFill>
            </a:endParaRPr>
          </a:p>
          <a:p>
            <a:pPr algn="ctr" rtl="1"/>
            <a:r>
              <a:rPr lang="fa-IR" sz="1500" b="1" dirty="0">
                <a:solidFill>
                  <a:schemeClr val="tx1"/>
                </a:solidFill>
              </a:rPr>
              <a:t>- زمینه همانند نمونه</a:t>
            </a:r>
            <a:endParaRPr lang="en-US" sz="1500" b="1" dirty="0">
              <a:solidFill>
                <a:schemeClr val="tx1"/>
              </a:solidFill>
            </a:endParaRPr>
          </a:p>
        </p:txBody>
      </p:sp>
      <p:sp>
        <p:nvSpPr>
          <p:cNvPr id="8" name="Rectangle 7"/>
          <p:cNvSpPr/>
          <p:nvPr/>
        </p:nvSpPr>
        <p:spPr>
          <a:xfrm>
            <a:off x="4191845" y="4034510"/>
            <a:ext cx="2133600" cy="4612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t>روش انتخابی</a:t>
            </a:r>
            <a:endParaRPr lang="en-US" b="1" dirty="0"/>
          </a:p>
        </p:txBody>
      </p:sp>
      <p:sp>
        <p:nvSpPr>
          <p:cNvPr id="10" name="Down Arrow 9"/>
          <p:cNvSpPr/>
          <p:nvPr/>
        </p:nvSpPr>
        <p:spPr>
          <a:xfrm>
            <a:off x="3894971" y="4623011"/>
            <a:ext cx="2780455" cy="634789"/>
          </a:xfrm>
          <a:prstGeom prst="downArrow">
            <a:avLst>
              <a:gd name="adj1" fmla="val 83378"/>
              <a:gd name="adj2" fmla="val 46712"/>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500" b="1" dirty="0">
                <a:solidFill>
                  <a:schemeClr val="tx1"/>
                </a:solidFill>
              </a:rPr>
              <a:t>کالیبراتور روزمره</a:t>
            </a:r>
            <a:endParaRPr lang="en-US" sz="1500" b="1" dirty="0">
              <a:solidFill>
                <a:schemeClr val="tx1"/>
              </a:solidFill>
            </a:endParaRPr>
          </a:p>
        </p:txBody>
      </p:sp>
      <p:sp>
        <p:nvSpPr>
          <p:cNvPr id="11" name="Rectangle 10"/>
          <p:cNvSpPr/>
          <p:nvPr/>
        </p:nvSpPr>
        <p:spPr>
          <a:xfrm>
            <a:off x="4218397" y="5333037"/>
            <a:ext cx="2133600" cy="45816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t>روش روزمره</a:t>
            </a:r>
            <a:endParaRPr lang="en-US" b="1" dirty="0"/>
          </a:p>
        </p:txBody>
      </p:sp>
      <p:sp>
        <p:nvSpPr>
          <p:cNvPr id="12" name="Oval 11"/>
          <p:cNvSpPr/>
          <p:nvPr/>
        </p:nvSpPr>
        <p:spPr>
          <a:xfrm>
            <a:off x="1667334" y="5038423"/>
            <a:ext cx="1714500" cy="927708"/>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100" b="1" dirty="0">
                <a:solidFill>
                  <a:srgbClr val="FF0000"/>
                </a:solidFill>
              </a:rPr>
              <a:t>نمونه‌ی بیمار</a:t>
            </a:r>
            <a:endParaRPr lang="en-US" sz="2100" b="1" dirty="0">
              <a:solidFill>
                <a:srgbClr val="FF0000"/>
              </a:solidFill>
            </a:endParaRPr>
          </a:p>
        </p:txBody>
      </p:sp>
      <p:sp>
        <p:nvSpPr>
          <p:cNvPr id="13" name="Right Arrow 12"/>
          <p:cNvSpPr/>
          <p:nvPr/>
        </p:nvSpPr>
        <p:spPr>
          <a:xfrm>
            <a:off x="3495019" y="5392715"/>
            <a:ext cx="571500" cy="323251"/>
          </a:xfrm>
          <a:prstGeom prst="rightArrow">
            <a:avLst/>
          </a:prstGeom>
          <a:solidFill>
            <a:srgbClr val="F36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ight Arrow 14"/>
          <p:cNvSpPr/>
          <p:nvPr/>
        </p:nvSpPr>
        <p:spPr>
          <a:xfrm>
            <a:off x="6439916" y="5340654"/>
            <a:ext cx="571500" cy="323251"/>
          </a:xfrm>
          <a:prstGeom prst="rightArrow">
            <a:avLst/>
          </a:prstGeom>
          <a:solidFill>
            <a:srgbClr val="F363D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Oval 15"/>
          <p:cNvSpPr/>
          <p:nvPr/>
        </p:nvSpPr>
        <p:spPr>
          <a:xfrm>
            <a:off x="7083894" y="5021846"/>
            <a:ext cx="1714500" cy="927708"/>
          </a:xfrm>
          <a:prstGeom prst="ellipse">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100" b="1" dirty="0">
                <a:solidFill>
                  <a:srgbClr val="FF0000"/>
                </a:solidFill>
              </a:rPr>
              <a:t>جواب بیمار</a:t>
            </a:r>
            <a:endParaRPr lang="en-US" sz="2100" b="1" dirty="0">
              <a:solidFill>
                <a:srgbClr val="FF0000"/>
              </a:solidFill>
            </a:endParaRPr>
          </a:p>
        </p:txBody>
      </p:sp>
      <p:sp>
        <p:nvSpPr>
          <p:cNvPr id="18" name="Flowchart: Manual Operation 17"/>
          <p:cNvSpPr/>
          <p:nvPr/>
        </p:nvSpPr>
        <p:spPr>
          <a:xfrm rot="10800000">
            <a:off x="9048822" y="1659490"/>
            <a:ext cx="982649" cy="429006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020"/>
              <a:gd name="connsiteX1" fmla="*/ 10000 w 10000"/>
              <a:gd name="connsiteY1" fmla="*/ 0 h 10020"/>
              <a:gd name="connsiteX2" fmla="*/ 8000 w 10000"/>
              <a:gd name="connsiteY2" fmla="*/ 10000 h 10020"/>
              <a:gd name="connsiteX3" fmla="*/ 4228 w 10000"/>
              <a:gd name="connsiteY3" fmla="*/ 10020 h 10020"/>
              <a:gd name="connsiteX4" fmla="*/ 0 w 10000"/>
              <a:gd name="connsiteY4" fmla="*/ 0 h 10020"/>
              <a:gd name="connsiteX0" fmla="*/ 0 w 10000"/>
              <a:gd name="connsiteY0" fmla="*/ 0 h 10020"/>
              <a:gd name="connsiteX1" fmla="*/ 10000 w 10000"/>
              <a:gd name="connsiteY1" fmla="*/ 0 h 10020"/>
              <a:gd name="connsiteX2" fmla="*/ 6515 w 10000"/>
              <a:gd name="connsiteY2" fmla="*/ 9980 h 10020"/>
              <a:gd name="connsiteX3" fmla="*/ 4228 w 10000"/>
              <a:gd name="connsiteY3" fmla="*/ 10020 h 10020"/>
              <a:gd name="connsiteX4" fmla="*/ 0 w 10000"/>
              <a:gd name="connsiteY4" fmla="*/ 0 h 10020"/>
              <a:gd name="connsiteX0" fmla="*/ 0 w 10000"/>
              <a:gd name="connsiteY0" fmla="*/ 0 h 10020"/>
              <a:gd name="connsiteX1" fmla="*/ 10000 w 10000"/>
              <a:gd name="connsiteY1" fmla="*/ 0 h 10020"/>
              <a:gd name="connsiteX2" fmla="*/ 5900 w 10000"/>
              <a:gd name="connsiteY2" fmla="*/ 10018 h 10020"/>
              <a:gd name="connsiteX3" fmla="*/ 4228 w 10000"/>
              <a:gd name="connsiteY3" fmla="*/ 10020 h 10020"/>
              <a:gd name="connsiteX4" fmla="*/ 0 w 10000"/>
              <a:gd name="connsiteY4" fmla="*/ 0 h 10020"/>
              <a:gd name="connsiteX0" fmla="*/ 0 w 10000"/>
              <a:gd name="connsiteY0" fmla="*/ 0 h 10039"/>
              <a:gd name="connsiteX1" fmla="*/ 10000 w 10000"/>
              <a:gd name="connsiteY1" fmla="*/ 0 h 10039"/>
              <a:gd name="connsiteX2" fmla="*/ 5900 w 10000"/>
              <a:gd name="connsiteY2" fmla="*/ 10018 h 10039"/>
              <a:gd name="connsiteX3" fmla="*/ 4492 w 10000"/>
              <a:gd name="connsiteY3" fmla="*/ 10039 h 10039"/>
              <a:gd name="connsiteX4" fmla="*/ 0 w 10000"/>
              <a:gd name="connsiteY4" fmla="*/ 0 h 10039"/>
              <a:gd name="connsiteX0" fmla="*/ 0 w 8945"/>
              <a:gd name="connsiteY0" fmla="*/ 0 h 10115"/>
              <a:gd name="connsiteX1" fmla="*/ 8945 w 8945"/>
              <a:gd name="connsiteY1" fmla="*/ 76 h 10115"/>
              <a:gd name="connsiteX2" fmla="*/ 4845 w 8945"/>
              <a:gd name="connsiteY2" fmla="*/ 10094 h 10115"/>
              <a:gd name="connsiteX3" fmla="*/ 3437 w 8945"/>
              <a:gd name="connsiteY3" fmla="*/ 10115 h 10115"/>
              <a:gd name="connsiteX4" fmla="*/ 0 w 8945"/>
              <a:gd name="connsiteY4" fmla="*/ 0 h 10115"/>
              <a:gd name="connsiteX0" fmla="*/ 0 w 8133"/>
              <a:gd name="connsiteY0" fmla="*/ 0 h 10000"/>
              <a:gd name="connsiteX1" fmla="*/ 8133 w 8133"/>
              <a:gd name="connsiteY1" fmla="*/ 37 h 10000"/>
              <a:gd name="connsiteX2" fmla="*/ 5416 w 8133"/>
              <a:gd name="connsiteY2" fmla="*/ 9979 h 10000"/>
              <a:gd name="connsiteX3" fmla="*/ 3842 w 8133"/>
              <a:gd name="connsiteY3" fmla="*/ 10000 h 10000"/>
              <a:gd name="connsiteX4" fmla="*/ 0 w 8133"/>
              <a:gd name="connsiteY4" fmla="*/ 0 h 10000"/>
              <a:gd name="connsiteX0" fmla="*/ 0 w 10000"/>
              <a:gd name="connsiteY0" fmla="*/ 0 h 10036"/>
              <a:gd name="connsiteX1" fmla="*/ 10000 w 10000"/>
              <a:gd name="connsiteY1" fmla="*/ 37 h 10036"/>
              <a:gd name="connsiteX2" fmla="*/ 6659 w 10000"/>
              <a:gd name="connsiteY2" fmla="*/ 10036 h 10036"/>
              <a:gd name="connsiteX3" fmla="*/ 4724 w 10000"/>
              <a:gd name="connsiteY3" fmla="*/ 10000 h 10036"/>
              <a:gd name="connsiteX4" fmla="*/ 0 w 10000"/>
              <a:gd name="connsiteY4" fmla="*/ 0 h 10036"/>
              <a:gd name="connsiteX0" fmla="*/ 0 w 10000"/>
              <a:gd name="connsiteY0" fmla="*/ 0 h 10036"/>
              <a:gd name="connsiteX1" fmla="*/ 10000 w 10000"/>
              <a:gd name="connsiteY1" fmla="*/ 37 h 10036"/>
              <a:gd name="connsiteX2" fmla="*/ 6659 w 10000"/>
              <a:gd name="connsiteY2" fmla="*/ 10036 h 10036"/>
              <a:gd name="connsiteX3" fmla="*/ 4724 w 10000"/>
              <a:gd name="connsiteY3" fmla="*/ 10019 h 10036"/>
              <a:gd name="connsiteX4" fmla="*/ 0 w 10000"/>
              <a:gd name="connsiteY4" fmla="*/ 0 h 10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36">
                <a:moveTo>
                  <a:pt x="0" y="0"/>
                </a:moveTo>
                <a:lnTo>
                  <a:pt x="10000" y="37"/>
                </a:lnTo>
                <a:lnTo>
                  <a:pt x="6659" y="10036"/>
                </a:lnTo>
                <a:lnTo>
                  <a:pt x="4724" y="10019"/>
                </a:lnTo>
                <a:lnTo>
                  <a:pt x="0" y="0"/>
                </a:lnTo>
                <a:close/>
              </a:path>
            </a:pathLst>
          </a:custGeom>
          <a:gradFill flip="none" rotWithShape="1">
            <a:gsLst>
              <a:gs pos="0">
                <a:srgbClr val="F363D4">
                  <a:tint val="66000"/>
                  <a:satMod val="160000"/>
                </a:srgbClr>
              </a:gs>
              <a:gs pos="50000">
                <a:srgbClr val="F363D4">
                  <a:tint val="44500"/>
                  <a:satMod val="160000"/>
                </a:srgbClr>
              </a:gs>
              <a:gs pos="100000">
                <a:srgbClr val="F363D4">
                  <a:tint val="23500"/>
                  <a:satMod val="160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9" name="TextBox 18"/>
          <p:cNvSpPr txBox="1"/>
          <p:nvPr/>
        </p:nvSpPr>
        <p:spPr>
          <a:xfrm>
            <a:off x="9157041" y="2609122"/>
            <a:ext cx="600164" cy="2399780"/>
          </a:xfrm>
          <a:prstGeom prst="rect">
            <a:avLst/>
          </a:prstGeom>
          <a:noFill/>
        </p:spPr>
        <p:txBody>
          <a:bodyPr vert="vert270" wrap="square" rtlCol="0">
            <a:spAutoFit/>
          </a:bodyPr>
          <a:lstStyle/>
          <a:p>
            <a:pPr algn="ctr"/>
            <a:r>
              <a:rPr lang="fa-IR" sz="2700" b="1" dirty="0">
                <a:solidFill>
                  <a:srgbClr val="7030A0"/>
                </a:solidFill>
              </a:rPr>
              <a:t>عدم قطعیعت</a:t>
            </a:r>
            <a:endParaRPr lang="en-US" sz="2700" b="1" dirty="0">
              <a:solidFill>
                <a:srgbClr val="7030A0"/>
              </a:solidFill>
            </a:endParaRPr>
          </a:p>
        </p:txBody>
      </p:sp>
      <p:sp>
        <p:nvSpPr>
          <p:cNvPr id="5" name="TextBox 4"/>
          <p:cNvSpPr txBox="1"/>
          <p:nvPr/>
        </p:nvSpPr>
        <p:spPr>
          <a:xfrm>
            <a:off x="1971255" y="864671"/>
            <a:ext cx="7980569" cy="369332"/>
          </a:xfrm>
          <a:prstGeom prst="rect">
            <a:avLst/>
          </a:prstGeom>
          <a:solidFill>
            <a:schemeClr val="bg1"/>
          </a:solidFill>
          <a:ln>
            <a:solidFill>
              <a:schemeClr val="bg1"/>
            </a:solidFill>
          </a:ln>
        </p:spPr>
        <p:txBody>
          <a:bodyPr wrap="square" rtlCol="0">
            <a:spAutoFit/>
          </a:bodyPr>
          <a:lstStyle/>
          <a:p>
            <a:pPr algn="ctr" rtl="1"/>
            <a:r>
              <a:rPr lang="fa-IR" b="1" dirty="0"/>
              <a:t>پیشنهاد </a:t>
            </a:r>
            <a:r>
              <a:rPr lang="en-US" b="1" dirty="0" err="1"/>
              <a:t>Tietz</a:t>
            </a:r>
            <a:r>
              <a:rPr lang="fa-IR" b="1" dirty="0"/>
              <a:t> در 1977؛ پذیرفته و ارائه شده به وسیله‌ی </a:t>
            </a:r>
            <a:r>
              <a:rPr lang="en-US" b="1" dirty="0"/>
              <a:t>ISO</a:t>
            </a:r>
          </a:p>
        </p:txBody>
      </p:sp>
      <p:sp>
        <p:nvSpPr>
          <p:cNvPr id="7" name="TextBox 6"/>
          <p:cNvSpPr txBox="1"/>
          <p:nvPr/>
        </p:nvSpPr>
        <p:spPr>
          <a:xfrm>
            <a:off x="1995874" y="267581"/>
            <a:ext cx="7980568" cy="523220"/>
          </a:xfrm>
          <a:prstGeom prst="rect">
            <a:avLst/>
          </a:prstGeom>
          <a:solidFill>
            <a:schemeClr val="bg1"/>
          </a:solidFill>
          <a:ln>
            <a:solidFill>
              <a:schemeClr val="bg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rtl="1"/>
            <a:r>
              <a:rPr lang="fa-IR" sz="2800" b="1" dirty="0">
                <a:solidFill>
                  <a:srgbClr val="0070C0"/>
                </a:solidFill>
              </a:rPr>
              <a:t>سلسله مراتب ردیابی‌پذیری روش‌های روزمره به یک روش مرجع</a:t>
            </a:r>
            <a:endParaRPr lang="en-US" sz="2800" b="1" dirty="0">
              <a:solidFill>
                <a:srgbClr val="0070C0"/>
              </a:solidFill>
            </a:endParaRPr>
          </a:p>
        </p:txBody>
      </p:sp>
    </p:spTree>
    <p:extLst>
      <p:ext uri="{BB962C8B-B14F-4D97-AF65-F5344CB8AC3E}">
        <p14:creationId xmlns:p14="http://schemas.microsoft.com/office/powerpoint/2010/main" val="23849670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heel(1)">
                                      <p:cBhvr>
                                        <p:cTn id="10" dur="2000"/>
                                        <p:tgtEl>
                                          <p:spTgt spid="8"/>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up)">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randombar(horizontal)">
                                      <p:cBhvr>
                                        <p:cTn id="47" dur="500"/>
                                        <p:tgtEl>
                                          <p:spTgt spid="18"/>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randombar(horizontal)">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6" grpId="0" animBg="1"/>
      <p:bldP spid="8" grpId="0" animBg="1"/>
      <p:bldP spid="10" grpId="0" animBg="1"/>
      <p:bldP spid="11" grpId="0" animBg="1"/>
      <p:bldP spid="12" grpId="0" animBg="1"/>
      <p:bldP spid="13" grpId="0" animBg="1"/>
      <p:bldP spid="15" grpId="0" animBg="1"/>
      <p:bldP spid="16" grpId="0" animBg="1"/>
      <p:bldP spid="18" grpId="0" animBg="1"/>
      <p:bldP spid="19"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6757" y="2471708"/>
            <a:ext cx="2133600" cy="446272"/>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t>روش مرجع اولیه</a:t>
            </a:r>
            <a:endParaRPr lang="en-US" b="1" dirty="0"/>
          </a:p>
        </p:txBody>
      </p:sp>
      <p:sp>
        <p:nvSpPr>
          <p:cNvPr id="4" name="Down Arrow 3"/>
          <p:cNvSpPr/>
          <p:nvPr/>
        </p:nvSpPr>
        <p:spPr>
          <a:xfrm>
            <a:off x="2026207" y="1548520"/>
            <a:ext cx="2979709" cy="923188"/>
          </a:xfrm>
          <a:prstGeom prst="downArrow">
            <a:avLst>
              <a:gd name="adj1" fmla="val 79314"/>
              <a:gd name="adj2" fmla="val 46712"/>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500" b="1" dirty="0">
                <a:solidFill>
                  <a:schemeClr val="tx1"/>
                </a:solidFill>
              </a:rPr>
              <a:t>ماده‌ی مرجع اولیه</a:t>
            </a:r>
          </a:p>
          <a:p>
            <a:pPr marL="214313" indent="-214313" algn="ctr" rtl="1">
              <a:buFontTx/>
              <a:buChar char="-"/>
            </a:pPr>
            <a:r>
              <a:rPr lang="fa-IR" sz="1350" b="1" dirty="0">
                <a:solidFill>
                  <a:schemeClr val="tx1"/>
                </a:solidFill>
              </a:rPr>
              <a:t>عدم قطعیت کامل</a:t>
            </a:r>
          </a:p>
          <a:p>
            <a:pPr marL="214313" indent="-214313" algn="ctr" rtl="1">
              <a:buFontTx/>
              <a:buChar char="-"/>
            </a:pPr>
            <a:r>
              <a:rPr lang="fa-IR" sz="1350" b="1" dirty="0">
                <a:solidFill>
                  <a:schemeClr val="tx1"/>
                </a:solidFill>
              </a:rPr>
              <a:t>با واحد </a:t>
            </a:r>
            <a:r>
              <a:rPr lang="en-US" sz="1350" b="1" dirty="0">
                <a:solidFill>
                  <a:schemeClr val="tx1"/>
                </a:solidFill>
              </a:rPr>
              <a:t>SI</a:t>
            </a:r>
          </a:p>
        </p:txBody>
      </p:sp>
      <p:sp>
        <p:nvSpPr>
          <p:cNvPr id="6" name="Down Arrow 5"/>
          <p:cNvSpPr/>
          <p:nvPr/>
        </p:nvSpPr>
        <p:spPr>
          <a:xfrm>
            <a:off x="1981200" y="3028951"/>
            <a:ext cx="3024714" cy="813471"/>
          </a:xfrm>
          <a:prstGeom prst="downArrow">
            <a:avLst>
              <a:gd name="adj1" fmla="val 78151"/>
              <a:gd name="adj2" fmla="val 51120"/>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500" b="1" dirty="0">
                <a:solidFill>
                  <a:schemeClr val="tx1"/>
                </a:solidFill>
              </a:rPr>
              <a:t>ماده‌ی</a:t>
            </a:r>
            <a:r>
              <a:rPr lang="en-US" sz="1500" b="1" dirty="0">
                <a:solidFill>
                  <a:schemeClr val="tx1"/>
                </a:solidFill>
              </a:rPr>
              <a:t> </a:t>
            </a:r>
            <a:r>
              <a:rPr lang="fa-IR" sz="1500" b="1" dirty="0">
                <a:solidFill>
                  <a:schemeClr val="tx1"/>
                </a:solidFill>
              </a:rPr>
              <a:t>مرجع ثانویه</a:t>
            </a:r>
            <a:endParaRPr lang="en-US" sz="1500" b="1" dirty="0">
              <a:solidFill>
                <a:schemeClr val="tx1"/>
              </a:solidFill>
            </a:endParaRPr>
          </a:p>
          <a:p>
            <a:pPr algn="ctr" rtl="1"/>
            <a:r>
              <a:rPr lang="fa-IR" sz="1500" b="1" dirty="0">
                <a:solidFill>
                  <a:schemeClr val="tx1"/>
                </a:solidFill>
              </a:rPr>
              <a:t>- زمینه همانند نمونه</a:t>
            </a:r>
            <a:endParaRPr lang="en-US" sz="1500" b="1" dirty="0">
              <a:solidFill>
                <a:schemeClr val="tx1"/>
              </a:solidFill>
            </a:endParaRPr>
          </a:p>
        </p:txBody>
      </p:sp>
      <p:sp>
        <p:nvSpPr>
          <p:cNvPr id="8" name="Rectangle 7"/>
          <p:cNvSpPr/>
          <p:nvPr/>
        </p:nvSpPr>
        <p:spPr>
          <a:xfrm>
            <a:off x="2364293" y="3839568"/>
            <a:ext cx="2133600" cy="46129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t>روش انتخابی</a:t>
            </a:r>
            <a:endParaRPr lang="en-US" b="1" dirty="0"/>
          </a:p>
        </p:txBody>
      </p:sp>
      <p:sp>
        <p:nvSpPr>
          <p:cNvPr id="10" name="Down Arrow 9"/>
          <p:cNvSpPr/>
          <p:nvPr/>
        </p:nvSpPr>
        <p:spPr>
          <a:xfrm>
            <a:off x="2067419" y="4426853"/>
            <a:ext cx="2780455" cy="634789"/>
          </a:xfrm>
          <a:prstGeom prst="downArrow">
            <a:avLst>
              <a:gd name="adj1" fmla="val 83378"/>
              <a:gd name="adj2" fmla="val 46712"/>
            </a:avLst>
          </a:prstGeom>
          <a:solidFill>
            <a:srgbClr val="FFFF00"/>
          </a:solid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1500" b="1" dirty="0">
                <a:solidFill>
                  <a:schemeClr val="tx1"/>
                </a:solidFill>
              </a:rPr>
              <a:t>کالیبراتور روزمره</a:t>
            </a:r>
            <a:endParaRPr lang="en-US" sz="1500" b="1" dirty="0">
              <a:solidFill>
                <a:schemeClr val="tx1"/>
              </a:solidFill>
            </a:endParaRPr>
          </a:p>
        </p:txBody>
      </p:sp>
      <p:sp>
        <p:nvSpPr>
          <p:cNvPr id="11" name="Rectangle 10"/>
          <p:cNvSpPr/>
          <p:nvPr/>
        </p:nvSpPr>
        <p:spPr>
          <a:xfrm>
            <a:off x="2390845" y="5146830"/>
            <a:ext cx="2133600" cy="458163"/>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t>روش روزمره</a:t>
            </a:r>
            <a:endParaRPr lang="en-US" b="1" dirty="0"/>
          </a:p>
        </p:txBody>
      </p:sp>
      <p:sp>
        <p:nvSpPr>
          <p:cNvPr id="14" name="TextBox 13"/>
          <p:cNvSpPr txBox="1"/>
          <p:nvPr/>
        </p:nvSpPr>
        <p:spPr>
          <a:xfrm>
            <a:off x="8293070" y="1758138"/>
            <a:ext cx="1905000" cy="507831"/>
          </a:xfrm>
          <a:prstGeom prst="rect">
            <a:avLst/>
          </a:prstGeom>
          <a:solidFill>
            <a:schemeClr val="bg1"/>
          </a:solidFill>
          <a:ln>
            <a:solidFill>
              <a:schemeClr val="tx1"/>
            </a:solidFill>
          </a:ln>
        </p:spPr>
        <p:txBody>
          <a:bodyPr wrap="square" rtlCol="0">
            <a:spAutoFit/>
          </a:bodyPr>
          <a:lstStyle/>
          <a:p>
            <a:pPr algn="ctr" rtl="1"/>
            <a:r>
              <a:rPr lang="fa-IR" sz="2700" b="1" dirty="0">
                <a:solidFill>
                  <a:srgbClr val="FF0000"/>
                </a:solidFill>
              </a:rPr>
              <a:t>کورتیزول</a:t>
            </a:r>
            <a:endParaRPr lang="en-US" sz="1350" b="1" dirty="0">
              <a:solidFill>
                <a:srgbClr val="FF0000"/>
              </a:solidFill>
            </a:endParaRPr>
          </a:p>
        </p:txBody>
      </p:sp>
      <p:sp>
        <p:nvSpPr>
          <p:cNvPr id="17" name="TextBox 16"/>
          <p:cNvSpPr txBox="1"/>
          <p:nvPr/>
        </p:nvSpPr>
        <p:spPr>
          <a:xfrm>
            <a:off x="5005914" y="1163231"/>
            <a:ext cx="3048000" cy="715581"/>
          </a:xfrm>
          <a:prstGeom prst="rect">
            <a:avLst/>
          </a:prstGeom>
          <a:solidFill>
            <a:schemeClr val="accent2">
              <a:lumMod val="20000"/>
              <a:lumOff val="80000"/>
            </a:schemeClr>
          </a:solidFill>
          <a:ln w="19050">
            <a:solidFill>
              <a:srgbClr val="FF0000"/>
            </a:solidFill>
          </a:ln>
        </p:spPr>
        <p:txBody>
          <a:bodyPr wrap="square" rtlCol="0">
            <a:spAutoFit/>
          </a:bodyPr>
          <a:lstStyle/>
          <a:p>
            <a:pPr algn="r" rtl="1"/>
            <a:r>
              <a:rPr lang="en-US" sz="1350" b="1" dirty="0"/>
              <a:t>PRM</a:t>
            </a:r>
            <a:r>
              <a:rPr lang="fa-IR" sz="1350" b="1" dirty="0"/>
              <a:t>: </a:t>
            </a:r>
            <a:r>
              <a:rPr lang="fa-IR" sz="1350" dirty="0"/>
              <a:t>کریستال کورتیزول؛ بررسی شیمیایی برای ناخالصی</a:t>
            </a:r>
            <a:endParaRPr lang="en-US" sz="1350" dirty="0"/>
          </a:p>
          <a:p>
            <a:pPr algn="ctr" rtl="1"/>
            <a:r>
              <a:rPr lang="en-US" sz="1350" dirty="0"/>
              <a:t>NIST SRM 92</a:t>
            </a:r>
          </a:p>
        </p:txBody>
      </p:sp>
      <p:sp>
        <p:nvSpPr>
          <p:cNvPr id="27" name="TextBox 26"/>
          <p:cNvSpPr txBox="1"/>
          <p:nvPr/>
        </p:nvSpPr>
        <p:spPr>
          <a:xfrm>
            <a:off x="4780726" y="1758139"/>
            <a:ext cx="3048000" cy="507831"/>
          </a:xfrm>
          <a:prstGeom prst="rect">
            <a:avLst/>
          </a:prstGeom>
          <a:solidFill>
            <a:schemeClr val="accent2">
              <a:lumMod val="20000"/>
              <a:lumOff val="80000"/>
            </a:schemeClr>
          </a:solidFill>
          <a:ln w="19050">
            <a:solidFill>
              <a:srgbClr val="FF0000"/>
            </a:solidFill>
          </a:ln>
        </p:spPr>
        <p:txBody>
          <a:bodyPr wrap="square" rtlCol="0">
            <a:spAutoFit/>
          </a:bodyPr>
          <a:lstStyle/>
          <a:p>
            <a:pPr algn="r" rtl="1"/>
            <a:r>
              <a:rPr lang="fa-IR" sz="1350" b="1" dirty="0"/>
              <a:t>کالیبراتور اولیه: </a:t>
            </a:r>
            <a:r>
              <a:rPr lang="fa-IR" sz="1350" dirty="0"/>
              <a:t>فرآورده‌ی</a:t>
            </a:r>
            <a:r>
              <a:rPr lang="en-US" sz="1350" dirty="0"/>
              <a:t> </a:t>
            </a:r>
            <a:r>
              <a:rPr lang="fa-IR" sz="1350" dirty="0"/>
              <a:t>کورتیزول با خلوص معین، مثلا </a:t>
            </a:r>
            <a:r>
              <a:rPr lang="en-US" sz="1350" dirty="0"/>
              <a:t>0.998</a:t>
            </a:r>
            <a:r>
              <a:rPr lang="fa-IR" sz="1350" dirty="0"/>
              <a:t> و </a:t>
            </a:r>
            <a:r>
              <a:rPr lang="en-US" sz="1350" dirty="0"/>
              <a:t>CI 95%</a:t>
            </a:r>
            <a:r>
              <a:rPr lang="fa-IR" sz="1350" dirty="0"/>
              <a:t> برابر </a:t>
            </a:r>
            <a:r>
              <a:rPr lang="en-US" sz="1350" dirty="0"/>
              <a:t>0.001</a:t>
            </a:r>
            <a:r>
              <a:rPr lang="fa-IR" sz="1350" dirty="0"/>
              <a:t>± </a:t>
            </a:r>
            <a:endParaRPr lang="en-US" sz="1350" dirty="0"/>
          </a:p>
        </p:txBody>
      </p:sp>
      <p:sp>
        <p:nvSpPr>
          <p:cNvPr id="28" name="TextBox 27"/>
          <p:cNvSpPr txBox="1"/>
          <p:nvPr/>
        </p:nvSpPr>
        <p:spPr>
          <a:xfrm>
            <a:off x="4419600" y="2556344"/>
            <a:ext cx="1676400" cy="323165"/>
          </a:xfrm>
          <a:prstGeom prst="rect">
            <a:avLst/>
          </a:prstGeom>
          <a:solidFill>
            <a:srgbClr val="F363D4"/>
          </a:solidFill>
          <a:ln>
            <a:solidFill>
              <a:srgbClr val="00B0F0"/>
            </a:solidFill>
          </a:ln>
        </p:spPr>
        <p:txBody>
          <a:bodyPr wrap="square" rtlCol="0">
            <a:spAutoFit/>
          </a:bodyPr>
          <a:lstStyle/>
          <a:p>
            <a:pPr algn="ctr" rtl="1"/>
            <a:r>
              <a:rPr lang="en-US" sz="1500" b="1" dirty="0"/>
              <a:t>ID-GC-MS</a:t>
            </a:r>
          </a:p>
        </p:txBody>
      </p:sp>
      <p:sp>
        <p:nvSpPr>
          <p:cNvPr id="31" name="TextBox 30"/>
          <p:cNvSpPr txBox="1"/>
          <p:nvPr/>
        </p:nvSpPr>
        <p:spPr>
          <a:xfrm>
            <a:off x="4788957" y="2974446"/>
            <a:ext cx="3048000" cy="507831"/>
          </a:xfrm>
          <a:prstGeom prst="rect">
            <a:avLst/>
          </a:prstGeom>
          <a:solidFill>
            <a:schemeClr val="accent2">
              <a:lumMod val="20000"/>
              <a:lumOff val="80000"/>
            </a:schemeClr>
          </a:solidFill>
          <a:ln w="19050">
            <a:solidFill>
              <a:srgbClr val="FF0000"/>
            </a:solidFill>
          </a:ln>
        </p:spPr>
        <p:txBody>
          <a:bodyPr wrap="square" rtlCol="0">
            <a:spAutoFit/>
          </a:bodyPr>
          <a:lstStyle/>
          <a:p>
            <a:pPr algn="ctr" rtl="1"/>
            <a:r>
              <a:rPr lang="fa-IR" sz="1350" dirty="0"/>
              <a:t>یک مجموعه سرم انسانی تک دهنده ساخت </a:t>
            </a:r>
            <a:r>
              <a:rPr lang="en-US" sz="1350" dirty="0"/>
              <a:t>IRMM</a:t>
            </a:r>
            <a:endParaRPr lang="fa-IR" sz="1350" dirty="0"/>
          </a:p>
          <a:p>
            <a:pPr algn="ctr" rtl="1"/>
            <a:r>
              <a:rPr lang="en-US" sz="1350" b="1" dirty="0"/>
              <a:t>ERM-DA451/IFCC</a:t>
            </a:r>
          </a:p>
        </p:txBody>
      </p:sp>
      <p:sp>
        <p:nvSpPr>
          <p:cNvPr id="13" name="TextBox 12"/>
          <p:cNvSpPr txBox="1"/>
          <p:nvPr/>
        </p:nvSpPr>
        <p:spPr>
          <a:xfrm>
            <a:off x="4585757" y="3446687"/>
            <a:ext cx="3048000" cy="300082"/>
          </a:xfrm>
          <a:prstGeom prst="rect">
            <a:avLst/>
          </a:prstGeom>
          <a:solidFill>
            <a:schemeClr val="accent2">
              <a:lumMod val="20000"/>
              <a:lumOff val="80000"/>
            </a:schemeClr>
          </a:solidFill>
          <a:ln w="19050">
            <a:solidFill>
              <a:srgbClr val="FF0000"/>
            </a:solidFill>
          </a:ln>
        </p:spPr>
        <p:txBody>
          <a:bodyPr wrap="square" rtlCol="0">
            <a:spAutoFit/>
          </a:bodyPr>
          <a:lstStyle/>
          <a:p>
            <a:pPr algn="ctr" rtl="1"/>
            <a:r>
              <a:rPr lang="fa-IR" sz="1350" b="1" dirty="0"/>
              <a:t>تبادل‌پذیر</a:t>
            </a:r>
            <a:r>
              <a:rPr lang="fa-IR" sz="1350" dirty="0"/>
              <a:t> با روش انتخابی مورد نظر </a:t>
            </a:r>
            <a:endParaRPr lang="en-US" sz="1350" b="1" dirty="0"/>
          </a:p>
        </p:txBody>
      </p:sp>
      <p:sp>
        <p:nvSpPr>
          <p:cNvPr id="15" name="TextBox 14"/>
          <p:cNvSpPr txBox="1"/>
          <p:nvPr/>
        </p:nvSpPr>
        <p:spPr>
          <a:xfrm>
            <a:off x="4407200" y="4672795"/>
            <a:ext cx="3048000" cy="300082"/>
          </a:xfrm>
          <a:prstGeom prst="rect">
            <a:avLst/>
          </a:prstGeom>
          <a:solidFill>
            <a:schemeClr val="accent2">
              <a:lumMod val="20000"/>
              <a:lumOff val="80000"/>
            </a:schemeClr>
          </a:solidFill>
          <a:ln w="19050">
            <a:solidFill>
              <a:srgbClr val="FF0000"/>
            </a:solidFill>
          </a:ln>
        </p:spPr>
        <p:txBody>
          <a:bodyPr wrap="square" rtlCol="0">
            <a:spAutoFit/>
          </a:bodyPr>
          <a:lstStyle/>
          <a:p>
            <a:pPr algn="ctr" rtl="1"/>
            <a:r>
              <a:rPr lang="fa-IR" sz="1350" b="1" dirty="0"/>
              <a:t>تبادل‌پذیر</a:t>
            </a:r>
            <a:r>
              <a:rPr lang="fa-IR" sz="1350" dirty="0"/>
              <a:t> با روش روش روزمره</a:t>
            </a:r>
            <a:endParaRPr lang="en-US" sz="1350" b="1" dirty="0"/>
          </a:p>
        </p:txBody>
      </p:sp>
    </p:spTree>
    <p:extLst>
      <p:ext uri="{BB962C8B-B14F-4D97-AF65-F5344CB8AC3E}">
        <p14:creationId xmlns:p14="http://schemas.microsoft.com/office/powerpoint/2010/main" val="18899544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heel(1)">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wheel(1)">
                                      <p:cBhvr>
                                        <p:cTn id="22" dur="2000"/>
                                        <p:tgtEl>
                                          <p:spTgt spid="31"/>
                                        </p:tgtEl>
                                      </p:cBhvr>
                                    </p:animEffect>
                                  </p:childTnLst>
                                </p:cTn>
                              </p:par>
                            </p:childTnLst>
                          </p:cTn>
                        </p:par>
                        <p:par>
                          <p:cTn id="23" fill="hold">
                            <p:stCondLst>
                              <p:cond delay="2000"/>
                            </p:stCondLst>
                            <p:childTnLst>
                              <p:par>
                                <p:cTn id="24" presetID="21"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1)">
                                      <p:cBhvr>
                                        <p:cTn id="26" dur="20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1)">
                                      <p:cBhvr>
                                        <p:cTn id="3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7" grpId="0" animBg="1"/>
      <p:bldP spid="28" grpId="0" animBg="1"/>
      <p:bldP spid="31" grpId="0" animBg="1"/>
      <p:bldP spid="13" grpId="0" animBg="1"/>
      <p:bldP spid="15"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31"/>
          <p:cNvSpPr txBox="1"/>
          <p:nvPr/>
        </p:nvSpPr>
        <p:spPr>
          <a:xfrm>
            <a:off x="1947081" y="2648539"/>
            <a:ext cx="8418394" cy="415498"/>
          </a:xfrm>
          <a:prstGeom prst="rect">
            <a:avLst/>
          </a:prstGeom>
          <a:solidFill>
            <a:srgbClr val="F363D4"/>
          </a:solidFill>
        </p:spPr>
        <p:txBody>
          <a:bodyPr wrap="square" rtlCol="0">
            <a:spAutoFit/>
          </a:bodyPr>
          <a:lstStyle/>
          <a:p>
            <a:pPr marL="257175" indent="-257175" algn="r" rtl="1">
              <a:buFont typeface="Wingdings" pitchFamily="2" charset="2"/>
              <a:buChar char="v"/>
            </a:pPr>
            <a:r>
              <a:rPr lang="fa-IR" sz="2100" dirty="0"/>
              <a:t>الکترولیت‌ها، متابولیت‌ها، استروئیدهای و هورمون‌های تیروئیدی</a:t>
            </a:r>
            <a:endParaRPr lang="en-US" sz="2100" dirty="0"/>
          </a:p>
        </p:txBody>
      </p:sp>
      <p:sp>
        <p:nvSpPr>
          <p:cNvPr id="33" name="TextBox 32"/>
          <p:cNvSpPr txBox="1"/>
          <p:nvPr/>
        </p:nvSpPr>
        <p:spPr>
          <a:xfrm>
            <a:off x="1937984" y="3433766"/>
            <a:ext cx="8436591" cy="415498"/>
          </a:xfrm>
          <a:prstGeom prst="rect">
            <a:avLst/>
          </a:prstGeom>
          <a:solidFill>
            <a:schemeClr val="accent2">
              <a:lumMod val="40000"/>
              <a:lumOff val="60000"/>
            </a:schemeClr>
          </a:solidFill>
        </p:spPr>
        <p:txBody>
          <a:bodyPr wrap="square" rtlCol="0">
            <a:spAutoFit/>
          </a:bodyPr>
          <a:lstStyle/>
          <a:p>
            <a:pPr marL="257175" indent="-257175" algn="r" rtl="1">
              <a:buFont typeface="Wingdings" pitchFamily="2" charset="2"/>
              <a:buChar char="v"/>
            </a:pPr>
            <a:r>
              <a:rPr lang="en-US" sz="2100" dirty="0"/>
              <a:t>ERM-DA470K</a:t>
            </a:r>
            <a:r>
              <a:rPr lang="fa-IR" sz="2100" dirty="0"/>
              <a:t>: پروتئین‌های سرم</a:t>
            </a:r>
            <a:endParaRPr lang="en-US" sz="2100" dirty="0"/>
          </a:p>
        </p:txBody>
      </p:sp>
      <p:sp>
        <p:nvSpPr>
          <p:cNvPr id="22" name="TextBox 21"/>
          <p:cNvSpPr txBox="1"/>
          <p:nvPr/>
        </p:nvSpPr>
        <p:spPr>
          <a:xfrm>
            <a:off x="1928886" y="4400550"/>
            <a:ext cx="8436591" cy="415498"/>
          </a:xfrm>
          <a:prstGeom prst="rect">
            <a:avLst/>
          </a:prstGeom>
          <a:solidFill>
            <a:srgbClr val="F363D4"/>
          </a:solidFill>
        </p:spPr>
        <p:txBody>
          <a:bodyPr wrap="square" rtlCol="0">
            <a:spAutoFit/>
          </a:bodyPr>
          <a:lstStyle/>
          <a:p>
            <a:pPr marL="257175" indent="-257175" algn="r" rtl="1">
              <a:buFont typeface="Wingdings" pitchFamily="2" charset="2"/>
              <a:buChar char="v"/>
            </a:pPr>
            <a:r>
              <a:rPr lang="fa-IR" sz="2100" dirty="0"/>
              <a:t>مشکل با هورمون‌های پروتئینی </a:t>
            </a:r>
            <a:endParaRPr lang="en-US" sz="2100" dirty="0"/>
          </a:p>
        </p:txBody>
      </p:sp>
      <p:sp>
        <p:nvSpPr>
          <p:cNvPr id="24" name="TextBox 23"/>
          <p:cNvSpPr txBox="1"/>
          <p:nvPr/>
        </p:nvSpPr>
        <p:spPr>
          <a:xfrm>
            <a:off x="1747482" y="1962715"/>
            <a:ext cx="8436591" cy="1800493"/>
          </a:xfrm>
          <a:prstGeom prst="rect">
            <a:avLst/>
          </a:prstGeom>
          <a:solidFill>
            <a:srgbClr val="E5E943"/>
          </a:solidFill>
          <a:ln w="28575">
            <a:solidFill>
              <a:srgbClr val="7030A0"/>
            </a:solidFill>
          </a:ln>
        </p:spPr>
        <p:txBody>
          <a:bodyPr wrap="square" rtlCol="0">
            <a:spAutoFit/>
          </a:bodyPr>
          <a:lstStyle/>
          <a:p>
            <a:pPr marL="257175" indent="-257175">
              <a:buFont typeface="Wingdings" pitchFamily="2" charset="2"/>
              <a:buChar char="v"/>
            </a:pPr>
            <a:r>
              <a:rPr lang="en-US" sz="2700" b="1" i="1" dirty="0">
                <a:solidFill>
                  <a:srgbClr val="0070C0"/>
                </a:solidFill>
              </a:rPr>
              <a:t>ERM-DA471K</a:t>
            </a:r>
            <a:r>
              <a:rPr lang="fa-IR" sz="2700" b="1" i="1" dirty="0">
                <a:solidFill>
                  <a:srgbClr val="0070C0"/>
                </a:solidFill>
              </a:rPr>
              <a:t> </a:t>
            </a:r>
            <a:r>
              <a:rPr lang="en-US" sz="2700" dirty="0"/>
              <a:t>for </a:t>
            </a:r>
            <a:r>
              <a:rPr lang="en-US" sz="2700" dirty="0" err="1"/>
              <a:t>cystatin</a:t>
            </a:r>
            <a:r>
              <a:rPr lang="en-US" sz="2700" dirty="0"/>
              <a:t> C </a:t>
            </a:r>
            <a:endParaRPr lang="fa-IR" sz="2700" dirty="0"/>
          </a:p>
          <a:p>
            <a:r>
              <a:rPr lang="en-US" sz="2100" dirty="0"/>
              <a:t>…</a:t>
            </a:r>
            <a:r>
              <a:rPr lang="en-US" sz="2100" dirty="0">
                <a:solidFill>
                  <a:srgbClr val="FF0000"/>
                </a:solidFill>
              </a:rPr>
              <a:t>commutable</a:t>
            </a:r>
            <a:r>
              <a:rPr lang="en-US" sz="2100" dirty="0"/>
              <a:t> for … </a:t>
            </a:r>
            <a:r>
              <a:rPr lang="en-US" sz="2100" dirty="0">
                <a:effectLst>
                  <a:glow rad="228600">
                    <a:schemeClr val="accent3">
                      <a:satMod val="175000"/>
                      <a:alpha val="40000"/>
                    </a:schemeClr>
                  </a:glow>
                </a:effectLst>
              </a:rPr>
              <a:t>Siemens N Latex </a:t>
            </a:r>
            <a:r>
              <a:rPr lang="en-US" sz="2100" dirty="0" err="1"/>
              <a:t>cystatin</a:t>
            </a:r>
            <a:r>
              <a:rPr lang="en-US" sz="2100" dirty="0"/>
              <a:t> C Test Kit run on a </a:t>
            </a:r>
            <a:r>
              <a:rPr lang="en-US" sz="2100" dirty="0">
                <a:effectLst>
                  <a:glow rad="228600">
                    <a:schemeClr val="accent3">
                      <a:satMod val="175000"/>
                      <a:alpha val="40000"/>
                    </a:schemeClr>
                  </a:glow>
                </a:effectLst>
              </a:rPr>
              <a:t>BN </a:t>
            </a:r>
            <a:r>
              <a:rPr lang="en-US" sz="2100" dirty="0" err="1">
                <a:effectLst>
                  <a:glow rad="228600">
                    <a:schemeClr val="accent3">
                      <a:satMod val="175000"/>
                      <a:alpha val="40000"/>
                    </a:schemeClr>
                  </a:glow>
                </a:effectLst>
              </a:rPr>
              <a:t>ProSpec</a:t>
            </a:r>
            <a:r>
              <a:rPr lang="en-US" sz="2100" dirty="0">
                <a:effectLst>
                  <a:glow rad="228600">
                    <a:schemeClr val="accent3">
                      <a:satMod val="175000"/>
                      <a:alpha val="40000"/>
                    </a:schemeClr>
                  </a:glow>
                </a:effectLst>
              </a:rPr>
              <a:t> </a:t>
            </a:r>
            <a:r>
              <a:rPr lang="en-US" sz="2100" dirty="0"/>
              <a:t>(Siemens Healthcare Diagnostics), the </a:t>
            </a:r>
            <a:r>
              <a:rPr lang="en-US" sz="2100" dirty="0">
                <a:effectLst>
                  <a:glow rad="228600">
                    <a:schemeClr val="accent6">
                      <a:satMod val="175000"/>
                      <a:alpha val="40000"/>
                    </a:schemeClr>
                  </a:glow>
                </a:effectLst>
              </a:rPr>
              <a:t>Sentinel CH </a:t>
            </a:r>
            <a:r>
              <a:rPr lang="en-US" sz="2100" dirty="0"/>
              <a:t>assay run on an </a:t>
            </a:r>
            <a:r>
              <a:rPr lang="en-US" sz="2100" dirty="0">
                <a:effectLst>
                  <a:glow rad="228600">
                    <a:schemeClr val="accent6">
                      <a:satMod val="175000"/>
                      <a:alpha val="40000"/>
                    </a:schemeClr>
                  </a:glow>
                </a:effectLst>
              </a:rPr>
              <a:t>Architect c16000 </a:t>
            </a:r>
            <a:r>
              <a:rPr lang="en-US" sz="2100" dirty="0"/>
              <a:t>(Abbott Laboratories), and the </a:t>
            </a:r>
            <a:r>
              <a:rPr lang="en-US" sz="2100" dirty="0">
                <a:effectLst>
                  <a:glow rad="228600">
                    <a:schemeClr val="accent3">
                      <a:satMod val="175000"/>
                      <a:alpha val="40000"/>
                    </a:schemeClr>
                  </a:glow>
                </a:effectLst>
              </a:rPr>
              <a:t>Gentian </a:t>
            </a:r>
            <a:r>
              <a:rPr lang="en-US" sz="2100" dirty="0" err="1">
                <a:effectLst>
                  <a:glow rad="228600">
                    <a:schemeClr val="accent3">
                      <a:satMod val="175000"/>
                      <a:alpha val="40000"/>
                    </a:schemeClr>
                  </a:glow>
                </a:effectLst>
              </a:rPr>
              <a:t>cystatin</a:t>
            </a:r>
            <a:r>
              <a:rPr lang="en-US" sz="2100" dirty="0">
                <a:effectLst>
                  <a:glow rad="228600">
                    <a:schemeClr val="accent3">
                      <a:satMod val="175000"/>
                      <a:alpha val="40000"/>
                    </a:schemeClr>
                  </a:glow>
                </a:effectLst>
              </a:rPr>
              <a:t> </a:t>
            </a:r>
            <a:r>
              <a:rPr lang="en-US" sz="2100" dirty="0"/>
              <a:t>C immunoassay performed on an </a:t>
            </a:r>
            <a:r>
              <a:rPr lang="en-US" sz="2100" dirty="0">
                <a:effectLst>
                  <a:glow rad="228600">
                    <a:schemeClr val="accent3">
                      <a:satMod val="175000"/>
                      <a:alpha val="40000"/>
                    </a:schemeClr>
                  </a:glow>
                </a:effectLst>
              </a:rPr>
              <a:t>Architect ci8200</a:t>
            </a:r>
          </a:p>
        </p:txBody>
      </p:sp>
      <p:sp>
        <p:nvSpPr>
          <p:cNvPr id="25" name="TextBox 24"/>
          <p:cNvSpPr txBox="1"/>
          <p:nvPr/>
        </p:nvSpPr>
        <p:spPr>
          <a:xfrm>
            <a:off x="1927098" y="4212625"/>
            <a:ext cx="8436591" cy="738664"/>
          </a:xfrm>
          <a:prstGeom prst="rect">
            <a:avLst/>
          </a:prstGeom>
          <a:solidFill>
            <a:srgbClr val="00FF99"/>
          </a:solidFill>
          <a:ln w="28575">
            <a:solidFill>
              <a:srgbClr val="7030A0"/>
            </a:solidFill>
          </a:ln>
        </p:spPr>
        <p:txBody>
          <a:bodyPr wrap="square" rtlCol="0">
            <a:spAutoFit/>
          </a:bodyPr>
          <a:lstStyle/>
          <a:p>
            <a:pPr rtl="1"/>
            <a:r>
              <a:rPr lang="en-US" sz="2100" dirty="0"/>
              <a:t>The commutability of ERM-DA471/IFCC for use with additional manufacturer’s measurement procedures is being evaluated </a:t>
            </a:r>
          </a:p>
        </p:txBody>
      </p:sp>
      <p:sp>
        <p:nvSpPr>
          <p:cNvPr id="8" name="TextBox 7"/>
          <p:cNvSpPr txBox="1"/>
          <p:nvPr/>
        </p:nvSpPr>
        <p:spPr>
          <a:xfrm>
            <a:off x="1697801" y="1700266"/>
            <a:ext cx="8817591" cy="1154162"/>
          </a:xfrm>
          <a:prstGeom prst="rect">
            <a:avLst/>
          </a:prstGeom>
          <a:solidFill>
            <a:schemeClr val="accent6">
              <a:lumMod val="20000"/>
              <a:lumOff val="80000"/>
            </a:schemeClr>
          </a:solidFill>
          <a:ln w="28575">
            <a:solidFill>
              <a:srgbClr val="7030A0"/>
            </a:solidFill>
          </a:ln>
        </p:spPr>
        <p:txBody>
          <a:bodyPr wrap="square" rtlCol="0">
            <a:spAutoFit/>
          </a:bodyPr>
          <a:lstStyle/>
          <a:p>
            <a:pPr algn="ctr" rtl="1"/>
            <a:r>
              <a:rPr lang="en-US" sz="4500" dirty="0">
                <a:solidFill>
                  <a:srgbClr val="FF0000"/>
                </a:solidFill>
              </a:rPr>
              <a:t>JCTLM</a:t>
            </a:r>
            <a:endParaRPr lang="fa-IR" sz="4500" dirty="0">
              <a:solidFill>
                <a:srgbClr val="FF0000"/>
              </a:solidFill>
            </a:endParaRPr>
          </a:p>
          <a:p>
            <a:pPr algn="ctr" rtl="1"/>
            <a:r>
              <a:rPr lang="en-US" sz="2400" b="1" dirty="0">
                <a:solidFill>
                  <a:srgbClr val="FF0000"/>
                </a:solidFill>
              </a:rPr>
              <a:t>Joint Committee for Traceability in Laboratory </a:t>
            </a:r>
            <a:r>
              <a:rPr lang="en-US" sz="2400" b="1" dirty="0" err="1">
                <a:solidFill>
                  <a:srgbClr val="FF0000"/>
                </a:solidFill>
              </a:rPr>
              <a:t>Medicin</a:t>
            </a:r>
            <a:endParaRPr lang="en-US" sz="2400" b="1" dirty="0">
              <a:solidFill>
                <a:srgbClr val="FF0000"/>
              </a:solidFill>
            </a:endParaRPr>
          </a:p>
        </p:txBody>
      </p:sp>
      <p:sp>
        <p:nvSpPr>
          <p:cNvPr id="9" name="TextBox 8"/>
          <p:cNvSpPr txBox="1"/>
          <p:nvPr/>
        </p:nvSpPr>
        <p:spPr>
          <a:xfrm>
            <a:off x="1747482" y="3073223"/>
            <a:ext cx="8817591" cy="646331"/>
          </a:xfrm>
          <a:prstGeom prst="rect">
            <a:avLst/>
          </a:prstGeom>
          <a:solidFill>
            <a:schemeClr val="accent6">
              <a:lumMod val="20000"/>
              <a:lumOff val="80000"/>
            </a:schemeClr>
          </a:solidFill>
          <a:ln w="28575">
            <a:solidFill>
              <a:srgbClr val="7030A0"/>
            </a:solidFill>
          </a:ln>
        </p:spPr>
        <p:txBody>
          <a:bodyPr wrap="square" rtlCol="0">
            <a:spAutoFit/>
          </a:bodyPr>
          <a:lstStyle/>
          <a:p>
            <a:pPr algn="ctr" rtl="1"/>
            <a:r>
              <a:rPr lang="en-US" sz="3600" dirty="0">
                <a:solidFill>
                  <a:srgbClr val="FF0000"/>
                </a:solidFill>
              </a:rPr>
              <a:t>IVD Directive EC 98/79/2003</a:t>
            </a:r>
          </a:p>
        </p:txBody>
      </p:sp>
      <p:sp>
        <p:nvSpPr>
          <p:cNvPr id="10" name="Rectangle 9"/>
          <p:cNvSpPr/>
          <p:nvPr/>
        </p:nvSpPr>
        <p:spPr>
          <a:xfrm>
            <a:off x="1674851" y="920543"/>
            <a:ext cx="8916949" cy="1971000"/>
          </a:xfrm>
          <a:prstGeom prst="rect">
            <a:avLst/>
          </a:prstGeom>
          <a:solidFill>
            <a:srgbClr val="CDF2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spcAft>
                <a:spcPts val="1350"/>
              </a:spcAft>
            </a:pPr>
            <a:r>
              <a:rPr lang="en-US" sz="3300" b="1" i="1" spc="38" dirty="0">
                <a:ln w="9525" cmpd="sng">
                  <a:solidFill>
                    <a:schemeClr val="accent1"/>
                  </a:solidFill>
                  <a:prstDash val="solid"/>
                </a:ln>
                <a:solidFill>
                  <a:srgbClr val="FF0000"/>
                </a:solidFill>
                <a:effectLst>
                  <a:glow rad="38100">
                    <a:schemeClr val="accent1">
                      <a:alpha val="40000"/>
                    </a:schemeClr>
                  </a:glow>
                </a:effectLst>
              </a:rPr>
              <a:t>ISO-15189</a:t>
            </a:r>
          </a:p>
          <a:p>
            <a:pPr algn="justLow" rtl="1"/>
            <a:r>
              <a:rPr lang="fa-IR" sz="3300" b="1" spc="38" dirty="0">
                <a:ln w="9525" cmpd="sng">
                  <a:solidFill>
                    <a:schemeClr val="accent1"/>
                  </a:solidFill>
                  <a:prstDash val="solid"/>
                </a:ln>
                <a:solidFill>
                  <a:srgbClr val="70AD47">
                    <a:tint val="1000"/>
                  </a:srgbClr>
                </a:solidFill>
                <a:effectLst>
                  <a:glow rad="38100">
                    <a:schemeClr val="accent1">
                      <a:alpha val="40000"/>
                    </a:schemeClr>
                  </a:glow>
                </a:effectLst>
              </a:rPr>
              <a:t>نتیجه‌ها باید به طور جهانی </a:t>
            </a:r>
            <a:r>
              <a:rPr lang="fa-IR" sz="3300" b="1" spc="38" dirty="0">
                <a:ln w="9525" cmpd="sng">
                  <a:solidFill>
                    <a:schemeClr val="accent1"/>
                  </a:solidFill>
                  <a:prstDash val="solid"/>
                </a:ln>
                <a:solidFill>
                  <a:srgbClr val="FF0000"/>
                </a:solidFill>
                <a:effectLst>
                  <a:glow rad="38100">
                    <a:schemeClr val="accent1">
                      <a:alpha val="40000"/>
                    </a:schemeClr>
                  </a:glow>
                </a:effectLst>
              </a:rPr>
              <a:t>قابل مقایسه </a:t>
            </a:r>
            <a:r>
              <a:rPr lang="fa-IR" sz="3300" b="1" spc="38" dirty="0">
                <a:ln w="9525" cmpd="sng">
                  <a:solidFill>
                    <a:schemeClr val="accent1"/>
                  </a:solidFill>
                  <a:prstDash val="solid"/>
                </a:ln>
                <a:solidFill>
                  <a:srgbClr val="70AD47">
                    <a:tint val="1000"/>
                  </a:srgbClr>
                </a:solidFill>
                <a:effectLst>
                  <a:glow rad="38100">
                    <a:schemeClr val="accent1">
                      <a:alpha val="40000"/>
                    </a:schemeClr>
                  </a:glow>
                </a:effectLst>
              </a:rPr>
              <a:t>باشند و این نیازمند </a:t>
            </a:r>
            <a:r>
              <a:rPr lang="fa-IR" sz="3300" b="1" spc="38" dirty="0">
                <a:ln w="9525" cmpd="sng">
                  <a:solidFill>
                    <a:schemeClr val="accent1"/>
                  </a:solidFill>
                  <a:prstDash val="solid"/>
                </a:ln>
                <a:solidFill>
                  <a:srgbClr val="FF0000"/>
                </a:solidFill>
                <a:effectLst>
                  <a:glow rad="38100">
                    <a:schemeClr val="accent1">
                      <a:alpha val="40000"/>
                    </a:schemeClr>
                  </a:glow>
                </a:effectLst>
              </a:rPr>
              <a:t>ردیابی‌پذیری</a:t>
            </a:r>
            <a:r>
              <a:rPr lang="fa-IR" sz="3300" b="1" spc="38" dirty="0">
                <a:ln w="9525" cmpd="sng">
                  <a:solidFill>
                    <a:schemeClr val="accent1"/>
                  </a:solidFill>
                  <a:prstDash val="solid"/>
                </a:ln>
                <a:solidFill>
                  <a:srgbClr val="70AD47">
                    <a:tint val="1000"/>
                  </a:srgbClr>
                </a:solidFill>
                <a:effectLst>
                  <a:glow rad="38100">
                    <a:schemeClr val="accent1">
                      <a:alpha val="40000"/>
                    </a:schemeClr>
                  </a:glow>
                </a:effectLst>
              </a:rPr>
              <a:t> مترولوژیک و گزارش کردن </a:t>
            </a:r>
            <a:r>
              <a:rPr lang="fa-IR" sz="3300" b="1" spc="38" dirty="0">
                <a:ln w="9525" cmpd="sng">
                  <a:solidFill>
                    <a:schemeClr val="accent1"/>
                  </a:solidFill>
                  <a:prstDash val="solid"/>
                </a:ln>
                <a:solidFill>
                  <a:srgbClr val="FF0000"/>
                </a:solidFill>
                <a:effectLst>
                  <a:glow rad="38100">
                    <a:schemeClr val="accent1">
                      <a:alpha val="40000"/>
                    </a:schemeClr>
                  </a:glow>
                </a:effectLst>
              </a:rPr>
              <a:t>عدم قطعیت </a:t>
            </a:r>
            <a:r>
              <a:rPr lang="fa-IR" sz="3300" b="1" spc="38" dirty="0">
                <a:ln w="9525" cmpd="sng">
                  <a:solidFill>
                    <a:schemeClr val="accent1"/>
                  </a:solidFill>
                  <a:prstDash val="solid"/>
                </a:ln>
                <a:solidFill>
                  <a:srgbClr val="70AD47">
                    <a:tint val="1000"/>
                  </a:srgbClr>
                </a:solidFill>
                <a:effectLst>
                  <a:glow rad="38100">
                    <a:schemeClr val="accent1">
                      <a:alpha val="40000"/>
                    </a:schemeClr>
                  </a:glow>
                </a:effectLst>
              </a:rPr>
              <a:t>است</a:t>
            </a:r>
            <a:endParaRPr lang="en-US" sz="3300" b="1" spc="38"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16" name="Rectangle 15"/>
          <p:cNvSpPr/>
          <p:nvPr/>
        </p:nvSpPr>
        <p:spPr>
          <a:xfrm>
            <a:off x="1648123" y="2880000"/>
            <a:ext cx="8916948" cy="3073024"/>
          </a:xfrm>
          <a:prstGeom prst="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1350"/>
              </a:spcAft>
            </a:pPr>
            <a:r>
              <a:rPr lang="fa-IR" sz="3300" dirty="0">
                <a:effectLst>
                  <a:outerShdw blurRad="50800" dist="38100" dir="10800000" algn="r" rotWithShape="0">
                    <a:prstClr val="black">
                      <a:alpha val="40000"/>
                    </a:prstClr>
                  </a:outerShdw>
                </a:effectLst>
              </a:rPr>
              <a:t>	</a:t>
            </a:r>
            <a:r>
              <a:rPr lang="en-US" sz="3300" dirty="0">
                <a:effectLst>
                  <a:outerShdw blurRad="50800" dist="38100" dir="10800000" algn="r" rotWithShape="0">
                    <a:prstClr val="black">
                      <a:alpha val="40000"/>
                    </a:prstClr>
                  </a:outerShdw>
                </a:effectLst>
              </a:rPr>
              <a:t>NCEP; Cholesterol</a:t>
            </a:r>
          </a:p>
          <a:p>
            <a:pPr>
              <a:spcAft>
                <a:spcPts val="1350"/>
              </a:spcAft>
            </a:pPr>
            <a:r>
              <a:rPr lang="fa-IR" sz="3300" dirty="0">
                <a:effectLst>
                  <a:outerShdw blurRad="50800" dist="38100" dir="13500000" algn="br" rotWithShape="0">
                    <a:prstClr val="black">
                      <a:alpha val="40000"/>
                    </a:prstClr>
                  </a:outerShdw>
                </a:effectLst>
              </a:rPr>
              <a:t>		</a:t>
            </a:r>
            <a:r>
              <a:rPr lang="en-US" sz="3300" dirty="0">
                <a:effectLst>
                  <a:outerShdw blurRad="50800" dist="38100" dir="13500000" algn="br" rotWithShape="0">
                    <a:prstClr val="black">
                      <a:alpha val="40000"/>
                    </a:prstClr>
                  </a:outerShdw>
                </a:effectLst>
              </a:rPr>
              <a:t>NKF; Creatinine, eGFR</a:t>
            </a:r>
            <a:endParaRPr lang="fa-IR" sz="3300" dirty="0">
              <a:effectLst>
                <a:outerShdw blurRad="50800" dist="38100" dir="13500000" algn="br" rotWithShape="0">
                  <a:prstClr val="black">
                    <a:alpha val="40000"/>
                  </a:prstClr>
                </a:outerShdw>
              </a:effectLst>
            </a:endParaRPr>
          </a:p>
          <a:p>
            <a:pPr>
              <a:spcAft>
                <a:spcPts val="1350"/>
              </a:spcAft>
            </a:pPr>
            <a:r>
              <a:rPr lang="fa-IR" sz="3300" dirty="0">
                <a:effectLst>
                  <a:outerShdw blurRad="50800" dist="38100" dir="10800000" algn="r" rotWithShape="0">
                    <a:prstClr val="black">
                      <a:alpha val="40000"/>
                    </a:prstClr>
                  </a:outerShdw>
                </a:effectLst>
              </a:rPr>
              <a:t>			</a:t>
            </a:r>
            <a:r>
              <a:rPr lang="en-US" sz="3300" dirty="0">
                <a:effectLst>
                  <a:outerShdw blurRad="50800" dist="38100" dir="10800000" algn="r" rotWithShape="0">
                    <a:prstClr val="black">
                      <a:alpha val="40000"/>
                    </a:prstClr>
                  </a:outerShdw>
                </a:effectLst>
              </a:rPr>
              <a:t>NGSP/UKDPS; A1C</a:t>
            </a:r>
            <a:endParaRPr lang="fa-IR" sz="3300" dirty="0">
              <a:effectLst>
                <a:outerShdw blurRad="50800" dist="38100" dir="10800000" algn="r" rotWithShape="0">
                  <a:prstClr val="black">
                    <a:alpha val="40000"/>
                  </a:prstClr>
                </a:outerShdw>
              </a:effectLst>
            </a:endParaRPr>
          </a:p>
          <a:p>
            <a:pPr>
              <a:spcAft>
                <a:spcPts val="1350"/>
              </a:spcAft>
            </a:pPr>
            <a:r>
              <a:rPr lang="fa-IR" sz="3300" dirty="0">
                <a:solidFill>
                  <a:srgbClr val="E5E943"/>
                </a:solidFill>
                <a:effectLst>
                  <a:outerShdw blurRad="50800" dist="38100" dir="10800000" algn="r" rotWithShape="0">
                    <a:prstClr val="black">
                      <a:alpha val="40000"/>
                    </a:prstClr>
                  </a:outerShdw>
                </a:effectLst>
              </a:rPr>
              <a:t>				</a:t>
            </a:r>
            <a:r>
              <a:rPr lang="en-US" sz="4050" dirty="0">
                <a:solidFill>
                  <a:srgbClr val="E5E943"/>
                </a:solidFill>
                <a:effectLst>
                  <a:outerShdw blurRad="50800" dist="38100" dir="10800000" algn="r" rotWithShape="0">
                    <a:prstClr val="black">
                      <a:alpha val="40000"/>
                    </a:prstClr>
                  </a:outerShdw>
                </a:effectLst>
              </a:rPr>
              <a:t>CDC + NIST; VDSP</a:t>
            </a:r>
            <a:endParaRPr lang="en-US" sz="3300" b="1" spc="38" dirty="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2" name="TextBox 1"/>
          <p:cNvSpPr txBox="1"/>
          <p:nvPr/>
        </p:nvSpPr>
        <p:spPr>
          <a:xfrm>
            <a:off x="4953000" y="117098"/>
            <a:ext cx="6781800" cy="523220"/>
          </a:xfrm>
          <a:prstGeom prst="rect">
            <a:avLst/>
          </a:prstGeom>
          <a:noFill/>
        </p:spPr>
        <p:txBody>
          <a:bodyPr wrap="square" rtlCol="0">
            <a:spAutoFit/>
          </a:bodyPr>
          <a:lstStyle/>
          <a:p>
            <a:pPr algn="r" rtl="1"/>
            <a:r>
              <a:rPr lang="fa-IR" sz="2800" b="1" dirty="0"/>
              <a:t>ردیاب بودن به مواد مرجع در حال حاضر</a:t>
            </a:r>
            <a:endParaRPr lang="en-US" sz="2800" b="1" dirty="0"/>
          </a:p>
        </p:txBody>
      </p:sp>
      <p:sp>
        <p:nvSpPr>
          <p:cNvPr id="12" name="Rectangle 11"/>
          <p:cNvSpPr/>
          <p:nvPr/>
        </p:nvSpPr>
        <p:spPr>
          <a:xfrm>
            <a:off x="1066800" y="914400"/>
            <a:ext cx="9829800" cy="5486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lnSpc>
                <a:spcPct val="200000"/>
              </a:lnSpc>
            </a:pPr>
            <a:r>
              <a:rPr lang="fa-IR" sz="4400" b="1" dirty="0">
                <a:ln>
                  <a:solidFill>
                    <a:schemeClr val="tx2">
                      <a:lumMod val="50000"/>
                    </a:schemeClr>
                  </a:solidFill>
                </a:ln>
              </a:rPr>
              <a:t>راهنمای یکسان‌سازی تشخیص </a:t>
            </a:r>
            <a:r>
              <a:rPr lang="en-US" sz="4400" b="1" dirty="0">
                <a:ln>
                  <a:solidFill>
                    <a:schemeClr val="tx2">
                      <a:lumMod val="50000"/>
                    </a:schemeClr>
                  </a:solidFill>
                </a:ln>
              </a:rPr>
              <a:t>PCOS</a:t>
            </a:r>
            <a:r>
              <a:rPr lang="fa-IR" sz="4400" b="1" dirty="0">
                <a:ln>
                  <a:solidFill>
                    <a:schemeClr val="tx2">
                      <a:lumMod val="50000"/>
                    </a:schemeClr>
                  </a:solidFill>
                </a:ln>
              </a:rPr>
              <a:t> (2018)</a:t>
            </a:r>
            <a:endParaRPr lang="en-US" sz="4400" b="1" dirty="0">
              <a:ln>
                <a:solidFill>
                  <a:schemeClr val="tx2">
                    <a:lumMod val="50000"/>
                  </a:schemeClr>
                </a:solidFill>
              </a:ln>
            </a:endParaRPr>
          </a:p>
          <a:p>
            <a:pPr marL="457200" indent="-457200" algn="justLow" rtl="1">
              <a:lnSpc>
                <a:spcPct val="200000"/>
              </a:lnSpc>
              <a:buFont typeface="Wingdings" panose="05000000000000000000" pitchFamily="2" charset="2"/>
              <a:buChar char="v"/>
            </a:pPr>
            <a:r>
              <a:rPr lang="fa-IR" sz="3200" dirty="0">
                <a:solidFill>
                  <a:srgbClr val="FFFF00"/>
                </a:solidFill>
              </a:rPr>
              <a:t>آزمایش </a:t>
            </a:r>
            <a:r>
              <a:rPr lang="en-US" sz="3200" dirty="0">
                <a:solidFill>
                  <a:srgbClr val="FFFF00"/>
                </a:solidFill>
              </a:rPr>
              <a:t>AMH</a:t>
            </a:r>
            <a:r>
              <a:rPr lang="fa-IR" sz="3200" dirty="0">
                <a:solidFill>
                  <a:srgbClr val="FFFF00"/>
                </a:solidFill>
              </a:rPr>
              <a:t> در حال حاضر برای تشخیص </a:t>
            </a:r>
            <a:r>
              <a:rPr lang="en-US" sz="3200" dirty="0">
                <a:solidFill>
                  <a:srgbClr val="FFFF00"/>
                </a:solidFill>
              </a:rPr>
              <a:t>PCOS</a:t>
            </a:r>
            <a:r>
              <a:rPr lang="fa-IR" sz="3200" dirty="0">
                <a:solidFill>
                  <a:srgbClr val="FFFF00"/>
                </a:solidFill>
              </a:rPr>
              <a:t> مناسب نیست</a:t>
            </a:r>
            <a:endParaRPr lang="en-US" sz="3200" dirty="0">
              <a:solidFill>
                <a:srgbClr val="FFFF00"/>
              </a:solidFill>
            </a:endParaRPr>
          </a:p>
          <a:p>
            <a:pPr algn="justLow" rtl="1"/>
            <a:r>
              <a:rPr lang="fa-IR" sz="3200" dirty="0">
                <a:solidFill>
                  <a:srgbClr val="FFFF00"/>
                </a:solidFill>
              </a:rPr>
              <a:t>  - روش‌های موجود به یک ماده/روش مرجع ردیابی ندارند</a:t>
            </a:r>
            <a:endParaRPr lang="en-US" sz="3200" dirty="0">
              <a:solidFill>
                <a:srgbClr val="FFFF00"/>
              </a:solidFill>
            </a:endParaRPr>
          </a:p>
        </p:txBody>
      </p:sp>
    </p:spTree>
    <p:extLst>
      <p:ext uri="{BB962C8B-B14F-4D97-AF65-F5344CB8AC3E}">
        <p14:creationId xmlns:p14="http://schemas.microsoft.com/office/powerpoint/2010/main" val="8912797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barn(inVertical)">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1000" fill="hold"/>
                                        <p:tgtEl>
                                          <p:spTgt spid="8"/>
                                        </p:tgtEl>
                                        <p:attrNameLst>
                                          <p:attrName>ppt_w</p:attrName>
                                        </p:attrNameLst>
                                      </p:cBhvr>
                                      <p:tavLst>
                                        <p:tav tm="0">
                                          <p:val>
                                            <p:fltVal val="0"/>
                                          </p:val>
                                        </p:tav>
                                        <p:tav tm="100000">
                                          <p:val>
                                            <p:strVal val="#ppt_w"/>
                                          </p:val>
                                        </p:tav>
                                      </p:tavLst>
                                    </p:anim>
                                    <p:anim calcmode="lin" valueType="num">
                                      <p:cBhvr>
                                        <p:cTn id="33" dur="1000" fill="hold"/>
                                        <p:tgtEl>
                                          <p:spTgt spid="8"/>
                                        </p:tgtEl>
                                        <p:attrNameLst>
                                          <p:attrName>ppt_h</p:attrName>
                                        </p:attrNameLst>
                                      </p:cBhvr>
                                      <p:tavLst>
                                        <p:tav tm="0">
                                          <p:val>
                                            <p:fltVal val="0"/>
                                          </p:val>
                                        </p:tav>
                                        <p:tav tm="100000">
                                          <p:val>
                                            <p:strVal val="#ppt_h"/>
                                          </p:val>
                                        </p:tav>
                                      </p:tavLst>
                                    </p:anim>
                                    <p:anim calcmode="lin" valueType="num">
                                      <p:cBhvr>
                                        <p:cTn id="34" dur="1000" fill="hold"/>
                                        <p:tgtEl>
                                          <p:spTgt spid="8"/>
                                        </p:tgtEl>
                                        <p:attrNameLst>
                                          <p:attrName>style.rotation</p:attrName>
                                        </p:attrNameLst>
                                      </p:cBhvr>
                                      <p:tavLst>
                                        <p:tav tm="0">
                                          <p:val>
                                            <p:fltVal val="90"/>
                                          </p:val>
                                        </p:tav>
                                        <p:tav tm="100000">
                                          <p:val>
                                            <p:fltVal val="0"/>
                                          </p:val>
                                        </p:tav>
                                      </p:tavLst>
                                    </p:anim>
                                    <p:animEffect transition="in" filter="fade">
                                      <p:cBhvr>
                                        <p:cTn id="35" dur="1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ppt_w</p:attrName>
                                        </p:attrNameLst>
                                      </p:cBhvr>
                                      <p:tavLst>
                                        <p:tav tm="0">
                                          <p:val>
                                            <p:fltVal val="0"/>
                                          </p:val>
                                        </p:tav>
                                        <p:tav tm="100000">
                                          <p:val>
                                            <p:strVal val="#ppt_w"/>
                                          </p:val>
                                        </p:tav>
                                      </p:tavLst>
                                    </p:anim>
                                    <p:anim calcmode="lin" valueType="num">
                                      <p:cBhvr>
                                        <p:cTn id="41" dur="1000" fill="hold"/>
                                        <p:tgtEl>
                                          <p:spTgt spid="9"/>
                                        </p:tgtEl>
                                        <p:attrNameLst>
                                          <p:attrName>ppt_h</p:attrName>
                                        </p:attrNameLst>
                                      </p:cBhvr>
                                      <p:tavLst>
                                        <p:tav tm="0">
                                          <p:val>
                                            <p:fltVal val="0"/>
                                          </p:val>
                                        </p:tav>
                                        <p:tav tm="100000">
                                          <p:val>
                                            <p:strVal val="#ppt_h"/>
                                          </p:val>
                                        </p:tav>
                                      </p:tavLst>
                                    </p:anim>
                                    <p:anim calcmode="lin" valueType="num">
                                      <p:cBhvr>
                                        <p:cTn id="42" dur="1000" fill="hold"/>
                                        <p:tgtEl>
                                          <p:spTgt spid="9"/>
                                        </p:tgtEl>
                                        <p:attrNameLst>
                                          <p:attrName>style.rotation</p:attrName>
                                        </p:attrNameLst>
                                      </p:cBhvr>
                                      <p:tavLst>
                                        <p:tav tm="0">
                                          <p:val>
                                            <p:fltVal val="90"/>
                                          </p:val>
                                        </p:tav>
                                        <p:tav tm="100000">
                                          <p:val>
                                            <p:fltVal val="0"/>
                                          </p:val>
                                        </p:tav>
                                      </p:tavLst>
                                    </p:anim>
                                    <p:animEffect transition="in" filter="fade">
                                      <p:cBhvr>
                                        <p:cTn id="43" dur="10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p:cTn id="48" dur="1000" fill="hold"/>
                                        <p:tgtEl>
                                          <p:spTgt spid="10"/>
                                        </p:tgtEl>
                                        <p:attrNameLst>
                                          <p:attrName>ppt_w</p:attrName>
                                        </p:attrNameLst>
                                      </p:cBhvr>
                                      <p:tavLst>
                                        <p:tav tm="0">
                                          <p:val>
                                            <p:fltVal val="0"/>
                                          </p:val>
                                        </p:tav>
                                        <p:tav tm="100000">
                                          <p:val>
                                            <p:strVal val="#ppt_w"/>
                                          </p:val>
                                        </p:tav>
                                      </p:tavLst>
                                    </p:anim>
                                    <p:anim calcmode="lin" valueType="num">
                                      <p:cBhvr>
                                        <p:cTn id="49" dur="1000" fill="hold"/>
                                        <p:tgtEl>
                                          <p:spTgt spid="10"/>
                                        </p:tgtEl>
                                        <p:attrNameLst>
                                          <p:attrName>ppt_h</p:attrName>
                                        </p:attrNameLst>
                                      </p:cBhvr>
                                      <p:tavLst>
                                        <p:tav tm="0">
                                          <p:val>
                                            <p:fltVal val="0"/>
                                          </p:val>
                                        </p:tav>
                                        <p:tav tm="100000">
                                          <p:val>
                                            <p:strVal val="#ppt_h"/>
                                          </p:val>
                                        </p:tav>
                                      </p:tavLst>
                                    </p:anim>
                                    <p:anim calcmode="lin" valueType="num">
                                      <p:cBhvr>
                                        <p:cTn id="50" dur="1000" fill="hold"/>
                                        <p:tgtEl>
                                          <p:spTgt spid="10"/>
                                        </p:tgtEl>
                                        <p:attrNameLst>
                                          <p:attrName>style.rotation</p:attrName>
                                        </p:attrNameLst>
                                      </p:cBhvr>
                                      <p:tavLst>
                                        <p:tav tm="0">
                                          <p:val>
                                            <p:fltVal val="90"/>
                                          </p:val>
                                        </p:tav>
                                        <p:tav tm="100000">
                                          <p:val>
                                            <p:fltVal val="0"/>
                                          </p:val>
                                        </p:tav>
                                      </p:tavLst>
                                    </p:anim>
                                    <p:animEffect transition="in" filter="fade">
                                      <p:cBhvr>
                                        <p:cTn id="51" dur="1000"/>
                                        <p:tgtEl>
                                          <p:spTgt spid="10"/>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barn(inVertical)">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barn(inVertical)">
                                      <p:cBhvr>
                                        <p:cTn id="61" dur="500"/>
                                        <p:tgtEl>
                                          <p:spTgt spid="12"/>
                                        </p:tgtEl>
                                      </p:cBhvr>
                                    </p:animEffect>
                                  </p:childTnLst>
                                </p:cTn>
                              </p:par>
                              <p:par>
                                <p:cTn id="62" presetID="16" presetClass="entr" presetSubtype="21" fill="hold" nodeType="withEffect">
                                  <p:stCondLst>
                                    <p:cond delay="0"/>
                                  </p:stCondLst>
                                  <p:childTnLst>
                                    <p:set>
                                      <p:cBhvr>
                                        <p:cTn id="63" dur="1" fill="hold">
                                          <p:stCondLst>
                                            <p:cond delay="0"/>
                                          </p:stCondLst>
                                        </p:cTn>
                                        <p:tgtEl>
                                          <p:spTgt spid="12">
                                            <p:txEl>
                                              <p:pRg st="0" end="0"/>
                                            </p:txEl>
                                          </p:spTgt>
                                        </p:tgtEl>
                                        <p:attrNameLst>
                                          <p:attrName>style.visibility</p:attrName>
                                        </p:attrNameLst>
                                      </p:cBhvr>
                                      <p:to>
                                        <p:strVal val="visible"/>
                                      </p:to>
                                    </p:set>
                                    <p:animEffect transition="in" filter="barn(inVertical)">
                                      <p:cBhvr>
                                        <p:cTn id="64" dur="500"/>
                                        <p:tgtEl>
                                          <p:spTgt spid="12">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nodeType="clickEffect">
                                  <p:stCondLst>
                                    <p:cond delay="0"/>
                                  </p:stCondLst>
                                  <p:childTnLst>
                                    <p:set>
                                      <p:cBhvr>
                                        <p:cTn id="68" dur="1" fill="hold">
                                          <p:stCondLst>
                                            <p:cond delay="0"/>
                                          </p:stCondLst>
                                        </p:cTn>
                                        <p:tgtEl>
                                          <p:spTgt spid="12">
                                            <p:txEl>
                                              <p:pRg st="1" end="1"/>
                                            </p:txEl>
                                          </p:spTgt>
                                        </p:tgtEl>
                                        <p:attrNameLst>
                                          <p:attrName>style.visibility</p:attrName>
                                        </p:attrNameLst>
                                      </p:cBhvr>
                                      <p:to>
                                        <p:strVal val="visible"/>
                                      </p:to>
                                    </p:set>
                                    <p:animEffect transition="in" filter="barn(inVertical)">
                                      <p:cBhvr>
                                        <p:cTn id="69" dur="500"/>
                                        <p:tgtEl>
                                          <p:spTgt spid="12">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2">
                                            <p:txEl>
                                              <p:pRg st="2" end="2"/>
                                            </p:txEl>
                                          </p:spTgt>
                                        </p:tgtEl>
                                        <p:attrNameLst>
                                          <p:attrName>style.visibility</p:attrName>
                                        </p:attrNameLst>
                                      </p:cBhvr>
                                      <p:to>
                                        <p:strVal val="visible"/>
                                      </p:to>
                                    </p:set>
                                    <p:animEffect transition="in" filter="barn(inVertical)">
                                      <p:cBhvr>
                                        <p:cTn id="74"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22" grpId="0" animBg="1"/>
      <p:bldP spid="24" grpId="0" animBg="1"/>
      <p:bldP spid="25" grpId="0" animBg="1"/>
      <p:bldP spid="8" grpId="0" animBg="1"/>
      <p:bldP spid="9" grpId="0" animBg="1"/>
      <p:bldP spid="10" grpId="0" animBg="1"/>
      <p:bldP spid="16" grpId="0" animBg="1"/>
      <p:bldP spid="12"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0" y="117098"/>
            <a:ext cx="6781800" cy="523220"/>
          </a:xfrm>
          <a:prstGeom prst="rect">
            <a:avLst/>
          </a:prstGeom>
          <a:noFill/>
        </p:spPr>
        <p:txBody>
          <a:bodyPr wrap="square" rtlCol="0">
            <a:spAutoFit/>
          </a:bodyPr>
          <a:lstStyle/>
          <a:p>
            <a:pPr algn="r" rtl="1"/>
            <a:r>
              <a:rPr lang="fa-IR" sz="2800" b="1" dirty="0"/>
              <a:t>ردیاب بودن به مواد مرجع در حال حاضر</a:t>
            </a:r>
            <a:endParaRPr lang="en-US" sz="2800" b="1" dirty="0"/>
          </a:p>
        </p:txBody>
      </p:sp>
      <p:sp>
        <p:nvSpPr>
          <p:cNvPr id="12" name="Rectangle 11"/>
          <p:cNvSpPr/>
          <p:nvPr/>
        </p:nvSpPr>
        <p:spPr>
          <a:xfrm>
            <a:off x="265856" y="648973"/>
            <a:ext cx="11734800" cy="53768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4400" b="1" dirty="0">
                <a:ln>
                  <a:solidFill>
                    <a:schemeClr val="tx1"/>
                  </a:solidFill>
                </a:ln>
              </a:rPr>
              <a:t>How to Say No to Reporting Ct Values</a:t>
            </a:r>
            <a:endParaRPr lang="fa-IR" sz="4400" b="1" dirty="0">
              <a:ln>
                <a:solidFill>
                  <a:schemeClr val="tx1"/>
                </a:solidFill>
              </a:ln>
            </a:endParaRPr>
          </a:p>
          <a:p>
            <a:pPr algn="ctr"/>
            <a:r>
              <a:rPr lang="en-US" sz="2400" b="1" i="1" dirty="0">
                <a:ln>
                  <a:solidFill>
                    <a:schemeClr val="tx1"/>
                  </a:solidFill>
                </a:ln>
              </a:rPr>
              <a:t>CLN; Dec. 2021: 47(10)</a:t>
            </a:r>
            <a:endParaRPr lang="en-US" sz="2000" b="1" i="1" dirty="0">
              <a:ln>
                <a:solidFill>
                  <a:schemeClr val="tx1"/>
                </a:solidFill>
              </a:ln>
            </a:endParaRPr>
          </a:p>
        </p:txBody>
      </p:sp>
      <p:sp>
        <p:nvSpPr>
          <p:cNvPr id="3" name="TextBox 2"/>
          <p:cNvSpPr txBox="1"/>
          <p:nvPr/>
        </p:nvSpPr>
        <p:spPr>
          <a:xfrm>
            <a:off x="265856" y="6093296"/>
            <a:ext cx="11734800" cy="646331"/>
          </a:xfrm>
          <a:prstGeom prst="rect">
            <a:avLst/>
          </a:prstGeom>
          <a:noFill/>
        </p:spPr>
        <p:txBody>
          <a:bodyPr wrap="square" rtlCol="0">
            <a:spAutoFit/>
          </a:bodyPr>
          <a:lstStyle/>
          <a:p>
            <a:r>
              <a:rPr lang="en-US" u="sng" dirty="0">
                <a:hlinkClick r:id="rId3"/>
              </a:rPr>
              <a:t>https://www.aacc.org/cln/articles/2021/december/how-to-say-no-to-reporting-ct-values?utm_source=cln-etoc&amp;utm_medium=email&amp;utm_campaign=dec-etoc-2021&amp;utm_content=ct%20values</a:t>
            </a:r>
            <a:endParaRPr lang="en-US" dirty="0"/>
          </a:p>
        </p:txBody>
      </p:sp>
      <p:sp>
        <p:nvSpPr>
          <p:cNvPr id="4" name="TextBox 3"/>
          <p:cNvSpPr txBox="1"/>
          <p:nvPr/>
        </p:nvSpPr>
        <p:spPr>
          <a:xfrm>
            <a:off x="623392" y="2276872"/>
            <a:ext cx="11111408" cy="3046988"/>
          </a:xfrm>
          <a:prstGeom prst="rect">
            <a:avLst/>
          </a:prstGeom>
          <a:solidFill>
            <a:schemeClr val="bg2">
              <a:lumMod val="90000"/>
            </a:schemeClr>
          </a:solidFill>
        </p:spPr>
        <p:txBody>
          <a:bodyPr wrap="square" rtlCol="0">
            <a:spAutoFit/>
          </a:bodyPr>
          <a:lstStyle/>
          <a:p>
            <a:r>
              <a:rPr lang="en-US" sz="2400" i="1" dirty="0"/>
              <a:t>The utilization of Ct values to guide patient management is discouraged. Correlation with viral load, viral burden, or infectivity has not been established for qualitative SARS-CoV-2 tests. Numerous factors such as biological variance, adequacy of sample, time of exposure, instrumentation, methodology, lack of certified reference material, and regulatory factors influence the Ct values detected in qualitative SARS-CoV-2 assays. Therefore, AACC discourages reporting or disclosing Ct values to guide patient management.</a:t>
            </a:r>
            <a:endParaRPr lang="en-US" sz="2400" dirty="0"/>
          </a:p>
          <a:p>
            <a:endParaRPr lang="en-US" sz="2400" dirty="0"/>
          </a:p>
        </p:txBody>
      </p:sp>
      <p:sp>
        <p:nvSpPr>
          <p:cNvPr id="5" name="Rectangle 4"/>
          <p:cNvSpPr/>
          <p:nvPr/>
        </p:nvSpPr>
        <p:spPr>
          <a:xfrm>
            <a:off x="695400" y="2348880"/>
            <a:ext cx="8928992"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807968" y="3429000"/>
            <a:ext cx="4392488" cy="3600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63422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2)">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2)">
                                      <p:cBhvr>
                                        <p:cTn id="1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354" y="908720"/>
            <a:ext cx="10972800" cy="1066800"/>
          </a:xfrm>
        </p:spPr>
        <p:style>
          <a:lnRef idx="1">
            <a:schemeClr val="accent1"/>
          </a:lnRef>
          <a:fillRef idx="3">
            <a:schemeClr val="accent1"/>
          </a:fillRef>
          <a:effectRef idx="2">
            <a:schemeClr val="accent1"/>
          </a:effectRef>
          <a:fontRef idx="minor">
            <a:schemeClr val="lt1"/>
          </a:fontRef>
        </p:style>
        <p:txBody>
          <a:bodyPr/>
          <a:lstStyle/>
          <a:p>
            <a:pPr algn="r"/>
            <a:r>
              <a:rPr lang="fa-IR" dirty="0"/>
              <a:t>عملکرد خوب (با کیفیت) یعنی چی؟</a:t>
            </a:r>
          </a:p>
        </p:txBody>
      </p:sp>
      <p:sp>
        <p:nvSpPr>
          <p:cNvPr id="3" name="Content Placeholder 2"/>
          <p:cNvSpPr>
            <a:spLocks noGrp="1"/>
          </p:cNvSpPr>
          <p:nvPr>
            <p:ph idx="1"/>
          </p:nvPr>
        </p:nvSpPr>
        <p:spPr>
          <a:xfrm>
            <a:off x="281354" y="2132856"/>
            <a:ext cx="10972800" cy="4572000"/>
          </a:xfrm>
        </p:spPr>
        <p:style>
          <a:lnRef idx="1">
            <a:schemeClr val="accent3"/>
          </a:lnRef>
          <a:fillRef idx="2">
            <a:schemeClr val="accent3"/>
          </a:fillRef>
          <a:effectRef idx="1">
            <a:schemeClr val="accent3"/>
          </a:effectRef>
          <a:fontRef idx="minor">
            <a:schemeClr val="dk1"/>
          </a:fontRef>
        </p:style>
        <p:txBody>
          <a:bodyPr anchor="ctr">
            <a:normAutofit/>
          </a:bodyPr>
          <a:lstStyle/>
          <a:p>
            <a:pPr marL="109728" indent="0" algn="r" rtl="1">
              <a:buNone/>
            </a:pPr>
            <a:r>
              <a:rPr lang="fa-IR" sz="4000" dirty="0"/>
              <a:t>1) چقدر </a:t>
            </a:r>
            <a:r>
              <a:rPr lang="fa-IR" sz="4000" b="1" dirty="0">
                <a:solidFill>
                  <a:srgbClr val="C00000"/>
                </a:solidFill>
              </a:rPr>
              <a:t>«</a:t>
            </a:r>
            <a:r>
              <a:rPr lang="fa-IR" sz="4000" b="1" i="1" dirty="0">
                <a:solidFill>
                  <a:srgbClr val="C00000"/>
                </a:solidFill>
              </a:rPr>
              <a:t>کم و زیاد» </a:t>
            </a:r>
            <a:r>
              <a:rPr lang="fa-IR" sz="4000" dirty="0"/>
              <a:t>اشکال نداره؟</a:t>
            </a:r>
            <a:endParaRPr lang="en-US" sz="4000" dirty="0"/>
          </a:p>
          <a:p>
            <a:pPr marL="1255713" indent="-628650" algn="r" rtl="1">
              <a:lnSpc>
                <a:spcPct val="150000"/>
              </a:lnSpc>
              <a:spcBef>
                <a:spcPts val="600"/>
              </a:spcBef>
              <a:buFont typeface="Wingdings" pitchFamily="2" charset="2"/>
              <a:buChar char="v"/>
            </a:pPr>
            <a:r>
              <a:rPr lang="fa-IR" sz="3600" b="1" dirty="0">
                <a:solidFill>
                  <a:srgbClr val="005C2A"/>
                </a:solidFill>
              </a:rPr>
              <a:t>مثال؛ حلقه‌ی بازی بچه‌ها</a:t>
            </a:r>
            <a:r>
              <a:rPr lang="fa-IR" sz="3600" dirty="0"/>
              <a:t>: تا 10% اشکال نداره</a:t>
            </a:r>
          </a:p>
          <a:p>
            <a:pPr marL="1255713" indent="-628650" algn="r" rtl="1">
              <a:lnSpc>
                <a:spcPct val="150000"/>
              </a:lnSpc>
              <a:spcBef>
                <a:spcPts val="600"/>
              </a:spcBef>
              <a:buFont typeface="Wingdings" pitchFamily="2" charset="2"/>
              <a:buChar char="v"/>
            </a:pPr>
            <a:r>
              <a:rPr lang="fa-IR" sz="3600" b="1" dirty="0">
                <a:solidFill>
                  <a:srgbClr val="005C2A"/>
                </a:solidFill>
              </a:rPr>
              <a:t>رینگ موتور</a:t>
            </a:r>
            <a:r>
              <a:rPr lang="fa-IR" sz="3600" dirty="0"/>
              <a:t>: تا </a:t>
            </a:r>
            <a:r>
              <a:rPr lang="fa-IR" sz="3600" dirty="0">
                <a:solidFill>
                  <a:srgbClr val="FF0000"/>
                </a:solidFill>
              </a:rPr>
              <a:t>0.1</a:t>
            </a:r>
            <a:r>
              <a:rPr lang="fa-IR" sz="3600" dirty="0"/>
              <a:t>% اشکال نداره</a:t>
            </a:r>
          </a:p>
        </p:txBody>
      </p:sp>
      <p:sp>
        <p:nvSpPr>
          <p:cNvPr id="5" name="Slide Number Placeholder 4"/>
          <p:cNvSpPr>
            <a:spLocks noGrp="1"/>
          </p:cNvSpPr>
          <p:nvPr>
            <p:ph type="sldNum" sz="quarter" idx="12"/>
          </p:nvPr>
        </p:nvSpPr>
        <p:spPr/>
        <p:txBody>
          <a:bodyPr/>
          <a:lstStyle/>
          <a:p>
            <a:fld id="{6FAF22BB-B8CB-43B2-9A75-2AB6527143BB}" type="slidenum">
              <a:rPr lang="en-US" smtClean="0"/>
              <a:pPr/>
              <a:t>12</a:t>
            </a:fld>
            <a:endParaRPr lang="en-US" dirty="0"/>
          </a:p>
        </p:txBody>
      </p:sp>
      <p:sp>
        <p:nvSpPr>
          <p:cNvPr id="4" name="Rounded Rectangle 3"/>
          <p:cNvSpPr/>
          <p:nvPr/>
        </p:nvSpPr>
        <p:spPr>
          <a:xfrm>
            <a:off x="1559497" y="3893404"/>
            <a:ext cx="9115490" cy="2304256"/>
          </a:xfrm>
          <a:prstGeom prst="roundRect">
            <a:avLst/>
          </a:prstGeom>
          <a:solidFill>
            <a:srgbClr val="BCE292"/>
          </a:solidFill>
        </p:spPr>
        <p:style>
          <a:lnRef idx="1">
            <a:schemeClr val="accent6"/>
          </a:lnRef>
          <a:fillRef idx="3">
            <a:schemeClr val="accent6"/>
          </a:fillRef>
          <a:effectRef idx="2">
            <a:schemeClr val="accent6"/>
          </a:effectRef>
          <a:fontRef idx="minor">
            <a:schemeClr val="lt1"/>
          </a:fontRef>
        </p:style>
        <p:txBody>
          <a:bodyPr rtlCol="0" anchor="t"/>
          <a:lstStyle/>
          <a:p>
            <a:pPr algn="r" rtl="1"/>
            <a:r>
              <a:rPr lang="fa-IR" sz="4000" b="1" i="1" dirty="0">
                <a:solidFill>
                  <a:srgbClr val="7030A0"/>
                </a:solidFill>
              </a:rPr>
              <a:t>انحراف مجاز؛ خطای کل مجاز</a:t>
            </a:r>
          </a:p>
          <a:p>
            <a:pPr algn="l"/>
            <a:r>
              <a:rPr lang="en-US" sz="4000" b="1" i="1" dirty="0">
                <a:solidFill>
                  <a:srgbClr val="7030A0"/>
                </a:solidFill>
              </a:rPr>
              <a:t>Allowable Total Error; </a:t>
            </a:r>
            <a:r>
              <a:rPr lang="en-US" sz="4000" b="1" i="1" dirty="0">
                <a:solidFill>
                  <a:srgbClr val="C00000"/>
                </a:solidFill>
              </a:rPr>
              <a:t>TE</a:t>
            </a:r>
            <a:r>
              <a:rPr lang="en-US" sz="4000" b="1" i="1" baseline="-25000" dirty="0">
                <a:solidFill>
                  <a:srgbClr val="C00000"/>
                </a:solidFill>
              </a:rPr>
              <a:t>a</a:t>
            </a:r>
            <a:r>
              <a:rPr lang="fa-IR" sz="4000" b="1" i="1" dirty="0">
                <a:solidFill>
                  <a:srgbClr val="C00000"/>
                </a:solidFill>
              </a:rPr>
              <a:t> </a:t>
            </a:r>
            <a:r>
              <a:rPr lang="en-US" sz="4000" b="1" i="1" dirty="0">
                <a:solidFill>
                  <a:srgbClr val="C00000"/>
                </a:solidFill>
              </a:rPr>
              <a:t>, </a:t>
            </a:r>
            <a:r>
              <a:rPr lang="en-US" sz="4800" b="1" i="1" dirty="0">
                <a:solidFill>
                  <a:srgbClr val="C00000"/>
                </a:solidFill>
              </a:rPr>
              <a:t>ATE</a:t>
            </a:r>
            <a:endParaRPr lang="fa-IR" sz="4000" b="1" i="1" dirty="0">
              <a:solidFill>
                <a:srgbClr val="C00000"/>
              </a:solidFill>
            </a:endParaRPr>
          </a:p>
          <a:p>
            <a:pPr algn="r" rtl="1"/>
            <a:r>
              <a:rPr lang="fa-IR" sz="4000" b="1" i="1" dirty="0">
                <a:solidFill>
                  <a:srgbClr val="7030A0"/>
                </a:solidFill>
              </a:rPr>
              <a:t> </a:t>
            </a:r>
            <a:endParaRPr lang="en-US" sz="4000" b="1" i="1" dirty="0">
              <a:solidFill>
                <a:srgbClr val="7030A0"/>
              </a:solidFill>
            </a:endParaRPr>
          </a:p>
        </p:txBody>
      </p:sp>
    </p:spTree>
    <p:extLst>
      <p:ext uri="{BB962C8B-B14F-4D97-AF65-F5344CB8AC3E}">
        <p14:creationId xmlns:p14="http://schemas.microsoft.com/office/powerpoint/2010/main" val="26150059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par>
                          <p:cTn id="23" fill="hold">
                            <p:stCondLst>
                              <p:cond delay="500"/>
                            </p:stCondLst>
                            <p:childTnLst>
                              <p:par>
                                <p:cTn id="24" presetID="14" presetClass="entr" presetSubtype="10" fill="hold" nodeType="after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randombar(horizontal)">
                                      <p:cBhvr>
                                        <p:cTn id="26" dur="500"/>
                                        <p:tgtEl>
                                          <p:spTgt spid="4">
                                            <p:txEl>
                                              <p:pRg st="0" end="0"/>
                                            </p:txEl>
                                          </p:spTgt>
                                        </p:tgtEl>
                                      </p:cBhvr>
                                    </p:animEffect>
                                  </p:childTnLst>
                                </p:cTn>
                              </p:par>
                            </p:childTnLst>
                          </p:cTn>
                        </p:par>
                        <p:par>
                          <p:cTn id="27" fill="hold">
                            <p:stCondLst>
                              <p:cond delay="1000"/>
                            </p:stCondLst>
                            <p:childTnLst>
                              <p:par>
                                <p:cTn id="28" presetID="6" presetClass="entr" presetSubtype="16" fill="hold" nodeType="after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circle(in)">
                                      <p:cBhvr>
                                        <p:cTn id="30"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76EAAD7A-5D42-448C-A6AF-1F659582E467}"/>
              </a:ext>
            </a:extLst>
          </p:cNvPr>
          <p:cNvGrpSpPr/>
          <p:nvPr/>
        </p:nvGrpSpPr>
        <p:grpSpPr>
          <a:xfrm>
            <a:off x="381000" y="2276872"/>
            <a:ext cx="11430000" cy="4297680"/>
            <a:chOff x="381000" y="620399"/>
            <a:chExt cx="11430000" cy="4297680"/>
          </a:xfrm>
        </p:grpSpPr>
        <p:pic>
          <p:nvPicPr>
            <p:cNvPr id="2" name="Picture 1"/>
            <p:cNvPicPr>
              <a:picLocks noChangeAspect="1"/>
            </p:cNvPicPr>
            <p:nvPr/>
          </p:nvPicPr>
          <p:blipFill rotWithShape="1">
            <a:blip r:embed="rId2"/>
            <a:srcRect l="5893" r="5891" b="9933"/>
            <a:stretch/>
          </p:blipFill>
          <p:spPr>
            <a:xfrm>
              <a:off x="381000" y="1599750"/>
              <a:ext cx="11430000" cy="3295130"/>
            </a:xfrm>
            <a:prstGeom prst="rect">
              <a:avLst/>
            </a:prstGeom>
          </p:spPr>
        </p:pic>
        <p:sp>
          <p:nvSpPr>
            <p:cNvPr id="3" name="TextBox 2">
              <a:extLst>
                <a:ext uri="{FF2B5EF4-FFF2-40B4-BE49-F238E27FC236}">
                  <a16:creationId xmlns:a16="http://schemas.microsoft.com/office/drawing/2014/main" id="{09447498-8F6F-4D97-881D-77504C52A92A}"/>
                </a:ext>
              </a:extLst>
            </p:cNvPr>
            <p:cNvSpPr txBox="1"/>
            <p:nvPr/>
          </p:nvSpPr>
          <p:spPr>
            <a:xfrm>
              <a:off x="381000" y="620399"/>
              <a:ext cx="11430000" cy="4297680"/>
            </a:xfrm>
            <a:prstGeom prst="rect">
              <a:avLst/>
            </a:prstGeom>
            <a:noFill/>
            <a:ln w="57150">
              <a:solidFill>
                <a:srgbClr val="0055A6"/>
              </a:solidFill>
            </a:ln>
          </p:spPr>
          <p:txBody>
            <a:bodyPr wrap="square" rtlCol="1">
              <a:spAutoFit/>
            </a:bodyPr>
            <a:lstStyle/>
            <a:p>
              <a:r>
                <a:rPr lang="en-US" sz="6000" b="1" dirty="0">
                  <a:solidFill>
                    <a:srgbClr val="0070C0"/>
                  </a:solidFill>
                </a:rPr>
                <a:t>Part 2</a:t>
              </a:r>
            </a:p>
            <a:p>
              <a:endParaRPr lang="en-US" sz="6000" b="1" dirty="0">
                <a:solidFill>
                  <a:srgbClr val="0070C0"/>
                </a:solidFill>
              </a:endParaRPr>
            </a:p>
            <a:p>
              <a:endParaRPr lang="fa-IR" sz="6000" b="1" dirty="0">
                <a:solidFill>
                  <a:srgbClr val="0070C0"/>
                </a:solidFill>
              </a:endParaRPr>
            </a:p>
          </p:txBody>
        </p:sp>
      </p:grpSp>
      <p:sp>
        <p:nvSpPr>
          <p:cNvPr id="5" name="Title 1">
            <a:extLst>
              <a:ext uri="{FF2B5EF4-FFF2-40B4-BE49-F238E27FC236}">
                <a16:creationId xmlns:a16="http://schemas.microsoft.com/office/drawing/2014/main" id="{03C54B15-5584-C6F8-4186-4907F92455F4}"/>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dirty="0"/>
              <a:t>تعیین عدم صحت با استفاده از </a:t>
            </a:r>
            <a:r>
              <a:rPr lang="fa-IR" b="1" dirty="0">
                <a:solidFill>
                  <a:srgbClr val="FF0000"/>
                </a:solidFill>
              </a:rPr>
              <a:t>مواد مرجع</a:t>
            </a:r>
            <a:br>
              <a:rPr lang="fa-IR" dirty="0"/>
            </a:br>
            <a:r>
              <a:rPr lang="fa-IR" dirty="0"/>
              <a:t>دستورکار </a:t>
            </a:r>
            <a:r>
              <a:rPr lang="en-US" b="1" i="1" dirty="0"/>
              <a:t>CLSI EP15</a:t>
            </a:r>
          </a:p>
        </p:txBody>
      </p:sp>
    </p:spTree>
    <p:extLst>
      <p:ext uri="{BB962C8B-B14F-4D97-AF65-F5344CB8AC3E}">
        <p14:creationId xmlns:p14="http://schemas.microsoft.com/office/powerpoint/2010/main" val="3721734599"/>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60BEFD5-9367-4D16-973F-D22C32904FD3}"/>
              </a:ext>
            </a:extLst>
          </p:cNvPr>
          <p:cNvSpPr/>
          <p:nvPr/>
        </p:nvSpPr>
        <p:spPr>
          <a:xfrm>
            <a:off x="2694449" y="3621504"/>
            <a:ext cx="1280160"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Rectangle 28">
            <a:extLst>
              <a:ext uri="{FF2B5EF4-FFF2-40B4-BE49-F238E27FC236}">
                <a16:creationId xmlns:a16="http://schemas.microsoft.com/office/drawing/2014/main" id="{A3429A50-C2BF-47A9-BA2A-BA2F2D0EBA08}"/>
              </a:ext>
            </a:extLst>
          </p:cNvPr>
          <p:cNvSpPr/>
          <p:nvPr/>
        </p:nvSpPr>
        <p:spPr>
          <a:xfrm>
            <a:off x="8218915" y="3621504"/>
            <a:ext cx="2194560"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TextBox 13">
            <a:extLst>
              <a:ext uri="{FF2B5EF4-FFF2-40B4-BE49-F238E27FC236}">
                <a16:creationId xmlns:a16="http://schemas.microsoft.com/office/drawing/2014/main" id="{90233FE6-A059-4826-AD39-8036D9855E50}"/>
              </a:ext>
            </a:extLst>
          </p:cNvPr>
          <p:cNvSpPr txBox="1"/>
          <p:nvPr/>
        </p:nvSpPr>
        <p:spPr>
          <a:xfrm>
            <a:off x="8630214" y="2741211"/>
            <a:ext cx="1272199" cy="584775"/>
          </a:xfrm>
          <a:prstGeom prst="rect">
            <a:avLst/>
          </a:prstGeom>
          <a:noFill/>
        </p:spPr>
        <p:txBody>
          <a:bodyPr wrap="square" rtlCol="0">
            <a:spAutoFit/>
          </a:bodyPr>
          <a:lstStyle/>
          <a:p>
            <a:pPr algn="ctr"/>
            <a:r>
              <a:rPr lang="en-US" sz="3200" b="1" dirty="0">
                <a:solidFill>
                  <a:srgbClr val="FF0000"/>
                </a:solidFill>
              </a:rPr>
              <a:t>Mean</a:t>
            </a:r>
          </a:p>
        </p:txBody>
      </p:sp>
      <p:sp>
        <p:nvSpPr>
          <p:cNvPr id="15" name="TextBox 14">
            <a:extLst>
              <a:ext uri="{FF2B5EF4-FFF2-40B4-BE49-F238E27FC236}">
                <a16:creationId xmlns:a16="http://schemas.microsoft.com/office/drawing/2014/main" id="{4ACFFFF5-FE79-4A7A-A46F-E5C12D14AE2D}"/>
              </a:ext>
            </a:extLst>
          </p:cNvPr>
          <p:cNvSpPr txBox="1"/>
          <p:nvPr/>
        </p:nvSpPr>
        <p:spPr>
          <a:xfrm>
            <a:off x="2717475" y="2741211"/>
            <a:ext cx="1272208" cy="584775"/>
          </a:xfrm>
          <a:prstGeom prst="rect">
            <a:avLst/>
          </a:prstGeom>
          <a:noFill/>
        </p:spPr>
        <p:txBody>
          <a:bodyPr wrap="square" rtlCol="0">
            <a:spAutoFit/>
          </a:bodyPr>
          <a:lstStyle/>
          <a:p>
            <a:pPr algn="ctr"/>
            <a:r>
              <a:rPr lang="en-US" sz="3200" b="1" dirty="0">
                <a:solidFill>
                  <a:srgbClr val="FF0000"/>
                </a:solidFill>
              </a:rPr>
              <a:t>TV</a:t>
            </a:r>
          </a:p>
        </p:txBody>
      </p:sp>
      <p:cxnSp>
        <p:nvCxnSpPr>
          <p:cNvPr id="16" name="Straight Connector 15">
            <a:extLst>
              <a:ext uri="{FF2B5EF4-FFF2-40B4-BE49-F238E27FC236}">
                <a16:creationId xmlns:a16="http://schemas.microsoft.com/office/drawing/2014/main" id="{4AA5AADC-BC79-4B78-8B00-67E5F83DD448}"/>
              </a:ext>
            </a:extLst>
          </p:cNvPr>
          <p:cNvCxnSpPr/>
          <p:nvPr/>
        </p:nvCxnSpPr>
        <p:spPr>
          <a:xfrm>
            <a:off x="9323531" y="3284773"/>
            <a:ext cx="0" cy="128016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3D6EC0-E0C3-45B6-B80E-3EB61BED9B74}"/>
              </a:ext>
            </a:extLst>
          </p:cNvPr>
          <p:cNvCxnSpPr>
            <a:cxnSpLocks/>
          </p:cNvCxnSpPr>
          <p:nvPr/>
        </p:nvCxnSpPr>
        <p:spPr>
          <a:xfrm>
            <a:off x="3330758" y="3284772"/>
            <a:ext cx="0" cy="128016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68C309B-082F-470F-8BB7-B81F6A6DABD1}"/>
              </a:ext>
            </a:extLst>
          </p:cNvPr>
          <p:cNvSpPr txBox="1"/>
          <p:nvPr/>
        </p:nvSpPr>
        <p:spPr>
          <a:xfrm>
            <a:off x="838200" y="4626064"/>
            <a:ext cx="2154696" cy="1077218"/>
          </a:xfrm>
          <a:prstGeom prst="wedgeRectCallout">
            <a:avLst>
              <a:gd name="adj1" fmla="val 55534"/>
              <a:gd name="adj2" fmla="val -106898"/>
            </a:avLst>
          </a:prstGeom>
          <a:solidFill>
            <a:srgbClr val="FFFF00"/>
          </a:solidFill>
          <a:ln>
            <a:solidFill>
              <a:schemeClr val="tx1"/>
            </a:solidFill>
          </a:ln>
        </p:spPr>
        <p:txBody>
          <a:bodyPr wrap="square" rtlCol="0">
            <a:spAutoFit/>
          </a:bodyPr>
          <a:lstStyle/>
          <a:p>
            <a:pPr algn="ctr"/>
            <a:r>
              <a:rPr lang="en-US" b="1" i="1" dirty="0"/>
              <a:t>Standard uncertainty of RM, </a:t>
            </a:r>
            <a:r>
              <a:rPr lang="en-US" sz="2800" b="1" i="1" dirty="0"/>
              <a:t>u</a:t>
            </a:r>
            <a:r>
              <a:rPr lang="en-US" sz="2800" b="1" i="1" baseline="-25000" dirty="0"/>
              <a:t>RM</a:t>
            </a:r>
            <a:endParaRPr lang="en-US" sz="2800" b="1" i="1" dirty="0"/>
          </a:p>
        </p:txBody>
      </p:sp>
      <p:sp>
        <p:nvSpPr>
          <p:cNvPr id="30" name="Title 1">
            <a:extLst>
              <a:ext uri="{FF2B5EF4-FFF2-40B4-BE49-F238E27FC236}">
                <a16:creationId xmlns:a16="http://schemas.microsoft.com/office/drawing/2014/main" id="{5C720F92-5921-4320-BF08-C650A00A3756}"/>
              </a:ext>
            </a:extLst>
          </p:cNvPr>
          <p:cNvSpPr>
            <a:spLocks noGrp="1"/>
          </p:cNvSpPr>
          <p:nvPr>
            <p:ph type="title"/>
          </p:nvPr>
        </p:nvSpPr>
        <p:spPr>
          <a:xfrm>
            <a:off x="838200" y="284914"/>
            <a:ext cx="10515600" cy="663575"/>
          </a:xfrm>
          <a:gradFill>
            <a:gsLst>
              <a:gs pos="0">
                <a:schemeClr val="bg1">
                  <a:lumMod val="75000"/>
                </a:schemeClr>
              </a:gs>
              <a:gs pos="80000">
                <a:schemeClr val="bg1">
                  <a:lumMod val="95000"/>
                </a:schemeClr>
              </a:gs>
            </a:gsLst>
            <a:path path="circle">
              <a:fillToRect l="100000" b="100000"/>
            </a:path>
          </a:gradFill>
          <a:ln>
            <a:solidFill>
              <a:srgbClr val="00B0F0"/>
            </a:solidFill>
          </a:ln>
        </p:spPr>
        <p:txBody>
          <a:bodyPr vert="horz" lIns="91440" tIns="45720" rIns="91440" bIns="45720" rtlCol="0" anchor="ctr">
            <a:normAutofit/>
          </a:bodyPr>
          <a:lstStyle/>
          <a:p>
            <a:r>
              <a:rPr lang="en-US" sz="3600" b="1" dirty="0">
                <a:solidFill>
                  <a:schemeClr val="tx1">
                    <a:lumMod val="75000"/>
                    <a:lumOff val="25000"/>
                  </a:schemeClr>
                </a:solidFill>
                <a:cs typeface="+mn-cs"/>
              </a:rPr>
              <a:t>Statistical basis</a:t>
            </a:r>
          </a:p>
        </p:txBody>
      </p:sp>
      <p:sp>
        <p:nvSpPr>
          <p:cNvPr id="12" name="TextBox 11">
            <a:extLst>
              <a:ext uri="{FF2B5EF4-FFF2-40B4-BE49-F238E27FC236}">
                <a16:creationId xmlns:a16="http://schemas.microsoft.com/office/drawing/2014/main" id="{E876B1DD-285C-4AEF-95A0-F53D52DE4BA4}"/>
              </a:ext>
            </a:extLst>
          </p:cNvPr>
          <p:cNvSpPr txBox="1"/>
          <p:nvPr/>
        </p:nvSpPr>
        <p:spPr>
          <a:xfrm>
            <a:off x="9874736" y="4626064"/>
            <a:ext cx="2154696" cy="1077218"/>
          </a:xfrm>
          <a:prstGeom prst="wedgeRectCallout">
            <a:avLst>
              <a:gd name="adj1" fmla="val -50908"/>
              <a:gd name="adj2" fmla="val -106899"/>
            </a:avLst>
          </a:prstGeom>
          <a:solidFill>
            <a:srgbClr val="FFFF00"/>
          </a:solidFill>
          <a:ln>
            <a:solidFill>
              <a:schemeClr val="tx1"/>
            </a:solidFill>
          </a:ln>
        </p:spPr>
        <p:txBody>
          <a:bodyPr wrap="square" rtlCol="0">
            <a:spAutoFit/>
          </a:bodyPr>
          <a:lstStyle/>
          <a:p>
            <a:pPr algn="ctr"/>
            <a:r>
              <a:rPr lang="en-US" b="1" i="1" dirty="0"/>
              <a:t>Standard uncertainty of Mean, </a:t>
            </a:r>
            <a:r>
              <a:rPr lang="en-US" sz="2800" b="1" i="1" dirty="0"/>
              <a:t>u</a:t>
            </a:r>
            <a:r>
              <a:rPr lang="en-US" sz="2800" b="1" i="1" baseline="-25000" dirty="0"/>
              <a:t>Mean</a:t>
            </a:r>
            <a:endParaRPr lang="en-US" sz="2800" b="1" i="1" dirty="0"/>
          </a:p>
        </p:txBody>
      </p:sp>
      <p:sp>
        <p:nvSpPr>
          <p:cNvPr id="2" name="TextBox 1">
            <a:extLst>
              <a:ext uri="{FF2B5EF4-FFF2-40B4-BE49-F238E27FC236}">
                <a16:creationId xmlns:a16="http://schemas.microsoft.com/office/drawing/2014/main" id="{8586440C-2EC1-9B7D-1031-559ADD072792}"/>
              </a:ext>
            </a:extLst>
          </p:cNvPr>
          <p:cNvSpPr txBox="1"/>
          <p:nvPr/>
        </p:nvSpPr>
        <p:spPr>
          <a:xfrm>
            <a:off x="838201" y="5814335"/>
            <a:ext cx="2154696" cy="707886"/>
          </a:xfrm>
          <a:prstGeom prst="rect">
            <a:avLst/>
          </a:prstGeom>
          <a:noFill/>
        </p:spPr>
        <p:txBody>
          <a:bodyPr wrap="square" rtlCol="0">
            <a:spAutoFit/>
          </a:bodyPr>
          <a:lstStyle/>
          <a:p>
            <a:pPr algn="ctr"/>
            <a:r>
              <a:rPr lang="en-US" sz="2000" b="1" dirty="0">
                <a:solidFill>
                  <a:srgbClr val="FF0000"/>
                </a:solidFill>
              </a:rPr>
              <a:t>u: ~68% probability</a:t>
            </a:r>
          </a:p>
        </p:txBody>
      </p:sp>
      <p:sp>
        <p:nvSpPr>
          <p:cNvPr id="4" name="TextBox 3">
            <a:extLst>
              <a:ext uri="{FF2B5EF4-FFF2-40B4-BE49-F238E27FC236}">
                <a16:creationId xmlns:a16="http://schemas.microsoft.com/office/drawing/2014/main" id="{C2F7C588-2753-9E0A-74E1-699B2387608C}"/>
              </a:ext>
            </a:extLst>
          </p:cNvPr>
          <p:cNvSpPr txBox="1"/>
          <p:nvPr/>
        </p:nvSpPr>
        <p:spPr>
          <a:xfrm>
            <a:off x="9902413" y="5791656"/>
            <a:ext cx="2154696" cy="707886"/>
          </a:xfrm>
          <a:prstGeom prst="rect">
            <a:avLst/>
          </a:prstGeom>
          <a:noFill/>
        </p:spPr>
        <p:txBody>
          <a:bodyPr wrap="square" rtlCol="0">
            <a:spAutoFit/>
          </a:bodyPr>
          <a:lstStyle/>
          <a:p>
            <a:pPr algn="ctr"/>
            <a:r>
              <a:rPr lang="en-US" sz="2000" b="1" dirty="0">
                <a:solidFill>
                  <a:srgbClr val="FF0000"/>
                </a:solidFill>
              </a:rPr>
              <a:t>u: ~68% probability</a:t>
            </a:r>
          </a:p>
        </p:txBody>
      </p:sp>
      <p:sp>
        <p:nvSpPr>
          <p:cNvPr id="6" name="Content Placeholder 5">
            <a:extLst>
              <a:ext uri="{FF2B5EF4-FFF2-40B4-BE49-F238E27FC236}">
                <a16:creationId xmlns:a16="http://schemas.microsoft.com/office/drawing/2014/main" id="{0475A641-6367-053A-E75F-1933B22A1B80}"/>
              </a:ext>
            </a:extLst>
          </p:cNvPr>
          <p:cNvSpPr>
            <a:spLocks noGrp="1"/>
          </p:cNvSpPr>
          <p:nvPr>
            <p:ph idx="1"/>
          </p:nvPr>
        </p:nvSpPr>
        <p:spPr/>
        <p:txBody>
          <a:bodyPr/>
          <a:lstStyle/>
          <a:p>
            <a:endParaRPr lang="en-US"/>
          </a:p>
        </p:txBody>
      </p:sp>
      <p:sp>
        <p:nvSpPr>
          <p:cNvPr id="7" name="Left-Right Arrow 33">
            <a:extLst>
              <a:ext uri="{FF2B5EF4-FFF2-40B4-BE49-F238E27FC236}">
                <a16:creationId xmlns:a16="http://schemas.microsoft.com/office/drawing/2014/main" id="{ECD58EA4-3BA1-EF39-393F-E1ED8E0A592B}"/>
              </a:ext>
            </a:extLst>
          </p:cNvPr>
          <p:cNvSpPr/>
          <p:nvPr/>
        </p:nvSpPr>
        <p:spPr>
          <a:xfrm>
            <a:off x="3364615" y="1804835"/>
            <a:ext cx="5925312" cy="731520"/>
          </a:xfrm>
          <a:prstGeom prst="rect">
            <a:avLst/>
          </a:prstGeom>
          <a:solidFill>
            <a:srgbClr val="FF696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a:solidFill>
                    <a:schemeClr val="tx1"/>
                  </a:solidFill>
                </a:ln>
              </a:rPr>
              <a:t>BIAS</a:t>
            </a:r>
            <a:r>
              <a:rPr lang="en-US" sz="3600" b="1" dirty="0"/>
              <a:t> </a:t>
            </a:r>
            <a:r>
              <a:rPr lang="en-US" sz="3600" b="1" dirty="0">
                <a:ln>
                  <a:solidFill>
                    <a:schemeClr val="tx1"/>
                  </a:solidFill>
                </a:ln>
              </a:rPr>
              <a:t>= Mean - TV</a:t>
            </a:r>
            <a:endParaRPr lang="en-US" sz="2000" b="1" dirty="0">
              <a:ln>
                <a:solidFill>
                  <a:schemeClr val="tx1"/>
                </a:solidFill>
              </a:ln>
            </a:endParaRPr>
          </a:p>
        </p:txBody>
      </p:sp>
    </p:spTree>
    <p:extLst>
      <p:ext uri="{BB962C8B-B14F-4D97-AF65-F5344CB8AC3E}">
        <p14:creationId xmlns:p14="http://schemas.microsoft.com/office/powerpoint/2010/main" val="1617958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outVertical)">
                                      <p:cBhvr>
                                        <p:cTn id="12" dur="250"/>
                                        <p:tgtEl>
                                          <p:spTgt spid="28"/>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out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500"/>
                                        <p:tgtEl>
                                          <p:spTgt spid="21"/>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1000"/>
                                        <p:tgtEl>
                                          <p:spTgt spid="2"/>
                                        </p:tgtEl>
                                      </p:cBhvr>
                                    </p:animEffect>
                                    <p:anim calcmode="lin" valueType="num">
                                      <p:cBhvr>
                                        <p:cTn id="29" dur="1000" fill="hold"/>
                                        <p:tgtEl>
                                          <p:spTgt spid="2"/>
                                        </p:tgtEl>
                                        <p:attrNameLst>
                                          <p:attrName>ppt_x</p:attrName>
                                        </p:attrNameLst>
                                      </p:cBhvr>
                                      <p:tavLst>
                                        <p:tav tm="0">
                                          <p:val>
                                            <p:strVal val="#ppt_x"/>
                                          </p:val>
                                        </p:tav>
                                        <p:tav tm="100000">
                                          <p:val>
                                            <p:strVal val="#ppt_x"/>
                                          </p:val>
                                        </p:tav>
                                      </p:tavLst>
                                    </p:anim>
                                    <p:anim calcmode="lin" valueType="num">
                                      <p:cBhvr>
                                        <p:cTn id="30" dur="1000" fill="hold"/>
                                        <p:tgtEl>
                                          <p:spTgt spid="2"/>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21" grpId="0" animBg="1"/>
      <p:bldP spid="12" grpId="0" animBg="1"/>
      <p:bldP spid="2" grpId="0"/>
      <p:bldP spid="4" grpId="0"/>
      <p:bldP spid="7"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7A193-9D72-B75E-F05D-9350E14DFE8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2CB429-6EEC-B404-43F8-DF67C696B858}"/>
              </a:ext>
            </a:extLst>
          </p:cNvPr>
          <p:cNvSpPr>
            <a:spLocks noGrp="1"/>
          </p:cNvSpPr>
          <p:nvPr>
            <p:ph idx="1"/>
          </p:nvPr>
        </p:nvSpPr>
        <p:spPr>
          <a:xfrm>
            <a:off x="838200" y="-1335485"/>
            <a:ext cx="10515600" cy="1121924"/>
          </a:xfrm>
        </p:spPr>
        <p:txBody>
          <a:bodyPr>
            <a:normAutofit/>
          </a:bodyPr>
          <a:lstStyle/>
          <a:p>
            <a:pPr marL="457200" indent="-457200">
              <a:buClr>
                <a:srgbClr val="00B0F0"/>
              </a:buClr>
              <a:buFont typeface="Wingdings" panose="05000000000000000000" pitchFamily="2" charset="2"/>
              <a:buChar char="¤"/>
            </a:pPr>
            <a:r>
              <a:rPr lang="en-US" dirty="0"/>
              <a:t>Reference Material (MR) with </a:t>
            </a:r>
            <a:r>
              <a:rPr lang="en-US" dirty="0">
                <a:highlight>
                  <a:srgbClr val="FFFF00"/>
                </a:highlight>
              </a:rPr>
              <a:t>Target Values</a:t>
            </a:r>
          </a:p>
          <a:p>
            <a:pPr marL="457200" indent="-457200">
              <a:spcBef>
                <a:spcPts val="1800"/>
              </a:spcBef>
              <a:buClr>
                <a:srgbClr val="00B0F0"/>
              </a:buClr>
              <a:buFont typeface="Wingdings" panose="05000000000000000000" pitchFamily="2" charset="2"/>
              <a:buChar char="¤"/>
            </a:pPr>
            <a:r>
              <a:rPr lang="en-US" dirty="0"/>
              <a:t>Assaying RM to estimate user </a:t>
            </a:r>
            <a:r>
              <a:rPr lang="en-US" dirty="0">
                <a:highlight>
                  <a:srgbClr val="FFFF00"/>
                </a:highlight>
              </a:rPr>
              <a:t>Mean</a:t>
            </a:r>
          </a:p>
        </p:txBody>
      </p:sp>
      <p:sp>
        <p:nvSpPr>
          <p:cNvPr id="28" name="Rectangle 27">
            <a:extLst>
              <a:ext uri="{FF2B5EF4-FFF2-40B4-BE49-F238E27FC236}">
                <a16:creationId xmlns:a16="http://schemas.microsoft.com/office/drawing/2014/main" id="{692FDB44-39F2-46B0-6A28-A2C783C4BA32}"/>
              </a:ext>
            </a:extLst>
          </p:cNvPr>
          <p:cNvSpPr/>
          <p:nvPr/>
        </p:nvSpPr>
        <p:spPr>
          <a:xfrm>
            <a:off x="2694449" y="3621504"/>
            <a:ext cx="1280160"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Rectangle 28">
            <a:extLst>
              <a:ext uri="{FF2B5EF4-FFF2-40B4-BE49-F238E27FC236}">
                <a16:creationId xmlns:a16="http://schemas.microsoft.com/office/drawing/2014/main" id="{42A0EDE9-9D55-3D80-2360-F75E1FC45801}"/>
              </a:ext>
            </a:extLst>
          </p:cNvPr>
          <p:cNvSpPr/>
          <p:nvPr/>
        </p:nvSpPr>
        <p:spPr>
          <a:xfrm>
            <a:off x="8218915" y="3621504"/>
            <a:ext cx="2194560"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 name="TextBox 13">
            <a:extLst>
              <a:ext uri="{FF2B5EF4-FFF2-40B4-BE49-F238E27FC236}">
                <a16:creationId xmlns:a16="http://schemas.microsoft.com/office/drawing/2014/main" id="{13057292-3FE5-E318-3DC5-6263967E1666}"/>
              </a:ext>
            </a:extLst>
          </p:cNvPr>
          <p:cNvSpPr txBox="1"/>
          <p:nvPr/>
        </p:nvSpPr>
        <p:spPr>
          <a:xfrm>
            <a:off x="8630214" y="2741211"/>
            <a:ext cx="1272199" cy="584775"/>
          </a:xfrm>
          <a:prstGeom prst="rect">
            <a:avLst/>
          </a:prstGeom>
          <a:noFill/>
        </p:spPr>
        <p:txBody>
          <a:bodyPr wrap="square" rtlCol="0">
            <a:spAutoFit/>
          </a:bodyPr>
          <a:lstStyle/>
          <a:p>
            <a:pPr algn="ctr"/>
            <a:r>
              <a:rPr lang="en-US" sz="3200" b="1" dirty="0">
                <a:solidFill>
                  <a:srgbClr val="FF0000"/>
                </a:solidFill>
              </a:rPr>
              <a:t>Mean</a:t>
            </a:r>
          </a:p>
        </p:txBody>
      </p:sp>
      <p:sp>
        <p:nvSpPr>
          <p:cNvPr id="15" name="TextBox 14">
            <a:extLst>
              <a:ext uri="{FF2B5EF4-FFF2-40B4-BE49-F238E27FC236}">
                <a16:creationId xmlns:a16="http://schemas.microsoft.com/office/drawing/2014/main" id="{6BE53E6A-B2EA-C937-A9D6-424A38498497}"/>
              </a:ext>
            </a:extLst>
          </p:cNvPr>
          <p:cNvSpPr txBox="1"/>
          <p:nvPr/>
        </p:nvSpPr>
        <p:spPr>
          <a:xfrm>
            <a:off x="2717475" y="2741211"/>
            <a:ext cx="1272208" cy="584775"/>
          </a:xfrm>
          <a:prstGeom prst="rect">
            <a:avLst/>
          </a:prstGeom>
          <a:noFill/>
        </p:spPr>
        <p:txBody>
          <a:bodyPr wrap="square" rtlCol="0">
            <a:spAutoFit/>
          </a:bodyPr>
          <a:lstStyle/>
          <a:p>
            <a:pPr algn="ctr"/>
            <a:r>
              <a:rPr lang="en-US" sz="3200" b="1" dirty="0">
                <a:solidFill>
                  <a:srgbClr val="FF0000"/>
                </a:solidFill>
              </a:rPr>
              <a:t>TV</a:t>
            </a:r>
          </a:p>
        </p:txBody>
      </p:sp>
      <p:cxnSp>
        <p:nvCxnSpPr>
          <p:cNvPr id="16" name="Straight Connector 15">
            <a:extLst>
              <a:ext uri="{FF2B5EF4-FFF2-40B4-BE49-F238E27FC236}">
                <a16:creationId xmlns:a16="http://schemas.microsoft.com/office/drawing/2014/main" id="{F169F86B-4B02-0BB2-8B0F-53D63A8BF452}"/>
              </a:ext>
            </a:extLst>
          </p:cNvPr>
          <p:cNvCxnSpPr/>
          <p:nvPr/>
        </p:nvCxnSpPr>
        <p:spPr>
          <a:xfrm>
            <a:off x="9323531" y="3284773"/>
            <a:ext cx="0" cy="128016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E38594D-0477-02EB-E50B-E4E89771142C}"/>
              </a:ext>
            </a:extLst>
          </p:cNvPr>
          <p:cNvCxnSpPr>
            <a:cxnSpLocks/>
          </p:cNvCxnSpPr>
          <p:nvPr/>
        </p:nvCxnSpPr>
        <p:spPr>
          <a:xfrm>
            <a:off x="3330758" y="3284772"/>
            <a:ext cx="0" cy="128016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0E0705D8-E596-9AF1-7247-29287919395E}"/>
              </a:ext>
            </a:extLst>
          </p:cNvPr>
          <p:cNvSpPr txBox="1"/>
          <p:nvPr/>
        </p:nvSpPr>
        <p:spPr>
          <a:xfrm>
            <a:off x="-2491514" y="4626064"/>
            <a:ext cx="2154696" cy="1077218"/>
          </a:xfrm>
          <a:prstGeom prst="wedgeRectCallout">
            <a:avLst>
              <a:gd name="adj1" fmla="val 55534"/>
              <a:gd name="adj2" fmla="val -106898"/>
            </a:avLst>
          </a:prstGeom>
          <a:solidFill>
            <a:srgbClr val="FFFF00"/>
          </a:solidFill>
          <a:ln>
            <a:solidFill>
              <a:schemeClr val="tx1"/>
            </a:solidFill>
          </a:ln>
        </p:spPr>
        <p:txBody>
          <a:bodyPr wrap="square" rtlCol="0">
            <a:spAutoFit/>
          </a:bodyPr>
          <a:lstStyle/>
          <a:p>
            <a:pPr algn="ctr"/>
            <a:r>
              <a:rPr lang="en-US" b="1" i="1" dirty="0"/>
              <a:t>Standard uncertainty of RM, </a:t>
            </a:r>
            <a:r>
              <a:rPr lang="en-US" sz="2800" b="1" i="1" dirty="0"/>
              <a:t>u</a:t>
            </a:r>
            <a:r>
              <a:rPr lang="en-US" sz="2800" b="1" i="1" baseline="-25000" dirty="0"/>
              <a:t>RM</a:t>
            </a:r>
            <a:endParaRPr lang="en-US" sz="2800" b="1" i="1" dirty="0"/>
          </a:p>
        </p:txBody>
      </p:sp>
      <p:sp>
        <p:nvSpPr>
          <p:cNvPr id="30" name="Title 1">
            <a:extLst>
              <a:ext uri="{FF2B5EF4-FFF2-40B4-BE49-F238E27FC236}">
                <a16:creationId xmlns:a16="http://schemas.microsoft.com/office/drawing/2014/main" id="{552599ED-0D3E-C269-BA02-9850EB40AEF8}"/>
              </a:ext>
            </a:extLst>
          </p:cNvPr>
          <p:cNvSpPr>
            <a:spLocks noGrp="1"/>
          </p:cNvSpPr>
          <p:nvPr>
            <p:ph type="title"/>
          </p:nvPr>
        </p:nvSpPr>
        <p:spPr>
          <a:xfrm>
            <a:off x="838200" y="284914"/>
            <a:ext cx="10515600" cy="663575"/>
          </a:xfrm>
          <a:gradFill>
            <a:gsLst>
              <a:gs pos="0">
                <a:schemeClr val="bg1">
                  <a:lumMod val="75000"/>
                </a:schemeClr>
              </a:gs>
              <a:gs pos="80000">
                <a:schemeClr val="bg1">
                  <a:lumMod val="95000"/>
                </a:schemeClr>
              </a:gs>
            </a:gsLst>
            <a:path path="circle">
              <a:fillToRect l="100000" b="100000"/>
            </a:path>
          </a:gradFill>
          <a:ln>
            <a:solidFill>
              <a:srgbClr val="00B0F0"/>
            </a:solidFill>
          </a:ln>
        </p:spPr>
        <p:txBody>
          <a:bodyPr vert="horz" lIns="91440" tIns="45720" rIns="91440" bIns="45720" rtlCol="0" anchor="ctr">
            <a:normAutofit/>
          </a:bodyPr>
          <a:lstStyle/>
          <a:p>
            <a:r>
              <a:rPr lang="en-US" sz="3600" b="1" dirty="0">
                <a:solidFill>
                  <a:schemeClr val="tx1">
                    <a:lumMod val="75000"/>
                    <a:lumOff val="25000"/>
                  </a:schemeClr>
                </a:solidFill>
                <a:cs typeface="+mn-cs"/>
              </a:rPr>
              <a:t>Statistical basis</a:t>
            </a:r>
          </a:p>
        </p:txBody>
      </p:sp>
      <p:sp>
        <p:nvSpPr>
          <p:cNvPr id="12" name="TextBox 11">
            <a:extLst>
              <a:ext uri="{FF2B5EF4-FFF2-40B4-BE49-F238E27FC236}">
                <a16:creationId xmlns:a16="http://schemas.microsoft.com/office/drawing/2014/main" id="{5BB3BBCD-E2DA-6E02-FC59-EA0F8BEE9A1B}"/>
              </a:ext>
            </a:extLst>
          </p:cNvPr>
          <p:cNvSpPr txBox="1"/>
          <p:nvPr/>
        </p:nvSpPr>
        <p:spPr>
          <a:xfrm>
            <a:off x="12437830" y="4626064"/>
            <a:ext cx="2154696" cy="1077218"/>
          </a:xfrm>
          <a:prstGeom prst="wedgeRectCallout">
            <a:avLst>
              <a:gd name="adj1" fmla="val -50908"/>
              <a:gd name="adj2" fmla="val -106899"/>
            </a:avLst>
          </a:prstGeom>
          <a:solidFill>
            <a:srgbClr val="FFFF00"/>
          </a:solidFill>
          <a:ln>
            <a:solidFill>
              <a:schemeClr val="tx1"/>
            </a:solidFill>
          </a:ln>
        </p:spPr>
        <p:txBody>
          <a:bodyPr wrap="square" rtlCol="0">
            <a:spAutoFit/>
          </a:bodyPr>
          <a:lstStyle/>
          <a:p>
            <a:pPr algn="ctr"/>
            <a:r>
              <a:rPr lang="en-US" b="1" i="1" dirty="0"/>
              <a:t>Standard uncertainty of Mean, </a:t>
            </a:r>
            <a:r>
              <a:rPr lang="en-US" sz="2800" b="1" i="1" dirty="0"/>
              <a:t>u</a:t>
            </a:r>
            <a:r>
              <a:rPr lang="en-US" sz="2800" b="1" i="1" baseline="-25000" dirty="0"/>
              <a:t>Mean</a:t>
            </a:r>
            <a:endParaRPr lang="en-US" sz="2800" b="1" i="1" dirty="0"/>
          </a:p>
        </p:txBody>
      </p:sp>
      <p:sp>
        <p:nvSpPr>
          <p:cNvPr id="2" name="TextBox 1">
            <a:extLst>
              <a:ext uri="{FF2B5EF4-FFF2-40B4-BE49-F238E27FC236}">
                <a16:creationId xmlns:a16="http://schemas.microsoft.com/office/drawing/2014/main" id="{CDE0ACB9-F55B-6A31-C5D2-A68E393FA3CA}"/>
              </a:ext>
            </a:extLst>
          </p:cNvPr>
          <p:cNvSpPr txBox="1"/>
          <p:nvPr/>
        </p:nvSpPr>
        <p:spPr>
          <a:xfrm>
            <a:off x="2253410" y="4764765"/>
            <a:ext cx="2154696" cy="954107"/>
          </a:xfrm>
          <a:prstGeom prst="rect">
            <a:avLst/>
          </a:prstGeom>
          <a:noFill/>
        </p:spPr>
        <p:txBody>
          <a:bodyPr wrap="square" rtlCol="0">
            <a:spAutoFit/>
          </a:bodyPr>
          <a:lstStyle/>
          <a:p>
            <a:pPr algn="ctr"/>
            <a:r>
              <a:rPr lang="en-US" sz="2800" b="1" dirty="0">
                <a:solidFill>
                  <a:srgbClr val="FF0000"/>
                </a:solidFill>
              </a:rPr>
              <a:t>u: ~68% probability</a:t>
            </a:r>
          </a:p>
        </p:txBody>
      </p:sp>
      <p:sp>
        <p:nvSpPr>
          <p:cNvPr id="4" name="TextBox 3">
            <a:extLst>
              <a:ext uri="{FF2B5EF4-FFF2-40B4-BE49-F238E27FC236}">
                <a16:creationId xmlns:a16="http://schemas.microsoft.com/office/drawing/2014/main" id="{6C08307B-F53D-1BAB-65EB-89B08C747819}"/>
              </a:ext>
            </a:extLst>
          </p:cNvPr>
          <p:cNvSpPr txBox="1"/>
          <p:nvPr/>
        </p:nvSpPr>
        <p:spPr>
          <a:xfrm>
            <a:off x="8283704" y="4764765"/>
            <a:ext cx="2154696" cy="954107"/>
          </a:xfrm>
          <a:prstGeom prst="rect">
            <a:avLst/>
          </a:prstGeom>
          <a:noFill/>
        </p:spPr>
        <p:txBody>
          <a:bodyPr wrap="square" rtlCol="0">
            <a:spAutoFit/>
          </a:bodyPr>
          <a:lstStyle/>
          <a:p>
            <a:pPr algn="ctr"/>
            <a:r>
              <a:rPr lang="en-US" sz="2800" b="1" dirty="0">
                <a:solidFill>
                  <a:srgbClr val="FF0000"/>
                </a:solidFill>
              </a:rPr>
              <a:t>u: ~68% probability</a:t>
            </a:r>
          </a:p>
        </p:txBody>
      </p:sp>
    </p:spTree>
    <p:extLst>
      <p:ext uri="{BB962C8B-B14F-4D97-AF65-F5344CB8AC3E}">
        <p14:creationId xmlns:p14="http://schemas.microsoft.com/office/powerpoint/2010/main" val="21549463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9D7ED9F-D70B-4FE1-9AB5-05F6518B3A5B}"/>
              </a:ext>
            </a:extLst>
          </p:cNvPr>
          <p:cNvSpPr/>
          <p:nvPr/>
        </p:nvSpPr>
        <p:spPr>
          <a:xfrm>
            <a:off x="4965563" y="3621504"/>
            <a:ext cx="1280160"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a:extLst>
              <a:ext uri="{FF2B5EF4-FFF2-40B4-BE49-F238E27FC236}">
                <a16:creationId xmlns:a16="http://schemas.microsoft.com/office/drawing/2014/main" id="{601A75D4-DA4A-4A45-9F8A-50BEAD1B35E8}"/>
              </a:ext>
            </a:extLst>
          </p:cNvPr>
          <p:cNvSpPr/>
          <p:nvPr/>
        </p:nvSpPr>
        <p:spPr>
          <a:xfrm>
            <a:off x="5894815" y="3621504"/>
            <a:ext cx="2194560"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46FC6A6-89B8-43BB-BC3E-C9A4127EE086}"/>
                  </a:ext>
                </a:extLst>
              </p:cNvPr>
              <p:cNvSpPr txBox="1"/>
              <p:nvPr/>
            </p:nvSpPr>
            <p:spPr>
              <a:xfrm>
                <a:off x="397875" y="3621504"/>
                <a:ext cx="4114466" cy="676660"/>
              </a:xfrm>
              <a:prstGeom prst="rect">
                <a:avLst/>
              </a:prstGeom>
              <a:solidFill>
                <a:srgbClr val="FFFF37">
                  <a:alpha val="50000"/>
                </a:srgbClr>
              </a:solidFill>
              <a:ln w="38100">
                <a:solidFill>
                  <a:schemeClr val="bg1">
                    <a:lumMod val="50000"/>
                  </a:schemeClr>
                </a:solidFill>
              </a:ln>
            </p:spPr>
            <p:txBody>
              <a:bodyPr wrap="square" rtlCol="0">
                <a:spAutoFit/>
              </a:bodyPr>
              <a:lstStyle/>
              <a:p>
                <a:pPr algn="ctr"/>
                <a:r>
                  <a:rPr lang="en-US" sz="2800" b="1" dirty="0" err="1">
                    <a:solidFill>
                      <a:schemeClr val="tx1">
                        <a:lumMod val="85000"/>
                        <a:lumOff val="15000"/>
                      </a:schemeClr>
                    </a:solidFill>
                  </a:rPr>
                  <a:t>u</a:t>
                </a:r>
                <a:r>
                  <a:rPr lang="en-US" sz="2800" b="1" baseline="-25000" dirty="0" err="1">
                    <a:solidFill>
                      <a:schemeClr val="tx1">
                        <a:lumMod val="85000"/>
                        <a:lumOff val="15000"/>
                      </a:schemeClr>
                    </a:solidFill>
                  </a:rPr>
                  <a:t>bias</a:t>
                </a:r>
                <a:r>
                  <a:rPr lang="en-US" sz="2800" b="1" dirty="0">
                    <a:solidFill>
                      <a:schemeClr val="tx1">
                        <a:lumMod val="85000"/>
                        <a:lumOff val="15000"/>
                      </a:schemeClr>
                    </a:solidFill>
                  </a:rPr>
                  <a:t> = </a:t>
                </a:r>
                <a14:m>
                  <m:oMath xmlns:m="http://schemas.openxmlformats.org/officeDocument/2006/math">
                    <m:rad>
                      <m:radPr>
                        <m:degHide m:val="on"/>
                        <m:ctrlPr>
                          <a:rPr lang="en-US" sz="3600" b="1" i="1">
                            <a:solidFill>
                              <a:schemeClr val="tx1">
                                <a:lumMod val="85000"/>
                                <a:lumOff val="15000"/>
                              </a:schemeClr>
                            </a:solidFill>
                            <a:latin typeface="Cambria Math" panose="02040503050406030204" pitchFamily="18" charset="0"/>
                          </a:rPr>
                        </m:ctrlPr>
                      </m:radPr>
                      <m:deg/>
                      <m:e>
                        <m:r>
                          <m:rPr>
                            <m:nor/>
                          </m:rPr>
                          <a:rPr lang="en-US" sz="3200" b="1" dirty="0" smtClean="0">
                            <a:solidFill>
                              <a:schemeClr val="tx1">
                                <a:lumMod val="85000"/>
                                <a:lumOff val="15000"/>
                              </a:schemeClr>
                            </a:solidFill>
                          </a:rPr>
                          <m:t>u</m:t>
                        </m:r>
                        <m:r>
                          <m:rPr>
                            <m:nor/>
                          </m:rPr>
                          <a:rPr lang="en-US" sz="3200" b="1" baseline="30000" dirty="0" smtClean="0">
                            <a:solidFill>
                              <a:schemeClr val="tx1">
                                <a:lumMod val="85000"/>
                                <a:lumOff val="15000"/>
                              </a:schemeClr>
                            </a:solidFill>
                          </a:rPr>
                          <m:t>2</m:t>
                        </m:r>
                        <m:r>
                          <m:rPr>
                            <m:nor/>
                          </m:rPr>
                          <a:rPr lang="en-US" sz="3200" b="1" baseline="-25000" dirty="0" smtClean="0">
                            <a:solidFill>
                              <a:schemeClr val="tx1">
                                <a:lumMod val="85000"/>
                                <a:lumOff val="15000"/>
                              </a:schemeClr>
                            </a:solidFill>
                          </a:rPr>
                          <m:t>RM</m:t>
                        </m:r>
                        <m:r>
                          <m:rPr>
                            <m:nor/>
                          </m:rPr>
                          <a:rPr lang="en-US" sz="3200" b="1" dirty="0" smtClean="0">
                            <a:solidFill>
                              <a:schemeClr val="tx1">
                                <a:lumMod val="85000"/>
                                <a:lumOff val="15000"/>
                              </a:schemeClr>
                            </a:solidFill>
                          </a:rPr>
                          <m:t> </m:t>
                        </m:r>
                        <m:r>
                          <a:rPr lang="en-US" sz="3200" b="1" i="0" dirty="0" smtClean="0">
                            <a:solidFill>
                              <a:schemeClr val="tx1">
                                <a:lumMod val="85000"/>
                                <a:lumOff val="15000"/>
                              </a:schemeClr>
                            </a:solidFill>
                            <a:latin typeface="Cambria Math" panose="02040503050406030204" pitchFamily="18" charset="0"/>
                          </a:rPr>
                          <m:t>+</m:t>
                        </m:r>
                        <m:r>
                          <m:rPr>
                            <m:nor/>
                          </m:rPr>
                          <a:rPr lang="en-US" sz="3200" b="1" dirty="0" smtClean="0">
                            <a:solidFill>
                              <a:schemeClr val="tx1">
                                <a:lumMod val="85000"/>
                                <a:lumOff val="15000"/>
                              </a:schemeClr>
                            </a:solidFill>
                            <a:latin typeface="Cambria Math" panose="02040503050406030204" pitchFamily="18" charset="0"/>
                          </a:rPr>
                          <m:t>u</m:t>
                        </m:r>
                        <m:r>
                          <m:rPr>
                            <m:nor/>
                          </m:rPr>
                          <a:rPr lang="en-US" sz="2800" b="1" baseline="30000" dirty="0" smtClean="0">
                            <a:solidFill>
                              <a:schemeClr val="tx1">
                                <a:lumMod val="85000"/>
                                <a:lumOff val="15000"/>
                              </a:schemeClr>
                            </a:solidFill>
                          </a:rPr>
                          <m:t>2</m:t>
                        </m:r>
                        <m:r>
                          <m:rPr>
                            <m:nor/>
                          </m:rPr>
                          <a:rPr lang="en-US" sz="2800" b="1" baseline="-25000" dirty="0" smtClean="0">
                            <a:solidFill>
                              <a:schemeClr val="tx1">
                                <a:lumMod val="85000"/>
                                <a:lumOff val="15000"/>
                              </a:schemeClr>
                            </a:solidFill>
                          </a:rPr>
                          <m:t>Mean</m:t>
                        </m:r>
                        <m:r>
                          <m:rPr>
                            <m:nor/>
                          </m:rPr>
                          <a:rPr lang="en-US" sz="2800" b="1" dirty="0">
                            <a:solidFill>
                              <a:schemeClr val="tx1">
                                <a:lumMod val="85000"/>
                                <a:lumOff val="15000"/>
                              </a:schemeClr>
                            </a:solidFill>
                          </a:rPr>
                          <m:t> </m:t>
                        </m:r>
                      </m:e>
                    </m:rad>
                  </m:oMath>
                </a14:m>
                <a:r>
                  <a:rPr lang="en-US" sz="2800" b="1" dirty="0">
                    <a:solidFill>
                      <a:schemeClr val="tx1">
                        <a:lumMod val="85000"/>
                        <a:lumOff val="15000"/>
                      </a:schemeClr>
                    </a:solidFill>
                  </a:rPr>
                  <a:t> </a:t>
                </a:r>
              </a:p>
            </p:txBody>
          </p:sp>
        </mc:Choice>
        <mc:Fallback xmlns="">
          <p:sp>
            <p:nvSpPr>
              <p:cNvPr id="19" name="TextBox 18">
                <a:extLst>
                  <a:ext uri="{FF2B5EF4-FFF2-40B4-BE49-F238E27FC236}">
                    <a16:creationId xmlns:a16="http://schemas.microsoft.com/office/drawing/2014/main" id="{146FC6A6-89B8-43BB-BC3E-C9A4127EE086}"/>
                  </a:ext>
                </a:extLst>
              </p:cNvPr>
              <p:cNvSpPr txBox="1">
                <a:spLocks noRot="1" noChangeAspect="1" noMove="1" noResize="1" noEditPoints="1" noAdjustHandles="1" noChangeArrowheads="1" noChangeShapeType="1" noTextEdit="1"/>
              </p:cNvSpPr>
              <p:nvPr/>
            </p:nvSpPr>
            <p:spPr>
              <a:xfrm>
                <a:off x="397875" y="3621504"/>
                <a:ext cx="4114466" cy="676660"/>
              </a:xfrm>
              <a:prstGeom prst="rect">
                <a:avLst/>
              </a:prstGeom>
              <a:blipFill>
                <a:blip r:embed="rId2"/>
                <a:stretch>
                  <a:fillRect b="-17949"/>
                </a:stretch>
              </a:blipFill>
              <a:ln w="38100">
                <a:solidFill>
                  <a:schemeClr val="bg1">
                    <a:lumMod val="50000"/>
                  </a:schemeClr>
                </a:solidFill>
              </a:ln>
            </p:spPr>
            <p:txBody>
              <a:bodyPr/>
              <a:lstStyle/>
              <a:p>
                <a:r>
                  <a:rPr lang="fa-IR">
                    <a:noFill/>
                  </a:rPr>
                  <a:t> </a:t>
                </a:r>
              </a:p>
            </p:txBody>
          </p:sp>
        </mc:Fallback>
      </mc:AlternateContent>
      <p:sp>
        <p:nvSpPr>
          <p:cNvPr id="22" name="TextBox 21">
            <a:extLst>
              <a:ext uri="{FF2B5EF4-FFF2-40B4-BE49-F238E27FC236}">
                <a16:creationId xmlns:a16="http://schemas.microsoft.com/office/drawing/2014/main" id="{F388E262-FBE6-4E2E-ABE6-443476F0F533}"/>
              </a:ext>
            </a:extLst>
          </p:cNvPr>
          <p:cNvSpPr txBox="1"/>
          <p:nvPr/>
        </p:nvSpPr>
        <p:spPr>
          <a:xfrm>
            <a:off x="4876085" y="3787209"/>
            <a:ext cx="3308540" cy="400110"/>
          </a:xfrm>
          <a:prstGeom prst="rect">
            <a:avLst/>
          </a:prstGeom>
          <a:noFill/>
          <a:ln>
            <a:noFill/>
          </a:ln>
        </p:spPr>
        <p:txBody>
          <a:bodyPr wrap="square" rtlCol="0">
            <a:spAutoFit/>
          </a:bodyPr>
          <a:lstStyle/>
          <a:p>
            <a:pPr algn="ctr"/>
            <a:r>
              <a:rPr lang="en-US" sz="2000" b="1" dirty="0"/>
              <a:t>Standard  uncertainty of Bias</a:t>
            </a:r>
          </a:p>
        </p:txBody>
      </p:sp>
      <p:sp>
        <p:nvSpPr>
          <p:cNvPr id="26" name="Title 1">
            <a:extLst>
              <a:ext uri="{FF2B5EF4-FFF2-40B4-BE49-F238E27FC236}">
                <a16:creationId xmlns:a16="http://schemas.microsoft.com/office/drawing/2014/main" id="{9087EDB6-BE64-4446-B731-93E66F2DC7C7}"/>
              </a:ext>
            </a:extLst>
          </p:cNvPr>
          <p:cNvSpPr>
            <a:spLocks noGrp="1"/>
          </p:cNvSpPr>
          <p:nvPr>
            <p:ph type="title"/>
          </p:nvPr>
        </p:nvSpPr>
        <p:spPr>
          <a:xfrm>
            <a:off x="838200" y="284914"/>
            <a:ext cx="10515600" cy="663575"/>
          </a:xfrm>
          <a:gradFill>
            <a:gsLst>
              <a:gs pos="0">
                <a:schemeClr val="bg1">
                  <a:lumMod val="75000"/>
                </a:schemeClr>
              </a:gs>
              <a:gs pos="80000">
                <a:schemeClr val="bg1">
                  <a:lumMod val="95000"/>
                </a:schemeClr>
              </a:gs>
            </a:gsLst>
            <a:path path="circle">
              <a:fillToRect l="100000" b="100000"/>
            </a:path>
          </a:gradFill>
          <a:ln>
            <a:solidFill>
              <a:srgbClr val="00B0F0"/>
            </a:solidFill>
          </a:ln>
        </p:spPr>
        <p:txBody>
          <a:bodyPr vert="horz" lIns="91440" tIns="45720" rIns="91440" bIns="45720" rtlCol="0" anchor="ctr">
            <a:normAutofit/>
          </a:bodyPr>
          <a:lstStyle/>
          <a:p>
            <a:r>
              <a:rPr lang="en-US" sz="3600" b="1" dirty="0">
                <a:solidFill>
                  <a:schemeClr val="tx1">
                    <a:lumMod val="75000"/>
                    <a:lumOff val="25000"/>
                  </a:schemeClr>
                </a:solidFill>
                <a:cs typeface="+mn-cs"/>
              </a:rPr>
              <a:t>Statistical basis</a:t>
            </a:r>
          </a:p>
        </p:txBody>
      </p:sp>
      <p:sp>
        <p:nvSpPr>
          <p:cNvPr id="2" name="TextBox 1">
            <a:extLst>
              <a:ext uri="{FF2B5EF4-FFF2-40B4-BE49-F238E27FC236}">
                <a16:creationId xmlns:a16="http://schemas.microsoft.com/office/drawing/2014/main" id="{3B140350-FF26-A33E-4194-DD0CAF4830EF}"/>
              </a:ext>
            </a:extLst>
          </p:cNvPr>
          <p:cNvSpPr txBox="1"/>
          <p:nvPr/>
        </p:nvSpPr>
        <p:spPr>
          <a:xfrm>
            <a:off x="893202" y="4450008"/>
            <a:ext cx="3123812" cy="461665"/>
          </a:xfrm>
          <a:prstGeom prst="rect">
            <a:avLst/>
          </a:prstGeom>
          <a:noFill/>
        </p:spPr>
        <p:txBody>
          <a:bodyPr wrap="square" rtlCol="0">
            <a:spAutoFit/>
          </a:bodyPr>
          <a:lstStyle/>
          <a:p>
            <a:pPr algn="ctr"/>
            <a:r>
              <a:rPr lang="en-US" sz="2400" b="1" dirty="0">
                <a:solidFill>
                  <a:srgbClr val="FF0000"/>
                </a:solidFill>
              </a:rPr>
              <a:t>u: ~68% probability</a:t>
            </a:r>
          </a:p>
        </p:txBody>
      </p:sp>
    </p:spTree>
    <p:extLst>
      <p:ext uri="{BB962C8B-B14F-4D97-AF65-F5344CB8AC3E}">
        <p14:creationId xmlns:p14="http://schemas.microsoft.com/office/powerpoint/2010/main" val="27420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randombar(horizontal)">
                                      <p:cBhvr>
                                        <p:cTn id="11" dur="5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7"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p:bldP spid="2" grpId="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49C49E6-5E7D-4913-AE08-BC448DC38998}"/>
              </a:ext>
            </a:extLst>
          </p:cNvPr>
          <p:cNvSpPr/>
          <p:nvPr/>
        </p:nvSpPr>
        <p:spPr>
          <a:xfrm>
            <a:off x="4924532" y="2602984"/>
            <a:ext cx="4937760"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Rectangle 29">
            <a:extLst>
              <a:ext uri="{FF2B5EF4-FFF2-40B4-BE49-F238E27FC236}">
                <a16:creationId xmlns:a16="http://schemas.microsoft.com/office/drawing/2014/main" id="{0E25E31A-836B-4387-BE4E-D42C2188CBB4}"/>
              </a:ext>
            </a:extLst>
          </p:cNvPr>
          <p:cNvSpPr/>
          <p:nvPr/>
        </p:nvSpPr>
        <p:spPr>
          <a:xfrm>
            <a:off x="4933096" y="2589765"/>
            <a:ext cx="4937760"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Rectangle 28">
            <a:extLst>
              <a:ext uri="{FF2B5EF4-FFF2-40B4-BE49-F238E27FC236}">
                <a16:creationId xmlns:a16="http://schemas.microsoft.com/office/drawing/2014/main" id="{2E394720-3C83-4BE4-918A-0C63381F80AF}"/>
              </a:ext>
            </a:extLst>
          </p:cNvPr>
          <p:cNvSpPr/>
          <p:nvPr/>
        </p:nvSpPr>
        <p:spPr>
          <a:xfrm>
            <a:off x="4928814" y="2563395"/>
            <a:ext cx="4937760"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Rectangle 11">
            <a:extLst>
              <a:ext uri="{FF2B5EF4-FFF2-40B4-BE49-F238E27FC236}">
                <a16:creationId xmlns:a16="http://schemas.microsoft.com/office/drawing/2014/main" id="{29D7ED9F-D70B-4FE1-9AB5-05F6518B3A5B}"/>
              </a:ext>
            </a:extLst>
          </p:cNvPr>
          <p:cNvSpPr/>
          <p:nvPr/>
        </p:nvSpPr>
        <p:spPr>
          <a:xfrm>
            <a:off x="4965563" y="1283046"/>
            <a:ext cx="1280160"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a:extLst>
              <a:ext uri="{FF2B5EF4-FFF2-40B4-BE49-F238E27FC236}">
                <a16:creationId xmlns:a16="http://schemas.microsoft.com/office/drawing/2014/main" id="{601A75D4-DA4A-4A45-9F8A-50BEAD1B35E8}"/>
              </a:ext>
            </a:extLst>
          </p:cNvPr>
          <p:cNvSpPr/>
          <p:nvPr/>
        </p:nvSpPr>
        <p:spPr>
          <a:xfrm>
            <a:off x="5894815" y="1283046"/>
            <a:ext cx="2194560"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46FC6A6-89B8-43BB-BC3E-C9A4127EE086}"/>
                  </a:ext>
                </a:extLst>
              </p:cNvPr>
              <p:cNvSpPr txBox="1"/>
              <p:nvPr/>
            </p:nvSpPr>
            <p:spPr>
              <a:xfrm>
                <a:off x="397875" y="1283046"/>
                <a:ext cx="4114466" cy="676660"/>
              </a:xfrm>
              <a:prstGeom prst="rect">
                <a:avLst/>
              </a:prstGeom>
              <a:solidFill>
                <a:srgbClr val="FFFF37">
                  <a:alpha val="50000"/>
                </a:srgbClr>
              </a:solidFill>
              <a:ln w="38100">
                <a:solidFill>
                  <a:schemeClr val="bg1">
                    <a:lumMod val="50000"/>
                  </a:schemeClr>
                </a:solidFill>
              </a:ln>
            </p:spPr>
            <p:txBody>
              <a:bodyPr wrap="square" rtlCol="0">
                <a:spAutoFit/>
              </a:bodyPr>
              <a:lstStyle/>
              <a:p>
                <a:pPr algn="ctr"/>
                <a:r>
                  <a:rPr lang="en-US" sz="2800" b="1" dirty="0" err="1">
                    <a:solidFill>
                      <a:schemeClr val="tx1">
                        <a:lumMod val="85000"/>
                        <a:lumOff val="15000"/>
                      </a:schemeClr>
                    </a:solidFill>
                  </a:rPr>
                  <a:t>u</a:t>
                </a:r>
                <a:r>
                  <a:rPr lang="en-US" sz="2800" b="1" baseline="-25000" dirty="0" err="1">
                    <a:solidFill>
                      <a:schemeClr val="tx1">
                        <a:lumMod val="85000"/>
                        <a:lumOff val="15000"/>
                      </a:schemeClr>
                    </a:solidFill>
                  </a:rPr>
                  <a:t>bias</a:t>
                </a:r>
                <a:r>
                  <a:rPr lang="en-US" sz="2800" b="1" dirty="0">
                    <a:solidFill>
                      <a:schemeClr val="tx1">
                        <a:lumMod val="85000"/>
                        <a:lumOff val="15000"/>
                      </a:schemeClr>
                    </a:solidFill>
                  </a:rPr>
                  <a:t> = </a:t>
                </a:r>
                <a14:m>
                  <m:oMath xmlns:m="http://schemas.openxmlformats.org/officeDocument/2006/math">
                    <m:rad>
                      <m:radPr>
                        <m:degHide m:val="on"/>
                        <m:ctrlPr>
                          <a:rPr lang="en-US" sz="3600" b="1" i="1">
                            <a:solidFill>
                              <a:schemeClr val="tx1">
                                <a:lumMod val="85000"/>
                                <a:lumOff val="15000"/>
                              </a:schemeClr>
                            </a:solidFill>
                            <a:latin typeface="Cambria Math" panose="02040503050406030204" pitchFamily="18" charset="0"/>
                          </a:rPr>
                        </m:ctrlPr>
                      </m:radPr>
                      <m:deg/>
                      <m:e>
                        <m:r>
                          <m:rPr>
                            <m:nor/>
                          </m:rPr>
                          <a:rPr lang="en-US" sz="3200" b="1" dirty="0" smtClean="0">
                            <a:solidFill>
                              <a:schemeClr val="tx1">
                                <a:lumMod val="85000"/>
                                <a:lumOff val="15000"/>
                              </a:schemeClr>
                            </a:solidFill>
                          </a:rPr>
                          <m:t>u</m:t>
                        </m:r>
                        <m:r>
                          <m:rPr>
                            <m:nor/>
                          </m:rPr>
                          <a:rPr lang="en-US" sz="3200" b="1" baseline="30000" dirty="0" smtClean="0">
                            <a:solidFill>
                              <a:schemeClr val="tx1">
                                <a:lumMod val="85000"/>
                                <a:lumOff val="15000"/>
                              </a:schemeClr>
                            </a:solidFill>
                          </a:rPr>
                          <m:t>2</m:t>
                        </m:r>
                        <m:r>
                          <m:rPr>
                            <m:nor/>
                          </m:rPr>
                          <a:rPr lang="en-US" sz="3200" b="1" baseline="-25000" dirty="0" smtClean="0">
                            <a:solidFill>
                              <a:schemeClr val="tx1">
                                <a:lumMod val="85000"/>
                                <a:lumOff val="15000"/>
                              </a:schemeClr>
                            </a:solidFill>
                          </a:rPr>
                          <m:t>RM</m:t>
                        </m:r>
                        <m:r>
                          <m:rPr>
                            <m:nor/>
                          </m:rPr>
                          <a:rPr lang="en-US" sz="3200" b="1" dirty="0" smtClean="0">
                            <a:solidFill>
                              <a:schemeClr val="tx1">
                                <a:lumMod val="85000"/>
                                <a:lumOff val="15000"/>
                              </a:schemeClr>
                            </a:solidFill>
                          </a:rPr>
                          <m:t> </m:t>
                        </m:r>
                        <m:r>
                          <a:rPr lang="en-US" sz="3200" b="1" i="0" dirty="0" smtClean="0">
                            <a:solidFill>
                              <a:schemeClr val="tx1">
                                <a:lumMod val="85000"/>
                                <a:lumOff val="15000"/>
                              </a:schemeClr>
                            </a:solidFill>
                            <a:latin typeface="Cambria Math" panose="02040503050406030204" pitchFamily="18" charset="0"/>
                          </a:rPr>
                          <m:t>+</m:t>
                        </m:r>
                        <m:r>
                          <m:rPr>
                            <m:nor/>
                          </m:rPr>
                          <a:rPr lang="en-US" sz="3200" b="1" dirty="0" smtClean="0">
                            <a:solidFill>
                              <a:schemeClr val="tx1">
                                <a:lumMod val="85000"/>
                                <a:lumOff val="15000"/>
                              </a:schemeClr>
                            </a:solidFill>
                            <a:latin typeface="Cambria Math" panose="02040503050406030204" pitchFamily="18" charset="0"/>
                          </a:rPr>
                          <m:t>u</m:t>
                        </m:r>
                        <m:r>
                          <m:rPr>
                            <m:nor/>
                          </m:rPr>
                          <a:rPr lang="en-US" sz="2800" b="1" baseline="30000" dirty="0" smtClean="0">
                            <a:solidFill>
                              <a:schemeClr val="tx1">
                                <a:lumMod val="85000"/>
                                <a:lumOff val="15000"/>
                              </a:schemeClr>
                            </a:solidFill>
                          </a:rPr>
                          <m:t>2</m:t>
                        </m:r>
                        <m:r>
                          <m:rPr>
                            <m:nor/>
                          </m:rPr>
                          <a:rPr lang="en-US" sz="2800" b="1" baseline="-25000" dirty="0" smtClean="0">
                            <a:solidFill>
                              <a:schemeClr val="tx1">
                                <a:lumMod val="85000"/>
                                <a:lumOff val="15000"/>
                              </a:schemeClr>
                            </a:solidFill>
                          </a:rPr>
                          <m:t>Mean</m:t>
                        </m:r>
                        <m:r>
                          <m:rPr>
                            <m:nor/>
                          </m:rPr>
                          <a:rPr lang="en-US" sz="2800" b="1" dirty="0">
                            <a:solidFill>
                              <a:schemeClr val="tx1">
                                <a:lumMod val="85000"/>
                                <a:lumOff val="15000"/>
                              </a:schemeClr>
                            </a:solidFill>
                          </a:rPr>
                          <m:t> </m:t>
                        </m:r>
                      </m:e>
                    </m:rad>
                  </m:oMath>
                </a14:m>
                <a:r>
                  <a:rPr lang="en-US" sz="2800" b="1" dirty="0">
                    <a:solidFill>
                      <a:schemeClr val="tx1">
                        <a:lumMod val="85000"/>
                        <a:lumOff val="15000"/>
                      </a:schemeClr>
                    </a:solidFill>
                  </a:rPr>
                  <a:t> </a:t>
                </a:r>
              </a:p>
            </p:txBody>
          </p:sp>
        </mc:Choice>
        <mc:Fallback xmlns="">
          <p:sp>
            <p:nvSpPr>
              <p:cNvPr id="19" name="TextBox 18">
                <a:extLst>
                  <a:ext uri="{FF2B5EF4-FFF2-40B4-BE49-F238E27FC236}">
                    <a16:creationId xmlns:a16="http://schemas.microsoft.com/office/drawing/2014/main" id="{146FC6A6-89B8-43BB-BC3E-C9A4127EE086}"/>
                  </a:ext>
                </a:extLst>
              </p:cNvPr>
              <p:cNvSpPr txBox="1">
                <a:spLocks noRot="1" noChangeAspect="1" noMove="1" noResize="1" noEditPoints="1" noAdjustHandles="1" noChangeArrowheads="1" noChangeShapeType="1" noTextEdit="1"/>
              </p:cNvSpPr>
              <p:nvPr/>
            </p:nvSpPr>
            <p:spPr>
              <a:xfrm>
                <a:off x="397875" y="1283046"/>
                <a:ext cx="4114466" cy="676660"/>
              </a:xfrm>
              <a:prstGeom prst="rect">
                <a:avLst/>
              </a:prstGeom>
              <a:blipFill>
                <a:blip r:embed="rId2"/>
                <a:stretch>
                  <a:fillRect b="-17949"/>
                </a:stretch>
              </a:blipFill>
              <a:ln w="38100">
                <a:solidFill>
                  <a:schemeClr val="bg1">
                    <a:lumMod val="50000"/>
                  </a:schemeClr>
                </a:solidFill>
              </a:ln>
            </p:spPr>
            <p:txBody>
              <a:bodyPr/>
              <a:lstStyle/>
              <a:p>
                <a:r>
                  <a:rPr lang="fa-IR">
                    <a:noFill/>
                  </a:rPr>
                  <a:t> </a:t>
                </a:r>
              </a:p>
            </p:txBody>
          </p:sp>
        </mc:Fallback>
      </mc:AlternateContent>
      <p:sp>
        <p:nvSpPr>
          <p:cNvPr id="20" name="TextBox 19">
            <a:extLst>
              <a:ext uri="{FF2B5EF4-FFF2-40B4-BE49-F238E27FC236}">
                <a16:creationId xmlns:a16="http://schemas.microsoft.com/office/drawing/2014/main" id="{63F32102-5386-4A50-B02B-31BAC6D104A7}"/>
              </a:ext>
            </a:extLst>
          </p:cNvPr>
          <p:cNvSpPr txBox="1"/>
          <p:nvPr/>
        </p:nvSpPr>
        <p:spPr>
          <a:xfrm>
            <a:off x="397875" y="2576690"/>
            <a:ext cx="4114466" cy="646331"/>
          </a:xfrm>
          <a:prstGeom prst="rect">
            <a:avLst/>
          </a:prstGeom>
          <a:solidFill>
            <a:srgbClr val="FFFF37"/>
          </a:solidFill>
          <a:ln w="38100">
            <a:solidFill>
              <a:schemeClr val="bg1">
                <a:lumMod val="50000"/>
              </a:schemeClr>
            </a:solidFill>
          </a:ln>
        </p:spPr>
        <p:txBody>
          <a:bodyPr wrap="square" rtlCol="0">
            <a:spAutoFit/>
          </a:bodyPr>
          <a:lstStyle/>
          <a:p>
            <a:pPr algn="ctr"/>
            <a:r>
              <a:rPr lang="en-US" sz="3600" b="1" dirty="0" err="1">
                <a:solidFill>
                  <a:schemeClr val="tx1">
                    <a:lumMod val="85000"/>
                    <a:lumOff val="15000"/>
                  </a:schemeClr>
                </a:solidFill>
              </a:rPr>
              <a:t>U</a:t>
            </a:r>
            <a:r>
              <a:rPr lang="en-US" sz="3600" b="1" baseline="-25000" dirty="0" err="1">
                <a:solidFill>
                  <a:schemeClr val="tx1">
                    <a:lumMod val="85000"/>
                    <a:lumOff val="15000"/>
                  </a:schemeClr>
                </a:solidFill>
              </a:rPr>
              <a:t>bias</a:t>
            </a:r>
            <a:r>
              <a:rPr lang="en-US" sz="3600" b="1" dirty="0">
                <a:solidFill>
                  <a:schemeClr val="tx1">
                    <a:lumMod val="85000"/>
                    <a:lumOff val="15000"/>
                  </a:schemeClr>
                </a:solidFill>
              </a:rPr>
              <a:t> = </a:t>
            </a:r>
            <a:r>
              <a:rPr lang="en-US" sz="3600" b="1" dirty="0">
                <a:solidFill>
                  <a:srgbClr val="FF0000"/>
                </a:solidFill>
                <a:highlight>
                  <a:srgbClr val="FFFFFF"/>
                </a:highlight>
              </a:rPr>
              <a:t>m</a:t>
            </a:r>
            <a:r>
              <a:rPr lang="en-US" sz="3600" b="1" dirty="0">
                <a:solidFill>
                  <a:schemeClr val="tx1">
                    <a:lumMod val="85000"/>
                    <a:lumOff val="15000"/>
                  </a:schemeClr>
                </a:solidFill>
              </a:rPr>
              <a:t> * </a:t>
            </a:r>
            <a:r>
              <a:rPr lang="en-US" sz="3600" b="1" dirty="0" err="1">
                <a:solidFill>
                  <a:schemeClr val="tx1">
                    <a:lumMod val="85000"/>
                    <a:lumOff val="15000"/>
                  </a:schemeClr>
                </a:solidFill>
              </a:rPr>
              <a:t>u</a:t>
            </a:r>
            <a:r>
              <a:rPr lang="en-US" sz="3600" b="1" baseline="-25000" dirty="0" err="1">
                <a:solidFill>
                  <a:schemeClr val="tx1">
                    <a:lumMod val="85000"/>
                    <a:lumOff val="15000"/>
                  </a:schemeClr>
                </a:solidFill>
              </a:rPr>
              <a:t>bias</a:t>
            </a:r>
            <a:r>
              <a:rPr lang="en-US" sz="3600" b="1" dirty="0">
                <a:solidFill>
                  <a:schemeClr val="tx1">
                    <a:lumMod val="85000"/>
                    <a:lumOff val="15000"/>
                  </a:schemeClr>
                </a:solidFill>
              </a:rPr>
              <a:t> </a:t>
            </a:r>
          </a:p>
        </p:txBody>
      </p:sp>
      <p:sp>
        <p:nvSpPr>
          <p:cNvPr id="22" name="TextBox 21">
            <a:extLst>
              <a:ext uri="{FF2B5EF4-FFF2-40B4-BE49-F238E27FC236}">
                <a16:creationId xmlns:a16="http://schemas.microsoft.com/office/drawing/2014/main" id="{F388E262-FBE6-4E2E-ABE6-443476F0F533}"/>
              </a:ext>
            </a:extLst>
          </p:cNvPr>
          <p:cNvSpPr txBox="1"/>
          <p:nvPr/>
        </p:nvSpPr>
        <p:spPr>
          <a:xfrm>
            <a:off x="4876085" y="1448751"/>
            <a:ext cx="3308540" cy="400110"/>
          </a:xfrm>
          <a:prstGeom prst="rect">
            <a:avLst/>
          </a:prstGeom>
          <a:noFill/>
          <a:ln>
            <a:noFill/>
          </a:ln>
        </p:spPr>
        <p:txBody>
          <a:bodyPr wrap="square" rtlCol="0">
            <a:spAutoFit/>
          </a:bodyPr>
          <a:lstStyle/>
          <a:p>
            <a:pPr algn="ctr"/>
            <a:r>
              <a:rPr lang="en-US" sz="2000" b="1" dirty="0"/>
              <a:t>Standard  uncertainty of Bias</a:t>
            </a:r>
          </a:p>
        </p:txBody>
      </p:sp>
      <p:sp>
        <p:nvSpPr>
          <p:cNvPr id="24" name="TextBox 23">
            <a:extLst>
              <a:ext uri="{FF2B5EF4-FFF2-40B4-BE49-F238E27FC236}">
                <a16:creationId xmlns:a16="http://schemas.microsoft.com/office/drawing/2014/main" id="{5BE7B5C9-CC40-45F0-8BCA-58F5E3550B8E}"/>
              </a:ext>
            </a:extLst>
          </p:cNvPr>
          <p:cNvSpPr txBox="1"/>
          <p:nvPr/>
        </p:nvSpPr>
        <p:spPr>
          <a:xfrm>
            <a:off x="5509145" y="2676256"/>
            <a:ext cx="3763209" cy="400110"/>
          </a:xfrm>
          <a:prstGeom prst="rect">
            <a:avLst/>
          </a:prstGeom>
          <a:noFill/>
          <a:ln>
            <a:noFill/>
          </a:ln>
        </p:spPr>
        <p:txBody>
          <a:bodyPr wrap="square" rtlCol="0">
            <a:spAutoFit/>
          </a:bodyPr>
          <a:lstStyle/>
          <a:p>
            <a:pPr algn="ctr"/>
            <a:r>
              <a:rPr lang="en-US" sz="2000" b="1" dirty="0"/>
              <a:t>Expanded  uncertainty of Bias</a:t>
            </a:r>
          </a:p>
        </p:txBody>
      </p:sp>
      <p:sp>
        <p:nvSpPr>
          <p:cNvPr id="26" name="Title 1">
            <a:extLst>
              <a:ext uri="{FF2B5EF4-FFF2-40B4-BE49-F238E27FC236}">
                <a16:creationId xmlns:a16="http://schemas.microsoft.com/office/drawing/2014/main" id="{9087EDB6-BE64-4446-B731-93E66F2DC7C7}"/>
              </a:ext>
            </a:extLst>
          </p:cNvPr>
          <p:cNvSpPr>
            <a:spLocks noGrp="1"/>
          </p:cNvSpPr>
          <p:nvPr>
            <p:ph type="title"/>
          </p:nvPr>
        </p:nvSpPr>
        <p:spPr>
          <a:xfrm>
            <a:off x="838200" y="284914"/>
            <a:ext cx="10515600" cy="663575"/>
          </a:xfrm>
          <a:gradFill>
            <a:gsLst>
              <a:gs pos="0">
                <a:schemeClr val="bg1">
                  <a:lumMod val="75000"/>
                </a:schemeClr>
              </a:gs>
              <a:gs pos="80000">
                <a:schemeClr val="bg1">
                  <a:lumMod val="95000"/>
                </a:schemeClr>
              </a:gs>
            </a:gsLst>
            <a:path path="circle">
              <a:fillToRect l="100000" b="100000"/>
            </a:path>
          </a:gradFill>
          <a:ln>
            <a:solidFill>
              <a:srgbClr val="00B0F0"/>
            </a:solidFill>
          </a:ln>
        </p:spPr>
        <p:txBody>
          <a:bodyPr vert="horz" lIns="91440" tIns="45720" rIns="91440" bIns="45720" rtlCol="0" anchor="ctr">
            <a:normAutofit/>
          </a:bodyPr>
          <a:lstStyle/>
          <a:p>
            <a:r>
              <a:rPr lang="en-US" sz="3600" b="1" dirty="0">
                <a:solidFill>
                  <a:schemeClr val="tx1">
                    <a:lumMod val="75000"/>
                    <a:lumOff val="25000"/>
                  </a:schemeClr>
                </a:solidFill>
                <a:cs typeface="+mn-cs"/>
              </a:rPr>
              <a:t>Statistical basis</a:t>
            </a:r>
          </a:p>
        </p:txBody>
      </p:sp>
      <p:cxnSp>
        <p:nvCxnSpPr>
          <p:cNvPr id="31" name="Straight Connector 30">
            <a:extLst>
              <a:ext uri="{FF2B5EF4-FFF2-40B4-BE49-F238E27FC236}">
                <a16:creationId xmlns:a16="http://schemas.microsoft.com/office/drawing/2014/main" id="{8902E57F-1418-4339-8F4A-CADA7B2A0098}"/>
              </a:ext>
            </a:extLst>
          </p:cNvPr>
          <p:cNvCxnSpPr>
            <a:cxnSpLocks/>
          </p:cNvCxnSpPr>
          <p:nvPr/>
        </p:nvCxnSpPr>
        <p:spPr>
          <a:xfrm>
            <a:off x="6086007" y="3912433"/>
            <a:ext cx="9993" cy="1066297"/>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056F5D-EE18-43B7-BBE1-D738636D3908}"/>
              </a:ext>
            </a:extLst>
          </p:cNvPr>
          <p:cNvSpPr txBox="1"/>
          <p:nvPr/>
        </p:nvSpPr>
        <p:spPr>
          <a:xfrm>
            <a:off x="5459896" y="4961739"/>
            <a:ext cx="1272208" cy="584775"/>
          </a:xfrm>
          <a:prstGeom prst="rect">
            <a:avLst/>
          </a:prstGeom>
          <a:noFill/>
        </p:spPr>
        <p:txBody>
          <a:bodyPr wrap="square" rtlCol="0">
            <a:spAutoFit/>
          </a:bodyPr>
          <a:lstStyle/>
          <a:p>
            <a:pPr algn="ctr"/>
            <a:r>
              <a:rPr lang="en-US" sz="3200" b="1" dirty="0">
                <a:solidFill>
                  <a:srgbClr val="FF0000"/>
                </a:solidFill>
              </a:rPr>
              <a:t>TV</a:t>
            </a:r>
          </a:p>
        </p:txBody>
      </p:sp>
    </p:spTree>
    <p:extLst>
      <p:ext uri="{BB962C8B-B14F-4D97-AF65-F5344CB8AC3E}">
        <p14:creationId xmlns:p14="http://schemas.microsoft.com/office/powerpoint/2010/main" val="95205339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1000"/>
                                        <p:tgtEl>
                                          <p:spTgt spid="29"/>
                                        </p:tgtEl>
                                      </p:cBhvr>
                                    </p:animEffect>
                                    <p:anim calcmode="lin" valueType="num">
                                      <p:cBhvr>
                                        <p:cTn id="18" dur="1000" fill="hold"/>
                                        <p:tgtEl>
                                          <p:spTgt spid="29"/>
                                        </p:tgtEl>
                                        <p:attrNameLst>
                                          <p:attrName>ppt_x</p:attrName>
                                        </p:attrNameLst>
                                      </p:cBhvr>
                                      <p:tavLst>
                                        <p:tav tm="0">
                                          <p:val>
                                            <p:strVal val="#ppt_x"/>
                                          </p:val>
                                        </p:tav>
                                        <p:tav tm="100000">
                                          <p:val>
                                            <p:strVal val="#ppt_x"/>
                                          </p:val>
                                        </p:tav>
                                      </p:tavLst>
                                    </p:anim>
                                    <p:anim calcmode="lin" valueType="num">
                                      <p:cBhvr>
                                        <p:cTn id="19" dur="1000" fill="hold"/>
                                        <p:tgtEl>
                                          <p:spTgt spid="29"/>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1000" fill="hold"/>
                                        <p:tgtEl>
                                          <p:spTgt spid="30"/>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wipe(down)">
                                      <p:cBhvr>
                                        <p:cTn id="33" dur="500"/>
                                        <p:tgtEl>
                                          <p:spTgt spid="31"/>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wipe(down)">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29" grpId="0" animBg="1"/>
      <p:bldP spid="20" grpId="0" animBg="1"/>
      <p:bldP spid="24" grpId="0"/>
      <p:bldP spid="32" grpId="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9D7ED9F-D70B-4FE1-9AB5-05F6518B3A5B}"/>
              </a:ext>
            </a:extLst>
          </p:cNvPr>
          <p:cNvSpPr/>
          <p:nvPr/>
        </p:nvSpPr>
        <p:spPr>
          <a:xfrm>
            <a:off x="4965563" y="1283046"/>
            <a:ext cx="1280160"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12">
            <a:extLst>
              <a:ext uri="{FF2B5EF4-FFF2-40B4-BE49-F238E27FC236}">
                <a16:creationId xmlns:a16="http://schemas.microsoft.com/office/drawing/2014/main" id="{601A75D4-DA4A-4A45-9F8A-50BEAD1B35E8}"/>
              </a:ext>
            </a:extLst>
          </p:cNvPr>
          <p:cNvSpPr/>
          <p:nvPr/>
        </p:nvSpPr>
        <p:spPr>
          <a:xfrm>
            <a:off x="5894815" y="1283046"/>
            <a:ext cx="2194560"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146FC6A6-89B8-43BB-BC3E-C9A4127EE086}"/>
                  </a:ext>
                </a:extLst>
              </p:cNvPr>
              <p:cNvSpPr txBox="1"/>
              <p:nvPr/>
            </p:nvSpPr>
            <p:spPr>
              <a:xfrm>
                <a:off x="397875" y="1283046"/>
                <a:ext cx="4114466" cy="676660"/>
              </a:xfrm>
              <a:prstGeom prst="rect">
                <a:avLst/>
              </a:prstGeom>
              <a:solidFill>
                <a:srgbClr val="FFFF37">
                  <a:alpha val="50000"/>
                </a:srgbClr>
              </a:solidFill>
              <a:ln w="38100">
                <a:solidFill>
                  <a:schemeClr val="bg1">
                    <a:lumMod val="50000"/>
                  </a:schemeClr>
                </a:solidFill>
              </a:ln>
            </p:spPr>
            <p:txBody>
              <a:bodyPr wrap="square" rtlCol="0">
                <a:spAutoFit/>
              </a:bodyPr>
              <a:lstStyle/>
              <a:p>
                <a:pPr algn="ctr"/>
                <a:r>
                  <a:rPr lang="en-US" sz="2800" b="1" dirty="0" err="1">
                    <a:solidFill>
                      <a:schemeClr val="tx1">
                        <a:lumMod val="85000"/>
                        <a:lumOff val="15000"/>
                      </a:schemeClr>
                    </a:solidFill>
                  </a:rPr>
                  <a:t>u</a:t>
                </a:r>
                <a:r>
                  <a:rPr lang="en-US" sz="2800" b="1" baseline="-25000" dirty="0" err="1">
                    <a:solidFill>
                      <a:schemeClr val="tx1">
                        <a:lumMod val="85000"/>
                        <a:lumOff val="15000"/>
                      </a:schemeClr>
                    </a:solidFill>
                  </a:rPr>
                  <a:t>bias</a:t>
                </a:r>
                <a:r>
                  <a:rPr lang="en-US" sz="2800" b="1" dirty="0">
                    <a:solidFill>
                      <a:schemeClr val="tx1">
                        <a:lumMod val="85000"/>
                        <a:lumOff val="15000"/>
                      </a:schemeClr>
                    </a:solidFill>
                  </a:rPr>
                  <a:t> = </a:t>
                </a:r>
                <a14:m>
                  <m:oMath xmlns:m="http://schemas.openxmlformats.org/officeDocument/2006/math">
                    <m:rad>
                      <m:radPr>
                        <m:degHide m:val="on"/>
                        <m:ctrlPr>
                          <a:rPr lang="en-US" sz="3600" b="1" i="1">
                            <a:solidFill>
                              <a:schemeClr val="tx1">
                                <a:lumMod val="85000"/>
                                <a:lumOff val="15000"/>
                              </a:schemeClr>
                            </a:solidFill>
                            <a:latin typeface="Cambria Math" panose="02040503050406030204" pitchFamily="18" charset="0"/>
                          </a:rPr>
                        </m:ctrlPr>
                      </m:radPr>
                      <m:deg/>
                      <m:e>
                        <m:r>
                          <m:rPr>
                            <m:nor/>
                          </m:rPr>
                          <a:rPr lang="en-US" sz="3200" b="1" dirty="0" smtClean="0">
                            <a:solidFill>
                              <a:schemeClr val="tx1">
                                <a:lumMod val="85000"/>
                                <a:lumOff val="15000"/>
                              </a:schemeClr>
                            </a:solidFill>
                          </a:rPr>
                          <m:t>u</m:t>
                        </m:r>
                        <m:r>
                          <m:rPr>
                            <m:nor/>
                          </m:rPr>
                          <a:rPr lang="en-US" sz="3200" b="1" baseline="30000" dirty="0" smtClean="0">
                            <a:solidFill>
                              <a:schemeClr val="tx1">
                                <a:lumMod val="85000"/>
                                <a:lumOff val="15000"/>
                              </a:schemeClr>
                            </a:solidFill>
                          </a:rPr>
                          <m:t>2</m:t>
                        </m:r>
                        <m:r>
                          <m:rPr>
                            <m:nor/>
                          </m:rPr>
                          <a:rPr lang="en-US" sz="3200" b="1" baseline="-25000" dirty="0" smtClean="0">
                            <a:solidFill>
                              <a:schemeClr val="tx1">
                                <a:lumMod val="85000"/>
                                <a:lumOff val="15000"/>
                              </a:schemeClr>
                            </a:solidFill>
                          </a:rPr>
                          <m:t>RM</m:t>
                        </m:r>
                        <m:r>
                          <m:rPr>
                            <m:nor/>
                          </m:rPr>
                          <a:rPr lang="en-US" sz="3200" b="1" dirty="0" smtClean="0">
                            <a:solidFill>
                              <a:schemeClr val="tx1">
                                <a:lumMod val="85000"/>
                                <a:lumOff val="15000"/>
                              </a:schemeClr>
                            </a:solidFill>
                          </a:rPr>
                          <m:t> </m:t>
                        </m:r>
                        <m:r>
                          <a:rPr lang="en-US" sz="3200" b="1" i="0" dirty="0" smtClean="0">
                            <a:solidFill>
                              <a:schemeClr val="tx1">
                                <a:lumMod val="85000"/>
                                <a:lumOff val="15000"/>
                              </a:schemeClr>
                            </a:solidFill>
                            <a:latin typeface="Cambria Math" panose="02040503050406030204" pitchFamily="18" charset="0"/>
                          </a:rPr>
                          <m:t>+</m:t>
                        </m:r>
                        <m:r>
                          <m:rPr>
                            <m:nor/>
                          </m:rPr>
                          <a:rPr lang="en-US" sz="3200" b="1" dirty="0" smtClean="0">
                            <a:solidFill>
                              <a:schemeClr val="tx1">
                                <a:lumMod val="85000"/>
                                <a:lumOff val="15000"/>
                              </a:schemeClr>
                            </a:solidFill>
                            <a:latin typeface="Cambria Math" panose="02040503050406030204" pitchFamily="18" charset="0"/>
                          </a:rPr>
                          <m:t>u</m:t>
                        </m:r>
                        <m:r>
                          <m:rPr>
                            <m:nor/>
                          </m:rPr>
                          <a:rPr lang="en-US" sz="2800" b="1" baseline="30000" dirty="0" smtClean="0">
                            <a:solidFill>
                              <a:schemeClr val="tx1">
                                <a:lumMod val="85000"/>
                                <a:lumOff val="15000"/>
                              </a:schemeClr>
                            </a:solidFill>
                          </a:rPr>
                          <m:t>2</m:t>
                        </m:r>
                        <m:r>
                          <m:rPr>
                            <m:nor/>
                          </m:rPr>
                          <a:rPr lang="en-US" sz="2800" b="1" baseline="-25000" dirty="0" smtClean="0">
                            <a:solidFill>
                              <a:schemeClr val="tx1">
                                <a:lumMod val="85000"/>
                                <a:lumOff val="15000"/>
                              </a:schemeClr>
                            </a:solidFill>
                          </a:rPr>
                          <m:t>Mean</m:t>
                        </m:r>
                        <m:r>
                          <m:rPr>
                            <m:nor/>
                          </m:rPr>
                          <a:rPr lang="en-US" sz="2800" b="1" dirty="0">
                            <a:solidFill>
                              <a:schemeClr val="tx1">
                                <a:lumMod val="85000"/>
                                <a:lumOff val="15000"/>
                              </a:schemeClr>
                            </a:solidFill>
                          </a:rPr>
                          <m:t> </m:t>
                        </m:r>
                      </m:e>
                    </m:rad>
                  </m:oMath>
                </a14:m>
                <a:r>
                  <a:rPr lang="en-US" sz="2800" b="1" dirty="0">
                    <a:solidFill>
                      <a:schemeClr val="tx1">
                        <a:lumMod val="85000"/>
                        <a:lumOff val="15000"/>
                      </a:schemeClr>
                    </a:solidFill>
                  </a:rPr>
                  <a:t> </a:t>
                </a:r>
              </a:p>
            </p:txBody>
          </p:sp>
        </mc:Choice>
        <mc:Fallback xmlns="">
          <p:sp>
            <p:nvSpPr>
              <p:cNvPr id="19" name="TextBox 18">
                <a:extLst>
                  <a:ext uri="{FF2B5EF4-FFF2-40B4-BE49-F238E27FC236}">
                    <a16:creationId xmlns:a16="http://schemas.microsoft.com/office/drawing/2014/main" id="{146FC6A6-89B8-43BB-BC3E-C9A4127EE086}"/>
                  </a:ext>
                </a:extLst>
              </p:cNvPr>
              <p:cNvSpPr txBox="1">
                <a:spLocks noRot="1" noChangeAspect="1" noMove="1" noResize="1" noEditPoints="1" noAdjustHandles="1" noChangeArrowheads="1" noChangeShapeType="1" noTextEdit="1"/>
              </p:cNvSpPr>
              <p:nvPr/>
            </p:nvSpPr>
            <p:spPr>
              <a:xfrm>
                <a:off x="397875" y="1283046"/>
                <a:ext cx="4114466" cy="676660"/>
              </a:xfrm>
              <a:prstGeom prst="rect">
                <a:avLst/>
              </a:prstGeom>
              <a:blipFill>
                <a:blip r:embed="rId2"/>
                <a:stretch>
                  <a:fillRect b="-17949"/>
                </a:stretch>
              </a:blipFill>
              <a:ln w="38100">
                <a:solidFill>
                  <a:schemeClr val="bg1">
                    <a:lumMod val="50000"/>
                  </a:schemeClr>
                </a:solidFill>
              </a:ln>
            </p:spPr>
            <p:txBody>
              <a:bodyPr/>
              <a:lstStyle/>
              <a:p>
                <a:r>
                  <a:rPr lang="fa-IR">
                    <a:noFill/>
                  </a:rPr>
                  <a:t> </a:t>
                </a:r>
              </a:p>
            </p:txBody>
          </p:sp>
        </mc:Fallback>
      </mc:AlternateContent>
      <p:sp>
        <p:nvSpPr>
          <p:cNvPr id="20" name="TextBox 19">
            <a:extLst>
              <a:ext uri="{FF2B5EF4-FFF2-40B4-BE49-F238E27FC236}">
                <a16:creationId xmlns:a16="http://schemas.microsoft.com/office/drawing/2014/main" id="{63F32102-5386-4A50-B02B-31BAC6D104A7}"/>
              </a:ext>
            </a:extLst>
          </p:cNvPr>
          <p:cNvSpPr txBox="1"/>
          <p:nvPr/>
        </p:nvSpPr>
        <p:spPr>
          <a:xfrm>
            <a:off x="397875" y="2576690"/>
            <a:ext cx="4114466" cy="646331"/>
          </a:xfrm>
          <a:prstGeom prst="rect">
            <a:avLst/>
          </a:prstGeom>
          <a:solidFill>
            <a:srgbClr val="FFFF37"/>
          </a:solidFill>
          <a:ln w="38100">
            <a:solidFill>
              <a:schemeClr val="bg1">
                <a:lumMod val="50000"/>
              </a:schemeClr>
            </a:solidFill>
          </a:ln>
        </p:spPr>
        <p:txBody>
          <a:bodyPr wrap="square" rtlCol="0">
            <a:spAutoFit/>
          </a:bodyPr>
          <a:lstStyle/>
          <a:p>
            <a:pPr algn="ctr"/>
            <a:r>
              <a:rPr lang="en-US" sz="3600" b="1" dirty="0" err="1">
                <a:solidFill>
                  <a:schemeClr val="tx1">
                    <a:lumMod val="85000"/>
                    <a:lumOff val="15000"/>
                  </a:schemeClr>
                </a:solidFill>
              </a:rPr>
              <a:t>U</a:t>
            </a:r>
            <a:r>
              <a:rPr lang="en-US" sz="3600" b="1" baseline="-25000" dirty="0" err="1">
                <a:solidFill>
                  <a:schemeClr val="tx1">
                    <a:lumMod val="85000"/>
                    <a:lumOff val="15000"/>
                  </a:schemeClr>
                </a:solidFill>
              </a:rPr>
              <a:t>bias</a:t>
            </a:r>
            <a:r>
              <a:rPr lang="en-US" sz="3600" b="1" dirty="0">
                <a:solidFill>
                  <a:schemeClr val="tx1">
                    <a:lumMod val="85000"/>
                    <a:lumOff val="15000"/>
                  </a:schemeClr>
                </a:solidFill>
              </a:rPr>
              <a:t> = </a:t>
            </a:r>
            <a:r>
              <a:rPr lang="en-US" sz="3600" b="1" dirty="0">
                <a:solidFill>
                  <a:srgbClr val="FF0000"/>
                </a:solidFill>
                <a:highlight>
                  <a:srgbClr val="FFFFFF"/>
                </a:highlight>
              </a:rPr>
              <a:t>m</a:t>
            </a:r>
            <a:r>
              <a:rPr lang="en-US" sz="3600" b="1" dirty="0">
                <a:solidFill>
                  <a:schemeClr val="tx1">
                    <a:lumMod val="85000"/>
                    <a:lumOff val="15000"/>
                  </a:schemeClr>
                </a:solidFill>
              </a:rPr>
              <a:t> * </a:t>
            </a:r>
            <a:r>
              <a:rPr lang="en-US" sz="3600" b="1" dirty="0" err="1">
                <a:solidFill>
                  <a:schemeClr val="tx1">
                    <a:lumMod val="85000"/>
                    <a:lumOff val="15000"/>
                  </a:schemeClr>
                </a:solidFill>
              </a:rPr>
              <a:t>u</a:t>
            </a:r>
            <a:r>
              <a:rPr lang="en-US" sz="3600" b="1" baseline="-25000" dirty="0" err="1">
                <a:solidFill>
                  <a:schemeClr val="tx1">
                    <a:lumMod val="85000"/>
                    <a:lumOff val="15000"/>
                  </a:schemeClr>
                </a:solidFill>
              </a:rPr>
              <a:t>bias</a:t>
            </a:r>
            <a:r>
              <a:rPr lang="en-US" sz="3600" b="1" dirty="0">
                <a:solidFill>
                  <a:schemeClr val="tx1">
                    <a:lumMod val="85000"/>
                    <a:lumOff val="15000"/>
                  </a:schemeClr>
                </a:solidFill>
              </a:rPr>
              <a:t> </a:t>
            </a:r>
          </a:p>
        </p:txBody>
      </p:sp>
      <p:sp>
        <p:nvSpPr>
          <p:cNvPr id="22" name="TextBox 21">
            <a:extLst>
              <a:ext uri="{FF2B5EF4-FFF2-40B4-BE49-F238E27FC236}">
                <a16:creationId xmlns:a16="http://schemas.microsoft.com/office/drawing/2014/main" id="{F388E262-FBE6-4E2E-ABE6-443476F0F533}"/>
              </a:ext>
            </a:extLst>
          </p:cNvPr>
          <p:cNvSpPr txBox="1"/>
          <p:nvPr/>
        </p:nvSpPr>
        <p:spPr>
          <a:xfrm>
            <a:off x="4876085" y="1448751"/>
            <a:ext cx="3308540" cy="400110"/>
          </a:xfrm>
          <a:prstGeom prst="rect">
            <a:avLst/>
          </a:prstGeom>
          <a:noFill/>
          <a:ln>
            <a:noFill/>
          </a:ln>
        </p:spPr>
        <p:txBody>
          <a:bodyPr wrap="square" rtlCol="0">
            <a:spAutoFit/>
          </a:bodyPr>
          <a:lstStyle/>
          <a:p>
            <a:pPr algn="ctr"/>
            <a:r>
              <a:rPr lang="en-US" sz="2000" b="1" dirty="0"/>
              <a:t>Standard  uncertainty of Bias</a:t>
            </a:r>
          </a:p>
        </p:txBody>
      </p:sp>
      <p:sp>
        <p:nvSpPr>
          <p:cNvPr id="23" name="Rectangle 22">
            <a:extLst>
              <a:ext uri="{FF2B5EF4-FFF2-40B4-BE49-F238E27FC236}">
                <a16:creationId xmlns:a16="http://schemas.microsoft.com/office/drawing/2014/main" id="{6F30FC02-0A2E-4DE4-80EC-24A680BD09D4}"/>
              </a:ext>
            </a:extLst>
          </p:cNvPr>
          <p:cNvSpPr/>
          <p:nvPr/>
        </p:nvSpPr>
        <p:spPr>
          <a:xfrm>
            <a:off x="4970749" y="2525541"/>
            <a:ext cx="4937760" cy="731520"/>
          </a:xfrm>
          <a:prstGeom prst="rect">
            <a:avLst/>
          </a:prstGeom>
          <a:solidFill>
            <a:schemeClr val="bg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TextBox 23">
            <a:extLst>
              <a:ext uri="{FF2B5EF4-FFF2-40B4-BE49-F238E27FC236}">
                <a16:creationId xmlns:a16="http://schemas.microsoft.com/office/drawing/2014/main" id="{5BE7B5C9-CC40-45F0-8BCA-58F5E3550B8E}"/>
              </a:ext>
            </a:extLst>
          </p:cNvPr>
          <p:cNvSpPr txBox="1"/>
          <p:nvPr/>
        </p:nvSpPr>
        <p:spPr>
          <a:xfrm>
            <a:off x="5509145" y="2676256"/>
            <a:ext cx="3763209" cy="400110"/>
          </a:xfrm>
          <a:prstGeom prst="rect">
            <a:avLst/>
          </a:prstGeom>
          <a:noFill/>
          <a:ln>
            <a:noFill/>
          </a:ln>
        </p:spPr>
        <p:txBody>
          <a:bodyPr wrap="square" rtlCol="0">
            <a:spAutoFit/>
          </a:bodyPr>
          <a:lstStyle/>
          <a:p>
            <a:pPr algn="ctr"/>
            <a:r>
              <a:rPr lang="en-US" sz="2000" b="1" dirty="0"/>
              <a:t>Expanded  uncertainty of Bias</a:t>
            </a:r>
          </a:p>
        </p:txBody>
      </p:sp>
      <p:sp>
        <p:nvSpPr>
          <p:cNvPr id="26" name="Title 1">
            <a:extLst>
              <a:ext uri="{FF2B5EF4-FFF2-40B4-BE49-F238E27FC236}">
                <a16:creationId xmlns:a16="http://schemas.microsoft.com/office/drawing/2014/main" id="{9087EDB6-BE64-4446-B731-93E66F2DC7C7}"/>
              </a:ext>
            </a:extLst>
          </p:cNvPr>
          <p:cNvSpPr>
            <a:spLocks noGrp="1"/>
          </p:cNvSpPr>
          <p:nvPr>
            <p:ph type="title"/>
          </p:nvPr>
        </p:nvSpPr>
        <p:spPr>
          <a:xfrm>
            <a:off x="838200" y="284914"/>
            <a:ext cx="10515600" cy="663575"/>
          </a:xfrm>
          <a:gradFill>
            <a:gsLst>
              <a:gs pos="0">
                <a:schemeClr val="bg1">
                  <a:lumMod val="75000"/>
                </a:schemeClr>
              </a:gs>
              <a:gs pos="80000">
                <a:schemeClr val="bg1">
                  <a:lumMod val="95000"/>
                </a:schemeClr>
              </a:gs>
            </a:gsLst>
            <a:path path="circle">
              <a:fillToRect l="100000" b="100000"/>
            </a:path>
          </a:gradFill>
          <a:ln w="38100">
            <a:solidFill>
              <a:srgbClr val="00B0F0"/>
            </a:solidFill>
          </a:ln>
        </p:spPr>
        <p:txBody>
          <a:bodyPr vert="horz" lIns="91440" tIns="45720" rIns="91440" bIns="45720" rtlCol="0" anchor="ctr">
            <a:normAutofit/>
          </a:bodyPr>
          <a:lstStyle/>
          <a:p>
            <a:r>
              <a:rPr lang="en-US" sz="3600" b="1" dirty="0">
                <a:solidFill>
                  <a:schemeClr val="tx1">
                    <a:lumMod val="75000"/>
                    <a:lumOff val="25000"/>
                  </a:schemeClr>
                </a:solidFill>
                <a:cs typeface="+mn-cs"/>
              </a:rPr>
              <a:t>Statistical basis</a:t>
            </a:r>
          </a:p>
        </p:txBody>
      </p:sp>
      <p:sp>
        <p:nvSpPr>
          <p:cNvPr id="16" name="TextBox 15">
            <a:extLst>
              <a:ext uri="{FF2B5EF4-FFF2-40B4-BE49-F238E27FC236}">
                <a16:creationId xmlns:a16="http://schemas.microsoft.com/office/drawing/2014/main" id="{62A3024A-AE3F-4E27-9BA2-F4DCF80A1F7C}"/>
              </a:ext>
            </a:extLst>
          </p:cNvPr>
          <p:cNvSpPr txBox="1"/>
          <p:nvPr/>
        </p:nvSpPr>
        <p:spPr>
          <a:xfrm>
            <a:off x="5459896" y="4963057"/>
            <a:ext cx="1272208" cy="584775"/>
          </a:xfrm>
          <a:prstGeom prst="rect">
            <a:avLst/>
          </a:prstGeom>
          <a:noFill/>
        </p:spPr>
        <p:txBody>
          <a:bodyPr wrap="square" rtlCol="0">
            <a:spAutoFit/>
          </a:bodyPr>
          <a:lstStyle/>
          <a:p>
            <a:pPr algn="ctr"/>
            <a:r>
              <a:rPr lang="en-US" sz="3200" b="1" dirty="0">
                <a:solidFill>
                  <a:srgbClr val="FF0000"/>
                </a:solidFill>
              </a:rPr>
              <a:t>TV</a:t>
            </a:r>
          </a:p>
        </p:txBody>
      </p:sp>
      <p:sp>
        <p:nvSpPr>
          <p:cNvPr id="14" name="Rectangle 13">
            <a:extLst>
              <a:ext uri="{FF2B5EF4-FFF2-40B4-BE49-F238E27FC236}">
                <a16:creationId xmlns:a16="http://schemas.microsoft.com/office/drawing/2014/main" id="{BB6EBAAF-6441-41A0-A349-1B2C3DC922DC}"/>
              </a:ext>
            </a:extLst>
          </p:cNvPr>
          <p:cNvSpPr/>
          <p:nvPr/>
        </p:nvSpPr>
        <p:spPr>
          <a:xfrm>
            <a:off x="1072064" y="4062685"/>
            <a:ext cx="4937760" cy="731520"/>
          </a:xfrm>
          <a:prstGeom prst="rect">
            <a:avLst/>
          </a:prstGeom>
          <a:solidFill>
            <a:schemeClr val="bg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 name="Rectangle 14">
            <a:extLst>
              <a:ext uri="{FF2B5EF4-FFF2-40B4-BE49-F238E27FC236}">
                <a16:creationId xmlns:a16="http://schemas.microsoft.com/office/drawing/2014/main" id="{53BDBDB6-55E0-455C-A906-AE4C0A42FB98}"/>
              </a:ext>
            </a:extLst>
          </p:cNvPr>
          <p:cNvSpPr/>
          <p:nvPr/>
        </p:nvSpPr>
        <p:spPr>
          <a:xfrm>
            <a:off x="6155955" y="4062685"/>
            <a:ext cx="4937760" cy="731520"/>
          </a:xfrm>
          <a:prstGeom prst="rect">
            <a:avLst/>
          </a:prstGeom>
          <a:solidFill>
            <a:schemeClr val="bg1">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8E8D09DA-2145-4D70-94A4-886B00DAE59E}"/>
              </a:ext>
            </a:extLst>
          </p:cNvPr>
          <p:cNvCxnSpPr>
            <a:cxnSpLocks/>
          </p:cNvCxnSpPr>
          <p:nvPr/>
        </p:nvCxnSpPr>
        <p:spPr>
          <a:xfrm>
            <a:off x="6077893" y="3912433"/>
            <a:ext cx="9993" cy="1066297"/>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2086C678-49C0-42AC-A642-01F6431BBF3F}"/>
              </a:ext>
            </a:extLst>
          </p:cNvPr>
          <p:cNvSpPr txBox="1"/>
          <p:nvPr/>
        </p:nvSpPr>
        <p:spPr>
          <a:xfrm>
            <a:off x="2390888" y="4182605"/>
            <a:ext cx="2121453" cy="523220"/>
          </a:xfrm>
          <a:prstGeom prst="rect">
            <a:avLst/>
          </a:prstGeom>
          <a:noFill/>
          <a:ln w="38100">
            <a:noFill/>
          </a:ln>
        </p:spPr>
        <p:txBody>
          <a:bodyPr wrap="square" rtlCol="0">
            <a:spAutoFit/>
          </a:bodyPr>
          <a:lstStyle/>
          <a:p>
            <a:pPr algn="ctr"/>
            <a:r>
              <a:rPr lang="en-US" sz="2800" b="1" dirty="0">
                <a:solidFill>
                  <a:schemeClr val="tx1">
                    <a:lumMod val="85000"/>
                    <a:lumOff val="15000"/>
                  </a:schemeClr>
                </a:solidFill>
              </a:rPr>
              <a:t>TV - </a:t>
            </a:r>
            <a:r>
              <a:rPr lang="en-US" sz="2800" b="1" dirty="0" err="1">
                <a:solidFill>
                  <a:schemeClr val="tx1">
                    <a:lumMod val="85000"/>
                    <a:lumOff val="15000"/>
                  </a:schemeClr>
                </a:solidFill>
              </a:rPr>
              <a:t>U</a:t>
            </a:r>
            <a:r>
              <a:rPr lang="en-US" sz="2800" b="1" baseline="-25000" dirty="0" err="1">
                <a:solidFill>
                  <a:schemeClr val="tx1">
                    <a:lumMod val="85000"/>
                    <a:lumOff val="15000"/>
                  </a:schemeClr>
                </a:solidFill>
              </a:rPr>
              <a:t>bias</a:t>
            </a:r>
            <a:endParaRPr lang="en-US" sz="2800" b="1" dirty="0">
              <a:solidFill>
                <a:schemeClr val="tx1">
                  <a:lumMod val="85000"/>
                  <a:lumOff val="15000"/>
                </a:schemeClr>
              </a:solidFill>
            </a:endParaRPr>
          </a:p>
        </p:txBody>
      </p:sp>
      <p:sp>
        <p:nvSpPr>
          <p:cNvPr id="28" name="TextBox 27">
            <a:extLst>
              <a:ext uri="{FF2B5EF4-FFF2-40B4-BE49-F238E27FC236}">
                <a16:creationId xmlns:a16="http://schemas.microsoft.com/office/drawing/2014/main" id="{8D3AF70B-680C-42F3-855B-2EADA3D56AD0}"/>
              </a:ext>
            </a:extLst>
          </p:cNvPr>
          <p:cNvSpPr txBox="1"/>
          <p:nvPr/>
        </p:nvSpPr>
        <p:spPr>
          <a:xfrm>
            <a:off x="7466001" y="4182605"/>
            <a:ext cx="2121453" cy="523220"/>
          </a:xfrm>
          <a:prstGeom prst="rect">
            <a:avLst/>
          </a:prstGeom>
          <a:noFill/>
          <a:ln w="38100">
            <a:noFill/>
          </a:ln>
        </p:spPr>
        <p:txBody>
          <a:bodyPr wrap="square" rtlCol="0">
            <a:spAutoFit/>
          </a:bodyPr>
          <a:lstStyle/>
          <a:p>
            <a:pPr algn="ctr"/>
            <a:r>
              <a:rPr lang="en-US" sz="2800" b="1" dirty="0">
                <a:solidFill>
                  <a:schemeClr val="tx1">
                    <a:lumMod val="85000"/>
                    <a:lumOff val="15000"/>
                  </a:schemeClr>
                </a:solidFill>
              </a:rPr>
              <a:t>TV + </a:t>
            </a:r>
            <a:r>
              <a:rPr lang="en-US" sz="2800" b="1" dirty="0" err="1">
                <a:solidFill>
                  <a:schemeClr val="tx1">
                    <a:lumMod val="85000"/>
                    <a:lumOff val="15000"/>
                  </a:schemeClr>
                </a:solidFill>
              </a:rPr>
              <a:t>U</a:t>
            </a:r>
            <a:r>
              <a:rPr lang="en-US" sz="2800" b="1" baseline="-25000" dirty="0" err="1">
                <a:solidFill>
                  <a:schemeClr val="tx1">
                    <a:lumMod val="85000"/>
                    <a:lumOff val="15000"/>
                  </a:schemeClr>
                </a:solidFill>
              </a:rPr>
              <a:t>bias</a:t>
            </a:r>
            <a:endParaRPr lang="en-US" sz="2800" b="1" dirty="0">
              <a:solidFill>
                <a:schemeClr val="tx1">
                  <a:lumMod val="85000"/>
                  <a:lumOff val="15000"/>
                </a:schemeClr>
              </a:solidFill>
            </a:endParaRPr>
          </a:p>
        </p:txBody>
      </p:sp>
    </p:spTree>
    <p:extLst>
      <p:ext uri="{BB962C8B-B14F-4D97-AF65-F5344CB8AC3E}">
        <p14:creationId xmlns:p14="http://schemas.microsoft.com/office/powerpoint/2010/main" val="183653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C5B430E4-5C43-4D1C-9EA7-5AFA6C281346}"/>
              </a:ext>
            </a:extLst>
          </p:cNvPr>
          <p:cNvSpPr txBox="1"/>
          <p:nvPr/>
        </p:nvSpPr>
        <p:spPr>
          <a:xfrm>
            <a:off x="4678680" y="741256"/>
            <a:ext cx="2834640" cy="584775"/>
          </a:xfrm>
          <a:prstGeom prst="rect">
            <a:avLst/>
          </a:prstGeom>
          <a:solidFill>
            <a:schemeClr val="bg1">
              <a:lumMod val="95000"/>
            </a:schemeClr>
          </a:solidFill>
          <a:ln w="28575">
            <a:solidFill>
              <a:srgbClr val="0055A6"/>
            </a:solidFill>
            <a:prstDash val="sysDash"/>
          </a:ln>
        </p:spPr>
        <p:txBody>
          <a:bodyPr wrap="square" rtlCol="1">
            <a:spAutoFit/>
          </a:bodyPr>
          <a:lstStyle/>
          <a:p>
            <a:pPr algn="ctr"/>
            <a:r>
              <a:rPr lang="en-US" sz="3200" b="1" dirty="0">
                <a:solidFill>
                  <a:schemeClr val="tx1">
                    <a:lumMod val="75000"/>
                    <a:lumOff val="25000"/>
                  </a:schemeClr>
                </a:solidFill>
              </a:rPr>
              <a:t>VI = TV ± </a:t>
            </a:r>
            <a:r>
              <a:rPr lang="en-US" sz="3200" b="1" dirty="0" err="1">
                <a:solidFill>
                  <a:schemeClr val="tx1">
                    <a:lumMod val="75000"/>
                    <a:lumOff val="25000"/>
                  </a:schemeClr>
                </a:solidFill>
              </a:rPr>
              <a:t>U</a:t>
            </a:r>
            <a:r>
              <a:rPr lang="en-US" sz="3200" b="1" baseline="-25000" dirty="0" err="1">
                <a:solidFill>
                  <a:schemeClr val="tx1">
                    <a:lumMod val="75000"/>
                    <a:lumOff val="25000"/>
                  </a:schemeClr>
                </a:solidFill>
              </a:rPr>
              <a:t>bias</a:t>
            </a:r>
            <a:endParaRPr lang="fa-IR" sz="3200" b="1" dirty="0">
              <a:solidFill>
                <a:schemeClr val="tx1">
                  <a:lumMod val="75000"/>
                  <a:lumOff val="25000"/>
                </a:schemeClr>
              </a:solidFill>
            </a:endParaRPr>
          </a:p>
        </p:txBody>
      </p:sp>
      <p:sp>
        <p:nvSpPr>
          <p:cNvPr id="14" name="TextBox 13">
            <a:extLst>
              <a:ext uri="{FF2B5EF4-FFF2-40B4-BE49-F238E27FC236}">
                <a16:creationId xmlns:a16="http://schemas.microsoft.com/office/drawing/2014/main" id="{4B85BE17-8C78-4D48-BEB8-3938B252894E}"/>
              </a:ext>
            </a:extLst>
          </p:cNvPr>
          <p:cNvSpPr txBox="1"/>
          <p:nvPr/>
        </p:nvSpPr>
        <p:spPr>
          <a:xfrm>
            <a:off x="5508798" y="2404329"/>
            <a:ext cx="1272208" cy="584775"/>
          </a:xfrm>
          <a:prstGeom prst="rect">
            <a:avLst/>
          </a:prstGeom>
          <a:noFill/>
        </p:spPr>
        <p:txBody>
          <a:bodyPr wrap="square" rtlCol="0">
            <a:spAutoFit/>
          </a:bodyPr>
          <a:lstStyle/>
          <a:p>
            <a:pPr algn="ctr"/>
            <a:r>
              <a:rPr lang="en-US" sz="3200" b="1" dirty="0">
                <a:solidFill>
                  <a:srgbClr val="FF0000"/>
                </a:solidFill>
              </a:rPr>
              <a:t>TV</a:t>
            </a:r>
          </a:p>
        </p:txBody>
      </p:sp>
      <p:sp>
        <p:nvSpPr>
          <p:cNvPr id="18" name="Rectangle 17">
            <a:extLst>
              <a:ext uri="{FF2B5EF4-FFF2-40B4-BE49-F238E27FC236}">
                <a16:creationId xmlns:a16="http://schemas.microsoft.com/office/drawing/2014/main" id="{C448675D-C6AF-4EE3-B894-9F82C9CF9294}"/>
              </a:ext>
            </a:extLst>
          </p:cNvPr>
          <p:cNvSpPr/>
          <p:nvPr/>
        </p:nvSpPr>
        <p:spPr>
          <a:xfrm>
            <a:off x="6181384" y="3242817"/>
            <a:ext cx="3296375"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solidFill>
                  <a:schemeClr val="tx1"/>
                </a:solidFill>
              </a:rPr>
              <a:t>+ U</a:t>
            </a:r>
            <a:r>
              <a:rPr lang="en-US" sz="4000" b="1" baseline="-25000" dirty="0">
                <a:solidFill>
                  <a:schemeClr val="tx1"/>
                </a:solidFill>
              </a:rPr>
              <a:t>Bias</a:t>
            </a:r>
            <a:endParaRPr lang="fa-IR" sz="4000" b="1" dirty="0">
              <a:solidFill>
                <a:schemeClr val="tx1"/>
              </a:solidFill>
            </a:endParaRPr>
          </a:p>
        </p:txBody>
      </p:sp>
      <p:sp>
        <p:nvSpPr>
          <p:cNvPr id="19" name="Rectangle 18">
            <a:extLst>
              <a:ext uri="{FF2B5EF4-FFF2-40B4-BE49-F238E27FC236}">
                <a16:creationId xmlns:a16="http://schemas.microsoft.com/office/drawing/2014/main" id="{B703EF16-F0E5-40C6-9526-076BBC44802E}"/>
              </a:ext>
            </a:extLst>
          </p:cNvPr>
          <p:cNvSpPr/>
          <p:nvPr/>
        </p:nvSpPr>
        <p:spPr>
          <a:xfrm>
            <a:off x="2815597" y="3242817"/>
            <a:ext cx="3296375" cy="73152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000" b="1" dirty="0">
                <a:solidFill>
                  <a:schemeClr val="tx1"/>
                </a:solidFill>
              </a:rPr>
              <a:t>- U</a:t>
            </a:r>
            <a:r>
              <a:rPr lang="en-US" sz="4000" b="1" baseline="-25000" dirty="0">
                <a:solidFill>
                  <a:schemeClr val="tx1"/>
                </a:solidFill>
              </a:rPr>
              <a:t>Bias</a:t>
            </a:r>
            <a:endParaRPr lang="fa-IR" sz="4000" b="1" dirty="0">
              <a:solidFill>
                <a:schemeClr val="tx1"/>
              </a:solidFill>
            </a:endParaRPr>
          </a:p>
        </p:txBody>
      </p:sp>
      <p:cxnSp>
        <p:nvCxnSpPr>
          <p:cNvPr id="15" name="Straight Connector 14">
            <a:extLst>
              <a:ext uri="{FF2B5EF4-FFF2-40B4-BE49-F238E27FC236}">
                <a16:creationId xmlns:a16="http://schemas.microsoft.com/office/drawing/2014/main" id="{B31AAEC9-4687-4177-A664-5BC19C363592}"/>
              </a:ext>
            </a:extLst>
          </p:cNvPr>
          <p:cNvCxnSpPr>
            <a:cxnSpLocks/>
          </p:cNvCxnSpPr>
          <p:nvPr/>
        </p:nvCxnSpPr>
        <p:spPr>
          <a:xfrm>
            <a:off x="6144902" y="2961538"/>
            <a:ext cx="0" cy="100584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 name="Mean">
                <a:extLst>
                  <a:ext uri="{FF2B5EF4-FFF2-40B4-BE49-F238E27FC236}">
                    <a16:creationId xmlns:a16="http://schemas.microsoft.com/office/drawing/2014/main" id="{C767B399-EB1D-4917-9AC6-EDB92CAC4484}"/>
                  </a:ext>
                </a:extLst>
              </p:cNvPr>
              <p:cNvSpPr/>
              <p:nvPr/>
            </p:nvSpPr>
            <p:spPr>
              <a:xfrm>
                <a:off x="4890112" y="4031771"/>
                <a:ext cx="2519360" cy="783683"/>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acc>
                        <m:accPr>
                          <m:chr m:val="̿"/>
                          <m:ctrlPr>
                            <a:rPr lang="en-US" sz="2800" b="1" i="1">
                              <a:latin typeface="Cambria Math" panose="02040503050406030204" pitchFamily="18" charset="0"/>
                            </a:rPr>
                          </m:ctrlPr>
                        </m:accPr>
                        <m:e>
                          <m:r>
                            <a:rPr lang="en-US" sz="2800" b="1">
                              <a:latin typeface="Cambria Math" panose="02040503050406030204" pitchFamily="18" charset="0"/>
                            </a:rPr>
                            <m:t>𝐗</m:t>
                          </m:r>
                        </m:e>
                      </m:acc>
                    </m:oMath>
                  </m:oMathPara>
                </a14:m>
                <a:endParaRPr lang="fa-IR" sz="2800" b="1" dirty="0"/>
              </a:p>
            </p:txBody>
          </p:sp>
        </mc:Choice>
        <mc:Fallback xmlns="">
          <p:sp>
            <p:nvSpPr>
              <p:cNvPr id="2" name="Mean">
                <a:extLst>
                  <a:ext uri="{FF2B5EF4-FFF2-40B4-BE49-F238E27FC236}">
                    <a16:creationId xmlns:a16="http://schemas.microsoft.com/office/drawing/2014/main" id="{C767B399-EB1D-4917-9AC6-EDB92CAC4484}"/>
                  </a:ext>
                </a:extLst>
              </p:cNvPr>
              <p:cNvSpPr>
                <a:spLocks noRot="1" noChangeAspect="1" noMove="1" noResize="1" noEditPoints="1" noAdjustHandles="1" noChangeArrowheads="1" noChangeShapeType="1" noTextEdit="1"/>
              </p:cNvSpPr>
              <p:nvPr/>
            </p:nvSpPr>
            <p:spPr>
              <a:xfrm>
                <a:off x="4890112" y="4031771"/>
                <a:ext cx="2519360" cy="783683"/>
              </a:xfrm>
              <a:prstGeom prst="flowChartExtract">
                <a:avLst/>
              </a:prstGeom>
              <a:blipFill>
                <a:blip r:embed="rId5"/>
                <a:stretch>
                  <a:fillRect/>
                </a:stretch>
              </a:blipFill>
            </p:spPr>
            <p:txBody>
              <a:bodyPr/>
              <a:lstStyle/>
              <a:p>
                <a:r>
                  <a:rPr lang="fa-IR">
                    <a:noFill/>
                  </a:rPr>
                  <a:t> </a:t>
                </a:r>
              </a:p>
            </p:txBody>
          </p:sp>
        </mc:Fallback>
      </mc:AlternateContent>
      <p:sp>
        <p:nvSpPr>
          <p:cNvPr id="5" name="TextBox 4">
            <a:extLst>
              <a:ext uri="{FF2B5EF4-FFF2-40B4-BE49-F238E27FC236}">
                <a16:creationId xmlns:a16="http://schemas.microsoft.com/office/drawing/2014/main" id="{AA50E550-740D-4D4A-A354-B1E54FA4798D}"/>
              </a:ext>
            </a:extLst>
          </p:cNvPr>
          <p:cNvSpPr txBox="1"/>
          <p:nvPr/>
        </p:nvSpPr>
        <p:spPr>
          <a:xfrm>
            <a:off x="3957069" y="1811669"/>
            <a:ext cx="4763068" cy="523220"/>
          </a:xfrm>
          <a:prstGeom prst="rect">
            <a:avLst/>
          </a:prstGeom>
          <a:solidFill>
            <a:srgbClr val="FFFF00"/>
          </a:solidFill>
        </p:spPr>
        <p:txBody>
          <a:bodyPr wrap="square" rtlCol="1">
            <a:spAutoFit/>
          </a:bodyPr>
          <a:lstStyle/>
          <a:p>
            <a:pPr algn="ctr"/>
            <a:r>
              <a:rPr lang="en-US" sz="2800" b="1" dirty="0">
                <a:solidFill>
                  <a:schemeClr val="tx1">
                    <a:lumMod val="75000"/>
                    <a:lumOff val="25000"/>
                  </a:schemeClr>
                </a:solidFill>
              </a:rPr>
              <a:t>Statistically Significant Bias </a:t>
            </a:r>
            <a:endParaRPr lang="fa-IR" sz="2800" b="1" dirty="0">
              <a:solidFill>
                <a:schemeClr val="tx1">
                  <a:lumMod val="75000"/>
                  <a:lumOff val="25000"/>
                </a:schemeClr>
              </a:solidFill>
            </a:endParaRPr>
          </a:p>
        </p:txBody>
      </p:sp>
      <mc:AlternateContent xmlns:mc="http://schemas.openxmlformats.org/markup-compatibility/2006" xmlns:a14="http://schemas.microsoft.com/office/drawing/2010/main">
        <mc:Choice Requires="a14">
          <p:sp>
            <p:nvSpPr>
              <p:cNvPr id="20" name="Mean">
                <a:extLst>
                  <a:ext uri="{FF2B5EF4-FFF2-40B4-BE49-F238E27FC236}">
                    <a16:creationId xmlns:a16="http://schemas.microsoft.com/office/drawing/2014/main" id="{9464609B-51CE-48EA-A42B-CAF1A2BB3FD0}"/>
                  </a:ext>
                </a:extLst>
              </p:cNvPr>
              <p:cNvSpPr/>
              <p:nvPr/>
            </p:nvSpPr>
            <p:spPr>
              <a:xfrm>
                <a:off x="8231982" y="4031771"/>
                <a:ext cx="2519360" cy="783683"/>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14:m>
                  <m:oMathPara xmlns:m="http://schemas.openxmlformats.org/officeDocument/2006/math">
                    <m:oMathParaPr>
                      <m:jc m:val="centerGroup"/>
                    </m:oMathParaPr>
                    <m:oMath xmlns:m="http://schemas.openxmlformats.org/officeDocument/2006/math">
                      <m:acc>
                        <m:accPr>
                          <m:chr m:val="̿"/>
                          <m:ctrlPr>
                            <a:rPr lang="en-US" sz="2800" b="1" i="1">
                              <a:latin typeface="Cambria Math" panose="02040503050406030204" pitchFamily="18" charset="0"/>
                            </a:rPr>
                          </m:ctrlPr>
                        </m:accPr>
                        <m:e>
                          <m:r>
                            <a:rPr lang="en-US" sz="2800" b="1">
                              <a:latin typeface="Cambria Math" panose="02040503050406030204" pitchFamily="18" charset="0"/>
                            </a:rPr>
                            <m:t>𝐗</m:t>
                          </m:r>
                        </m:e>
                      </m:acc>
                    </m:oMath>
                  </m:oMathPara>
                </a14:m>
                <a:endParaRPr lang="fa-IR" sz="2800" b="1" dirty="0"/>
              </a:p>
            </p:txBody>
          </p:sp>
        </mc:Choice>
        <mc:Fallback xmlns="">
          <p:sp>
            <p:nvSpPr>
              <p:cNvPr id="20" name="Mean">
                <a:extLst>
                  <a:ext uri="{FF2B5EF4-FFF2-40B4-BE49-F238E27FC236}">
                    <a16:creationId xmlns:a16="http://schemas.microsoft.com/office/drawing/2014/main" id="{9464609B-51CE-48EA-A42B-CAF1A2BB3FD0}"/>
                  </a:ext>
                </a:extLst>
              </p:cNvPr>
              <p:cNvSpPr>
                <a:spLocks noRot="1" noChangeAspect="1" noMove="1" noResize="1" noEditPoints="1" noAdjustHandles="1" noChangeArrowheads="1" noChangeShapeType="1" noTextEdit="1"/>
              </p:cNvSpPr>
              <p:nvPr/>
            </p:nvSpPr>
            <p:spPr>
              <a:xfrm>
                <a:off x="8231982" y="4031771"/>
                <a:ext cx="2519360" cy="783683"/>
              </a:xfrm>
              <a:prstGeom prst="flowChartExtract">
                <a:avLst/>
              </a:prstGeom>
              <a:blipFill>
                <a:blip r:embed="rId6"/>
                <a:stretch>
                  <a:fillRect/>
                </a:stretch>
              </a:blipFill>
            </p:spPr>
            <p:txBody>
              <a:bodyPr/>
              <a:lstStyle/>
              <a:p>
                <a:r>
                  <a:rPr lang="fa-IR">
                    <a:noFill/>
                  </a:rPr>
                  <a:t> </a:t>
                </a:r>
              </a:p>
            </p:txBody>
          </p:sp>
        </mc:Fallback>
      </mc:AlternateContent>
    </p:spTree>
    <p:extLst>
      <p:ext uri="{BB962C8B-B14F-4D97-AF65-F5344CB8AC3E}">
        <p14:creationId xmlns:p14="http://schemas.microsoft.com/office/powerpoint/2010/main" val="24661592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left)">
                                      <p:cBhvr>
                                        <p:cTn id="15" dur="500"/>
                                        <p:tgtEl>
                                          <p:spTgt spid="18"/>
                                        </p:tgtEl>
                                      </p:cBhvr>
                                    </p:animEffect>
                                  </p:childTnLst>
                                </p:cTn>
                              </p:par>
                              <p:par>
                                <p:cTn id="16" presetID="22" presetClass="entr" presetSubtype="2"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right)">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500"/>
                                        <p:tgtEl>
                                          <p:spTgt spid="2"/>
                                        </p:tgtEl>
                                      </p:cBhvr>
                                    </p:animEffect>
                                  </p:childTnLst>
                                </p:cTn>
                              </p:par>
                            </p:childTnLst>
                          </p:cTn>
                        </p:par>
                        <p:par>
                          <p:cTn id="24" fill="hold">
                            <p:stCondLst>
                              <p:cond delay="500"/>
                            </p:stCondLst>
                            <p:childTnLst>
                              <p:par>
                                <p:cTn id="25" presetID="63" presetClass="path" presetSubtype="0" accel="45500" decel="54500" fill="hold" grpId="1" nodeType="afterEffect">
                                  <p:stCondLst>
                                    <p:cond delay="0"/>
                                  </p:stCondLst>
                                  <p:childTnLst>
                                    <p:animMotion origin="layout" path="M 3.54167E-6 -2.22222E-6 L 0.27304 -0.00579 " pathEditMode="fixed" rAng="0" ptsTypes="AA">
                                      <p:cBhvr>
                                        <p:cTn id="26" dur="2000" fill="hold"/>
                                        <p:tgtEl>
                                          <p:spTgt spid="2"/>
                                        </p:tgtEl>
                                        <p:attrNameLst>
                                          <p:attrName>ppt_x</p:attrName>
                                          <p:attrName>ppt_y</p:attrName>
                                        </p:attrNameLst>
                                      </p:cBhvr>
                                      <p:rCtr x="13659" y="-1042"/>
                                    </p:animMotion>
                                  </p:childTnLst>
                                </p:cTn>
                              </p:par>
                            </p:childTnLst>
                          </p:cTn>
                        </p:par>
                        <p:par>
                          <p:cTn id="27" fill="hold">
                            <p:stCondLst>
                              <p:cond delay="2500"/>
                            </p:stCondLst>
                            <p:childTnLst>
                              <p:par>
                                <p:cTn id="28" presetID="42" presetClass="path" presetSubtype="0" accel="50000" decel="50000" fill="hold" grpId="2" nodeType="afterEffect">
                                  <p:stCondLst>
                                    <p:cond delay="0"/>
                                  </p:stCondLst>
                                  <p:childTnLst>
                                    <p:animMotion origin="layout" path="M 0.27304 -0.00579 L -0.27097 -0.00579 " pathEditMode="relative" rAng="0" ptsTypes="AA">
                                      <p:cBhvr>
                                        <p:cTn id="29" dur="4000" fill="hold"/>
                                        <p:tgtEl>
                                          <p:spTgt spid="2"/>
                                        </p:tgtEl>
                                        <p:attrNameLst>
                                          <p:attrName>ppt_x</p:attrName>
                                          <p:attrName>ppt_y</p:attrName>
                                        </p:attrNameLst>
                                      </p:cBhvr>
                                      <p:rCtr x="-27201" y="-69"/>
                                    </p:animMotion>
                                  </p:childTnLst>
                                </p:cTn>
                              </p:par>
                            </p:childTnLst>
                          </p:cTn>
                        </p:par>
                        <p:par>
                          <p:cTn id="30" fill="hold">
                            <p:stCondLst>
                              <p:cond delay="6500"/>
                            </p:stCondLst>
                            <p:childTnLst>
                              <p:par>
                                <p:cTn id="31" presetID="42" presetClass="path" presetSubtype="0" accel="50000" decel="50000" fill="hold" grpId="5" nodeType="afterEffect">
                                  <p:stCondLst>
                                    <p:cond delay="0"/>
                                  </p:stCondLst>
                                  <p:childTnLst>
                                    <p:animMotion origin="layout" path="M -0.27097 -0.00579 L 4.16667E-6 -2.59259E-6 " pathEditMode="relative" rAng="0" ptsTypes="AA">
                                      <p:cBhvr>
                                        <p:cTn id="32" dur="2000" fill="hold"/>
                                        <p:tgtEl>
                                          <p:spTgt spid="2"/>
                                        </p:tgtEl>
                                        <p:attrNameLst>
                                          <p:attrName>ppt_x</p:attrName>
                                          <p:attrName>ppt_y</p:attrName>
                                        </p:attrNameLst>
                                      </p:cBhvr>
                                      <p:rCtr x="13516" y="162"/>
                                    </p:animMotion>
                                  </p:childTnLst>
                                </p:cTn>
                              </p:par>
                            </p:childTnLst>
                          </p:cTn>
                        </p:par>
                      </p:childTnLst>
                    </p:cTn>
                  </p:par>
                  <p:par>
                    <p:cTn id="33" fill="hold">
                      <p:stCondLst>
                        <p:cond delay="indefinite"/>
                      </p:stCondLst>
                      <p:childTnLst>
                        <p:par>
                          <p:cTn id="34" fill="hold">
                            <p:stCondLst>
                              <p:cond delay="0"/>
                            </p:stCondLst>
                            <p:childTnLst>
                              <p:par>
                                <p:cTn id="35" presetID="42" presetClass="path" presetSubtype="0" accel="50000" decel="50000" fill="hold" grpId="3" nodeType="clickEffect">
                                  <p:stCondLst>
                                    <p:cond delay="0"/>
                                  </p:stCondLst>
                                  <p:childTnLst>
                                    <p:animMotion origin="layout" path="M -0.27097 -0.00579 L -0.36198 -0.00023 " pathEditMode="relative" rAng="0" ptsTypes="AA">
                                      <p:cBhvr>
                                        <p:cTn id="36" dur="2000" fill="hold"/>
                                        <p:tgtEl>
                                          <p:spTgt spid="2"/>
                                        </p:tgtEl>
                                        <p:attrNameLst>
                                          <p:attrName>ppt_x</p:attrName>
                                          <p:attrName>ppt_y</p:attrName>
                                        </p:attrNameLst>
                                      </p:cBhvr>
                                      <p:rCtr x="-4557" y="278"/>
                                    </p:animMotion>
                                  </p:childTnLst>
                                </p:cTn>
                              </p:par>
                              <p:par>
                                <p:cTn id="37" presetID="10" presetClass="entr" presetSubtype="0" fill="hold" grpId="0" nodeType="withEffect">
                                  <p:stCondLst>
                                    <p:cond delay="50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26" presetClass="emph" presetSubtype="0" repeatCount="3000" fill="hold" grpId="1" nodeType="withEffect">
                                  <p:stCondLst>
                                    <p:cond delay="0"/>
                                  </p:stCondLst>
                                  <p:childTnLst>
                                    <p:animEffect transition="out" filter="fade">
                                      <p:cBhvr>
                                        <p:cTn id="41" dur="500" tmFilter="0, 0; .2, .5; .8, .5; 1, 0"/>
                                        <p:tgtEl>
                                          <p:spTgt spid="5"/>
                                        </p:tgtEl>
                                      </p:cBhvr>
                                    </p:animEffect>
                                    <p:animScale>
                                      <p:cBhvr>
                                        <p:cTn id="42" dur="250" autoRev="1" fill="hold"/>
                                        <p:tgtEl>
                                          <p:spTgt spid="5"/>
                                        </p:tgtEl>
                                      </p:cBhvr>
                                      <p:by x="105000" y="105000"/>
                                    </p:animScale>
                                  </p:childTnLst>
                                </p:cTn>
                              </p:par>
                            </p:childTnLst>
                          </p:cTn>
                        </p:par>
                        <p:par>
                          <p:cTn id="43" fill="hold">
                            <p:stCondLst>
                              <p:cond delay="2000"/>
                            </p:stCondLst>
                            <p:childTnLst>
                              <p:par>
                                <p:cTn id="44" presetID="10" presetClass="exit" presetSubtype="0" fill="hold" grpId="4" nodeType="afterEffect">
                                  <p:stCondLst>
                                    <p:cond delay="0"/>
                                  </p:stCondLst>
                                  <p:childTnLst>
                                    <p:animEffect transition="out" filter="fade">
                                      <p:cBhvr>
                                        <p:cTn id="45" dur="500"/>
                                        <p:tgtEl>
                                          <p:spTgt spid="2"/>
                                        </p:tgtEl>
                                      </p:cBhvr>
                                    </p:animEffect>
                                    <p:set>
                                      <p:cBhvr>
                                        <p:cTn id="46" dur="1" fill="hold">
                                          <p:stCondLst>
                                            <p:cond delay="499"/>
                                          </p:stCondLst>
                                        </p:cTn>
                                        <p:tgtEl>
                                          <p:spTgt spid="2"/>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par>
                          <p:cTn id="49" fill="hold">
                            <p:stCondLst>
                              <p:cond delay="2500"/>
                            </p:stCondLst>
                            <p:childTnLst>
                              <p:par>
                                <p:cTn id="50" presetID="63" presetClass="path" presetSubtype="0" accel="50000" decel="50000" fill="hold" grpId="1" nodeType="afterEffect">
                                  <p:stCondLst>
                                    <p:cond delay="0"/>
                                  </p:stCondLst>
                                  <p:childTnLst>
                                    <p:animMotion origin="layout" path="M -0.00118 -0.00579 L 0.11523 0.00231 " pathEditMode="relative" rAng="0" ptsTypes="AA">
                                      <p:cBhvr>
                                        <p:cTn id="51" dur="2000" fill="hold"/>
                                        <p:tgtEl>
                                          <p:spTgt spid="20"/>
                                        </p:tgtEl>
                                        <p:attrNameLst>
                                          <p:attrName>ppt_x</p:attrName>
                                          <p:attrName>ppt_y</p:attrName>
                                        </p:attrNameLst>
                                      </p:cBhvr>
                                      <p:rCtr x="5820" y="394"/>
                                    </p:animMotion>
                                  </p:childTnLst>
                                </p:cTn>
                              </p:par>
                              <p:par>
                                <p:cTn id="52" presetID="26" presetClass="emph" presetSubtype="0" repeatCount="3000" fill="hold" grpId="2" nodeType="withEffect">
                                  <p:stCondLst>
                                    <p:cond delay="0"/>
                                  </p:stCondLst>
                                  <p:childTnLst>
                                    <p:animEffect transition="out" filter="fade">
                                      <p:cBhvr>
                                        <p:cTn id="53" dur="500" tmFilter="0, 0; .2, .5; .8, .5; 1, 0"/>
                                        <p:tgtEl>
                                          <p:spTgt spid="5"/>
                                        </p:tgtEl>
                                      </p:cBhvr>
                                    </p:animEffect>
                                    <p:animScale>
                                      <p:cBhvr>
                                        <p:cTn id="54"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8" grpId="0" animBg="1"/>
      <p:bldP spid="19" grpId="0" animBg="1"/>
      <p:bldP spid="2" grpId="0" animBg="1"/>
      <p:bldP spid="2" grpId="1" animBg="1"/>
      <p:bldP spid="2" grpId="2" animBg="1"/>
      <p:bldP spid="2" grpId="3" animBg="1"/>
      <p:bldP spid="2" grpId="4" animBg="1"/>
      <p:bldP spid="2" grpId="5" animBg="1"/>
      <p:bldP spid="5" grpId="0" animBg="1"/>
      <p:bldP spid="5" grpId="1" animBg="1"/>
      <p:bldP spid="5" grpId="2" animBg="1"/>
      <p:bldP spid="20" grpId="0" animBg="1"/>
      <p:bldP spid="20" grpId="1"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3385B51-B583-41A0-AC3C-B55F45E11CCF}"/>
              </a:ext>
            </a:extLst>
          </p:cNvPr>
          <p:cNvSpPr/>
          <p:nvPr/>
        </p:nvSpPr>
        <p:spPr>
          <a:xfrm flipV="1">
            <a:off x="738401" y="1117442"/>
            <a:ext cx="10672549" cy="8613141"/>
          </a:xfrm>
          <a:custGeom>
            <a:avLst/>
            <a:gdLst>
              <a:gd name="connsiteX0" fmla="*/ 0 w 10645254"/>
              <a:gd name="connsiteY0" fmla="*/ 1435318 h 8611737"/>
              <a:gd name="connsiteX1" fmla="*/ 1435318 w 10645254"/>
              <a:gd name="connsiteY1" fmla="*/ 0 h 8611737"/>
              <a:gd name="connsiteX2" fmla="*/ 9209936 w 10645254"/>
              <a:gd name="connsiteY2" fmla="*/ 0 h 8611737"/>
              <a:gd name="connsiteX3" fmla="*/ 10645254 w 10645254"/>
              <a:gd name="connsiteY3" fmla="*/ 1435318 h 8611737"/>
              <a:gd name="connsiteX4" fmla="*/ 10645254 w 10645254"/>
              <a:gd name="connsiteY4" fmla="*/ 7176419 h 8611737"/>
              <a:gd name="connsiteX5" fmla="*/ 9209936 w 10645254"/>
              <a:gd name="connsiteY5" fmla="*/ 8611737 h 8611737"/>
              <a:gd name="connsiteX6" fmla="*/ 1435318 w 10645254"/>
              <a:gd name="connsiteY6" fmla="*/ 8611737 h 8611737"/>
              <a:gd name="connsiteX7" fmla="*/ 0 w 10645254"/>
              <a:gd name="connsiteY7" fmla="*/ 7176419 h 8611737"/>
              <a:gd name="connsiteX8" fmla="*/ 0 w 10645254"/>
              <a:gd name="connsiteY8" fmla="*/ 1435318 h 8611737"/>
              <a:gd name="connsiteX0" fmla="*/ 0 w 10645254"/>
              <a:gd name="connsiteY0" fmla="*/ 1435318 h 8611748"/>
              <a:gd name="connsiteX1" fmla="*/ 1435318 w 10645254"/>
              <a:gd name="connsiteY1" fmla="*/ 0 h 8611748"/>
              <a:gd name="connsiteX2" fmla="*/ 9209936 w 10645254"/>
              <a:gd name="connsiteY2" fmla="*/ 0 h 8611748"/>
              <a:gd name="connsiteX3" fmla="*/ 10645254 w 10645254"/>
              <a:gd name="connsiteY3" fmla="*/ 1435318 h 8611748"/>
              <a:gd name="connsiteX4" fmla="*/ 10645254 w 10645254"/>
              <a:gd name="connsiteY4" fmla="*/ 7176419 h 8611748"/>
              <a:gd name="connsiteX5" fmla="*/ 9209936 w 10645254"/>
              <a:gd name="connsiteY5" fmla="*/ 8611737 h 8611748"/>
              <a:gd name="connsiteX6" fmla="*/ 1435318 w 10645254"/>
              <a:gd name="connsiteY6" fmla="*/ 8611737 h 8611748"/>
              <a:gd name="connsiteX7" fmla="*/ 13648 w 10645254"/>
              <a:gd name="connsiteY7" fmla="*/ 7831512 h 8611748"/>
              <a:gd name="connsiteX8" fmla="*/ 0 w 10645254"/>
              <a:gd name="connsiteY8" fmla="*/ 1435318 h 8611748"/>
              <a:gd name="connsiteX0" fmla="*/ 0 w 10672549"/>
              <a:gd name="connsiteY0" fmla="*/ 1435318 h 8613141"/>
              <a:gd name="connsiteX1" fmla="*/ 1435318 w 10672549"/>
              <a:gd name="connsiteY1" fmla="*/ 0 h 8613141"/>
              <a:gd name="connsiteX2" fmla="*/ 9209936 w 10672549"/>
              <a:gd name="connsiteY2" fmla="*/ 0 h 8613141"/>
              <a:gd name="connsiteX3" fmla="*/ 10645254 w 10672549"/>
              <a:gd name="connsiteY3" fmla="*/ 1435318 h 8613141"/>
              <a:gd name="connsiteX4" fmla="*/ 10672549 w 10672549"/>
              <a:gd name="connsiteY4" fmla="*/ 7886103 h 8613141"/>
              <a:gd name="connsiteX5" fmla="*/ 9209936 w 10672549"/>
              <a:gd name="connsiteY5" fmla="*/ 8611737 h 8613141"/>
              <a:gd name="connsiteX6" fmla="*/ 1435318 w 10672549"/>
              <a:gd name="connsiteY6" fmla="*/ 8611737 h 8613141"/>
              <a:gd name="connsiteX7" fmla="*/ 13648 w 10672549"/>
              <a:gd name="connsiteY7" fmla="*/ 7831512 h 8613141"/>
              <a:gd name="connsiteX8" fmla="*/ 0 w 10672549"/>
              <a:gd name="connsiteY8" fmla="*/ 1435318 h 8613141"/>
              <a:gd name="connsiteX0" fmla="*/ 0 w 10672549"/>
              <a:gd name="connsiteY0" fmla="*/ 1435318 h 8613141"/>
              <a:gd name="connsiteX1" fmla="*/ 1435318 w 10672549"/>
              <a:gd name="connsiteY1" fmla="*/ 0 h 8613141"/>
              <a:gd name="connsiteX2" fmla="*/ 9209936 w 10672549"/>
              <a:gd name="connsiteY2" fmla="*/ 0 h 8613141"/>
              <a:gd name="connsiteX3" fmla="*/ 10645254 w 10672549"/>
              <a:gd name="connsiteY3" fmla="*/ 1435318 h 8613141"/>
              <a:gd name="connsiteX4" fmla="*/ 10672549 w 10672549"/>
              <a:gd name="connsiteY4" fmla="*/ 7886103 h 8613141"/>
              <a:gd name="connsiteX5" fmla="*/ 9209936 w 10672549"/>
              <a:gd name="connsiteY5" fmla="*/ 8611737 h 8613141"/>
              <a:gd name="connsiteX6" fmla="*/ 1435318 w 10672549"/>
              <a:gd name="connsiteY6" fmla="*/ 8611737 h 8613141"/>
              <a:gd name="connsiteX7" fmla="*/ 40944 w 10672549"/>
              <a:gd name="connsiteY7" fmla="*/ 7872455 h 8613141"/>
              <a:gd name="connsiteX8" fmla="*/ 0 w 10672549"/>
              <a:gd name="connsiteY8" fmla="*/ 1435318 h 861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2549" h="8613141">
                <a:moveTo>
                  <a:pt x="0" y="1435318"/>
                </a:moveTo>
                <a:cubicBezTo>
                  <a:pt x="0" y="642614"/>
                  <a:pt x="642614" y="0"/>
                  <a:pt x="1435318" y="0"/>
                </a:cubicBezTo>
                <a:lnTo>
                  <a:pt x="9209936" y="0"/>
                </a:lnTo>
                <a:cubicBezTo>
                  <a:pt x="10002640" y="0"/>
                  <a:pt x="10645254" y="642614"/>
                  <a:pt x="10645254" y="1435318"/>
                </a:cubicBezTo>
                <a:lnTo>
                  <a:pt x="10672549" y="7886103"/>
                </a:lnTo>
                <a:cubicBezTo>
                  <a:pt x="10672549" y="8678807"/>
                  <a:pt x="10002640" y="8611737"/>
                  <a:pt x="9209936" y="8611737"/>
                </a:cubicBezTo>
                <a:lnTo>
                  <a:pt x="1435318" y="8611737"/>
                </a:lnTo>
                <a:cubicBezTo>
                  <a:pt x="642614" y="8611737"/>
                  <a:pt x="40944" y="8665159"/>
                  <a:pt x="40944" y="7872455"/>
                </a:cubicBezTo>
                <a:cubicBezTo>
                  <a:pt x="40944" y="5958755"/>
                  <a:pt x="0" y="3349018"/>
                  <a:pt x="0" y="1435318"/>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a:extLst>
              <a:ext uri="{FF2B5EF4-FFF2-40B4-BE49-F238E27FC236}">
                <a16:creationId xmlns:a16="http://schemas.microsoft.com/office/drawing/2014/main" id="{A74D6F04-7EDF-4198-83F4-CD8EA4D75E77}"/>
              </a:ext>
            </a:extLst>
          </p:cNvPr>
          <p:cNvSpPr>
            <a:spLocks noGrp="1"/>
          </p:cNvSpPr>
          <p:nvPr>
            <p:ph idx="1"/>
          </p:nvPr>
        </p:nvSpPr>
        <p:spPr>
          <a:xfrm>
            <a:off x="838200" y="1428792"/>
            <a:ext cx="10515600" cy="5886408"/>
          </a:xfrm>
        </p:spPr>
        <p:txBody>
          <a:bodyPr>
            <a:noAutofit/>
          </a:bodyPr>
          <a:lstStyle/>
          <a:p>
            <a:pPr marL="457200" indent="-457200">
              <a:buClr>
                <a:srgbClr val="00B0F0"/>
              </a:buClr>
              <a:buFont typeface="Wingdings" panose="05000000000000000000" pitchFamily="2" charset="2"/>
              <a:buChar char="¤"/>
            </a:pPr>
            <a:r>
              <a:rPr lang="en-US" b="1" dirty="0"/>
              <a:t>Standard Reference (CRM) - </a:t>
            </a:r>
            <a:r>
              <a:rPr lang="en-US" dirty="0"/>
              <a:t>JCTLM, IFCC, NIST, WHO,…</a:t>
            </a:r>
          </a:p>
          <a:p>
            <a:pPr marL="1781175" indent="-241300">
              <a:buClr>
                <a:srgbClr val="7030A0"/>
              </a:buClr>
              <a:buFont typeface="Wingdings" panose="05000000000000000000" pitchFamily="2" charset="2"/>
              <a:buChar char="§"/>
            </a:pPr>
            <a:r>
              <a:rPr lang="en-US" sz="2400" dirty="0" err="1">
                <a:solidFill>
                  <a:srgbClr val="0070C0"/>
                </a:solidFill>
              </a:rPr>
              <a:t>u</a:t>
            </a:r>
            <a:r>
              <a:rPr lang="en-US" sz="2400" baseline="-25000" dirty="0" err="1">
                <a:solidFill>
                  <a:srgbClr val="0070C0"/>
                </a:solidFill>
              </a:rPr>
              <a:t>RM</a:t>
            </a:r>
            <a:r>
              <a:rPr lang="en-US" sz="2400" dirty="0">
                <a:solidFill>
                  <a:srgbClr val="0070C0"/>
                </a:solidFill>
              </a:rPr>
              <a:t> presented in certificate</a:t>
            </a:r>
          </a:p>
          <a:p>
            <a:pPr marL="1781175" indent="-241300">
              <a:buClr>
                <a:srgbClr val="7030A0"/>
              </a:buClr>
              <a:buFont typeface="Wingdings" panose="05000000000000000000" pitchFamily="2" charset="2"/>
              <a:buChar char="§"/>
            </a:pPr>
            <a:r>
              <a:rPr lang="en-US" sz="2400" dirty="0" err="1">
                <a:solidFill>
                  <a:srgbClr val="0070C0"/>
                </a:solidFill>
              </a:rPr>
              <a:t>df</a:t>
            </a:r>
            <a:r>
              <a:rPr lang="en-US" sz="2400" baseline="-25000" dirty="0" err="1">
                <a:solidFill>
                  <a:srgbClr val="0070C0"/>
                </a:solidFill>
              </a:rPr>
              <a:t>RM</a:t>
            </a:r>
            <a:r>
              <a:rPr lang="en-US" sz="2400" dirty="0">
                <a:solidFill>
                  <a:srgbClr val="0070C0"/>
                </a:solidFill>
              </a:rPr>
              <a:t> = ∞</a:t>
            </a:r>
          </a:p>
          <a:p>
            <a:pPr marL="1082675" indent="-336550">
              <a:buClr>
                <a:srgbClr val="FF0000"/>
              </a:buClr>
              <a:buFont typeface="Wingdings" panose="05000000000000000000" pitchFamily="2" charset="2"/>
              <a:buChar char="Ø"/>
            </a:pPr>
            <a:r>
              <a:rPr lang="en-US" dirty="0"/>
              <a:t>May </a:t>
            </a:r>
            <a:r>
              <a:rPr lang="en-US" dirty="0">
                <a:highlight>
                  <a:srgbClr val="FFFF00"/>
                </a:highlight>
              </a:rPr>
              <a:t>not appropriate </a:t>
            </a:r>
            <a:r>
              <a:rPr lang="en-US" dirty="0"/>
              <a:t>for some labs: Accessibility, commutability, cost, stability</a:t>
            </a:r>
          </a:p>
          <a:p>
            <a:pPr marL="457200" indent="-457200">
              <a:spcBef>
                <a:spcPts val="1800"/>
              </a:spcBef>
              <a:buClr>
                <a:srgbClr val="00B0F0"/>
              </a:buClr>
              <a:buFont typeface="Wingdings" panose="05000000000000000000" pitchFamily="2" charset="2"/>
              <a:buChar char="¤"/>
            </a:pPr>
            <a:r>
              <a:rPr lang="en-US" b="1" dirty="0"/>
              <a:t>Spiked sample - </a:t>
            </a:r>
            <a:r>
              <a:rPr lang="en-US" dirty="0"/>
              <a:t>e.g. drugs</a:t>
            </a:r>
          </a:p>
          <a:p>
            <a:pPr marL="1781175" indent="-241300">
              <a:buClr>
                <a:srgbClr val="7030A0"/>
              </a:buClr>
              <a:buFont typeface="Wingdings" panose="05000000000000000000" pitchFamily="2" charset="2"/>
              <a:buChar char="§"/>
            </a:pPr>
            <a:r>
              <a:rPr lang="en-US" sz="2400" dirty="0">
                <a:solidFill>
                  <a:srgbClr val="0070C0"/>
                </a:solidFill>
              </a:rPr>
              <a:t>Practically </a:t>
            </a:r>
            <a:r>
              <a:rPr lang="en-US" sz="2400" dirty="0" err="1">
                <a:solidFill>
                  <a:srgbClr val="0070C0"/>
                </a:solidFill>
              </a:rPr>
              <a:t>u</a:t>
            </a:r>
            <a:r>
              <a:rPr lang="en-US" sz="2400" baseline="-25000" dirty="0" err="1">
                <a:solidFill>
                  <a:srgbClr val="0070C0"/>
                </a:solidFill>
              </a:rPr>
              <a:t>RM</a:t>
            </a:r>
            <a:r>
              <a:rPr lang="en-US" sz="2400" dirty="0">
                <a:solidFill>
                  <a:srgbClr val="0070C0"/>
                </a:solidFill>
              </a:rPr>
              <a:t> is considered zero and </a:t>
            </a:r>
            <a:r>
              <a:rPr lang="en-US" sz="2400" dirty="0" err="1">
                <a:solidFill>
                  <a:srgbClr val="0070C0"/>
                </a:solidFill>
              </a:rPr>
              <a:t>df</a:t>
            </a:r>
            <a:r>
              <a:rPr lang="en-US" sz="2400" baseline="-25000" dirty="0" err="1">
                <a:solidFill>
                  <a:srgbClr val="0070C0"/>
                </a:solidFill>
              </a:rPr>
              <a:t>RM</a:t>
            </a:r>
            <a:r>
              <a:rPr lang="en-US" sz="2400" dirty="0">
                <a:solidFill>
                  <a:srgbClr val="0070C0"/>
                </a:solidFill>
              </a:rPr>
              <a:t> considered ∞</a:t>
            </a:r>
          </a:p>
          <a:p>
            <a:pPr marL="1781175" indent="-241300">
              <a:buClr>
                <a:srgbClr val="7030A0"/>
              </a:buClr>
              <a:buFont typeface="Wingdings" panose="05000000000000000000" pitchFamily="2" charset="2"/>
              <a:buChar char="§"/>
            </a:pPr>
            <a:endParaRPr lang="en-US" sz="2400" dirty="0">
              <a:solidFill>
                <a:srgbClr val="0070C0"/>
              </a:solidFill>
            </a:endParaRPr>
          </a:p>
        </p:txBody>
      </p:sp>
      <p:sp>
        <p:nvSpPr>
          <p:cNvPr id="4" name="Title 1">
            <a:extLst>
              <a:ext uri="{FF2B5EF4-FFF2-40B4-BE49-F238E27FC236}">
                <a16:creationId xmlns:a16="http://schemas.microsoft.com/office/drawing/2014/main" id="{BC6D1A09-6F20-46D3-92E1-A11A41C84401}"/>
              </a:ext>
            </a:extLst>
          </p:cNvPr>
          <p:cNvSpPr txBox="1">
            <a:spLocks/>
          </p:cNvSpPr>
          <p:nvPr/>
        </p:nvSpPr>
        <p:spPr>
          <a:xfrm>
            <a:off x="838200" y="330199"/>
            <a:ext cx="10515600" cy="701675"/>
          </a:xfrm>
          <a:prstGeom prst="rect">
            <a:avLst/>
          </a:prstGeom>
          <a:solidFill>
            <a:schemeClr val="bg1">
              <a:lumMod val="95000"/>
            </a:schemeClr>
          </a:solidFill>
          <a:ln>
            <a:solidFill>
              <a:schemeClr val="bg1">
                <a:lumMod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indent="-457200" algn="justLow">
              <a:spcBef>
                <a:spcPts val="1000"/>
              </a:spcBef>
              <a:spcAft>
                <a:spcPts val="1200"/>
              </a:spcAft>
              <a:buClr>
                <a:srgbClr val="FF0000"/>
              </a:buClr>
              <a:buFont typeface="Wingdings" panose="05000000000000000000" pitchFamily="2" charset="2"/>
              <a:buChar char="q"/>
            </a:pPr>
            <a:r>
              <a:rPr lang="en-US" sz="3600" b="1" dirty="0">
                <a:solidFill>
                  <a:srgbClr val="002060"/>
                </a:solidFill>
                <a:latin typeface="+mn-lt"/>
                <a:ea typeface="+mn-ea"/>
                <a:cs typeface="+mn-cs"/>
              </a:rPr>
              <a:t>Specifications of RMs</a:t>
            </a:r>
          </a:p>
        </p:txBody>
      </p:sp>
    </p:spTree>
    <p:extLst>
      <p:ext uri="{BB962C8B-B14F-4D97-AF65-F5344CB8AC3E}">
        <p14:creationId xmlns:p14="http://schemas.microsoft.com/office/powerpoint/2010/main" val="115416099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left)">
                                      <p:cBhvr>
                                        <p:cTn id="14" dur="500"/>
                                        <p:tgtEl>
                                          <p:spTgt spid="3">
                                            <p:txEl>
                                              <p:pRg st="1" end="1"/>
                                            </p:txEl>
                                          </p:spTgt>
                                        </p:tgtEl>
                                      </p:cBhvr>
                                    </p:animEffect>
                                  </p:childTnLst>
                                </p:cTn>
                              </p:par>
                              <p:par>
                                <p:cTn id="15" presetID="22" presetClass="entr" presetSubtype="8"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wipe(left)">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4">
            <a:extLst>
              <a:ext uri="{FF2B5EF4-FFF2-40B4-BE49-F238E27FC236}">
                <a16:creationId xmlns:a16="http://schemas.microsoft.com/office/drawing/2014/main" id="{B2AADD68-8441-439E-9B47-5FDDCE123444}"/>
              </a:ext>
            </a:extLst>
          </p:cNvPr>
          <p:cNvSpPr/>
          <p:nvPr/>
        </p:nvSpPr>
        <p:spPr>
          <a:xfrm flipV="1">
            <a:off x="738401" y="-1168546"/>
            <a:ext cx="10672549" cy="9692640"/>
          </a:xfrm>
          <a:custGeom>
            <a:avLst/>
            <a:gdLst>
              <a:gd name="connsiteX0" fmla="*/ 0 w 10645254"/>
              <a:gd name="connsiteY0" fmla="*/ 1435318 h 8611737"/>
              <a:gd name="connsiteX1" fmla="*/ 1435318 w 10645254"/>
              <a:gd name="connsiteY1" fmla="*/ 0 h 8611737"/>
              <a:gd name="connsiteX2" fmla="*/ 9209936 w 10645254"/>
              <a:gd name="connsiteY2" fmla="*/ 0 h 8611737"/>
              <a:gd name="connsiteX3" fmla="*/ 10645254 w 10645254"/>
              <a:gd name="connsiteY3" fmla="*/ 1435318 h 8611737"/>
              <a:gd name="connsiteX4" fmla="*/ 10645254 w 10645254"/>
              <a:gd name="connsiteY4" fmla="*/ 7176419 h 8611737"/>
              <a:gd name="connsiteX5" fmla="*/ 9209936 w 10645254"/>
              <a:gd name="connsiteY5" fmla="*/ 8611737 h 8611737"/>
              <a:gd name="connsiteX6" fmla="*/ 1435318 w 10645254"/>
              <a:gd name="connsiteY6" fmla="*/ 8611737 h 8611737"/>
              <a:gd name="connsiteX7" fmla="*/ 0 w 10645254"/>
              <a:gd name="connsiteY7" fmla="*/ 7176419 h 8611737"/>
              <a:gd name="connsiteX8" fmla="*/ 0 w 10645254"/>
              <a:gd name="connsiteY8" fmla="*/ 1435318 h 8611737"/>
              <a:gd name="connsiteX0" fmla="*/ 0 w 10645254"/>
              <a:gd name="connsiteY0" fmla="*/ 1435318 h 8611748"/>
              <a:gd name="connsiteX1" fmla="*/ 1435318 w 10645254"/>
              <a:gd name="connsiteY1" fmla="*/ 0 h 8611748"/>
              <a:gd name="connsiteX2" fmla="*/ 9209936 w 10645254"/>
              <a:gd name="connsiteY2" fmla="*/ 0 h 8611748"/>
              <a:gd name="connsiteX3" fmla="*/ 10645254 w 10645254"/>
              <a:gd name="connsiteY3" fmla="*/ 1435318 h 8611748"/>
              <a:gd name="connsiteX4" fmla="*/ 10645254 w 10645254"/>
              <a:gd name="connsiteY4" fmla="*/ 7176419 h 8611748"/>
              <a:gd name="connsiteX5" fmla="*/ 9209936 w 10645254"/>
              <a:gd name="connsiteY5" fmla="*/ 8611737 h 8611748"/>
              <a:gd name="connsiteX6" fmla="*/ 1435318 w 10645254"/>
              <a:gd name="connsiteY6" fmla="*/ 8611737 h 8611748"/>
              <a:gd name="connsiteX7" fmla="*/ 13648 w 10645254"/>
              <a:gd name="connsiteY7" fmla="*/ 7831512 h 8611748"/>
              <a:gd name="connsiteX8" fmla="*/ 0 w 10645254"/>
              <a:gd name="connsiteY8" fmla="*/ 1435318 h 8611748"/>
              <a:gd name="connsiteX0" fmla="*/ 0 w 10672549"/>
              <a:gd name="connsiteY0" fmla="*/ 1435318 h 8613141"/>
              <a:gd name="connsiteX1" fmla="*/ 1435318 w 10672549"/>
              <a:gd name="connsiteY1" fmla="*/ 0 h 8613141"/>
              <a:gd name="connsiteX2" fmla="*/ 9209936 w 10672549"/>
              <a:gd name="connsiteY2" fmla="*/ 0 h 8613141"/>
              <a:gd name="connsiteX3" fmla="*/ 10645254 w 10672549"/>
              <a:gd name="connsiteY3" fmla="*/ 1435318 h 8613141"/>
              <a:gd name="connsiteX4" fmla="*/ 10672549 w 10672549"/>
              <a:gd name="connsiteY4" fmla="*/ 7886103 h 8613141"/>
              <a:gd name="connsiteX5" fmla="*/ 9209936 w 10672549"/>
              <a:gd name="connsiteY5" fmla="*/ 8611737 h 8613141"/>
              <a:gd name="connsiteX6" fmla="*/ 1435318 w 10672549"/>
              <a:gd name="connsiteY6" fmla="*/ 8611737 h 8613141"/>
              <a:gd name="connsiteX7" fmla="*/ 13648 w 10672549"/>
              <a:gd name="connsiteY7" fmla="*/ 7831512 h 8613141"/>
              <a:gd name="connsiteX8" fmla="*/ 0 w 10672549"/>
              <a:gd name="connsiteY8" fmla="*/ 1435318 h 8613141"/>
              <a:gd name="connsiteX0" fmla="*/ 0 w 10672549"/>
              <a:gd name="connsiteY0" fmla="*/ 1435318 h 8613141"/>
              <a:gd name="connsiteX1" fmla="*/ 1435318 w 10672549"/>
              <a:gd name="connsiteY1" fmla="*/ 0 h 8613141"/>
              <a:gd name="connsiteX2" fmla="*/ 9209936 w 10672549"/>
              <a:gd name="connsiteY2" fmla="*/ 0 h 8613141"/>
              <a:gd name="connsiteX3" fmla="*/ 10645254 w 10672549"/>
              <a:gd name="connsiteY3" fmla="*/ 1435318 h 8613141"/>
              <a:gd name="connsiteX4" fmla="*/ 10672549 w 10672549"/>
              <a:gd name="connsiteY4" fmla="*/ 7886103 h 8613141"/>
              <a:gd name="connsiteX5" fmla="*/ 9209936 w 10672549"/>
              <a:gd name="connsiteY5" fmla="*/ 8611737 h 8613141"/>
              <a:gd name="connsiteX6" fmla="*/ 1435318 w 10672549"/>
              <a:gd name="connsiteY6" fmla="*/ 8611737 h 8613141"/>
              <a:gd name="connsiteX7" fmla="*/ 40944 w 10672549"/>
              <a:gd name="connsiteY7" fmla="*/ 7872455 h 8613141"/>
              <a:gd name="connsiteX8" fmla="*/ 0 w 10672549"/>
              <a:gd name="connsiteY8" fmla="*/ 1435318 h 861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2549" h="8613141">
                <a:moveTo>
                  <a:pt x="0" y="1435318"/>
                </a:moveTo>
                <a:cubicBezTo>
                  <a:pt x="0" y="642614"/>
                  <a:pt x="642614" y="0"/>
                  <a:pt x="1435318" y="0"/>
                </a:cubicBezTo>
                <a:lnTo>
                  <a:pt x="9209936" y="0"/>
                </a:lnTo>
                <a:cubicBezTo>
                  <a:pt x="10002640" y="0"/>
                  <a:pt x="10645254" y="642614"/>
                  <a:pt x="10645254" y="1435318"/>
                </a:cubicBezTo>
                <a:lnTo>
                  <a:pt x="10672549" y="7886103"/>
                </a:lnTo>
                <a:cubicBezTo>
                  <a:pt x="10672549" y="8678807"/>
                  <a:pt x="10002640" y="8611737"/>
                  <a:pt x="9209936" y="8611737"/>
                </a:cubicBezTo>
                <a:lnTo>
                  <a:pt x="1435318" y="8611737"/>
                </a:lnTo>
                <a:cubicBezTo>
                  <a:pt x="642614" y="8611737"/>
                  <a:pt x="40944" y="8665159"/>
                  <a:pt x="40944" y="7872455"/>
                </a:cubicBezTo>
                <a:cubicBezTo>
                  <a:pt x="40944" y="5958755"/>
                  <a:pt x="0" y="3349018"/>
                  <a:pt x="0" y="1435318"/>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B2C844E-230A-4F6A-9F40-EFC5638FE826}"/>
                  </a:ext>
                </a:extLst>
              </p:cNvPr>
              <p:cNvSpPr>
                <a:spLocks noGrp="1"/>
              </p:cNvSpPr>
              <p:nvPr>
                <p:ph idx="1"/>
              </p:nvPr>
            </p:nvSpPr>
            <p:spPr>
              <a:xfrm>
                <a:off x="838200" y="381000"/>
                <a:ext cx="10515600" cy="6870612"/>
              </a:xfrm>
            </p:spPr>
            <p:txBody>
              <a:bodyPr>
                <a:noAutofit/>
              </a:bodyPr>
              <a:lstStyle/>
              <a:p>
                <a:pPr marL="457200" indent="-457200">
                  <a:lnSpc>
                    <a:spcPct val="100000"/>
                  </a:lnSpc>
                  <a:spcBef>
                    <a:spcPts val="1800"/>
                  </a:spcBef>
                  <a:buClr>
                    <a:srgbClr val="00B0F0"/>
                  </a:buClr>
                  <a:buFont typeface="Wingdings" panose="05000000000000000000" pitchFamily="2" charset="2"/>
                  <a:buChar char="¤"/>
                </a:pPr>
                <a:r>
                  <a:rPr lang="en-US" b="1" dirty="0"/>
                  <a:t>EQA materials – </a:t>
                </a:r>
                <a:r>
                  <a:rPr lang="en-US" dirty="0"/>
                  <a:t>Preferably </a:t>
                </a:r>
                <a:r>
                  <a:rPr lang="en-US" dirty="0">
                    <a:highlight>
                      <a:srgbClr val="FFFF00"/>
                    </a:highlight>
                  </a:rPr>
                  <a:t>unaltered</a:t>
                </a:r>
                <a:r>
                  <a:rPr lang="en-US" dirty="0"/>
                  <a:t> patient samples</a:t>
                </a:r>
                <a:endParaRPr lang="en-US" dirty="0">
                  <a:highlight>
                    <a:srgbClr val="FFFF00"/>
                  </a:highlight>
                </a:endParaRPr>
              </a:p>
              <a:p>
                <a:pPr marL="1781175" indent="-241300">
                  <a:buClr>
                    <a:srgbClr val="7030A0"/>
                  </a:buClr>
                  <a:buFont typeface="Wingdings" panose="05000000000000000000" pitchFamily="2" charset="2"/>
                  <a:buChar char="§"/>
                </a:pPr>
                <a:r>
                  <a:rPr lang="en-US" sz="2400" dirty="0">
                    <a:solidFill>
                      <a:srgbClr val="0070C0"/>
                    </a:solidFill>
                  </a:rPr>
                  <a:t>TV = Group Mean</a:t>
                </a:r>
              </a:p>
              <a:p>
                <a:pPr marL="1781175" indent="-241300">
                  <a:buClr>
                    <a:srgbClr val="7030A0"/>
                  </a:buClr>
                  <a:buFont typeface="Wingdings" panose="05000000000000000000" pitchFamily="2" charset="2"/>
                  <a:buChar char="§"/>
                </a:pPr>
                <a:r>
                  <a:rPr lang="en-US" sz="2400" dirty="0">
                    <a:solidFill>
                      <a:srgbClr val="0070C0"/>
                    </a:solidFill>
                  </a:rPr>
                  <a:t>u</a:t>
                </a:r>
                <a:r>
                  <a:rPr lang="en-US" sz="2400" baseline="-25000" dirty="0">
                    <a:solidFill>
                      <a:srgbClr val="0070C0"/>
                    </a:solidFill>
                  </a:rPr>
                  <a:t>RM</a:t>
                </a:r>
                <a:r>
                  <a:rPr lang="en-US" sz="2400" dirty="0">
                    <a:solidFill>
                      <a:srgbClr val="0070C0"/>
                    </a:solidFill>
                  </a:rPr>
                  <a:t> = SD</a:t>
                </a:r>
                <a:r>
                  <a:rPr lang="en-US" sz="2400" baseline="-25000" dirty="0">
                    <a:solidFill>
                      <a:srgbClr val="0070C0"/>
                    </a:solidFill>
                  </a:rPr>
                  <a:t>Group</a:t>
                </a:r>
                <a:r>
                  <a:rPr lang="en-US" sz="2400" dirty="0">
                    <a:solidFill>
                      <a:srgbClr val="0070C0"/>
                    </a:solidFill>
                  </a:rPr>
                  <a:t>/</a:t>
                </a:r>
                <a14:m>
                  <m:oMath xmlns:m="http://schemas.openxmlformats.org/officeDocument/2006/math">
                    <m:rad>
                      <m:radPr>
                        <m:degHide m:val="on"/>
                        <m:ctrlPr>
                          <a:rPr lang="en-US" sz="2400" i="1">
                            <a:solidFill>
                              <a:srgbClr val="0070C0"/>
                            </a:solidFill>
                            <a:latin typeface="Cambria Math" panose="02040503050406030204" pitchFamily="18" charset="0"/>
                          </a:rPr>
                        </m:ctrlPr>
                      </m:radPr>
                      <m:deg/>
                      <m:e>
                        <m:r>
                          <m:rPr>
                            <m:nor/>
                          </m:rPr>
                          <a:rPr lang="en-US" sz="2400">
                            <a:solidFill>
                              <a:srgbClr val="0070C0"/>
                            </a:solidFill>
                          </a:rPr>
                          <m:t>nLab</m:t>
                        </m:r>
                        <m:r>
                          <m:rPr>
                            <m:nor/>
                          </m:rPr>
                          <a:rPr lang="en-US" sz="2400" dirty="0">
                            <a:solidFill>
                              <a:srgbClr val="0070C0"/>
                            </a:solidFill>
                          </a:rPr>
                          <m:t> </m:t>
                        </m:r>
                      </m:e>
                    </m:rad>
                  </m:oMath>
                </a14:m>
                <a:endParaRPr lang="en-US" sz="2400" dirty="0">
                  <a:solidFill>
                    <a:srgbClr val="0070C0"/>
                  </a:solidFill>
                </a:endParaRPr>
              </a:p>
              <a:p>
                <a:pPr marL="1781175" indent="-241300">
                  <a:buClr>
                    <a:srgbClr val="7030A0"/>
                  </a:buClr>
                  <a:buFont typeface="Wingdings" panose="05000000000000000000" pitchFamily="2" charset="2"/>
                  <a:buChar char="§"/>
                </a:pPr>
                <a:r>
                  <a:rPr lang="en-US" sz="2400" dirty="0">
                    <a:solidFill>
                      <a:srgbClr val="0070C0"/>
                    </a:solidFill>
                  </a:rPr>
                  <a:t>df</a:t>
                </a:r>
                <a:r>
                  <a:rPr lang="en-US" sz="2400" baseline="-25000" dirty="0">
                    <a:solidFill>
                      <a:srgbClr val="0070C0"/>
                    </a:solidFill>
                  </a:rPr>
                  <a:t>RM</a:t>
                </a:r>
                <a:r>
                  <a:rPr lang="en-US" sz="2400" dirty="0">
                    <a:solidFill>
                      <a:srgbClr val="0070C0"/>
                    </a:solidFill>
                  </a:rPr>
                  <a:t> = nLab – 1</a:t>
                </a:r>
              </a:p>
              <a:p>
                <a:pPr marL="457200" indent="-457200">
                  <a:lnSpc>
                    <a:spcPct val="110000"/>
                  </a:lnSpc>
                  <a:buClr>
                    <a:srgbClr val="00B0F0"/>
                  </a:buClr>
                  <a:buFont typeface="Wingdings" panose="05000000000000000000" pitchFamily="2" charset="2"/>
                  <a:buChar char="¤"/>
                </a:pPr>
                <a:r>
                  <a:rPr lang="en-US" b="1" dirty="0"/>
                  <a:t>PT (Proficiency Testing) materials</a:t>
                </a:r>
              </a:p>
              <a:p>
                <a:pPr marL="1781175" indent="-241300">
                  <a:buClr>
                    <a:srgbClr val="7030A0"/>
                  </a:buClr>
                  <a:buFont typeface="Wingdings" panose="05000000000000000000" pitchFamily="2" charset="2"/>
                  <a:buChar char="§"/>
                </a:pPr>
                <a:r>
                  <a:rPr lang="en-US" sz="2400" dirty="0">
                    <a:solidFill>
                      <a:srgbClr val="0070C0"/>
                    </a:solidFill>
                  </a:rPr>
                  <a:t>TV, </a:t>
                </a:r>
                <a:r>
                  <a:rPr lang="en-US" sz="2400" dirty="0" err="1">
                    <a:solidFill>
                      <a:srgbClr val="0070C0"/>
                    </a:solidFill>
                  </a:rPr>
                  <a:t>u</a:t>
                </a:r>
                <a:r>
                  <a:rPr lang="en-US" sz="2400" baseline="-25000" dirty="0" err="1">
                    <a:solidFill>
                      <a:srgbClr val="0070C0"/>
                    </a:solidFill>
                  </a:rPr>
                  <a:t>RM</a:t>
                </a:r>
                <a:r>
                  <a:rPr lang="en-US" sz="2400" baseline="-25000" dirty="0">
                    <a:solidFill>
                      <a:srgbClr val="0070C0"/>
                    </a:solidFill>
                  </a:rPr>
                  <a:t> </a:t>
                </a:r>
                <a:r>
                  <a:rPr lang="en-US" sz="2400" dirty="0">
                    <a:solidFill>
                      <a:srgbClr val="0070C0"/>
                    </a:solidFill>
                  </a:rPr>
                  <a:t>&amp; </a:t>
                </a:r>
                <a:r>
                  <a:rPr lang="en-US" sz="2400" dirty="0" err="1">
                    <a:solidFill>
                      <a:srgbClr val="0070C0"/>
                    </a:solidFill>
                  </a:rPr>
                  <a:t>df</a:t>
                </a:r>
                <a:r>
                  <a:rPr lang="en-US" sz="2400" baseline="-25000" dirty="0" err="1">
                    <a:solidFill>
                      <a:srgbClr val="0070C0"/>
                    </a:solidFill>
                  </a:rPr>
                  <a:t>RM</a:t>
                </a:r>
                <a:r>
                  <a:rPr lang="en-US" sz="2400" dirty="0">
                    <a:solidFill>
                      <a:srgbClr val="0070C0"/>
                    </a:solidFill>
                  </a:rPr>
                  <a:t> as EQA</a:t>
                </a:r>
              </a:p>
              <a:p>
                <a:pPr marL="1143000" indent="-457200">
                  <a:buClr>
                    <a:srgbClr val="FF0000"/>
                  </a:buClr>
                  <a:buFont typeface="Wingdings" panose="05000000000000000000" pitchFamily="2" charset="2"/>
                  <a:buChar char="Ø"/>
                </a:pPr>
                <a:r>
                  <a:rPr lang="en-US" dirty="0" err="1"/>
                  <a:t>nLab</a:t>
                </a:r>
                <a:r>
                  <a:rPr lang="en-US" dirty="0"/>
                  <a:t> &gt; 10; preferably &gt; 20</a:t>
                </a:r>
              </a:p>
              <a:p>
                <a:pPr marL="1143000" indent="-457200">
                  <a:buClr>
                    <a:srgbClr val="FF0000"/>
                  </a:buClr>
                  <a:buFont typeface="Wingdings" panose="05000000000000000000" pitchFamily="2" charset="2"/>
                  <a:buChar char="Ø"/>
                </a:pPr>
                <a:r>
                  <a:rPr lang="en-US" dirty="0">
                    <a:highlight>
                      <a:srgbClr val="FFFF00"/>
                    </a:highlight>
                  </a:rPr>
                  <a:t>Some labs provide more results</a:t>
                </a:r>
              </a:p>
              <a:p>
                <a:pPr marL="457200" indent="-457200">
                  <a:spcBef>
                    <a:spcPts val="1800"/>
                  </a:spcBef>
                  <a:buClr>
                    <a:srgbClr val="00B0F0"/>
                  </a:buClr>
                  <a:buFont typeface="Wingdings" panose="05000000000000000000" pitchFamily="2" charset="2"/>
                  <a:buChar char="¤"/>
                </a:pPr>
                <a:r>
                  <a:rPr lang="en-US" b="1" dirty="0"/>
                  <a:t>QC &amp; Calibration Verification materials</a:t>
                </a:r>
              </a:p>
              <a:p>
                <a:pPr marL="1781175" indent="-241300">
                  <a:buClr>
                    <a:srgbClr val="7030A0"/>
                  </a:buClr>
                  <a:buFont typeface="Wingdings" panose="05000000000000000000" pitchFamily="2" charset="2"/>
                  <a:buChar char="§"/>
                </a:pPr>
                <a:r>
                  <a:rPr lang="en-US" sz="2400" dirty="0">
                    <a:solidFill>
                      <a:srgbClr val="0070C0"/>
                    </a:solidFill>
                  </a:rPr>
                  <a:t>u</a:t>
                </a:r>
                <a:r>
                  <a:rPr lang="en-US" sz="2400" baseline="-25000" dirty="0">
                    <a:solidFill>
                      <a:srgbClr val="0070C0"/>
                    </a:solidFill>
                  </a:rPr>
                  <a:t>RM</a:t>
                </a:r>
                <a:r>
                  <a:rPr lang="en-US" sz="2400" dirty="0">
                    <a:solidFill>
                      <a:srgbClr val="0070C0"/>
                    </a:solidFill>
                  </a:rPr>
                  <a:t> assumed zero</a:t>
                </a:r>
              </a:p>
              <a:p>
                <a:pPr marL="1781175" indent="-241300">
                  <a:buClr>
                    <a:srgbClr val="7030A0"/>
                  </a:buClr>
                  <a:buFont typeface="Wingdings" panose="05000000000000000000" pitchFamily="2" charset="2"/>
                  <a:buChar char="§"/>
                </a:pPr>
                <a:r>
                  <a:rPr lang="en-US" sz="2400" dirty="0">
                    <a:solidFill>
                      <a:srgbClr val="0070C0"/>
                    </a:solidFill>
                  </a:rPr>
                  <a:t>df</a:t>
                </a:r>
                <a:r>
                  <a:rPr lang="en-US" sz="2400" baseline="-25000" dirty="0">
                    <a:solidFill>
                      <a:srgbClr val="0070C0"/>
                    </a:solidFill>
                  </a:rPr>
                  <a:t>RM</a:t>
                </a:r>
                <a:r>
                  <a:rPr lang="en-US" sz="2400" dirty="0">
                    <a:solidFill>
                      <a:srgbClr val="0070C0"/>
                    </a:solidFill>
                  </a:rPr>
                  <a:t> assumed infinity</a:t>
                </a:r>
              </a:p>
              <a:p>
                <a:pPr marL="1143000" indent="-457200">
                  <a:buClr>
                    <a:srgbClr val="FF0000"/>
                  </a:buClr>
                  <a:buFont typeface="Wingdings" panose="05000000000000000000" pitchFamily="2" charset="2"/>
                  <a:buChar char="Ø"/>
                </a:pPr>
                <a:r>
                  <a:rPr lang="en-US" dirty="0">
                    <a:highlight>
                      <a:srgbClr val="FFFF00"/>
                    </a:highlight>
                  </a:rPr>
                  <a:t>Unrealistic</a:t>
                </a:r>
                <a:r>
                  <a:rPr lang="en-US" dirty="0"/>
                  <a:t> assumptions</a:t>
                </a:r>
              </a:p>
            </p:txBody>
          </p:sp>
        </mc:Choice>
        <mc:Fallback xmlns="">
          <p:sp>
            <p:nvSpPr>
              <p:cNvPr id="3" name="Content Placeholder 2">
                <a:extLst>
                  <a:ext uri="{FF2B5EF4-FFF2-40B4-BE49-F238E27FC236}">
                    <a16:creationId xmlns:a16="http://schemas.microsoft.com/office/drawing/2014/main" id="{1B2C844E-230A-4F6A-9F40-EFC5638FE826}"/>
                  </a:ext>
                </a:extLst>
              </p:cNvPr>
              <p:cNvSpPr>
                <a:spLocks noGrp="1" noRot="1" noChangeAspect="1" noMove="1" noResize="1" noEditPoints="1" noAdjustHandles="1" noChangeArrowheads="1" noChangeShapeType="1" noTextEdit="1"/>
              </p:cNvSpPr>
              <p:nvPr>
                <p:ph idx="1"/>
              </p:nvPr>
            </p:nvSpPr>
            <p:spPr>
              <a:xfrm>
                <a:off x="838200" y="381000"/>
                <a:ext cx="10515600" cy="6870612"/>
              </a:xfrm>
              <a:blipFill>
                <a:blip r:embed="rId2"/>
                <a:stretch>
                  <a:fillRect l="-1043" t="-887"/>
                </a:stretch>
              </a:blipFill>
            </p:spPr>
            <p:txBody>
              <a:bodyPr/>
              <a:lstStyle/>
              <a:p>
                <a:r>
                  <a:rPr lang="fa-IR">
                    <a:noFill/>
                  </a:rPr>
                  <a:t> </a:t>
                </a:r>
              </a:p>
            </p:txBody>
          </p:sp>
        </mc:Fallback>
      </mc:AlternateContent>
    </p:spTree>
    <p:extLst>
      <p:ext uri="{BB962C8B-B14F-4D97-AF65-F5344CB8AC3E}">
        <p14:creationId xmlns:p14="http://schemas.microsoft.com/office/powerpoint/2010/main" val="11697829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wipe(left)">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wipe(left)">
                                      <p:cBhvr>
                                        <p:cTn id="25" dur="500"/>
                                        <p:tgtEl>
                                          <p:spTgt spid="3">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wipe(left)">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wipe(left)">
                                      <p:cBhvr>
                                        <p:cTn id="35" dur="500"/>
                                        <p:tgtEl>
                                          <p:spTgt spid="3">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fade">
                                      <p:cBhvr>
                                        <p:cTn id="40" dur="1000"/>
                                        <p:tgtEl>
                                          <p:spTgt spid="3">
                                            <p:txEl>
                                              <p:pRg st="8" end="8"/>
                                            </p:txEl>
                                          </p:spTgt>
                                        </p:tgtEl>
                                      </p:cBhvr>
                                    </p:animEffect>
                                    <p:anim calcmode="lin" valueType="num">
                                      <p:cBhvr>
                                        <p:cTn id="41"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left)">
                                      <p:cBhvr>
                                        <p:cTn id="47" dur="500"/>
                                        <p:tgtEl>
                                          <p:spTgt spid="3">
                                            <p:txEl>
                                              <p:pRg st="9" end="9"/>
                                            </p:txEl>
                                          </p:spTgt>
                                        </p:tgtEl>
                                      </p:cBhvr>
                                    </p:animEffect>
                                  </p:childTnLst>
                                </p:cTn>
                              </p:par>
                              <p:par>
                                <p:cTn id="48" presetID="22" presetClass="entr" presetSubtype="8" fill="hold" nodeType="withEffect">
                                  <p:stCondLst>
                                    <p:cond delay="0"/>
                                  </p:stCondLst>
                                  <p:childTnLst>
                                    <p:set>
                                      <p:cBhvr>
                                        <p:cTn id="49" dur="1" fill="hold">
                                          <p:stCondLst>
                                            <p:cond delay="0"/>
                                          </p:stCondLst>
                                        </p:cTn>
                                        <p:tgtEl>
                                          <p:spTgt spid="3">
                                            <p:txEl>
                                              <p:pRg st="10" end="10"/>
                                            </p:txEl>
                                          </p:spTgt>
                                        </p:tgtEl>
                                        <p:attrNameLst>
                                          <p:attrName>style.visibility</p:attrName>
                                        </p:attrNameLst>
                                      </p:cBhvr>
                                      <p:to>
                                        <p:strVal val="visible"/>
                                      </p:to>
                                    </p:set>
                                    <p:animEffect transition="in" filter="wipe(left)">
                                      <p:cBhvr>
                                        <p:cTn id="50" dur="500"/>
                                        <p:tgtEl>
                                          <p:spTgt spid="3">
                                            <p:txEl>
                                              <p:pRg st="10" end="1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Effect transition="in" filter="wipe(left)">
                                      <p:cBhvr>
                                        <p:cTn id="55"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AAE4E0C-6316-42FB-B6DA-EEC7CF97BFAA}"/>
              </a:ext>
            </a:extLst>
          </p:cNvPr>
          <p:cNvSpPr/>
          <p:nvPr/>
        </p:nvSpPr>
        <p:spPr>
          <a:xfrm>
            <a:off x="738401" y="-4834167"/>
            <a:ext cx="10672549" cy="8613141"/>
          </a:xfrm>
          <a:custGeom>
            <a:avLst/>
            <a:gdLst>
              <a:gd name="connsiteX0" fmla="*/ 0 w 10645254"/>
              <a:gd name="connsiteY0" fmla="*/ 1435318 h 8611737"/>
              <a:gd name="connsiteX1" fmla="*/ 1435318 w 10645254"/>
              <a:gd name="connsiteY1" fmla="*/ 0 h 8611737"/>
              <a:gd name="connsiteX2" fmla="*/ 9209936 w 10645254"/>
              <a:gd name="connsiteY2" fmla="*/ 0 h 8611737"/>
              <a:gd name="connsiteX3" fmla="*/ 10645254 w 10645254"/>
              <a:gd name="connsiteY3" fmla="*/ 1435318 h 8611737"/>
              <a:gd name="connsiteX4" fmla="*/ 10645254 w 10645254"/>
              <a:gd name="connsiteY4" fmla="*/ 7176419 h 8611737"/>
              <a:gd name="connsiteX5" fmla="*/ 9209936 w 10645254"/>
              <a:gd name="connsiteY5" fmla="*/ 8611737 h 8611737"/>
              <a:gd name="connsiteX6" fmla="*/ 1435318 w 10645254"/>
              <a:gd name="connsiteY6" fmla="*/ 8611737 h 8611737"/>
              <a:gd name="connsiteX7" fmla="*/ 0 w 10645254"/>
              <a:gd name="connsiteY7" fmla="*/ 7176419 h 8611737"/>
              <a:gd name="connsiteX8" fmla="*/ 0 w 10645254"/>
              <a:gd name="connsiteY8" fmla="*/ 1435318 h 8611737"/>
              <a:gd name="connsiteX0" fmla="*/ 0 w 10645254"/>
              <a:gd name="connsiteY0" fmla="*/ 1435318 h 8611748"/>
              <a:gd name="connsiteX1" fmla="*/ 1435318 w 10645254"/>
              <a:gd name="connsiteY1" fmla="*/ 0 h 8611748"/>
              <a:gd name="connsiteX2" fmla="*/ 9209936 w 10645254"/>
              <a:gd name="connsiteY2" fmla="*/ 0 h 8611748"/>
              <a:gd name="connsiteX3" fmla="*/ 10645254 w 10645254"/>
              <a:gd name="connsiteY3" fmla="*/ 1435318 h 8611748"/>
              <a:gd name="connsiteX4" fmla="*/ 10645254 w 10645254"/>
              <a:gd name="connsiteY4" fmla="*/ 7176419 h 8611748"/>
              <a:gd name="connsiteX5" fmla="*/ 9209936 w 10645254"/>
              <a:gd name="connsiteY5" fmla="*/ 8611737 h 8611748"/>
              <a:gd name="connsiteX6" fmla="*/ 1435318 w 10645254"/>
              <a:gd name="connsiteY6" fmla="*/ 8611737 h 8611748"/>
              <a:gd name="connsiteX7" fmla="*/ 13648 w 10645254"/>
              <a:gd name="connsiteY7" fmla="*/ 7831512 h 8611748"/>
              <a:gd name="connsiteX8" fmla="*/ 0 w 10645254"/>
              <a:gd name="connsiteY8" fmla="*/ 1435318 h 8611748"/>
              <a:gd name="connsiteX0" fmla="*/ 0 w 10672549"/>
              <a:gd name="connsiteY0" fmla="*/ 1435318 h 8613141"/>
              <a:gd name="connsiteX1" fmla="*/ 1435318 w 10672549"/>
              <a:gd name="connsiteY1" fmla="*/ 0 h 8613141"/>
              <a:gd name="connsiteX2" fmla="*/ 9209936 w 10672549"/>
              <a:gd name="connsiteY2" fmla="*/ 0 h 8613141"/>
              <a:gd name="connsiteX3" fmla="*/ 10645254 w 10672549"/>
              <a:gd name="connsiteY3" fmla="*/ 1435318 h 8613141"/>
              <a:gd name="connsiteX4" fmla="*/ 10672549 w 10672549"/>
              <a:gd name="connsiteY4" fmla="*/ 7886103 h 8613141"/>
              <a:gd name="connsiteX5" fmla="*/ 9209936 w 10672549"/>
              <a:gd name="connsiteY5" fmla="*/ 8611737 h 8613141"/>
              <a:gd name="connsiteX6" fmla="*/ 1435318 w 10672549"/>
              <a:gd name="connsiteY6" fmla="*/ 8611737 h 8613141"/>
              <a:gd name="connsiteX7" fmla="*/ 13648 w 10672549"/>
              <a:gd name="connsiteY7" fmla="*/ 7831512 h 8613141"/>
              <a:gd name="connsiteX8" fmla="*/ 0 w 10672549"/>
              <a:gd name="connsiteY8" fmla="*/ 1435318 h 8613141"/>
              <a:gd name="connsiteX0" fmla="*/ 0 w 10672549"/>
              <a:gd name="connsiteY0" fmla="*/ 1435318 h 8613141"/>
              <a:gd name="connsiteX1" fmla="*/ 1435318 w 10672549"/>
              <a:gd name="connsiteY1" fmla="*/ 0 h 8613141"/>
              <a:gd name="connsiteX2" fmla="*/ 9209936 w 10672549"/>
              <a:gd name="connsiteY2" fmla="*/ 0 h 8613141"/>
              <a:gd name="connsiteX3" fmla="*/ 10645254 w 10672549"/>
              <a:gd name="connsiteY3" fmla="*/ 1435318 h 8613141"/>
              <a:gd name="connsiteX4" fmla="*/ 10672549 w 10672549"/>
              <a:gd name="connsiteY4" fmla="*/ 7886103 h 8613141"/>
              <a:gd name="connsiteX5" fmla="*/ 9209936 w 10672549"/>
              <a:gd name="connsiteY5" fmla="*/ 8611737 h 8613141"/>
              <a:gd name="connsiteX6" fmla="*/ 1435318 w 10672549"/>
              <a:gd name="connsiteY6" fmla="*/ 8611737 h 8613141"/>
              <a:gd name="connsiteX7" fmla="*/ 40944 w 10672549"/>
              <a:gd name="connsiteY7" fmla="*/ 7872455 h 8613141"/>
              <a:gd name="connsiteX8" fmla="*/ 0 w 10672549"/>
              <a:gd name="connsiteY8" fmla="*/ 1435318 h 8613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72549" h="8613141">
                <a:moveTo>
                  <a:pt x="0" y="1435318"/>
                </a:moveTo>
                <a:cubicBezTo>
                  <a:pt x="0" y="642614"/>
                  <a:pt x="642614" y="0"/>
                  <a:pt x="1435318" y="0"/>
                </a:cubicBezTo>
                <a:lnTo>
                  <a:pt x="9209936" y="0"/>
                </a:lnTo>
                <a:cubicBezTo>
                  <a:pt x="10002640" y="0"/>
                  <a:pt x="10645254" y="642614"/>
                  <a:pt x="10645254" y="1435318"/>
                </a:cubicBezTo>
                <a:lnTo>
                  <a:pt x="10672549" y="7886103"/>
                </a:lnTo>
                <a:cubicBezTo>
                  <a:pt x="10672549" y="8678807"/>
                  <a:pt x="10002640" y="8611737"/>
                  <a:pt x="9209936" y="8611737"/>
                </a:cubicBezTo>
                <a:lnTo>
                  <a:pt x="1435318" y="8611737"/>
                </a:lnTo>
                <a:cubicBezTo>
                  <a:pt x="642614" y="8611737"/>
                  <a:pt x="40944" y="8665159"/>
                  <a:pt x="40944" y="7872455"/>
                </a:cubicBezTo>
                <a:cubicBezTo>
                  <a:pt x="40944" y="5958755"/>
                  <a:pt x="0" y="3349018"/>
                  <a:pt x="0" y="1435318"/>
                </a:cubicBezTo>
                <a:close/>
              </a:path>
            </a:pathLst>
          </a:cu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a:extLst>
              <a:ext uri="{FF2B5EF4-FFF2-40B4-BE49-F238E27FC236}">
                <a16:creationId xmlns:a16="http://schemas.microsoft.com/office/drawing/2014/main" id="{1B2C844E-230A-4F6A-9F40-EFC5638FE826}"/>
              </a:ext>
            </a:extLst>
          </p:cNvPr>
          <p:cNvSpPr>
            <a:spLocks noGrp="1"/>
          </p:cNvSpPr>
          <p:nvPr>
            <p:ph idx="1"/>
          </p:nvPr>
        </p:nvSpPr>
        <p:spPr>
          <a:xfrm>
            <a:off x="1009650" y="277565"/>
            <a:ext cx="10515600" cy="3908426"/>
          </a:xfrm>
        </p:spPr>
        <p:txBody>
          <a:bodyPr>
            <a:noAutofit/>
          </a:bodyPr>
          <a:lstStyle/>
          <a:p>
            <a:pPr marL="457200" indent="-457200">
              <a:spcBef>
                <a:spcPts val="1800"/>
              </a:spcBef>
              <a:buClr>
                <a:srgbClr val="00B0F0"/>
              </a:buClr>
              <a:buFont typeface="Wingdings" panose="05000000000000000000" pitchFamily="2" charset="2"/>
              <a:buChar char="¤"/>
            </a:pPr>
            <a:r>
              <a:rPr lang="en-US" b="1" dirty="0"/>
              <a:t>Conventional TVs</a:t>
            </a:r>
          </a:p>
          <a:p>
            <a:pPr marL="1781175" indent="-241300">
              <a:buClr>
                <a:srgbClr val="7030A0"/>
              </a:buClr>
              <a:buFont typeface="Wingdings" panose="05000000000000000000" pitchFamily="2" charset="2"/>
              <a:buChar char="§"/>
            </a:pPr>
            <a:r>
              <a:rPr lang="en-US" sz="2400" dirty="0">
                <a:solidFill>
                  <a:srgbClr val="0070C0"/>
                </a:solidFill>
              </a:rPr>
              <a:t>u</a:t>
            </a:r>
            <a:r>
              <a:rPr lang="en-US" sz="2400" baseline="-25000" dirty="0">
                <a:solidFill>
                  <a:srgbClr val="0070C0"/>
                </a:solidFill>
              </a:rPr>
              <a:t>RM</a:t>
            </a:r>
            <a:r>
              <a:rPr lang="en-US" sz="2400" dirty="0">
                <a:solidFill>
                  <a:srgbClr val="0070C0"/>
                </a:solidFill>
              </a:rPr>
              <a:t> = 0</a:t>
            </a:r>
          </a:p>
          <a:p>
            <a:pPr marL="1781175" indent="-241300">
              <a:buClr>
                <a:srgbClr val="7030A0"/>
              </a:buClr>
              <a:buFont typeface="Wingdings" panose="05000000000000000000" pitchFamily="2" charset="2"/>
              <a:buChar char="§"/>
            </a:pPr>
            <a:r>
              <a:rPr lang="en-US" sz="2400" dirty="0">
                <a:solidFill>
                  <a:srgbClr val="0070C0"/>
                </a:solidFill>
              </a:rPr>
              <a:t> df</a:t>
            </a:r>
            <a:r>
              <a:rPr lang="en-US" sz="2400" baseline="-25000" dirty="0">
                <a:solidFill>
                  <a:srgbClr val="0070C0"/>
                </a:solidFill>
              </a:rPr>
              <a:t>RM</a:t>
            </a:r>
            <a:r>
              <a:rPr lang="en-US" sz="2400" dirty="0">
                <a:solidFill>
                  <a:srgbClr val="0070C0"/>
                </a:solidFill>
              </a:rPr>
              <a:t> = ∞</a:t>
            </a:r>
          </a:p>
          <a:p>
            <a:pPr marL="457200" indent="-457200">
              <a:spcBef>
                <a:spcPts val="1800"/>
              </a:spcBef>
              <a:buClr>
                <a:srgbClr val="00B0F0"/>
              </a:buClr>
              <a:buFont typeface="Wingdings" panose="05000000000000000000" pitchFamily="2" charset="2"/>
              <a:buChar char="¤"/>
            </a:pPr>
            <a:r>
              <a:rPr lang="en-US" b="1" dirty="0"/>
              <a:t>Patient samples tested in one or more </a:t>
            </a:r>
            <a:r>
              <a:rPr lang="en-US" b="1" dirty="0">
                <a:highlight>
                  <a:srgbClr val="FFFF00"/>
                </a:highlight>
              </a:rPr>
              <a:t>central labs</a:t>
            </a:r>
          </a:p>
          <a:p>
            <a:pPr marL="457200" indent="-457200">
              <a:spcBef>
                <a:spcPts val="1800"/>
              </a:spcBef>
              <a:buClr>
                <a:srgbClr val="00B0F0"/>
              </a:buClr>
              <a:buFont typeface="Wingdings" panose="05000000000000000000" pitchFamily="2" charset="2"/>
              <a:buChar char="¤"/>
            </a:pPr>
            <a:r>
              <a:rPr lang="en-US" b="1" dirty="0"/>
              <a:t>Patient samples sent to a lab </a:t>
            </a:r>
            <a:r>
              <a:rPr lang="en-US" b="1" dirty="0">
                <a:highlight>
                  <a:srgbClr val="FFFF00"/>
                </a:highlight>
              </a:rPr>
              <a:t>traceable to a reference </a:t>
            </a:r>
            <a:r>
              <a:rPr lang="en-US" b="1" dirty="0"/>
              <a:t>hierarchy</a:t>
            </a:r>
          </a:p>
          <a:p>
            <a:pPr marL="457200" indent="-457200">
              <a:spcBef>
                <a:spcPts val="1800"/>
              </a:spcBef>
              <a:buClr>
                <a:srgbClr val="00B0F0"/>
              </a:buClr>
              <a:buFont typeface="Wingdings" panose="05000000000000000000" pitchFamily="2" charset="2"/>
              <a:buChar char="¤"/>
            </a:pPr>
            <a:r>
              <a:rPr lang="en-US" b="1" dirty="0"/>
              <a:t>Previously collected QC data</a:t>
            </a:r>
          </a:p>
          <a:p>
            <a:endParaRPr lang="fa-IR" dirty="0"/>
          </a:p>
        </p:txBody>
      </p:sp>
      <p:sp>
        <p:nvSpPr>
          <p:cNvPr id="2" name="TextBox 1">
            <a:extLst>
              <a:ext uri="{FF2B5EF4-FFF2-40B4-BE49-F238E27FC236}">
                <a16:creationId xmlns:a16="http://schemas.microsoft.com/office/drawing/2014/main" id="{46FB50B6-304B-43CA-B471-A5BCAD55EB0D}"/>
              </a:ext>
            </a:extLst>
          </p:cNvPr>
          <p:cNvSpPr txBox="1"/>
          <p:nvPr/>
        </p:nvSpPr>
        <p:spPr>
          <a:xfrm>
            <a:off x="1315452" y="4200800"/>
            <a:ext cx="9561095" cy="954107"/>
          </a:xfrm>
          <a:prstGeom prst="rect">
            <a:avLst/>
          </a:prstGeom>
          <a:solidFill>
            <a:schemeClr val="bg1"/>
          </a:solidFill>
          <a:ln w="38100">
            <a:solidFill>
              <a:srgbClr val="0070C0"/>
            </a:solidFill>
          </a:ln>
        </p:spPr>
        <p:txBody>
          <a:bodyPr wrap="square" rtlCol="1">
            <a:spAutoFit/>
          </a:bodyPr>
          <a:lstStyle/>
          <a:p>
            <a:pPr marL="457200" indent="-457200">
              <a:buClr>
                <a:srgbClr val="FF0000"/>
              </a:buClr>
              <a:buFont typeface="Wingdings" panose="05000000000000000000" pitchFamily="2" charset="2"/>
              <a:buChar char="q"/>
            </a:pPr>
            <a:r>
              <a:rPr lang="en-US" sz="2800" b="1" dirty="0">
                <a:solidFill>
                  <a:srgbClr val="002060"/>
                </a:solidFill>
              </a:rPr>
              <a:t>The observed difference reflects “</a:t>
            </a:r>
            <a:r>
              <a:rPr lang="en-US" sz="2800" b="1" dirty="0">
                <a:solidFill>
                  <a:srgbClr val="002060"/>
                </a:solidFill>
                <a:highlight>
                  <a:srgbClr val="FFFF00"/>
                </a:highlight>
              </a:rPr>
              <a:t>TRUENESS</a:t>
            </a:r>
            <a:r>
              <a:rPr lang="en-US" sz="2800" b="1" dirty="0">
                <a:solidFill>
                  <a:srgbClr val="002060"/>
                </a:solidFill>
              </a:rPr>
              <a:t>” if a </a:t>
            </a:r>
            <a:r>
              <a:rPr lang="en-US" sz="2800" b="1" dirty="0">
                <a:solidFill>
                  <a:srgbClr val="002060"/>
                </a:solidFill>
                <a:highlight>
                  <a:srgbClr val="FFFF00"/>
                </a:highlight>
              </a:rPr>
              <a:t>high quality method </a:t>
            </a:r>
            <a:r>
              <a:rPr lang="en-US" sz="2800" b="1" dirty="0">
                <a:solidFill>
                  <a:srgbClr val="002060"/>
                </a:solidFill>
              </a:rPr>
              <a:t>is used for assigning TV</a:t>
            </a:r>
            <a:endParaRPr lang="fa-IR" sz="2800" b="1" dirty="0">
              <a:solidFill>
                <a:srgbClr val="002060"/>
              </a:solidFill>
            </a:endParaRPr>
          </a:p>
        </p:txBody>
      </p:sp>
    </p:spTree>
    <p:extLst>
      <p:ext uri="{BB962C8B-B14F-4D97-AF65-F5344CB8AC3E}">
        <p14:creationId xmlns:p14="http://schemas.microsoft.com/office/powerpoint/2010/main" val="19526909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500"/>
                                        <p:tgtEl>
                                          <p:spTgt spid="3">
                                            <p:txEl>
                                              <p:pRg st="1" end="1"/>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left)">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1000"/>
                                        <p:tgtEl>
                                          <p:spTgt spid="3">
                                            <p:txEl>
                                              <p:pRg st="3" end="3"/>
                                            </p:txEl>
                                          </p:spTgt>
                                        </p:tgtEl>
                                      </p:cBhvr>
                                    </p:animEffect>
                                    <p:anim calcmode="lin" valueType="num">
                                      <p:cBhvr>
                                        <p:cTn id="1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1000"/>
                                        <p:tgtEl>
                                          <p:spTgt spid="3">
                                            <p:txEl>
                                              <p:pRg st="5" end="5"/>
                                            </p:txEl>
                                          </p:spTgt>
                                        </p:tgtEl>
                                      </p:cBhvr>
                                    </p:animEffect>
                                    <p:anim calcmode="lin" valueType="num">
                                      <p:cBhvr>
                                        <p:cTn id="30"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wipe(left)">
                                      <p:cBhvr>
                                        <p:cTn id="3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2857" y="2132856"/>
            <a:ext cx="10972800" cy="4572000"/>
          </a:xfrm>
        </p:spPr>
        <p:style>
          <a:lnRef idx="1">
            <a:schemeClr val="accent3"/>
          </a:lnRef>
          <a:fillRef idx="2">
            <a:schemeClr val="accent3"/>
          </a:fillRef>
          <a:effectRef idx="1">
            <a:schemeClr val="accent3"/>
          </a:effectRef>
          <a:fontRef idx="minor">
            <a:schemeClr val="dk1"/>
          </a:fontRef>
        </p:style>
        <p:txBody>
          <a:bodyPr anchor="ctr">
            <a:normAutofit/>
          </a:bodyPr>
          <a:lstStyle/>
          <a:p>
            <a:pPr marL="852678" indent="-742950" algn="r" rtl="1">
              <a:spcAft>
                <a:spcPts val="3600"/>
              </a:spcAft>
              <a:buAutoNum type="arabicParenR"/>
            </a:pPr>
            <a:r>
              <a:rPr lang="fa-IR" sz="4000" dirty="0"/>
              <a:t>چقدر </a:t>
            </a:r>
            <a:r>
              <a:rPr lang="fa-IR" sz="4000" i="1" dirty="0">
                <a:solidFill>
                  <a:srgbClr val="C00000"/>
                </a:solidFill>
              </a:rPr>
              <a:t>کم و زیاد </a:t>
            </a:r>
            <a:r>
              <a:rPr lang="fa-IR" sz="4000" dirty="0"/>
              <a:t>اشکال نداره؟</a:t>
            </a:r>
            <a:r>
              <a:rPr lang="en-US" sz="4000" dirty="0"/>
              <a:t> </a:t>
            </a:r>
            <a:r>
              <a:rPr lang="fa-IR" sz="4000" dirty="0"/>
              <a:t> </a:t>
            </a:r>
            <a:r>
              <a:rPr lang="en-US" sz="4000" dirty="0"/>
              <a:t>TEa</a:t>
            </a:r>
          </a:p>
          <a:p>
            <a:pPr marL="852678" indent="-742950" algn="r" rtl="1">
              <a:spcBef>
                <a:spcPts val="2400"/>
              </a:spcBef>
              <a:buAutoNum type="arabicParenR"/>
            </a:pPr>
            <a:r>
              <a:rPr lang="fa-IR" sz="4000" i="1" dirty="0">
                <a:solidFill>
                  <a:srgbClr val="C00000"/>
                </a:solidFill>
              </a:rPr>
              <a:t>چند درصد </a:t>
            </a:r>
            <a:r>
              <a:rPr lang="fa-IR" sz="4000" dirty="0"/>
              <a:t>از تولید باید درون محدوده‌ی </a:t>
            </a:r>
            <a:r>
              <a:rPr lang="en-US" sz="4000" dirty="0"/>
              <a:t>TEa</a:t>
            </a:r>
            <a:r>
              <a:rPr lang="fa-IR" sz="4000" dirty="0"/>
              <a:t> باشد؟ </a:t>
            </a:r>
            <a:r>
              <a:rPr lang="en-US" sz="4000" dirty="0"/>
              <a:t>Allowable Defect Rate, </a:t>
            </a:r>
            <a:r>
              <a:rPr lang="en-US" sz="4000" dirty="0" err="1"/>
              <a:t>DRa</a:t>
            </a:r>
            <a:r>
              <a:rPr lang="en-US" sz="4000" dirty="0"/>
              <a:t> </a:t>
            </a:r>
          </a:p>
        </p:txBody>
      </p:sp>
      <p:sp>
        <p:nvSpPr>
          <p:cNvPr id="5" name="Slide Number Placeholder 4"/>
          <p:cNvSpPr>
            <a:spLocks noGrp="1"/>
          </p:cNvSpPr>
          <p:nvPr>
            <p:ph type="sldNum" sz="quarter" idx="12"/>
          </p:nvPr>
        </p:nvSpPr>
        <p:spPr/>
        <p:txBody>
          <a:bodyPr/>
          <a:lstStyle/>
          <a:p>
            <a:fld id="{6FAF22BB-B8CB-43B2-9A75-2AB6527143BB}" type="slidenum">
              <a:rPr lang="en-US" smtClean="0"/>
              <a:pPr/>
              <a:t>13</a:t>
            </a:fld>
            <a:endParaRPr lang="en-US" dirty="0"/>
          </a:p>
        </p:txBody>
      </p:sp>
      <p:sp>
        <p:nvSpPr>
          <p:cNvPr id="6" name="Rounded Rectangular Callout 5"/>
          <p:cNvSpPr/>
          <p:nvPr/>
        </p:nvSpPr>
        <p:spPr>
          <a:xfrm>
            <a:off x="3145888" y="2286000"/>
            <a:ext cx="2362200" cy="612648"/>
          </a:xfrm>
          <a:prstGeom prst="wedgeRoundRectCallout">
            <a:avLst>
              <a:gd name="adj1" fmla="val 15830"/>
              <a:gd name="adj2" fmla="val 91202"/>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u="sng" dirty="0"/>
              <a:t>محصول</a:t>
            </a:r>
            <a:r>
              <a:rPr lang="fa-IR" sz="2800" b="1" dirty="0"/>
              <a:t> با کیفیت</a:t>
            </a:r>
            <a:endParaRPr lang="en-US" sz="2800" b="1" dirty="0"/>
          </a:p>
        </p:txBody>
      </p:sp>
      <p:sp>
        <p:nvSpPr>
          <p:cNvPr id="7" name="Rounded Rectangular Callout 6"/>
          <p:cNvSpPr/>
          <p:nvPr/>
        </p:nvSpPr>
        <p:spPr>
          <a:xfrm>
            <a:off x="3733800" y="5788152"/>
            <a:ext cx="2362200" cy="612648"/>
          </a:xfrm>
          <a:prstGeom prst="wedgeRoundRectCallout">
            <a:avLst>
              <a:gd name="adj1" fmla="val 38907"/>
              <a:gd name="adj2" fmla="val -103976"/>
              <a:gd name="adj3" fmla="val 1666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u="sng" dirty="0"/>
              <a:t>عملکرد</a:t>
            </a:r>
            <a:r>
              <a:rPr lang="fa-IR" sz="2800" b="1" dirty="0"/>
              <a:t> با کیفیت</a:t>
            </a:r>
            <a:endParaRPr lang="en-US" sz="2800" b="1" dirty="0"/>
          </a:p>
        </p:txBody>
      </p:sp>
      <p:sp>
        <p:nvSpPr>
          <p:cNvPr id="9" name="Title 1">
            <a:extLst>
              <a:ext uri="{FF2B5EF4-FFF2-40B4-BE49-F238E27FC236}">
                <a16:creationId xmlns:a16="http://schemas.microsoft.com/office/drawing/2014/main" id="{CCAA21C3-2F30-4683-8DB4-95E57E3A0B9F}"/>
              </a:ext>
            </a:extLst>
          </p:cNvPr>
          <p:cNvSpPr txBox="1">
            <a:spLocks/>
          </p:cNvSpPr>
          <p:nvPr/>
        </p:nvSpPr>
        <p:spPr>
          <a:xfrm>
            <a:off x="281354" y="908720"/>
            <a:ext cx="10972800" cy="1066800"/>
          </a:xfrm>
          <a:prstGeom prst="rect">
            <a:avLst/>
          </a:prstGeom>
        </p:spPr>
        <p:style>
          <a:lnRef idx="1">
            <a:schemeClr val="accent1"/>
          </a:lnRef>
          <a:fillRef idx="3">
            <a:schemeClr val="accent1"/>
          </a:fillRef>
          <a:effectRef idx="2">
            <a:schemeClr val="accent1"/>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r"/>
            <a:r>
              <a:rPr lang="fa-IR" dirty="0"/>
              <a:t>عملکرد خوب (با کیفیت) یعنی چی؟</a:t>
            </a:r>
          </a:p>
        </p:txBody>
      </p:sp>
    </p:spTree>
    <p:extLst>
      <p:ext uri="{BB962C8B-B14F-4D97-AF65-F5344CB8AC3E}">
        <p14:creationId xmlns:p14="http://schemas.microsoft.com/office/powerpoint/2010/main" val="40125716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right)">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94ECEF-CBEF-7F72-FB72-05C2753FA2E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2A3C50C-0BF0-70C5-3661-647BA03A63CE}"/>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AD9E39FB-CBF3-985F-D1BE-0B0A146433FC}"/>
              </a:ext>
            </a:extLst>
          </p:cNvPr>
          <p:cNvSpPr>
            <a:spLocks noGrp="1"/>
          </p:cNvSpPr>
          <p:nvPr>
            <p:ph type="sldNum" sz="quarter" idx="12"/>
          </p:nvPr>
        </p:nvSpPr>
        <p:spPr/>
        <p:txBody>
          <a:bodyPr/>
          <a:lstStyle/>
          <a:p>
            <a:fld id="{6FAF22BB-B8CB-43B2-9A75-2AB6527143BB}" type="slidenum">
              <a:rPr lang="en-US" smtClean="0"/>
              <a:pPr/>
              <a:t>130</a:t>
            </a:fld>
            <a:endParaRPr lang="en-US"/>
          </a:p>
        </p:txBody>
      </p:sp>
      <p:pic>
        <p:nvPicPr>
          <p:cNvPr id="6" name="Picture 5">
            <a:extLst>
              <a:ext uri="{FF2B5EF4-FFF2-40B4-BE49-F238E27FC236}">
                <a16:creationId xmlns:a16="http://schemas.microsoft.com/office/drawing/2014/main" id="{7CEC9701-AE5B-7701-AA48-975A1A5A17A5}"/>
              </a:ext>
            </a:extLst>
          </p:cNvPr>
          <p:cNvPicPr>
            <a:picLocks noChangeAspect="1"/>
          </p:cNvPicPr>
          <p:nvPr/>
        </p:nvPicPr>
        <p:blipFill>
          <a:blip r:embed="rId2"/>
          <a:srcRect t="16783" r="6875" b="9031"/>
          <a:stretch>
            <a:fillRect/>
          </a:stretch>
        </p:blipFill>
        <p:spPr>
          <a:xfrm>
            <a:off x="-1560002" y="0"/>
            <a:ext cx="15312004" cy="6858000"/>
          </a:xfrm>
          <a:prstGeom prst="rect">
            <a:avLst/>
          </a:prstGeom>
        </p:spPr>
      </p:pic>
    </p:spTree>
    <p:extLst>
      <p:ext uri="{BB962C8B-B14F-4D97-AF65-F5344CB8AC3E}">
        <p14:creationId xmlns:p14="http://schemas.microsoft.com/office/powerpoint/2010/main" val="319376551"/>
      </p:ext>
    </p:extLst>
  </p:cSld>
  <p:clrMapOvr>
    <a:masterClrMapping/>
  </p:clrMapOvr>
  <p:transition spd="slow">
    <p:comb/>
  </p:transition>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8111" y="2328532"/>
            <a:ext cx="7358238" cy="1632246"/>
          </a:xfrm>
        </p:spPr>
        <p:txBody>
          <a:bodyPr/>
          <a:lstStyle/>
          <a:p>
            <a:r>
              <a:rPr lang="en-GB" dirty="0"/>
              <a:t>Fortress Diagnostics</a:t>
            </a:r>
          </a:p>
        </p:txBody>
      </p:sp>
      <p:sp>
        <p:nvSpPr>
          <p:cNvPr id="3" name="Subtitle 2"/>
          <p:cNvSpPr>
            <a:spLocks noGrp="1"/>
          </p:cNvSpPr>
          <p:nvPr>
            <p:ph type="subTitle" idx="1"/>
          </p:nvPr>
        </p:nvSpPr>
        <p:spPr>
          <a:xfrm>
            <a:off x="1230594" y="3978730"/>
            <a:ext cx="5976642" cy="1143000"/>
          </a:xfrm>
        </p:spPr>
        <p:txBody>
          <a:bodyPr/>
          <a:lstStyle/>
          <a:p>
            <a:pPr algn="l"/>
            <a:r>
              <a:rPr lang="en-GB" dirty="0"/>
              <a:t>EQA Examples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156191" y="241483"/>
            <a:ext cx="1551514" cy="1981600"/>
          </a:xfrm>
          <a:prstGeom prst="rect">
            <a:avLst/>
          </a:prstGeom>
        </p:spPr>
      </p:pic>
    </p:spTree>
    <p:extLst>
      <p:ext uri="{BB962C8B-B14F-4D97-AF65-F5344CB8AC3E}">
        <p14:creationId xmlns:p14="http://schemas.microsoft.com/office/powerpoint/2010/main" val="151340554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9943"/>
          </a:xfrm>
        </p:spPr>
        <p:txBody>
          <a:bodyPr>
            <a:normAutofit/>
          </a:bodyPr>
          <a:lstStyle/>
          <a:p>
            <a:r>
              <a:rPr lang="en-GB" sz="2800" dirty="0"/>
              <a:t>ALT</a:t>
            </a:r>
          </a:p>
        </p:txBody>
      </p:sp>
      <p:pic>
        <p:nvPicPr>
          <p:cNvPr id="4" name="Content Placeholder 3"/>
          <p:cNvPicPr>
            <a:picLocks noGrp="1" noChangeAspect="1"/>
          </p:cNvPicPr>
          <p:nvPr>
            <p:ph idx="1"/>
          </p:nvPr>
        </p:nvPicPr>
        <p:blipFill>
          <a:blip r:embed="rId2"/>
          <a:stretch>
            <a:fillRect/>
          </a:stretch>
        </p:blipFill>
        <p:spPr>
          <a:xfrm>
            <a:off x="838200" y="1094249"/>
            <a:ext cx="6367943" cy="5023991"/>
          </a:xfrm>
          <a:prstGeom prst="rect">
            <a:avLst/>
          </a:prstGeom>
        </p:spPr>
      </p:pic>
      <p:pic>
        <p:nvPicPr>
          <p:cNvPr id="5" name="Picture 4"/>
          <p:cNvPicPr>
            <a:picLocks noChangeAspect="1"/>
          </p:cNvPicPr>
          <p:nvPr/>
        </p:nvPicPr>
        <p:blipFill>
          <a:blip r:embed="rId3"/>
          <a:stretch>
            <a:fillRect/>
          </a:stretch>
        </p:blipFill>
        <p:spPr>
          <a:xfrm>
            <a:off x="7467077" y="1094249"/>
            <a:ext cx="3379888" cy="5024965"/>
          </a:xfrm>
          <a:prstGeom prst="rect">
            <a:avLst/>
          </a:prstGeom>
        </p:spPr>
      </p:pic>
    </p:spTree>
    <p:extLst>
      <p:ext uri="{BB962C8B-B14F-4D97-AF65-F5344CB8AC3E}">
        <p14:creationId xmlns:p14="http://schemas.microsoft.com/office/powerpoint/2010/main" val="12011937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9943"/>
          </a:xfrm>
        </p:spPr>
        <p:txBody>
          <a:bodyPr>
            <a:normAutofit/>
          </a:bodyPr>
          <a:lstStyle/>
          <a:p>
            <a:r>
              <a:rPr lang="en-GB" sz="2800" dirty="0"/>
              <a:t>Zinc</a:t>
            </a:r>
          </a:p>
        </p:txBody>
      </p:sp>
      <p:pic>
        <p:nvPicPr>
          <p:cNvPr id="6" name="Content Placeholder 5"/>
          <p:cNvPicPr>
            <a:picLocks noGrp="1" noChangeAspect="1"/>
          </p:cNvPicPr>
          <p:nvPr>
            <p:ph idx="1"/>
          </p:nvPr>
        </p:nvPicPr>
        <p:blipFill>
          <a:blip r:embed="rId2"/>
          <a:stretch>
            <a:fillRect/>
          </a:stretch>
        </p:blipFill>
        <p:spPr>
          <a:xfrm>
            <a:off x="838200" y="1213229"/>
            <a:ext cx="6340943" cy="5009696"/>
          </a:xfrm>
          <a:prstGeom prst="rect">
            <a:avLst/>
          </a:prstGeom>
        </p:spPr>
      </p:pic>
      <p:pic>
        <p:nvPicPr>
          <p:cNvPr id="7" name="Picture 6"/>
          <p:cNvPicPr>
            <a:picLocks noChangeAspect="1"/>
          </p:cNvPicPr>
          <p:nvPr/>
        </p:nvPicPr>
        <p:blipFill>
          <a:blip r:embed="rId3"/>
          <a:stretch>
            <a:fillRect/>
          </a:stretch>
        </p:blipFill>
        <p:spPr>
          <a:xfrm>
            <a:off x="7569583" y="1213229"/>
            <a:ext cx="3386942" cy="5009696"/>
          </a:xfrm>
          <a:prstGeom prst="rect">
            <a:avLst/>
          </a:prstGeom>
        </p:spPr>
      </p:pic>
      <p:sp>
        <p:nvSpPr>
          <p:cNvPr id="3" name="Rectangle: Rounded Corners 2">
            <a:extLst>
              <a:ext uri="{FF2B5EF4-FFF2-40B4-BE49-F238E27FC236}">
                <a16:creationId xmlns:a16="http://schemas.microsoft.com/office/drawing/2014/main" id="{FD3929EF-769D-90F4-6E5C-375C5D27C11C}"/>
              </a:ext>
            </a:extLst>
          </p:cNvPr>
          <p:cNvSpPr/>
          <p:nvPr/>
        </p:nvSpPr>
        <p:spPr>
          <a:xfrm>
            <a:off x="407368" y="423774"/>
            <a:ext cx="2160240" cy="534144"/>
          </a:xfrm>
          <a:prstGeom prst="roundRect">
            <a:avLst/>
          </a:prstGeom>
          <a:noFill/>
          <a:ln w="762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80959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par>
                          <p:cTn id="8" fill="hold">
                            <p:stCondLst>
                              <p:cond delay="500"/>
                            </p:stCondLst>
                            <p:childTnLst>
                              <p:par>
                                <p:cTn id="9" presetID="32" presetClass="emph" presetSubtype="0" fill="hold" grpId="1" nodeType="afterEffect">
                                  <p:stCondLst>
                                    <p:cond delay="0"/>
                                  </p:stCondLst>
                                  <p:childTnLst>
                                    <p:animRot by="120000">
                                      <p:cBhvr>
                                        <p:cTn id="10" dur="100" fill="hold">
                                          <p:stCondLst>
                                            <p:cond delay="0"/>
                                          </p:stCondLst>
                                        </p:cTn>
                                        <p:tgtEl>
                                          <p:spTgt spid="3"/>
                                        </p:tgtEl>
                                        <p:attrNameLst>
                                          <p:attrName>r</p:attrName>
                                        </p:attrNameLst>
                                      </p:cBhvr>
                                    </p:animRot>
                                    <p:animRot by="-240000">
                                      <p:cBhvr>
                                        <p:cTn id="11" dur="200" fill="hold">
                                          <p:stCondLst>
                                            <p:cond delay="200"/>
                                          </p:stCondLst>
                                        </p:cTn>
                                        <p:tgtEl>
                                          <p:spTgt spid="3"/>
                                        </p:tgtEl>
                                        <p:attrNameLst>
                                          <p:attrName>r</p:attrName>
                                        </p:attrNameLst>
                                      </p:cBhvr>
                                    </p:animRot>
                                    <p:animRot by="240000">
                                      <p:cBhvr>
                                        <p:cTn id="12" dur="200" fill="hold">
                                          <p:stCondLst>
                                            <p:cond delay="400"/>
                                          </p:stCondLst>
                                        </p:cTn>
                                        <p:tgtEl>
                                          <p:spTgt spid="3"/>
                                        </p:tgtEl>
                                        <p:attrNameLst>
                                          <p:attrName>r</p:attrName>
                                        </p:attrNameLst>
                                      </p:cBhvr>
                                    </p:animRot>
                                    <p:animRot by="-240000">
                                      <p:cBhvr>
                                        <p:cTn id="13" dur="200" fill="hold">
                                          <p:stCondLst>
                                            <p:cond delay="600"/>
                                          </p:stCondLst>
                                        </p:cTn>
                                        <p:tgtEl>
                                          <p:spTgt spid="3"/>
                                        </p:tgtEl>
                                        <p:attrNameLst>
                                          <p:attrName>r</p:attrName>
                                        </p:attrNameLst>
                                      </p:cBhvr>
                                    </p:animRot>
                                    <p:animRot by="120000">
                                      <p:cBhvr>
                                        <p:cTn id="14" dur="200" fill="hold">
                                          <p:stCondLst>
                                            <p:cond delay="800"/>
                                          </p:stCondLst>
                                        </p:cTn>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9943"/>
          </a:xfrm>
        </p:spPr>
        <p:txBody>
          <a:bodyPr>
            <a:normAutofit/>
          </a:bodyPr>
          <a:lstStyle/>
          <a:p>
            <a:r>
              <a:rPr lang="en-GB" sz="2800" dirty="0"/>
              <a:t>Copper</a:t>
            </a:r>
          </a:p>
        </p:txBody>
      </p:sp>
      <p:pic>
        <p:nvPicPr>
          <p:cNvPr id="4" name="Content Placeholder 3"/>
          <p:cNvPicPr>
            <a:picLocks noGrp="1" noChangeAspect="1"/>
          </p:cNvPicPr>
          <p:nvPr>
            <p:ph idx="1"/>
          </p:nvPr>
        </p:nvPicPr>
        <p:blipFill>
          <a:blip r:embed="rId2"/>
          <a:stretch>
            <a:fillRect/>
          </a:stretch>
        </p:blipFill>
        <p:spPr>
          <a:xfrm>
            <a:off x="905312" y="1146116"/>
            <a:ext cx="6331306" cy="5003013"/>
          </a:xfrm>
          <a:prstGeom prst="rect">
            <a:avLst/>
          </a:prstGeom>
        </p:spPr>
      </p:pic>
      <p:pic>
        <p:nvPicPr>
          <p:cNvPr id="8" name="Picture 7"/>
          <p:cNvPicPr>
            <a:picLocks noChangeAspect="1"/>
          </p:cNvPicPr>
          <p:nvPr/>
        </p:nvPicPr>
        <p:blipFill>
          <a:blip r:embed="rId3"/>
          <a:stretch>
            <a:fillRect/>
          </a:stretch>
        </p:blipFill>
        <p:spPr>
          <a:xfrm>
            <a:off x="7635984" y="1146116"/>
            <a:ext cx="3361511" cy="5003013"/>
          </a:xfrm>
          <a:prstGeom prst="rect">
            <a:avLst/>
          </a:prstGeom>
        </p:spPr>
      </p:pic>
      <p:sp>
        <p:nvSpPr>
          <p:cNvPr id="5" name="Rectangle: Rounded Corners 4">
            <a:extLst>
              <a:ext uri="{FF2B5EF4-FFF2-40B4-BE49-F238E27FC236}">
                <a16:creationId xmlns:a16="http://schemas.microsoft.com/office/drawing/2014/main" id="{C70E9B41-C4F5-49D2-756F-915C44A1252F}"/>
              </a:ext>
            </a:extLst>
          </p:cNvPr>
          <p:cNvSpPr/>
          <p:nvPr/>
        </p:nvSpPr>
        <p:spPr>
          <a:xfrm>
            <a:off x="407368" y="423774"/>
            <a:ext cx="2160240" cy="534144"/>
          </a:xfrm>
          <a:prstGeom prst="roundRect">
            <a:avLst/>
          </a:prstGeom>
          <a:noFill/>
          <a:ln w="762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2780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49943"/>
          </a:xfrm>
        </p:spPr>
        <p:txBody>
          <a:bodyPr>
            <a:normAutofit/>
          </a:bodyPr>
          <a:lstStyle/>
          <a:p>
            <a:r>
              <a:rPr lang="en-GB" sz="2800" dirty="0"/>
              <a:t>C4</a:t>
            </a:r>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838200" y="1015068"/>
            <a:ext cx="6526853" cy="5161895"/>
          </a:xfrm>
          <a:prstGeom prst="rect">
            <a:avLst/>
          </a:prstGeom>
        </p:spPr>
      </p:pic>
      <p:pic>
        <p:nvPicPr>
          <p:cNvPr id="7" name="Picture 6"/>
          <p:cNvPicPr>
            <a:picLocks noChangeAspect="1"/>
          </p:cNvPicPr>
          <p:nvPr/>
        </p:nvPicPr>
        <p:blipFill>
          <a:blip r:embed="rId3"/>
          <a:stretch>
            <a:fillRect/>
          </a:stretch>
        </p:blipFill>
        <p:spPr>
          <a:xfrm>
            <a:off x="7714626" y="1015068"/>
            <a:ext cx="3467900" cy="5157579"/>
          </a:xfrm>
          <a:prstGeom prst="rect">
            <a:avLst/>
          </a:prstGeom>
        </p:spPr>
      </p:pic>
      <p:sp>
        <p:nvSpPr>
          <p:cNvPr id="5" name="Rectangle: Rounded Corners 4">
            <a:extLst>
              <a:ext uri="{FF2B5EF4-FFF2-40B4-BE49-F238E27FC236}">
                <a16:creationId xmlns:a16="http://schemas.microsoft.com/office/drawing/2014/main" id="{5EE9F6EA-454C-9065-1854-AFFD9B77C33A}"/>
              </a:ext>
            </a:extLst>
          </p:cNvPr>
          <p:cNvSpPr/>
          <p:nvPr/>
        </p:nvSpPr>
        <p:spPr>
          <a:xfrm>
            <a:off x="407368" y="423774"/>
            <a:ext cx="2160240" cy="534144"/>
          </a:xfrm>
          <a:prstGeom prst="roundRect">
            <a:avLst/>
          </a:prstGeom>
          <a:noFill/>
          <a:ln w="762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819881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7B722A3-5142-4353-BC26-A2AC4B52702E}"/>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059972307"/>
      </p:ext>
    </p:extLst>
  </p:cSld>
  <p:clrMapOvr>
    <a:masterClrMapping/>
  </p:clrMapOvr>
  <p:transition spd="slow">
    <p:comb/>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9D45C-9C33-6A12-574D-9036808213D8}"/>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F34F680E-1B2F-D122-8852-2CB30252F1EB}"/>
              </a:ext>
            </a:extLst>
          </p:cNvPr>
          <p:cNvPicPr>
            <a:picLocks noChangeAspect="1"/>
          </p:cNvPicPr>
          <p:nvPr/>
        </p:nvPicPr>
        <p:blipFill>
          <a:blip r:embed="rId2"/>
          <a:stretch>
            <a:fillRect/>
          </a:stretch>
        </p:blipFill>
        <p:spPr>
          <a:xfrm>
            <a:off x="-7438504" y="-3195736"/>
            <a:ext cx="26639960" cy="14977664"/>
          </a:xfrm>
          <a:prstGeom prst="rect">
            <a:avLst/>
          </a:prstGeom>
        </p:spPr>
      </p:pic>
      <p:sp>
        <p:nvSpPr>
          <p:cNvPr id="2" name="Rectangle: Rounded Corners 1">
            <a:extLst>
              <a:ext uri="{FF2B5EF4-FFF2-40B4-BE49-F238E27FC236}">
                <a16:creationId xmlns:a16="http://schemas.microsoft.com/office/drawing/2014/main" id="{562A5425-4EC5-B7D6-688A-08BD17D6C87B}"/>
              </a:ext>
            </a:extLst>
          </p:cNvPr>
          <p:cNvSpPr/>
          <p:nvPr/>
        </p:nvSpPr>
        <p:spPr>
          <a:xfrm>
            <a:off x="8907312" y="2966864"/>
            <a:ext cx="3024336" cy="534144"/>
          </a:xfrm>
          <a:prstGeom prst="roundRect">
            <a:avLst/>
          </a:prstGeom>
          <a:noFill/>
          <a:ln w="762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8D43DD0-08C0-AA98-5A3A-826E82B56504}"/>
              </a:ext>
            </a:extLst>
          </p:cNvPr>
          <p:cNvSpPr/>
          <p:nvPr/>
        </p:nvSpPr>
        <p:spPr>
          <a:xfrm>
            <a:off x="0" y="1916832"/>
            <a:ext cx="2711624" cy="1152128"/>
          </a:xfrm>
          <a:prstGeom prst="roundRect">
            <a:avLst/>
          </a:prstGeom>
          <a:noFill/>
          <a:ln w="76200">
            <a:solidFill>
              <a:srgbClr val="FF00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40462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32" presetClass="emph" presetSubtype="0" fill="hold" grpId="1" nodeType="after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500"/>
                                        <p:tgtEl>
                                          <p:spTgt spid="5"/>
                                        </p:tgtEl>
                                      </p:cBhvr>
                                    </p:animEffect>
                                  </p:childTnLst>
                                </p:cTn>
                              </p:par>
                            </p:childTnLst>
                          </p:cTn>
                        </p:par>
                        <p:par>
                          <p:cTn id="20" fill="hold">
                            <p:stCondLst>
                              <p:cond delay="500"/>
                            </p:stCondLst>
                            <p:childTnLst>
                              <p:par>
                                <p:cTn id="21" presetID="32" presetClass="emph" presetSubtype="0" fill="hold" grpId="1" nodeType="afterEffect">
                                  <p:stCondLst>
                                    <p:cond delay="0"/>
                                  </p:stCondLst>
                                  <p:childTnLst>
                                    <p:animRot by="120000">
                                      <p:cBhvr>
                                        <p:cTn id="22" dur="100" fill="hold">
                                          <p:stCondLst>
                                            <p:cond delay="0"/>
                                          </p:stCondLst>
                                        </p:cTn>
                                        <p:tgtEl>
                                          <p:spTgt spid="5"/>
                                        </p:tgtEl>
                                        <p:attrNameLst>
                                          <p:attrName>r</p:attrName>
                                        </p:attrNameLst>
                                      </p:cBhvr>
                                    </p:animRot>
                                    <p:animRot by="-240000">
                                      <p:cBhvr>
                                        <p:cTn id="23" dur="200" fill="hold">
                                          <p:stCondLst>
                                            <p:cond delay="200"/>
                                          </p:stCondLst>
                                        </p:cTn>
                                        <p:tgtEl>
                                          <p:spTgt spid="5"/>
                                        </p:tgtEl>
                                        <p:attrNameLst>
                                          <p:attrName>r</p:attrName>
                                        </p:attrNameLst>
                                      </p:cBhvr>
                                    </p:animRot>
                                    <p:animRot by="240000">
                                      <p:cBhvr>
                                        <p:cTn id="24" dur="200" fill="hold">
                                          <p:stCondLst>
                                            <p:cond delay="400"/>
                                          </p:stCondLst>
                                        </p:cTn>
                                        <p:tgtEl>
                                          <p:spTgt spid="5"/>
                                        </p:tgtEl>
                                        <p:attrNameLst>
                                          <p:attrName>r</p:attrName>
                                        </p:attrNameLst>
                                      </p:cBhvr>
                                    </p:animRot>
                                    <p:animRot by="-240000">
                                      <p:cBhvr>
                                        <p:cTn id="25" dur="200" fill="hold">
                                          <p:stCondLst>
                                            <p:cond delay="600"/>
                                          </p:stCondLst>
                                        </p:cTn>
                                        <p:tgtEl>
                                          <p:spTgt spid="5"/>
                                        </p:tgtEl>
                                        <p:attrNameLst>
                                          <p:attrName>r</p:attrName>
                                        </p:attrNameLst>
                                      </p:cBhvr>
                                    </p:animRot>
                                    <p:animRot by="120000">
                                      <p:cBhvr>
                                        <p:cTn id="26" dur="200" fill="hold">
                                          <p:stCondLst>
                                            <p:cond delay="80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5" grpId="0" animBg="1"/>
      <p:bldP spid="5" grpId="1"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56081-D232-4E45-8665-C01374708C2A}"/>
              </a:ext>
            </a:extLst>
          </p:cNvPr>
          <p:cNvPicPr>
            <a:picLocks noChangeAspect="1"/>
          </p:cNvPicPr>
          <p:nvPr/>
        </p:nvPicPr>
        <p:blipFill rotWithShape="1">
          <a:blip r:embed="rId2"/>
          <a:srcRect l="3320" t="22719" r="41107" b="26327"/>
          <a:stretch/>
        </p:blipFill>
        <p:spPr>
          <a:xfrm>
            <a:off x="-25263" y="273571"/>
            <a:ext cx="12242526" cy="6310859"/>
          </a:xfrm>
          <a:prstGeom prst="rect">
            <a:avLst/>
          </a:prstGeom>
        </p:spPr>
      </p:pic>
    </p:spTree>
    <p:extLst>
      <p:ext uri="{BB962C8B-B14F-4D97-AF65-F5344CB8AC3E}">
        <p14:creationId xmlns:p14="http://schemas.microsoft.com/office/powerpoint/2010/main" val="337383159"/>
      </p:ext>
    </p:extLst>
  </p:cSld>
  <p:clrMapOvr>
    <a:masterClrMapping/>
  </p:clrMapOvr>
  <p:transition spd="slow">
    <p:randomBar dir="vert"/>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56081-D232-4E45-8665-C01374708C2A}"/>
              </a:ext>
            </a:extLst>
          </p:cNvPr>
          <p:cNvPicPr>
            <a:picLocks noChangeAspect="1"/>
          </p:cNvPicPr>
          <p:nvPr/>
        </p:nvPicPr>
        <p:blipFill rotWithShape="1">
          <a:blip r:embed="rId2"/>
          <a:srcRect l="3320" t="22719" r="41107" b="26327"/>
          <a:stretch/>
        </p:blipFill>
        <p:spPr>
          <a:xfrm>
            <a:off x="1072685" y="391887"/>
            <a:ext cx="23610229" cy="12170758"/>
          </a:xfrm>
          <a:prstGeom prst="rect">
            <a:avLst/>
          </a:prstGeom>
        </p:spPr>
      </p:pic>
    </p:spTree>
    <p:extLst>
      <p:ext uri="{BB962C8B-B14F-4D97-AF65-F5344CB8AC3E}">
        <p14:creationId xmlns:p14="http://schemas.microsoft.com/office/powerpoint/2010/main" val="1894946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7446" y="1833308"/>
            <a:ext cx="6930280" cy="1607747"/>
          </a:xfrm>
        </p:spPr>
        <p:txBody>
          <a:bodyPr>
            <a:normAutofit/>
          </a:bodyPr>
          <a:lstStyle/>
          <a:p>
            <a:pPr marL="0" indent="0" algn="r" rtl="1">
              <a:spcAft>
                <a:spcPts val="1200"/>
              </a:spcAft>
              <a:buNone/>
            </a:pPr>
            <a:r>
              <a:rPr lang="fa-IR" b="1" dirty="0"/>
              <a:t>1 – چقدر انحراف از اندازه هدف، مجاز است؟</a:t>
            </a:r>
            <a:endParaRPr lang="en-US" b="1" dirty="0"/>
          </a:p>
          <a:p>
            <a:pPr algn="r" rtl="1">
              <a:spcAft>
                <a:spcPts val="1200"/>
              </a:spcAft>
              <a:buFont typeface="Wingdings" panose="05000000000000000000" pitchFamily="2" charset="2"/>
              <a:buChar char="§"/>
            </a:pPr>
            <a:r>
              <a:rPr lang="fa-IR" dirty="0"/>
              <a:t>خطای کل مجاز یا انحراف مجاز، </a:t>
            </a:r>
            <a:r>
              <a:rPr lang="en-US" dirty="0"/>
              <a:t>TE</a:t>
            </a:r>
            <a:r>
              <a:rPr lang="en-US" b="1" baseline="-25000" dirty="0"/>
              <a:t>a</a:t>
            </a:r>
            <a:r>
              <a:rPr lang="fa-IR" b="1" baseline="-25000" dirty="0">
                <a:solidFill>
                  <a:srgbClr val="FF0000"/>
                </a:solidFill>
              </a:rPr>
              <a:t> </a:t>
            </a:r>
          </a:p>
        </p:txBody>
      </p:sp>
      <p:sp>
        <p:nvSpPr>
          <p:cNvPr id="5" name="AutoShape 5" descr="Image result for Six Sig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itle 1"/>
          <p:cNvSpPr>
            <a:spLocks noGrp="1"/>
          </p:cNvSpPr>
          <p:nvPr>
            <p:ph type="title"/>
          </p:nvPr>
        </p:nvSpPr>
        <p:spPr>
          <a:xfrm>
            <a:off x="725905" y="124742"/>
            <a:ext cx="10515600" cy="695065"/>
          </a:xfrm>
        </p:spPr>
        <p:txBody>
          <a:bodyPr>
            <a:normAutofit/>
          </a:bodyPr>
          <a:lstStyle/>
          <a:p>
            <a:pPr algn="r" rtl="1"/>
            <a:r>
              <a:rPr lang="fa-IR" sz="3600" b="1" dirty="0">
                <a:ln>
                  <a:solidFill>
                    <a:schemeClr val="tx1">
                      <a:lumMod val="95000"/>
                      <a:lumOff val="5000"/>
                    </a:schemeClr>
                  </a:solidFill>
                </a:ln>
                <a:solidFill>
                  <a:srgbClr val="00B0F0"/>
                </a:solidFill>
              </a:rPr>
              <a:t>کیفیت محصول </a:t>
            </a:r>
            <a:r>
              <a:rPr lang="fa-IR" sz="3600" dirty="0"/>
              <a:t>در مقابل </a:t>
            </a:r>
            <a:r>
              <a:rPr lang="fa-IR" sz="3600" b="1" dirty="0">
                <a:ln>
                  <a:solidFill>
                    <a:schemeClr val="tx1">
                      <a:lumMod val="95000"/>
                      <a:lumOff val="5000"/>
                    </a:schemeClr>
                  </a:solidFill>
                </a:ln>
                <a:solidFill>
                  <a:srgbClr val="00B0F0"/>
                </a:solidFill>
              </a:rPr>
              <a:t>کیفیت</a:t>
            </a:r>
            <a:r>
              <a:rPr lang="fa-IR" sz="3600" dirty="0">
                <a:ln>
                  <a:solidFill>
                    <a:schemeClr val="tx1">
                      <a:lumMod val="95000"/>
                      <a:lumOff val="5000"/>
                    </a:schemeClr>
                  </a:solidFill>
                </a:ln>
              </a:rPr>
              <a:t> </a:t>
            </a:r>
            <a:r>
              <a:rPr lang="fa-IR" sz="3600" b="1" dirty="0">
                <a:ln>
                  <a:solidFill>
                    <a:schemeClr val="tx1">
                      <a:lumMod val="95000"/>
                      <a:lumOff val="5000"/>
                    </a:schemeClr>
                  </a:solidFill>
                </a:ln>
                <a:solidFill>
                  <a:srgbClr val="00B0F0"/>
                </a:solidFill>
              </a:rPr>
              <a:t>عملکرد</a:t>
            </a:r>
            <a:endParaRPr lang="en-US" sz="3600" b="1" dirty="0">
              <a:ln>
                <a:solidFill>
                  <a:schemeClr val="tx1">
                    <a:lumMod val="95000"/>
                    <a:lumOff val="5000"/>
                  </a:schemeClr>
                </a:solidFill>
              </a:ln>
              <a:solidFill>
                <a:srgbClr val="00B0F0"/>
              </a:solidFill>
            </a:endParaRPr>
          </a:p>
        </p:txBody>
      </p:sp>
      <p:pic>
        <p:nvPicPr>
          <p:cNvPr id="1026" name="Picture 2" descr="MANUFACTURING STEEL BALLS, for Bearing, Rs 200 /ton Mahavir Associates |  ID: 21465976388"/>
          <p:cNvPicPr>
            <a:picLocks noChangeAspect="1" noChangeArrowheads="1"/>
          </p:cNvPicPr>
          <p:nvPr/>
        </p:nvPicPr>
        <p:blipFill rotWithShape="1">
          <a:blip r:embed="rId2">
            <a:extLst>
              <a:ext uri="{28A0092B-C50C-407E-A947-70E740481C1C}">
                <a14:useLocalDpi xmlns:a14="http://schemas.microsoft.com/office/drawing/2010/main" val="0"/>
              </a:ext>
            </a:extLst>
          </a:blip>
          <a:srcRect t="24064" r="1427" b="18132"/>
          <a:stretch/>
        </p:blipFill>
        <p:spPr bwMode="auto">
          <a:xfrm>
            <a:off x="307975" y="1417982"/>
            <a:ext cx="3661051" cy="21468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0374" y="3685956"/>
            <a:ext cx="2998442" cy="523220"/>
          </a:xfrm>
          <a:prstGeom prst="rect">
            <a:avLst/>
          </a:prstGeom>
          <a:noFill/>
        </p:spPr>
        <p:txBody>
          <a:bodyPr wrap="square" rtlCol="0">
            <a:spAutoFit/>
          </a:bodyPr>
          <a:lstStyle/>
          <a:p>
            <a:r>
              <a:rPr lang="en-US" sz="2800" b="1" dirty="0"/>
              <a:t>TE</a:t>
            </a:r>
            <a:r>
              <a:rPr lang="en-US" sz="2800" b="1" baseline="-25000" dirty="0"/>
              <a:t>a </a:t>
            </a:r>
            <a:r>
              <a:rPr lang="en-US" sz="2800" b="1" dirty="0"/>
              <a:t> = </a:t>
            </a:r>
            <a:r>
              <a:rPr lang="en-US" sz="2800" b="1" dirty="0">
                <a:solidFill>
                  <a:srgbClr val="00B050"/>
                </a:solidFill>
              </a:rPr>
              <a:t>10</a:t>
            </a:r>
            <a:r>
              <a:rPr lang="en-US" sz="2800" b="1" dirty="0"/>
              <a:t>%</a:t>
            </a:r>
          </a:p>
        </p:txBody>
      </p:sp>
      <p:sp>
        <p:nvSpPr>
          <p:cNvPr id="6" name="TextBox 5"/>
          <p:cNvSpPr txBox="1"/>
          <p:nvPr/>
        </p:nvSpPr>
        <p:spPr>
          <a:xfrm>
            <a:off x="4127236" y="1047273"/>
            <a:ext cx="1064945" cy="5632311"/>
          </a:xfrm>
          <a:prstGeom prst="rect">
            <a:avLst/>
          </a:prstGeom>
          <a:noFill/>
          <a:ln>
            <a:solidFill>
              <a:schemeClr val="bg1">
                <a:lumMod val="50000"/>
              </a:schemeClr>
            </a:solidFill>
          </a:ln>
        </p:spPr>
        <p:txBody>
          <a:bodyPr wrap="square" rtlCol="0">
            <a:spAutoFit/>
          </a:bodyPr>
          <a:lstStyle/>
          <a:p>
            <a:pPr algn="ctr"/>
            <a:r>
              <a:rPr lang="fa-IR" sz="2400" b="1" dirty="0"/>
              <a:t>88</a:t>
            </a:r>
          </a:p>
          <a:p>
            <a:pPr algn="ctr"/>
            <a:r>
              <a:rPr lang="fa-IR" sz="2400" b="1" dirty="0"/>
              <a:t>79</a:t>
            </a:r>
          </a:p>
          <a:p>
            <a:pPr algn="ctr"/>
            <a:r>
              <a:rPr lang="fa-IR" sz="2400" b="1" dirty="0"/>
              <a:t>85</a:t>
            </a:r>
          </a:p>
          <a:p>
            <a:pPr algn="ctr"/>
            <a:r>
              <a:rPr lang="fa-IR" sz="2400" b="1" dirty="0"/>
              <a:t>71</a:t>
            </a:r>
          </a:p>
          <a:p>
            <a:pPr algn="ctr"/>
            <a:r>
              <a:rPr lang="fa-IR" sz="2400" b="1" dirty="0"/>
              <a:t>81</a:t>
            </a:r>
          </a:p>
          <a:p>
            <a:pPr algn="ctr"/>
            <a:r>
              <a:rPr lang="fa-IR" sz="2400" b="1" dirty="0"/>
              <a:t>83</a:t>
            </a:r>
          </a:p>
          <a:p>
            <a:pPr algn="ctr"/>
            <a:r>
              <a:rPr lang="fa-IR" sz="2400" b="1" dirty="0"/>
              <a:t>77</a:t>
            </a:r>
          </a:p>
          <a:p>
            <a:pPr algn="ctr"/>
            <a:r>
              <a:rPr lang="fa-IR" sz="2400" b="1" dirty="0"/>
              <a:t>76</a:t>
            </a:r>
          </a:p>
          <a:p>
            <a:pPr algn="ctr"/>
            <a:r>
              <a:rPr lang="fa-IR" sz="2400" b="1" dirty="0"/>
              <a:t>90</a:t>
            </a:r>
          </a:p>
          <a:p>
            <a:pPr algn="ctr"/>
            <a:r>
              <a:rPr lang="en-US" sz="2400" b="1" dirty="0"/>
              <a:t>85</a:t>
            </a:r>
            <a:endParaRPr lang="fa-IR" sz="2400" b="1" dirty="0"/>
          </a:p>
          <a:p>
            <a:pPr algn="ctr"/>
            <a:r>
              <a:rPr lang="fa-IR" sz="2400" b="1" dirty="0"/>
              <a:t>76</a:t>
            </a:r>
          </a:p>
          <a:p>
            <a:pPr algn="ctr"/>
            <a:r>
              <a:rPr lang="fa-IR" sz="2400" b="1" dirty="0"/>
              <a:t>81</a:t>
            </a:r>
          </a:p>
          <a:p>
            <a:pPr algn="ctr"/>
            <a:r>
              <a:rPr lang="fa-IR" sz="2400" b="1" dirty="0"/>
              <a:t>91</a:t>
            </a:r>
          </a:p>
          <a:p>
            <a:pPr algn="ctr"/>
            <a:r>
              <a:rPr lang="fa-IR" sz="2400" b="1" dirty="0"/>
              <a:t>76</a:t>
            </a:r>
            <a:endParaRPr lang="en-US" sz="2400" b="1" dirty="0"/>
          </a:p>
          <a:p>
            <a:pPr algn="ctr"/>
            <a:r>
              <a:rPr lang="en-US" sz="2400" b="1" dirty="0"/>
              <a:t>…</a:t>
            </a:r>
            <a:endParaRPr lang="fa-IR" sz="2400" b="1" dirty="0"/>
          </a:p>
        </p:txBody>
      </p:sp>
      <p:sp>
        <p:nvSpPr>
          <p:cNvPr id="18" name="TextBox 17"/>
          <p:cNvSpPr txBox="1"/>
          <p:nvPr/>
        </p:nvSpPr>
        <p:spPr>
          <a:xfrm>
            <a:off x="460374" y="4209176"/>
            <a:ext cx="2998442" cy="523220"/>
          </a:xfrm>
          <a:prstGeom prst="rect">
            <a:avLst/>
          </a:prstGeom>
          <a:noFill/>
        </p:spPr>
        <p:txBody>
          <a:bodyPr wrap="square" rtlCol="0">
            <a:spAutoFit/>
          </a:bodyPr>
          <a:lstStyle/>
          <a:p>
            <a:r>
              <a:rPr lang="en-US" sz="2800" b="1" dirty="0"/>
              <a:t>TV: </a:t>
            </a:r>
            <a:r>
              <a:rPr lang="en-US" sz="2800" b="1" dirty="0">
                <a:solidFill>
                  <a:srgbClr val="FF0000"/>
                </a:solidFill>
              </a:rPr>
              <a:t>80</a:t>
            </a:r>
            <a:r>
              <a:rPr lang="en-US" sz="2800" b="1" dirty="0"/>
              <a:t> mm</a:t>
            </a:r>
          </a:p>
        </p:txBody>
      </p:sp>
      <p:sp>
        <p:nvSpPr>
          <p:cNvPr id="10" name="TextBox 9"/>
          <p:cNvSpPr txBox="1"/>
          <p:nvPr/>
        </p:nvSpPr>
        <p:spPr>
          <a:xfrm>
            <a:off x="7190848" y="1047273"/>
            <a:ext cx="4297366" cy="584775"/>
          </a:xfrm>
          <a:prstGeom prst="rect">
            <a:avLst/>
          </a:prstGeom>
          <a:noFill/>
        </p:spPr>
        <p:txBody>
          <a:bodyPr wrap="square" rtlCol="0">
            <a:spAutoFit/>
          </a:bodyPr>
          <a:lstStyle/>
          <a:p>
            <a:pPr algn="r" rtl="1"/>
            <a:r>
              <a:rPr lang="fa-IR" sz="3200" b="1" dirty="0">
                <a:solidFill>
                  <a:srgbClr val="7030A0"/>
                </a:solidFill>
              </a:rPr>
              <a:t>مثال: تولید ساچمه فلزی</a:t>
            </a:r>
            <a:endParaRPr lang="en-US" sz="3200" b="1" dirty="0">
              <a:solidFill>
                <a:srgbClr val="7030A0"/>
              </a:solidFill>
            </a:endParaRPr>
          </a:p>
        </p:txBody>
      </p:sp>
      <p:sp>
        <p:nvSpPr>
          <p:cNvPr id="14" name="TextBox 13">
            <a:extLst>
              <a:ext uri="{FF2B5EF4-FFF2-40B4-BE49-F238E27FC236}">
                <a16:creationId xmlns:a16="http://schemas.microsoft.com/office/drawing/2014/main" id="{7D691995-1CBD-4EA4-8444-E06F368E8C39}"/>
              </a:ext>
            </a:extLst>
          </p:cNvPr>
          <p:cNvSpPr txBox="1"/>
          <p:nvPr/>
        </p:nvSpPr>
        <p:spPr>
          <a:xfrm>
            <a:off x="273694" y="4750721"/>
            <a:ext cx="3508651" cy="523220"/>
          </a:xfrm>
          <a:prstGeom prst="rect">
            <a:avLst/>
          </a:prstGeom>
          <a:noFill/>
        </p:spPr>
        <p:txBody>
          <a:bodyPr wrap="square" rtlCol="0">
            <a:spAutoFit/>
          </a:bodyPr>
          <a:lstStyle/>
          <a:p>
            <a:pPr algn="r" rtl="1"/>
            <a:r>
              <a:rPr lang="fa-IR" sz="2800" b="1" dirty="0"/>
              <a:t>ساچمه قابل قبول: </a:t>
            </a:r>
            <a:r>
              <a:rPr lang="en-US" sz="2800" b="1" dirty="0">
                <a:solidFill>
                  <a:srgbClr val="00B050"/>
                </a:solidFill>
              </a:rPr>
              <a:t>72 - 88</a:t>
            </a:r>
          </a:p>
        </p:txBody>
      </p:sp>
    </p:spTree>
    <p:extLst>
      <p:ext uri="{BB962C8B-B14F-4D97-AF65-F5344CB8AC3E}">
        <p14:creationId xmlns:p14="http://schemas.microsoft.com/office/powerpoint/2010/main" val="2897534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20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up)">
                                      <p:cBhvr>
                                        <p:cTn id="40" dur="500"/>
                                        <p:tgtEl>
                                          <p:spTgt spid="1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wipe(up)">
                                      <p:cBhvr>
                                        <p:cTn id="45"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18" grpId="0"/>
      <p:bldP spid="10" grpId="0"/>
      <p:bldP spid="14"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56081-D232-4E45-8665-C01374708C2A}"/>
              </a:ext>
            </a:extLst>
          </p:cNvPr>
          <p:cNvPicPr>
            <a:picLocks noChangeAspect="1"/>
          </p:cNvPicPr>
          <p:nvPr/>
        </p:nvPicPr>
        <p:blipFill rotWithShape="1">
          <a:blip r:embed="rId2"/>
          <a:srcRect l="3320" t="22719" r="41107" b="26327"/>
          <a:stretch/>
        </p:blipFill>
        <p:spPr>
          <a:xfrm>
            <a:off x="-6438457" y="-685798"/>
            <a:ext cx="19991172" cy="10305183"/>
          </a:xfrm>
          <a:prstGeom prst="rect">
            <a:avLst/>
          </a:prstGeom>
        </p:spPr>
      </p:pic>
      <p:sp>
        <p:nvSpPr>
          <p:cNvPr id="3" name="Rectangle 2">
            <a:extLst>
              <a:ext uri="{FF2B5EF4-FFF2-40B4-BE49-F238E27FC236}">
                <a16:creationId xmlns:a16="http://schemas.microsoft.com/office/drawing/2014/main" id="{C05675C2-0618-41F6-940D-48ECF016D0B2}"/>
              </a:ext>
            </a:extLst>
          </p:cNvPr>
          <p:cNvSpPr/>
          <p:nvPr/>
        </p:nvSpPr>
        <p:spPr>
          <a:xfrm>
            <a:off x="3331028" y="3559628"/>
            <a:ext cx="2383971"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4">
            <a:extLst>
              <a:ext uri="{FF2B5EF4-FFF2-40B4-BE49-F238E27FC236}">
                <a16:creationId xmlns:a16="http://schemas.microsoft.com/office/drawing/2014/main" id="{1826E339-977E-4236-9914-DD0AFEFEA8C7}"/>
              </a:ext>
            </a:extLst>
          </p:cNvPr>
          <p:cNvSpPr/>
          <p:nvPr/>
        </p:nvSpPr>
        <p:spPr>
          <a:xfrm>
            <a:off x="9459685" y="4199708"/>
            <a:ext cx="2383971" cy="128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8806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56081-D232-4E45-8665-C01374708C2A}"/>
              </a:ext>
            </a:extLst>
          </p:cNvPr>
          <p:cNvPicPr>
            <a:picLocks noChangeAspect="1"/>
          </p:cNvPicPr>
          <p:nvPr/>
        </p:nvPicPr>
        <p:blipFill rotWithShape="1">
          <a:blip r:embed="rId2"/>
          <a:srcRect l="3320" t="22719" r="41107" b="26327"/>
          <a:stretch/>
        </p:blipFill>
        <p:spPr>
          <a:xfrm>
            <a:off x="-3000111" y="-6586337"/>
            <a:ext cx="25827454" cy="13313708"/>
          </a:xfrm>
          <a:prstGeom prst="rect">
            <a:avLst/>
          </a:prstGeom>
        </p:spPr>
      </p:pic>
    </p:spTree>
    <p:extLst>
      <p:ext uri="{BB962C8B-B14F-4D97-AF65-F5344CB8AC3E}">
        <p14:creationId xmlns:p14="http://schemas.microsoft.com/office/powerpoint/2010/main" val="38286710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56081-D232-4E45-8665-C01374708C2A}"/>
              </a:ext>
            </a:extLst>
          </p:cNvPr>
          <p:cNvPicPr>
            <a:picLocks noChangeAspect="1"/>
          </p:cNvPicPr>
          <p:nvPr/>
        </p:nvPicPr>
        <p:blipFill rotWithShape="1">
          <a:blip r:embed="rId2"/>
          <a:srcRect l="3320" t="22719" r="41107" b="26327"/>
          <a:stretch/>
        </p:blipFill>
        <p:spPr>
          <a:xfrm>
            <a:off x="-7614113" y="-3494310"/>
            <a:ext cx="19991172" cy="10305183"/>
          </a:xfrm>
          <a:prstGeom prst="rect">
            <a:avLst/>
          </a:prstGeom>
        </p:spPr>
      </p:pic>
      <p:sp>
        <p:nvSpPr>
          <p:cNvPr id="6" name="Rectangle: Rounded Corners 5">
            <a:extLst>
              <a:ext uri="{FF2B5EF4-FFF2-40B4-BE49-F238E27FC236}">
                <a16:creationId xmlns:a16="http://schemas.microsoft.com/office/drawing/2014/main" id="{E09E53D6-58D4-4EAC-9601-A41A1DE84EDB}"/>
              </a:ext>
            </a:extLst>
          </p:cNvPr>
          <p:cNvSpPr/>
          <p:nvPr/>
        </p:nvSpPr>
        <p:spPr>
          <a:xfrm>
            <a:off x="2481942" y="2971799"/>
            <a:ext cx="9405257" cy="1926771"/>
          </a:xfrm>
          <a:prstGeom prst="roundRect">
            <a:avLst/>
          </a:prstGeom>
          <a:noFill/>
          <a:ln w="762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7913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456081-D232-4E45-8665-C01374708C2A}"/>
              </a:ext>
            </a:extLst>
          </p:cNvPr>
          <p:cNvPicPr>
            <a:picLocks noChangeAspect="1"/>
          </p:cNvPicPr>
          <p:nvPr/>
        </p:nvPicPr>
        <p:blipFill rotWithShape="1">
          <a:blip r:embed="rId2"/>
          <a:srcRect l="3320" t="22719" r="41107" b="26327"/>
          <a:stretch/>
        </p:blipFill>
        <p:spPr>
          <a:xfrm>
            <a:off x="-2416629" y="-2131865"/>
            <a:ext cx="16132629" cy="8316155"/>
          </a:xfrm>
          <a:prstGeom prst="rect">
            <a:avLst/>
          </a:prstGeom>
        </p:spPr>
      </p:pic>
      <p:sp>
        <p:nvSpPr>
          <p:cNvPr id="6" name="Rectangle: Rounded Corners 5">
            <a:extLst>
              <a:ext uri="{FF2B5EF4-FFF2-40B4-BE49-F238E27FC236}">
                <a16:creationId xmlns:a16="http://schemas.microsoft.com/office/drawing/2014/main" id="{E09E53D6-58D4-4EAC-9601-A41A1DE84EDB}"/>
              </a:ext>
            </a:extLst>
          </p:cNvPr>
          <p:cNvSpPr/>
          <p:nvPr/>
        </p:nvSpPr>
        <p:spPr>
          <a:xfrm>
            <a:off x="457200" y="4702629"/>
            <a:ext cx="11429999" cy="751112"/>
          </a:xfrm>
          <a:prstGeom prst="roundRect">
            <a:avLst/>
          </a:prstGeom>
          <a:noFill/>
          <a:ln w="76200">
            <a:solidFill>
              <a:srgbClr val="11FF7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715764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A9489F-F50F-4E83-AE4A-8111B540373D}"/>
              </a:ext>
            </a:extLst>
          </p:cNvPr>
          <p:cNvPicPr>
            <a:picLocks noChangeAspect="1"/>
          </p:cNvPicPr>
          <p:nvPr/>
        </p:nvPicPr>
        <p:blipFill rotWithShape="1">
          <a:blip r:embed="rId2"/>
          <a:srcRect l="4078" t="23613" r="25394" b="12496"/>
          <a:stretch/>
        </p:blipFill>
        <p:spPr>
          <a:xfrm>
            <a:off x="0" y="308811"/>
            <a:ext cx="12252176" cy="6240379"/>
          </a:xfrm>
          <a:prstGeom prst="rect">
            <a:avLst/>
          </a:prstGeom>
        </p:spPr>
      </p:pic>
      <p:sp>
        <p:nvSpPr>
          <p:cNvPr id="4" name="Rectangle: Rounded Corners 3">
            <a:extLst>
              <a:ext uri="{FF2B5EF4-FFF2-40B4-BE49-F238E27FC236}">
                <a16:creationId xmlns:a16="http://schemas.microsoft.com/office/drawing/2014/main" id="{1AA10800-6984-43D7-81AF-15BE3C6267A0}"/>
              </a:ext>
            </a:extLst>
          </p:cNvPr>
          <p:cNvSpPr/>
          <p:nvPr/>
        </p:nvSpPr>
        <p:spPr>
          <a:xfrm>
            <a:off x="6513095" y="481263"/>
            <a:ext cx="1203158" cy="401053"/>
          </a:xfrm>
          <a:prstGeom prst="roundRect">
            <a:avLst/>
          </a:prstGeom>
          <a:noFill/>
          <a:ln w="57150">
            <a:solidFill>
              <a:srgbClr val="11FF7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24765912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3000" fill="hold" grpId="0" nodeType="afterEffect">
                                  <p:stCondLst>
                                    <p:cond delay="0"/>
                                  </p:stCondLst>
                                  <p:childTnLst>
                                    <p:animEffect transition="out" filter="fade">
                                      <p:cBhvr>
                                        <p:cTn id="6" dur="500" tmFilter="0, 0; .2, .5; .8, .5; 1, 0"/>
                                        <p:tgtEl>
                                          <p:spTgt spid="4"/>
                                        </p:tgtEl>
                                      </p:cBhvr>
                                    </p:animEffect>
                                    <p:animScale>
                                      <p:cBhvr>
                                        <p:cTn id="7"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A9489F-F50F-4E83-AE4A-8111B540373D}"/>
              </a:ext>
            </a:extLst>
          </p:cNvPr>
          <p:cNvPicPr>
            <a:picLocks noChangeAspect="1"/>
          </p:cNvPicPr>
          <p:nvPr/>
        </p:nvPicPr>
        <p:blipFill rotWithShape="1">
          <a:blip r:embed="rId2"/>
          <a:srcRect l="4078" t="23613" r="25394" b="12496"/>
          <a:stretch/>
        </p:blipFill>
        <p:spPr>
          <a:xfrm>
            <a:off x="0" y="308811"/>
            <a:ext cx="12252176" cy="6240379"/>
          </a:xfrm>
          <a:prstGeom prst="rect">
            <a:avLst/>
          </a:prstGeom>
        </p:spPr>
      </p:pic>
      <p:sp>
        <p:nvSpPr>
          <p:cNvPr id="4" name="Rectangle: Rounded Corners 3">
            <a:extLst>
              <a:ext uri="{FF2B5EF4-FFF2-40B4-BE49-F238E27FC236}">
                <a16:creationId xmlns:a16="http://schemas.microsoft.com/office/drawing/2014/main" id="{1AA10800-6984-43D7-81AF-15BE3C6267A0}"/>
              </a:ext>
            </a:extLst>
          </p:cNvPr>
          <p:cNvSpPr/>
          <p:nvPr/>
        </p:nvSpPr>
        <p:spPr>
          <a:xfrm>
            <a:off x="2422358" y="1443789"/>
            <a:ext cx="1203158" cy="1985211"/>
          </a:xfrm>
          <a:prstGeom prst="roundRect">
            <a:avLst/>
          </a:prstGeom>
          <a:noFill/>
          <a:ln w="57150">
            <a:solidFill>
              <a:srgbClr val="11FF7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5272452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A9489F-F50F-4E83-AE4A-8111B540373D}"/>
              </a:ext>
            </a:extLst>
          </p:cNvPr>
          <p:cNvPicPr>
            <a:picLocks noChangeAspect="1"/>
          </p:cNvPicPr>
          <p:nvPr/>
        </p:nvPicPr>
        <p:blipFill rotWithShape="1">
          <a:blip r:embed="rId2"/>
          <a:srcRect l="4078" t="23613" r="25394" b="12496"/>
          <a:stretch/>
        </p:blipFill>
        <p:spPr>
          <a:xfrm>
            <a:off x="0" y="308811"/>
            <a:ext cx="12252176" cy="6240379"/>
          </a:xfrm>
          <a:prstGeom prst="rect">
            <a:avLst/>
          </a:prstGeom>
        </p:spPr>
      </p:pic>
      <p:sp>
        <p:nvSpPr>
          <p:cNvPr id="4" name="Rectangle: Rounded Corners 3">
            <a:extLst>
              <a:ext uri="{FF2B5EF4-FFF2-40B4-BE49-F238E27FC236}">
                <a16:creationId xmlns:a16="http://schemas.microsoft.com/office/drawing/2014/main" id="{1AA10800-6984-43D7-81AF-15BE3C6267A0}"/>
              </a:ext>
            </a:extLst>
          </p:cNvPr>
          <p:cNvSpPr/>
          <p:nvPr/>
        </p:nvSpPr>
        <p:spPr>
          <a:xfrm>
            <a:off x="6079958" y="1443789"/>
            <a:ext cx="1203158" cy="737937"/>
          </a:xfrm>
          <a:prstGeom prst="roundRect">
            <a:avLst/>
          </a:prstGeom>
          <a:noFill/>
          <a:ln w="57150">
            <a:solidFill>
              <a:srgbClr val="11FF7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681699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A9489F-F50F-4E83-AE4A-8111B540373D}"/>
              </a:ext>
            </a:extLst>
          </p:cNvPr>
          <p:cNvPicPr>
            <a:picLocks noChangeAspect="1"/>
          </p:cNvPicPr>
          <p:nvPr/>
        </p:nvPicPr>
        <p:blipFill rotWithShape="1">
          <a:blip r:embed="rId2"/>
          <a:srcRect l="4078" t="23613" r="25394" b="12496"/>
          <a:stretch/>
        </p:blipFill>
        <p:spPr>
          <a:xfrm>
            <a:off x="0" y="308811"/>
            <a:ext cx="12252176" cy="6240379"/>
          </a:xfrm>
          <a:prstGeom prst="rect">
            <a:avLst/>
          </a:prstGeom>
        </p:spPr>
      </p:pic>
      <p:sp>
        <p:nvSpPr>
          <p:cNvPr id="4" name="Rectangle: Rounded Corners 3">
            <a:extLst>
              <a:ext uri="{FF2B5EF4-FFF2-40B4-BE49-F238E27FC236}">
                <a16:creationId xmlns:a16="http://schemas.microsoft.com/office/drawing/2014/main" id="{1AA10800-6984-43D7-81AF-15BE3C6267A0}"/>
              </a:ext>
            </a:extLst>
          </p:cNvPr>
          <p:cNvSpPr/>
          <p:nvPr/>
        </p:nvSpPr>
        <p:spPr>
          <a:xfrm>
            <a:off x="9849853" y="1427747"/>
            <a:ext cx="1203158" cy="1171074"/>
          </a:xfrm>
          <a:prstGeom prst="roundRect">
            <a:avLst/>
          </a:prstGeom>
          <a:noFill/>
          <a:ln w="57150">
            <a:solidFill>
              <a:srgbClr val="11FF7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 name="Rectangle: Rounded Corners 4">
            <a:extLst>
              <a:ext uri="{FF2B5EF4-FFF2-40B4-BE49-F238E27FC236}">
                <a16:creationId xmlns:a16="http://schemas.microsoft.com/office/drawing/2014/main" id="{49ADC688-5774-47E2-8822-A685349C4E57}"/>
              </a:ext>
            </a:extLst>
          </p:cNvPr>
          <p:cNvSpPr/>
          <p:nvPr/>
        </p:nvSpPr>
        <p:spPr>
          <a:xfrm>
            <a:off x="6448926" y="5430254"/>
            <a:ext cx="3160295" cy="481263"/>
          </a:xfrm>
          <a:prstGeom prst="roundRect">
            <a:avLst/>
          </a:prstGeom>
          <a:noFill/>
          <a:ln w="57150">
            <a:solidFill>
              <a:srgbClr val="11FF7D"/>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6" name="Connector: Curved 5">
            <a:extLst>
              <a:ext uri="{FF2B5EF4-FFF2-40B4-BE49-F238E27FC236}">
                <a16:creationId xmlns:a16="http://schemas.microsoft.com/office/drawing/2014/main" id="{E02F11D9-6020-4237-B886-B7C6DDBC06A9}"/>
              </a:ext>
            </a:extLst>
          </p:cNvPr>
          <p:cNvCxnSpPr/>
          <p:nvPr/>
        </p:nvCxnSpPr>
        <p:spPr>
          <a:xfrm rot="10800000" flipV="1">
            <a:off x="3882190" y="1507957"/>
            <a:ext cx="6192253" cy="2871537"/>
          </a:xfrm>
          <a:prstGeom prst="curvedConnector3">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96529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left)">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920844-9128-4400-9B80-FE33E8E5EF41}"/>
              </a:ext>
            </a:extLst>
          </p:cNvPr>
          <p:cNvPicPr>
            <a:picLocks noChangeAspect="1"/>
          </p:cNvPicPr>
          <p:nvPr/>
        </p:nvPicPr>
        <p:blipFill rotWithShape="1">
          <a:blip r:embed="rId2"/>
          <a:srcRect l="5287" t="10910" r="6680" b="5552"/>
          <a:stretch/>
        </p:blipFill>
        <p:spPr>
          <a:xfrm>
            <a:off x="223780" y="296056"/>
            <a:ext cx="11744440" cy="6265889"/>
          </a:xfrm>
          <a:prstGeom prst="rect">
            <a:avLst/>
          </a:prstGeom>
        </p:spPr>
      </p:pic>
      <p:sp>
        <p:nvSpPr>
          <p:cNvPr id="2" name="Rectangle 1">
            <a:extLst>
              <a:ext uri="{FF2B5EF4-FFF2-40B4-BE49-F238E27FC236}">
                <a16:creationId xmlns:a16="http://schemas.microsoft.com/office/drawing/2014/main" id="{42201941-B008-2ACF-1EA3-D9B9D3EB7F09}"/>
              </a:ext>
            </a:extLst>
          </p:cNvPr>
          <p:cNvSpPr/>
          <p:nvPr/>
        </p:nvSpPr>
        <p:spPr>
          <a:xfrm>
            <a:off x="2783632" y="1916832"/>
            <a:ext cx="2952328" cy="25922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8380309"/>
      </p:ext>
    </p:extLst>
  </p:cSld>
  <p:clrMapOvr>
    <a:masterClrMapping/>
  </p:clrMapOvr>
  <mc:AlternateContent xmlns:mc="http://schemas.openxmlformats.org/markup-compatibility/2006" xmlns:p14="http://schemas.microsoft.com/office/powerpoint/2010/main">
    <mc:Choice Requires="p14">
      <p:transition spd="slow" p14:dur="2500">
        <p:wipe dir="d"/>
      </p:transition>
    </mc:Choice>
    <mc:Fallback xmlns="">
      <p:transition spd="slow">
        <p:wipe dir="d"/>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8920844-9128-4400-9B80-FE33E8E5EF41}"/>
              </a:ext>
            </a:extLst>
          </p:cNvPr>
          <p:cNvPicPr>
            <a:picLocks noChangeAspect="1"/>
          </p:cNvPicPr>
          <p:nvPr/>
        </p:nvPicPr>
        <p:blipFill rotWithShape="1">
          <a:blip r:embed="rId2"/>
          <a:srcRect l="5287" t="10910" r="6680" b="5552"/>
          <a:stretch/>
        </p:blipFill>
        <p:spPr>
          <a:xfrm>
            <a:off x="-1824880" y="0"/>
            <a:ext cx="24184476" cy="12902893"/>
          </a:xfrm>
          <a:prstGeom prst="rect">
            <a:avLst/>
          </a:prstGeom>
        </p:spPr>
      </p:pic>
      <p:sp>
        <p:nvSpPr>
          <p:cNvPr id="4" name="Rectangle: Rounded Corners 3">
            <a:extLst>
              <a:ext uri="{FF2B5EF4-FFF2-40B4-BE49-F238E27FC236}">
                <a16:creationId xmlns:a16="http://schemas.microsoft.com/office/drawing/2014/main" id="{754AC92E-019A-4B62-8080-322E7BAEF2CB}"/>
              </a:ext>
            </a:extLst>
          </p:cNvPr>
          <p:cNvSpPr/>
          <p:nvPr/>
        </p:nvSpPr>
        <p:spPr>
          <a:xfrm>
            <a:off x="3791744" y="3915445"/>
            <a:ext cx="2318656" cy="3952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5171611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par>
                          <p:cTn id="8" fill="hold">
                            <p:stCondLst>
                              <p:cond delay="2000"/>
                            </p:stCondLst>
                            <p:childTnLst>
                              <p:par>
                                <p:cTn id="9" presetID="26" presetClass="emph" presetSubtype="0" repeatCount="2000" fill="hold" grpId="1" nodeType="afterEffect">
                                  <p:stCondLst>
                                    <p:cond delay="0"/>
                                  </p:stCondLst>
                                  <p:childTnLst>
                                    <p:animEffect transition="out" filter="fade">
                                      <p:cBhvr>
                                        <p:cTn id="10" dur="500" tmFilter="0, 0; .2, .5; .8, .5; 1, 0"/>
                                        <p:tgtEl>
                                          <p:spTgt spid="4"/>
                                        </p:tgtEl>
                                      </p:cBhvr>
                                    </p:animEffect>
                                    <p:animScale>
                                      <p:cBhvr>
                                        <p:cTn id="11"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D242950B-F241-442E-999E-D5856E251268}"/>
              </a:ext>
            </a:extLst>
          </p:cNvPr>
          <p:cNvSpPr/>
          <p:nvPr/>
        </p:nvSpPr>
        <p:spPr>
          <a:xfrm>
            <a:off x="6015349" y="3025765"/>
            <a:ext cx="5552377" cy="1737360"/>
          </a:xfrm>
          <a:prstGeom prst="ellipse">
            <a:avLst/>
          </a:prstGeom>
          <a:solidFill>
            <a:schemeClr val="bg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4637446" y="1833308"/>
            <a:ext cx="6930280" cy="1607747"/>
          </a:xfrm>
        </p:spPr>
        <p:txBody>
          <a:bodyPr>
            <a:normAutofit/>
          </a:bodyPr>
          <a:lstStyle/>
          <a:p>
            <a:pPr marL="0" indent="0" algn="r" rtl="1">
              <a:spcAft>
                <a:spcPts val="1200"/>
              </a:spcAft>
              <a:buNone/>
            </a:pPr>
            <a:r>
              <a:rPr lang="fa-IR" b="1" dirty="0"/>
              <a:t>1 – چقدر انحراف از اندازه هدف، مجاز است؟</a:t>
            </a:r>
            <a:endParaRPr lang="en-US" b="1" dirty="0"/>
          </a:p>
          <a:p>
            <a:pPr algn="r" rtl="1">
              <a:spcAft>
                <a:spcPts val="1200"/>
              </a:spcAft>
              <a:buFont typeface="Wingdings" panose="05000000000000000000" pitchFamily="2" charset="2"/>
              <a:buChar char="§"/>
            </a:pPr>
            <a:r>
              <a:rPr lang="fa-IR" dirty="0"/>
              <a:t>خطای کل مجاز یا انحراف مجاز، </a:t>
            </a:r>
            <a:r>
              <a:rPr lang="en-US" dirty="0"/>
              <a:t>TE</a:t>
            </a:r>
            <a:r>
              <a:rPr lang="en-US" b="1" baseline="-25000" dirty="0"/>
              <a:t>a</a:t>
            </a:r>
            <a:r>
              <a:rPr lang="fa-IR" b="1" baseline="-25000" dirty="0">
                <a:solidFill>
                  <a:srgbClr val="FF0000"/>
                </a:solidFill>
              </a:rPr>
              <a:t> </a:t>
            </a:r>
          </a:p>
        </p:txBody>
      </p:sp>
      <p:sp>
        <p:nvSpPr>
          <p:cNvPr id="5" name="AutoShape 5" descr="Image result for Six Sig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MANUFACTURING STEEL BALLS, for Bearing, Rs 200 /ton Mahavir Associates |  ID: 21465976388"/>
          <p:cNvPicPr>
            <a:picLocks noChangeAspect="1" noChangeArrowheads="1"/>
          </p:cNvPicPr>
          <p:nvPr/>
        </p:nvPicPr>
        <p:blipFill rotWithShape="1">
          <a:blip r:embed="rId2">
            <a:extLst>
              <a:ext uri="{28A0092B-C50C-407E-A947-70E740481C1C}">
                <a14:useLocalDpi xmlns:a14="http://schemas.microsoft.com/office/drawing/2010/main" val="0"/>
              </a:ext>
            </a:extLst>
          </a:blip>
          <a:srcRect t="24064" r="1427" b="18132"/>
          <a:stretch/>
        </p:blipFill>
        <p:spPr bwMode="auto">
          <a:xfrm>
            <a:off x="307975" y="1417982"/>
            <a:ext cx="3661051" cy="21468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0374" y="3685956"/>
            <a:ext cx="2998442" cy="523220"/>
          </a:xfrm>
          <a:prstGeom prst="rect">
            <a:avLst/>
          </a:prstGeom>
          <a:noFill/>
        </p:spPr>
        <p:txBody>
          <a:bodyPr wrap="square" rtlCol="0">
            <a:spAutoFit/>
          </a:bodyPr>
          <a:lstStyle/>
          <a:p>
            <a:r>
              <a:rPr lang="en-US" sz="2800" b="1" dirty="0"/>
              <a:t>TE</a:t>
            </a:r>
            <a:r>
              <a:rPr lang="en-US" sz="2800" b="1" baseline="-25000" dirty="0"/>
              <a:t>a </a:t>
            </a:r>
            <a:r>
              <a:rPr lang="en-US" sz="2800" b="1" dirty="0"/>
              <a:t> = </a:t>
            </a:r>
            <a:r>
              <a:rPr lang="en-US" sz="2800" b="1" dirty="0">
                <a:solidFill>
                  <a:srgbClr val="00B050"/>
                </a:solidFill>
              </a:rPr>
              <a:t>10</a:t>
            </a:r>
            <a:r>
              <a:rPr lang="en-US" sz="2800" b="1" dirty="0"/>
              <a:t>%</a:t>
            </a:r>
          </a:p>
        </p:txBody>
      </p:sp>
      <p:sp>
        <p:nvSpPr>
          <p:cNvPr id="6" name="TextBox 5"/>
          <p:cNvSpPr txBox="1"/>
          <p:nvPr/>
        </p:nvSpPr>
        <p:spPr>
          <a:xfrm>
            <a:off x="4127236" y="1047273"/>
            <a:ext cx="1064945" cy="5632311"/>
          </a:xfrm>
          <a:prstGeom prst="rect">
            <a:avLst/>
          </a:prstGeom>
          <a:noFill/>
          <a:ln>
            <a:solidFill>
              <a:schemeClr val="bg1">
                <a:lumMod val="50000"/>
              </a:schemeClr>
            </a:solidFill>
          </a:ln>
        </p:spPr>
        <p:txBody>
          <a:bodyPr wrap="square" rtlCol="0">
            <a:spAutoFit/>
          </a:bodyPr>
          <a:lstStyle/>
          <a:p>
            <a:pPr algn="ctr"/>
            <a:r>
              <a:rPr lang="fa-IR" sz="2400" b="1" dirty="0"/>
              <a:t>88</a:t>
            </a:r>
          </a:p>
          <a:p>
            <a:pPr algn="ctr"/>
            <a:r>
              <a:rPr lang="fa-IR" sz="2400" b="1" dirty="0"/>
              <a:t>79</a:t>
            </a:r>
          </a:p>
          <a:p>
            <a:pPr algn="ctr"/>
            <a:r>
              <a:rPr lang="fa-IR" sz="2400" b="1" dirty="0"/>
              <a:t>85</a:t>
            </a:r>
          </a:p>
          <a:p>
            <a:pPr algn="ctr"/>
            <a:r>
              <a:rPr lang="fa-IR" sz="2400" b="1" dirty="0"/>
              <a:t>71</a:t>
            </a:r>
          </a:p>
          <a:p>
            <a:pPr algn="ctr"/>
            <a:r>
              <a:rPr lang="fa-IR" sz="2400" b="1" dirty="0"/>
              <a:t>81</a:t>
            </a:r>
          </a:p>
          <a:p>
            <a:pPr algn="ctr"/>
            <a:r>
              <a:rPr lang="fa-IR" sz="2400" b="1" dirty="0"/>
              <a:t>83</a:t>
            </a:r>
          </a:p>
          <a:p>
            <a:pPr algn="ctr"/>
            <a:r>
              <a:rPr lang="fa-IR" sz="2400" b="1" dirty="0"/>
              <a:t>77</a:t>
            </a:r>
          </a:p>
          <a:p>
            <a:pPr algn="ctr"/>
            <a:r>
              <a:rPr lang="fa-IR" sz="2400" b="1" dirty="0"/>
              <a:t>76</a:t>
            </a:r>
          </a:p>
          <a:p>
            <a:pPr algn="ctr"/>
            <a:r>
              <a:rPr lang="fa-IR" sz="2400" b="1" dirty="0"/>
              <a:t>90</a:t>
            </a:r>
          </a:p>
          <a:p>
            <a:pPr algn="ctr"/>
            <a:r>
              <a:rPr lang="en-US" sz="2400" b="1" dirty="0"/>
              <a:t>85</a:t>
            </a:r>
            <a:endParaRPr lang="fa-IR" sz="2400" b="1" dirty="0"/>
          </a:p>
          <a:p>
            <a:pPr algn="ctr"/>
            <a:r>
              <a:rPr lang="fa-IR" sz="2400" b="1" dirty="0"/>
              <a:t>76</a:t>
            </a:r>
          </a:p>
          <a:p>
            <a:pPr algn="ctr"/>
            <a:r>
              <a:rPr lang="fa-IR" sz="2400" b="1" dirty="0"/>
              <a:t>81</a:t>
            </a:r>
          </a:p>
          <a:p>
            <a:pPr algn="ctr"/>
            <a:r>
              <a:rPr lang="fa-IR" sz="2400" b="1" dirty="0"/>
              <a:t>91</a:t>
            </a:r>
          </a:p>
          <a:p>
            <a:pPr algn="ctr"/>
            <a:r>
              <a:rPr lang="fa-IR" sz="2400" b="1" dirty="0"/>
              <a:t>76</a:t>
            </a:r>
            <a:endParaRPr lang="en-US" sz="2400" b="1" dirty="0"/>
          </a:p>
          <a:p>
            <a:pPr algn="ctr"/>
            <a:r>
              <a:rPr lang="en-US" sz="2400" b="1" dirty="0"/>
              <a:t>…</a:t>
            </a:r>
            <a:endParaRPr lang="fa-IR" sz="2400" b="1" dirty="0"/>
          </a:p>
        </p:txBody>
      </p:sp>
      <p:sp>
        <p:nvSpPr>
          <p:cNvPr id="11" name="TextBox 10"/>
          <p:cNvSpPr txBox="1"/>
          <p:nvPr/>
        </p:nvSpPr>
        <p:spPr>
          <a:xfrm>
            <a:off x="273694" y="4750721"/>
            <a:ext cx="3508651" cy="523220"/>
          </a:xfrm>
          <a:prstGeom prst="rect">
            <a:avLst/>
          </a:prstGeom>
          <a:noFill/>
        </p:spPr>
        <p:txBody>
          <a:bodyPr wrap="square" rtlCol="0">
            <a:spAutoFit/>
          </a:bodyPr>
          <a:lstStyle/>
          <a:p>
            <a:pPr algn="r" rtl="1"/>
            <a:r>
              <a:rPr lang="fa-IR" sz="2800" b="1" dirty="0"/>
              <a:t>ساچمه قابل قبول: </a:t>
            </a:r>
            <a:r>
              <a:rPr lang="en-US" sz="2800" b="1" dirty="0">
                <a:solidFill>
                  <a:srgbClr val="00B050"/>
                </a:solidFill>
              </a:rPr>
              <a:t>72 - 88</a:t>
            </a:r>
          </a:p>
        </p:txBody>
      </p:sp>
      <p:sp>
        <p:nvSpPr>
          <p:cNvPr id="18" name="TextBox 17"/>
          <p:cNvSpPr txBox="1"/>
          <p:nvPr/>
        </p:nvSpPr>
        <p:spPr>
          <a:xfrm>
            <a:off x="460374" y="4209176"/>
            <a:ext cx="2998442" cy="523220"/>
          </a:xfrm>
          <a:prstGeom prst="rect">
            <a:avLst/>
          </a:prstGeom>
          <a:noFill/>
        </p:spPr>
        <p:txBody>
          <a:bodyPr wrap="square" rtlCol="0">
            <a:spAutoFit/>
          </a:bodyPr>
          <a:lstStyle/>
          <a:p>
            <a:r>
              <a:rPr lang="en-US" sz="2800" b="1" dirty="0"/>
              <a:t>TV: </a:t>
            </a:r>
            <a:r>
              <a:rPr lang="en-US" sz="2800" b="1" dirty="0">
                <a:solidFill>
                  <a:srgbClr val="FF0000"/>
                </a:solidFill>
              </a:rPr>
              <a:t>80</a:t>
            </a:r>
            <a:r>
              <a:rPr lang="en-US" sz="2800" b="1" dirty="0"/>
              <a:t> mm</a:t>
            </a:r>
          </a:p>
        </p:txBody>
      </p:sp>
      <p:sp>
        <p:nvSpPr>
          <p:cNvPr id="12" name="TextBox 11"/>
          <p:cNvSpPr txBox="1"/>
          <p:nvPr/>
        </p:nvSpPr>
        <p:spPr>
          <a:xfrm>
            <a:off x="5837933" y="3532641"/>
            <a:ext cx="2014331" cy="954107"/>
          </a:xfrm>
          <a:prstGeom prst="rect">
            <a:avLst/>
          </a:prstGeom>
          <a:noFill/>
        </p:spPr>
        <p:txBody>
          <a:bodyPr wrap="square" rtlCol="0">
            <a:spAutoFit/>
          </a:bodyPr>
          <a:lstStyle/>
          <a:p>
            <a:pPr algn="r" rtl="1"/>
            <a:r>
              <a:rPr lang="fa-IR" sz="2800" b="1" dirty="0">
                <a:solidFill>
                  <a:srgbClr val="00B050"/>
                </a:solidFill>
              </a:rPr>
              <a:t>سالم:	94%</a:t>
            </a:r>
          </a:p>
          <a:p>
            <a:pPr algn="r" rtl="1"/>
            <a:r>
              <a:rPr lang="fa-IR" sz="2800" b="1" dirty="0">
                <a:solidFill>
                  <a:srgbClr val="FF0000"/>
                </a:solidFill>
              </a:rPr>
              <a:t>ناقص:	6%</a:t>
            </a:r>
            <a:endParaRPr lang="en-US" sz="2800" b="1" dirty="0">
              <a:solidFill>
                <a:srgbClr val="FF0000"/>
              </a:solidFill>
            </a:endParaRPr>
          </a:p>
        </p:txBody>
      </p:sp>
      <p:sp>
        <p:nvSpPr>
          <p:cNvPr id="19" name="Right Arrow 18"/>
          <p:cNvSpPr/>
          <p:nvPr/>
        </p:nvSpPr>
        <p:spPr>
          <a:xfrm>
            <a:off x="5350391" y="3564835"/>
            <a:ext cx="633314" cy="889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977809" y="3500398"/>
            <a:ext cx="3483901" cy="954107"/>
          </a:xfrm>
          <a:prstGeom prst="rect">
            <a:avLst/>
          </a:prstGeom>
          <a:noFill/>
        </p:spPr>
        <p:txBody>
          <a:bodyPr wrap="square" rtlCol="0">
            <a:spAutoFit/>
          </a:bodyPr>
          <a:lstStyle/>
          <a:p>
            <a:pPr marL="914400" indent="-914400" algn="r" rtl="1"/>
            <a:r>
              <a:rPr lang="fa-IR" sz="2800" i="1" dirty="0"/>
              <a:t>پرسش: کار این خط تولید قابل قبول است؟</a:t>
            </a:r>
            <a:endParaRPr lang="en-US" sz="2800" i="1" dirty="0"/>
          </a:p>
        </p:txBody>
      </p:sp>
      <p:sp>
        <p:nvSpPr>
          <p:cNvPr id="14" name="TextBox 13">
            <a:extLst>
              <a:ext uri="{FF2B5EF4-FFF2-40B4-BE49-F238E27FC236}">
                <a16:creationId xmlns:a16="http://schemas.microsoft.com/office/drawing/2014/main" id="{7BA13D2B-CFD1-4097-9337-F7FB1A56A572}"/>
              </a:ext>
            </a:extLst>
          </p:cNvPr>
          <p:cNvSpPr txBox="1"/>
          <p:nvPr/>
        </p:nvSpPr>
        <p:spPr>
          <a:xfrm>
            <a:off x="7190848" y="1047273"/>
            <a:ext cx="4297366" cy="584775"/>
          </a:xfrm>
          <a:prstGeom prst="rect">
            <a:avLst/>
          </a:prstGeom>
          <a:noFill/>
        </p:spPr>
        <p:txBody>
          <a:bodyPr wrap="square" rtlCol="0">
            <a:spAutoFit/>
          </a:bodyPr>
          <a:lstStyle/>
          <a:p>
            <a:pPr algn="r" rtl="1"/>
            <a:r>
              <a:rPr lang="fa-IR" sz="3200" b="1" dirty="0">
                <a:solidFill>
                  <a:srgbClr val="7030A0"/>
                </a:solidFill>
              </a:rPr>
              <a:t>مثال: تولید ساچمه فلزی</a:t>
            </a:r>
            <a:endParaRPr lang="en-US" sz="3200" b="1" dirty="0">
              <a:solidFill>
                <a:srgbClr val="7030A0"/>
              </a:solidFill>
            </a:endParaRPr>
          </a:p>
        </p:txBody>
      </p:sp>
      <p:sp>
        <p:nvSpPr>
          <p:cNvPr id="17" name="Title 1">
            <a:extLst>
              <a:ext uri="{FF2B5EF4-FFF2-40B4-BE49-F238E27FC236}">
                <a16:creationId xmlns:a16="http://schemas.microsoft.com/office/drawing/2014/main" id="{A4096329-B1CF-4A18-809C-DD9F5564C79C}"/>
              </a:ext>
            </a:extLst>
          </p:cNvPr>
          <p:cNvSpPr>
            <a:spLocks noGrp="1"/>
          </p:cNvSpPr>
          <p:nvPr>
            <p:ph type="title"/>
          </p:nvPr>
        </p:nvSpPr>
        <p:spPr>
          <a:xfrm>
            <a:off x="725905" y="124742"/>
            <a:ext cx="10515600" cy="695065"/>
          </a:xfrm>
        </p:spPr>
        <p:txBody>
          <a:bodyPr>
            <a:normAutofit/>
          </a:bodyPr>
          <a:lstStyle/>
          <a:p>
            <a:pPr algn="r" rtl="1"/>
            <a:r>
              <a:rPr lang="fa-IR" sz="3600" b="1" dirty="0">
                <a:ln>
                  <a:solidFill>
                    <a:schemeClr val="tx1">
                      <a:lumMod val="95000"/>
                      <a:lumOff val="5000"/>
                    </a:schemeClr>
                  </a:solidFill>
                </a:ln>
                <a:solidFill>
                  <a:srgbClr val="00B0F0"/>
                </a:solidFill>
              </a:rPr>
              <a:t>کیفیت محصول </a:t>
            </a:r>
            <a:r>
              <a:rPr lang="fa-IR" sz="3600" dirty="0"/>
              <a:t>در مقابل </a:t>
            </a:r>
            <a:r>
              <a:rPr lang="fa-IR" sz="3600" b="1" dirty="0">
                <a:ln>
                  <a:solidFill>
                    <a:schemeClr val="tx1">
                      <a:lumMod val="95000"/>
                      <a:lumOff val="5000"/>
                    </a:schemeClr>
                  </a:solidFill>
                </a:ln>
                <a:solidFill>
                  <a:srgbClr val="00B0F0"/>
                </a:solidFill>
              </a:rPr>
              <a:t>کیفیت</a:t>
            </a:r>
            <a:r>
              <a:rPr lang="fa-IR" sz="3600" dirty="0">
                <a:ln>
                  <a:solidFill>
                    <a:schemeClr val="tx1">
                      <a:lumMod val="95000"/>
                      <a:lumOff val="5000"/>
                    </a:schemeClr>
                  </a:solidFill>
                </a:ln>
              </a:rPr>
              <a:t> </a:t>
            </a:r>
            <a:r>
              <a:rPr lang="fa-IR" sz="3600" b="1" dirty="0">
                <a:ln>
                  <a:solidFill>
                    <a:schemeClr val="tx1">
                      <a:lumMod val="95000"/>
                      <a:lumOff val="5000"/>
                    </a:schemeClr>
                  </a:solidFill>
                </a:ln>
                <a:solidFill>
                  <a:srgbClr val="00B0F0"/>
                </a:solidFill>
              </a:rPr>
              <a:t>عملکرد</a:t>
            </a:r>
            <a:endParaRPr lang="en-US" sz="3600" b="1" dirty="0">
              <a:ln>
                <a:solidFill>
                  <a:schemeClr val="tx1">
                    <a:lumMod val="95000"/>
                    <a:lumOff val="5000"/>
                  </a:schemeClr>
                </a:solidFill>
              </a:ln>
              <a:solidFill>
                <a:srgbClr val="00B0F0"/>
              </a:solidFill>
            </a:endParaRPr>
          </a:p>
        </p:txBody>
      </p:sp>
    </p:spTree>
    <p:extLst>
      <p:ext uri="{BB962C8B-B14F-4D97-AF65-F5344CB8AC3E}">
        <p14:creationId xmlns:p14="http://schemas.microsoft.com/office/powerpoint/2010/main" val="35918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withEffect">
                                  <p:stCondLst>
                                    <p:cond delay="0"/>
                                  </p:stCondLst>
                                  <p:childTnLst>
                                    <p:animClr clrSpc="rgb" dir="cw">
                                      <p:cBhvr override="childStyle">
                                        <p:cTn id="6" dur="500" fill="hold"/>
                                        <p:tgtEl>
                                          <p:spTgt spid="6">
                                            <p:txEl>
                                              <p:pRg st="0" end="0"/>
                                            </p:txEl>
                                          </p:spTgt>
                                        </p:tgtEl>
                                        <p:attrNameLst>
                                          <p:attrName>style.color</p:attrName>
                                        </p:attrNameLst>
                                      </p:cBhvr>
                                      <p:to>
                                        <a:srgbClr val="00B050"/>
                                      </p:to>
                                    </p:animClr>
                                    <p:animClr clrSpc="rgb" dir="cw">
                                      <p:cBhvr>
                                        <p:cTn id="7" dur="500" fill="hold"/>
                                        <p:tgtEl>
                                          <p:spTgt spid="6">
                                            <p:txEl>
                                              <p:pRg st="0" end="0"/>
                                            </p:txEl>
                                          </p:spTgt>
                                        </p:tgtEl>
                                        <p:attrNameLst>
                                          <p:attrName>fillcolor</p:attrName>
                                        </p:attrNameLst>
                                      </p:cBhvr>
                                      <p:to>
                                        <a:srgbClr val="00B050"/>
                                      </p:to>
                                    </p:animClr>
                                    <p:set>
                                      <p:cBhvr>
                                        <p:cTn id="8" dur="500" fill="hold"/>
                                        <p:tgtEl>
                                          <p:spTgt spid="6">
                                            <p:txEl>
                                              <p:pRg st="0" end="0"/>
                                            </p:txEl>
                                          </p:spTgt>
                                        </p:tgtEl>
                                        <p:attrNameLst>
                                          <p:attrName>fill.type</p:attrName>
                                        </p:attrNameLst>
                                      </p:cBhvr>
                                      <p:to>
                                        <p:strVal val="solid"/>
                                      </p:to>
                                    </p:set>
                                    <p:set>
                                      <p:cBhvr>
                                        <p:cTn id="9" dur="500" fill="hold"/>
                                        <p:tgtEl>
                                          <p:spTgt spid="6">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19" presetClass="emph" presetSubtype="0" fill="hold" nodeType="clickEffect">
                                  <p:stCondLst>
                                    <p:cond delay="0"/>
                                  </p:stCondLst>
                                  <p:childTnLst>
                                    <p:animClr clrSpc="rgb" dir="cw">
                                      <p:cBhvr override="childStyle">
                                        <p:cTn id="13" dur="500" fill="hold"/>
                                        <p:tgtEl>
                                          <p:spTgt spid="6">
                                            <p:txEl>
                                              <p:pRg st="1" end="1"/>
                                            </p:txEl>
                                          </p:spTgt>
                                        </p:tgtEl>
                                        <p:attrNameLst>
                                          <p:attrName>style.color</p:attrName>
                                        </p:attrNameLst>
                                      </p:cBhvr>
                                      <p:to>
                                        <a:srgbClr val="00B050"/>
                                      </p:to>
                                    </p:animClr>
                                    <p:animClr clrSpc="rgb" dir="cw">
                                      <p:cBhvr>
                                        <p:cTn id="14" dur="500" fill="hold"/>
                                        <p:tgtEl>
                                          <p:spTgt spid="6">
                                            <p:txEl>
                                              <p:pRg st="1" end="1"/>
                                            </p:txEl>
                                          </p:spTgt>
                                        </p:tgtEl>
                                        <p:attrNameLst>
                                          <p:attrName>fillcolor</p:attrName>
                                        </p:attrNameLst>
                                      </p:cBhvr>
                                      <p:to>
                                        <a:srgbClr val="00B050"/>
                                      </p:to>
                                    </p:animClr>
                                    <p:set>
                                      <p:cBhvr>
                                        <p:cTn id="15" dur="500" fill="hold"/>
                                        <p:tgtEl>
                                          <p:spTgt spid="6">
                                            <p:txEl>
                                              <p:pRg st="1" end="1"/>
                                            </p:txEl>
                                          </p:spTgt>
                                        </p:tgtEl>
                                        <p:attrNameLst>
                                          <p:attrName>fill.type</p:attrName>
                                        </p:attrNameLst>
                                      </p:cBhvr>
                                      <p:to>
                                        <p:strVal val="solid"/>
                                      </p:to>
                                    </p:set>
                                    <p:set>
                                      <p:cBhvr>
                                        <p:cTn id="16" dur="500" fill="hold"/>
                                        <p:tgtEl>
                                          <p:spTgt spid="6">
                                            <p:txEl>
                                              <p:pRg st="1" end="1"/>
                                            </p:txEl>
                                          </p:spTgt>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9" presetClass="emph" presetSubtype="0" fill="hold" nodeType="clickEffect">
                                  <p:stCondLst>
                                    <p:cond delay="0"/>
                                  </p:stCondLst>
                                  <p:childTnLst>
                                    <p:animClr clrSpc="rgb" dir="cw">
                                      <p:cBhvr override="childStyle">
                                        <p:cTn id="20" dur="500" fill="hold"/>
                                        <p:tgtEl>
                                          <p:spTgt spid="6">
                                            <p:txEl>
                                              <p:pRg st="2" end="2"/>
                                            </p:txEl>
                                          </p:spTgt>
                                        </p:tgtEl>
                                        <p:attrNameLst>
                                          <p:attrName>style.color</p:attrName>
                                        </p:attrNameLst>
                                      </p:cBhvr>
                                      <p:to>
                                        <a:srgbClr val="00B050"/>
                                      </p:to>
                                    </p:animClr>
                                    <p:animClr clrSpc="rgb" dir="cw">
                                      <p:cBhvr>
                                        <p:cTn id="21" dur="500" fill="hold"/>
                                        <p:tgtEl>
                                          <p:spTgt spid="6">
                                            <p:txEl>
                                              <p:pRg st="2" end="2"/>
                                            </p:txEl>
                                          </p:spTgt>
                                        </p:tgtEl>
                                        <p:attrNameLst>
                                          <p:attrName>fillcolor</p:attrName>
                                        </p:attrNameLst>
                                      </p:cBhvr>
                                      <p:to>
                                        <a:srgbClr val="00B050"/>
                                      </p:to>
                                    </p:animClr>
                                    <p:set>
                                      <p:cBhvr>
                                        <p:cTn id="22" dur="500" fill="hold"/>
                                        <p:tgtEl>
                                          <p:spTgt spid="6">
                                            <p:txEl>
                                              <p:pRg st="2" end="2"/>
                                            </p:txEl>
                                          </p:spTgt>
                                        </p:tgtEl>
                                        <p:attrNameLst>
                                          <p:attrName>fill.type</p:attrName>
                                        </p:attrNameLst>
                                      </p:cBhvr>
                                      <p:to>
                                        <p:strVal val="solid"/>
                                      </p:to>
                                    </p:set>
                                    <p:set>
                                      <p:cBhvr>
                                        <p:cTn id="23" dur="500" fill="hold"/>
                                        <p:tgtEl>
                                          <p:spTgt spid="6">
                                            <p:txEl>
                                              <p:pRg st="2" end="2"/>
                                            </p:txEl>
                                          </p:spTgt>
                                        </p:tgtEl>
                                        <p:attrNameLst>
                                          <p:attrName>fill.on</p:attrName>
                                        </p:attrNameLst>
                                      </p:cBhvr>
                                      <p:to>
                                        <p:strVal val="true"/>
                                      </p:to>
                                    </p:set>
                                  </p:childTnLst>
                                </p:cTn>
                              </p:par>
                            </p:childTnLst>
                          </p:cTn>
                        </p:par>
                      </p:childTnLst>
                    </p:cTn>
                  </p:par>
                  <p:par>
                    <p:cTn id="24" fill="hold">
                      <p:stCondLst>
                        <p:cond delay="indefinite"/>
                      </p:stCondLst>
                      <p:childTnLst>
                        <p:par>
                          <p:cTn id="25" fill="hold">
                            <p:stCondLst>
                              <p:cond delay="0"/>
                            </p:stCondLst>
                            <p:childTnLst>
                              <p:par>
                                <p:cTn id="26" presetID="19" presetClass="emph" presetSubtype="0" fill="hold" nodeType="clickEffect">
                                  <p:stCondLst>
                                    <p:cond delay="0"/>
                                  </p:stCondLst>
                                  <p:childTnLst>
                                    <p:animClr clrSpc="rgb" dir="cw">
                                      <p:cBhvr override="childStyle">
                                        <p:cTn id="27" dur="500" fill="hold"/>
                                        <p:tgtEl>
                                          <p:spTgt spid="6">
                                            <p:txEl>
                                              <p:pRg st="3" end="3"/>
                                            </p:txEl>
                                          </p:spTgt>
                                        </p:tgtEl>
                                        <p:attrNameLst>
                                          <p:attrName>style.color</p:attrName>
                                        </p:attrNameLst>
                                      </p:cBhvr>
                                      <p:to>
                                        <a:srgbClr val="FF0000"/>
                                      </p:to>
                                    </p:animClr>
                                    <p:animClr clrSpc="rgb" dir="cw">
                                      <p:cBhvr>
                                        <p:cTn id="28" dur="500" fill="hold"/>
                                        <p:tgtEl>
                                          <p:spTgt spid="6">
                                            <p:txEl>
                                              <p:pRg st="3" end="3"/>
                                            </p:txEl>
                                          </p:spTgt>
                                        </p:tgtEl>
                                        <p:attrNameLst>
                                          <p:attrName>fillcolor</p:attrName>
                                        </p:attrNameLst>
                                      </p:cBhvr>
                                      <p:to>
                                        <a:srgbClr val="FF0000"/>
                                      </p:to>
                                    </p:animClr>
                                    <p:set>
                                      <p:cBhvr>
                                        <p:cTn id="29" dur="500" fill="hold"/>
                                        <p:tgtEl>
                                          <p:spTgt spid="6">
                                            <p:txEl>
                                              <p:pRg st="3" end="3"/>
                                            </p:txEl>
                                          </p:spTgt>
                                        </p:tgtEl>
                                        <p:attrNameLst>
                                          <p:attrName>fill.type</p:attrName>
                                        </p:attrNameLst>
                                      </p:cBhvr>
                                      <p:to>
                                        <p:strVal val="solid"/>
                                      </p:to>
                                    </p:set>
                                    <p:set>
                                      <p:cBhvr>
                                        <p:cTn id="30" dur="500" fill="hold"/>
                                        <p:tgtEl>
                                          <p:spTgt spid="6">
                                            <p:txEl>
                                              <p:pRg st="3" end="3"/>
                                            </p:txEl>
                                          </p:spTgt>
                                        </p:tgtEl>
                                        <p:attrNameLst>
                                          <p:attrName>fill.on</p:attrName>
                                        </p:attrNameLst>
                                      </p:cBhvr>
                                      <p:to>
                                        <p:strVal val="true"/>
                                      </p:to>
                                    </p:set>
                                  </p:childTnLst>
                                </p:cTn>
                              </p:par>
                            </p:childTnLst>
                          </p:cTn>
                        </p:par>
                      </p:childTnLst>
                    </p:cTn>
                  </p:par>
                  <p:par>
                    <p:cTn id="31" fill="hold">
                      <p:stCondLst>
                        <p:cond delay="indefinite"/>
                      </p:stCondLst>
                      <p:childTnLst>
                        <p:par>
                          <p:cTn id="32" fill="hold">
                            <p:stCondLst>
                              <p:cond delay="0"/>
                            </p:stCondLst>
                            <p:childTnLst>
                              <p:par>
                                <p:cTn id="33" presetID="19" presetClass="emph" presetSubtype="0" fill="hold" nodeType="clickEffect">
                                  <p:stCondLst>
                                    <p:cond delay="0"/>
                                  </p:stCondLst>
                                  <p:childTnLst>
                                    <p:animClr clrSpc="rgb" dir="cw">
                                      <p:cBhvr override="childStyle">
                                        <p:cTn id="34" dur="500" fill="hold"/>
                                        <p:tgtEl>
                                          <p:spTgt spid="6">
                                            <p:txEl>
                                              <p:pRg st="4" end="4"/>
                                            </p:txEl>
                                          </p:spTgt>
                                        </p:tgtEl>
                                        <p:attrNameLst>
                                          <p:attrName>style.color</p:attrName>
                                        </p:attrNameLst>
                                      </p:cBhvr>
                                      <p:to>
                                        <a:srgbClr val="00B050"/>
                                      </p:to>
                                    </p:animClr>
                                    <p:animClr clrSpc="rgb" dir="cw">
                                      <p:cBhvr>
                                        <p:cTn id="35" dur="500" fill="hold"/>
                                        <p:tgtEl>
                                          <p:spTgt spid="6">
                                            <p:txEl>
                                              <p:pRg st="4" end="4"/>
                                            </p:txEl>
                                          </p:spTgt>
                                        </p:tgtEl>
                                        <p:attrNameLst>
                                          <p:attrName>fillcolor</p:attrName>
                                        </p:attrNameLst>
                                      </p:cBhvr>
                                      <p:to>
                                        <a:srgbClr val="00B050"/>
                                      </p:to>
                                    </p:animClr>
                                    <p:set>
                                      <p:cBhvr>
                                        <p:cTn id="36" dur="500" fill="hold"/>
                                        <p:tgtEl>
                                          <p:spTgt spid="6">
                                            <p:txEl>
                                              <p:pRg st="4" end="4"/>
                                            </p:txEl>
                                          </p:spTgt>
                                        </p:tgtEl>
                                        <p:attrNameLst>
                                          <p:attrName>fill.type</p:attrName>
                                        </p:attrNameLst>
                                      </p:cBhvr>
                                      <p:to>
                                        <p:strVal val="solid"/>
                                      </p:to>
                                    </p:set>
                                    <p:set>
                                      <p:cBhvr>
                                        <p:cTn id="37" dur="500" fill="hold"/>
                                        <p:tgtEl>
                                          <p:spTgt spid="6">
                                            <p:txEl>
                                              <p:pRg st="4" end="4"/>
                                            </p:txEl>
                                          </p:spTgt>
                                        </p:tgtEl>
                                        <p:attrNameLst>
                                          <p:attrName>fill.on</p:attrName>
                                        </p:attrNameLst>
                                      </p:cBhvr>
                                      <p:to>
                                        <p:strVal val="true"/>
                                      </p:to>
                                    </p:set>
                                  </p:childTnLst>
                                </p:cTn>
                              </p:par>
                              <p:par>
                                <p:cTn id="38" presetID="19" presetClass="emph" presetSubtype="0" fill="hold" nodeType="withEffect">
                                  <p:stCondLst>
                                    <p:cond delay="0"/>
                                  </p:stCondLst>
                                  <p:childTnLst>
                                    <p:animClr clrSpc="rgb" dir="cw">
                                      <p:cBhvr override="childStyle">
                                        <p:cTn id="39" dur="500" fill="hold"/>
                                        <p:tgtEl>
                                          <p:spTgt spid="6">
                                            <p:txEl>
                                              <p:pRg st="5" end="5"/>
                                            </p:txEl>
                                          </p:spTgt>
                                        </p:tgtEl>
                                        <p:attrNameLst>
                                          <p:attrName>style.color</p:attrName>
                                        </p:attrNameLst>
                                      </p:cBhvr>
                                      <p:to>
                                        <a:srgbClr val="00B050"/>
                                      </p:to>
                                    </p:animClr>
                                    <p:animClr clrSpc="rgb" dir="cw">
                                      <p:cBhvr>
                                        <p:cTn id="40" dur="500" fill="hold"/>
                                        <p:tgtEl>
                                          <p:spTgt spid="6">
                                            <p:txEl>
                                              <p:pRg st="5" end="5"/>
                                            </p:txEl>
                                          </p:spTgt>
                                        </p:tgtEl>
                                        <p:attrNameLst>
                                          <p:attrName>fillcolor</p:attrName>
                                        </p:attrNameLst>
                                      </p:cBhvr>
                                      <p:to>
                                        <a:srgbClr val="00B050"/>
                                      </p:to>
                                    </p:animClr>
                                    <p:set>
                                      <p:cBhvr>
                                        <p:cTn id="41" dur="500" fill="hold"/>
                                        <p:tgtEl>
                                          <p:spTgt spid="6">
                                            <p:txEl>
                                              <p:pRg st="5" end="5"/>
                                            </p:txEl>
                                          </p:spTgt>
                                        </p:tgtEl>
                                        <p:attrNameLst>
                                          <p:attrName>fill.type</p:attrName>
                                        </p:attrNameLst>
                                      </p:cBhvr>
                                      <p:to>
                                        <p:strVal val="solid"/>
                                      </p:to>
                                    </p:set>
                                    <p:set>
                                      <p:cBhvr>
                                        <p:cTn id="42" dur="500" fill="hold"/>
                                        <p:tgtEl>
                                          <p:spTgt spid="6">
                                            <p:txEl>
                                              <p:pRg st="5" end="5"/>
                                            </p:txEl>
                                          </p:spTgt>
                                        </p:tgtEl>
                                        <p:attrNameLst>
                                          <p:attrName>fill.on</p:attrName>
                                        </p:attrNameLst>
                                      </p:cBhvr>
                                      <p:to>
                                        <p:strVal val="true"/>
                                      </p:to>
                                    </p:set>
                                  </p:childTnLst>
                                </p:cTn>
                              </p:par>
                              <p:par>
                                <p:cTn id="43" presetID="19" presetClass="emph" presetSubtype="0" fill="hold" nodeType="withEffect">
                                  <p:stCondLst>
                                    <p:cond delay="0"/>
                                  </p:stCondLst>
                                  <p:childTnLst>
                                    <p:animClr clrSpc="rgb" dir="cw">
                                      <p:cBhvr override="childStyle">
                                        <p:cTn id="44" dur="500" fill="hold"/>
                                        <p:tgtEl>
                                          <p:spTgt spid="6">
                                            <p:txEl>
                                              <p:pRg st="6" end="6"/>
                                            </p:txEl>
                                          </p:spTgt>
                                        </p:tgtEl>
                                        <p:attrNameLst>
                                          <p:attrName>style.color</p:attrName>
                                        </p:attrNameLst>
                                      </p:cBhvr>
                                      <p:to>
                                        <a:srgbClr val="00B050"/>
                                      </p:to>
                                    </p:animClr>
                                    <p:animClr clrSpc="rgb" dir="cw">
                                      <p:cBhvr>
                                        <p:cTn id="45" dur="500" fill="hold"/>
                                        <p:tgtEl>
                                          <p:spTgt spid="6">
                                            <p:txEl>
                                              <p:pRg st="6" end="6"/>
                                            </p:txEl>
                                          </p:spTgt>
                                        </p:tgtEl>
                                        <p:attrNameLst>
                                          <p:attrName>fillcolor</p:attrName>
                                        </p:attrNameLst>
                                      </p:cBhvr>
                                      <p:to>
                                        <a:srgbClr val="00B050"/>
                                      </p:to>
                                    </p:animClr>
                                    <p:set>
                                      <p:cBhvr>
                                        <p:cTn id="46" dur="500" fill="hold"/>
                                        <p:tgtEl>
                                          <p:spTgt spid="6">
                                            <p:txEl>
                                              <p:pRg st="6" end="6"/>
                                            </p:txEl>
                                          </p:spTgt>
                                        </p:tgtEl>
                                        <p:attrNameLst>
                                          <p:attrName>fill.type</p:attrName>
                                        </p:attrNameLst>
                                      </p:cBhvr>
                                      <p:to>
                                        <p:strVal val="solid"/>
                                      </p:to>
                                    </p:set>
                                    <p:set>
                                      <p:cBhvr>
                                        <p:cTn id="47" dur="500" fill="hold"/>
                                        <p:tgtEl>
                                          <p:spTgt spid="6">
                                            <p:txEl>
                                              <p:pRg st="6" end="6"/>
                                            </p:txEl>
                                          </p:spTgt>
                                        </p:tgtEl>
                                        <p:attrNameLst>
                                          <p:attrName>fill.on</p:attrName>
                                        </p:attrNameLst>
                                      </p:cBhvr>
                                      <p:to>
                                        <p:strVal val="true"/>
                                      </p:to>
                                    </p:set>
                                  </p:childTnLst>
                                </p:cTn>
                              </p:par>
                              <p:par>
                                <p:cTn id="48" presetID="19" presetClass="emph" presetSubtype="0" fill="hold" nodeType="withEffect">
                                  <p:stCondLst>
                                    <p:cond delay="0"/>
                                  </p:stCondLst>
                                  <p:childTnLst>
                                    <p:animClr clrSpc="rgb" dir="cw">
                                      <p:cBhvr override="childStyle">
                                        <p:cTn id="49" dur="500" fill="hold"/>
                                        <p:tgtEl>
                                          <p:spTgt spid="6">
                                            <p:txEl>
                                              <p:pRg st="7" end="7"/>
                                            </p:txEl>
                                          </p:spTgt>
                                        </p:tgtEl>
                                        <p:attrNameLst>
                                          <p:attrName>style.color</p:attrName>
                                        </p:attrNameLst>
                                      </p:cBhvr>
                                      <p:to>
                                        <a:srgbClr val="00B050"/>
                                      </p:to>
                                    </p:animClr>
                                    <p:animClr clrSpc="rgb" dir="cw">
                                      <p:cBhvr>
                                        <p:cTn id="50" dur="500" fill="hold"/>
                                        <p:tgtEl>
                                          <p:spTgt spid="6">
                                            <p:txEl>
                                              <p:pRg st="7" end="7"/>
                                            </p:txEl>
                                          </p:spTgt>
                                        </p:tgtEl>
                                        <p:attrNameLst>
                                          <p:attrName>fillcolor</p:attrName>
                                        </p:attrNameLst>
                                      </p:cBhvr>
                                      <p:to>
                                        <a:srgbClr val="00B050"/>
                                      </p:to>
                                    </p:animClr>
                                    <p:set>
                                      <p:cBhvr>
                                        <p:cTn id="51" dur="500" fill="hold"/>
                                        <p:tgtEl>
                                          <p:spTgt spid="6">
                                            <p:txEl>
                                              <p:pRg st="7" end="7"/>
                                            </p:txEl>
                                          </p:spTgt>
                                        </p:tgtEl>
                                        <p:attrNameLst>
                                          <p:attrName>fill.type</p:attrName>
                                        </p:attrNameLst>
                                      </p:cBhvr>
                                      <p:to>
                                        <p:strVal val="solid"/>
                                      </p:to>
                                    </p:set>
                                    <p:set>
                                      <p:cBhvr>
                                        <p:cTn id="52" dur="500" fill="hold"/>
                                        <p:tgtEl>
                                          <p:spTgt spid="6">
                                            <p:txEl>
                                              <p:pRg st="7" end="7"/>
                                            </p:txEl>
                                          </p:spTgt>
                                        </p:tgtEl>
                                        <p:attrNameLst>
                                          <p:attrName>fill.on</p:attrName>
                                        </p:attrNameLst>
                                      </p:cBhvr>
                                      <p:to>
                                        <p:strVal val="true"/>
                                      </p:to>
                                    </p:set>
                                  </p:childTnLst>
                                </p:cTn>
                              </p:par>
                            </p:childTnLst>
                          </p:cTn>
                        </p:par>
                        <p:par>
                          <p:cTn id="53" fill="hold">
                            <p:stCondLst>
                              <p:cond delay="500"/>
                            </p:stCondLst>
                            <p:childTnLst>
                              <p:par>
                                <p:cTn id="54" presetID="19" presetClass="emph" presetSubtype="0" fill="hold" nodeType="afterEffect">
                                  <p:stCondLst>
                                    <p:cond delay="0"/>
                                  </p:stCondLst>
                                  <p:childTnLst>
                                    <p:animClr clrSpc="rgb" dir="cw">
                                      <p:cBhvr override="childStyle">
                                        <p:cTn id="55" dur="500" fill="hold"/>
                                        <p:tgtEl>
                                          <p:spTgt spid="6">
                                            <p:txEl>
                                              <p:pRg st="8" end="8"/>
                                            </p:txEl>
                                          </p:spTgt>
                                        </p:tgtEl>
                                        <p:attrNameLst>
                                          <p:attrName>style.color</p:attrName>
                                        </p:attrNameLst>
                                      </p:cBhvr>
                                      <p:to>
                                        <a:srgbClr val="FF0000"/>
                                      </p:to>
                                    </p:animClr>
                                    <p:animClr clrSpc="rgb" dir="cw">
                                      <p:cBhvr>
                                        <p:cTn id="56" dur="500" fill="hold"/>
                                        <p:tgtEl>
                                          <p:spTgt spid="6">
                                            <p:txEl>
                                              <p:pRg st="8" end="8"/>
                                            </p:txEl>
                                          </p:spTgt>
                                        </p:tgtEl>
                                        <p:attrNameLst>
                                          <p:attrName>fillcolor</p:attrName>
                                        </p:attrNameLst>
                                      </p:cBhvr>
                                      <p:to>
                                        <a:srgbClr val="FF0000"/>
                                      </p:to>
                                    </p:animClr>
                                    <p:set>
                                      <p:cBhvr>
                                        <p:cTn id="57" dur="500" fill="hold"/>
                                        <p:tgtEl>
                                          <p:spTgt spid="6">
                                            <p:txEl>
                                              <p:pRg st="8" end="8"/>
                                            </p:txEl>
                                          </p:spTgt>
                                        </p:tgtEl>
                                        <p:attrNameLst>
                                          <p:attrName>fill.type</p:attrName>
                                        </p:attrNameLst>
                                      </p:cBhvr>
                                      <p:to>
                                        <p:strVal val="solid"/>
                                      </p:to>
                                    </p:set>
                                    <p:set>
                                      <p:cBhvr>
                                        <p:cTn id="58" dur="500" fill="hold"/>
                                        <p:tgtEl>
                                          <p:spTgt spid="6">
                                            <p:txEl>
                                              <p:pRg st="8" end="8"/>
                                            </p:txEl>
                                          </p:spTgt>
                                        </p:tgtEl>
                                        <p:attrNameLst>
                                          <p:attrName>fill.on</p:attrName>
                                        </p:attrNameLst>
                                      </p:cBhvr>
                                      <p:to>
                                        <p:strVal val="true"/>
                                      </p:to>
                                    </p:set>
                                  </p:childTnLst>
                                </p:cTn>
                              </p:par>
                            </p:childTnLst>
                          </p:cTn>
                        </p:par>
                        <p:par>
                          <p:cTn id="59" fill="hold">
                            <p:stCondLst>
                              <p:cond delay="1000"/>
                            </p:stCondLst>
                            <p:childTnLst>
                              <p:par>
                                <p:cTn id="60" presetID="19" presetClass="emph" presetSubtype="0" fill="hold" nodeType="afterEffect">
                                  <p:stCondLst>
                                    <p:cond delay="0"/>
                                  </p:stCondLst>
                                  <p:childTnLst>
                                    <p:animClr clrSpc="rgb" dir="cw">
                                      <p:cBhvr override="childStyle">
                                        <p:cTn id="61" dur="500" fill="hold"/>
                                        <p:tgtEl>
                                          <p:spTgt spid="6">
                                            <p:txEl>
                                              <p:pRg st="9" end="9"/>
                                            </p:txEl>
                                          </p:spTgt>
                                        </p:tgtEl>
                                        <p:attrNameLst>
                                          <p:attrName>style.color</p:attrName>
                                        </p:attrNameLst>
                                      </p:cBhvr>
                                      <p:to>
                                        <a:srgbClr val="00B050"/>
                                      </p:to>
                                    </p:animClr>
                                    <p:animClr clrSpc="rgb" dir="cw">
                                      <p:cBhvr>
                                        <p:cTn id="62" dur="500" fill="hold"/>
                                        <p:tgtEl>
                                          <p:spTgt spid="6">
                                            <p:txEl>
                                              <p:pRg st="9" end="9"/>
                                            </p:txEl>
                                          </p:spTgt>
                                        </p:tgtEl>
                                        <p:attrNameLst>
                                          <p:attrName>fillcolor</p:attrName>
                                        </p:attrNameLst>
                                      </p:cBhvr>
                                      <p:to>
                                        <a:srgbClr val="00B050"/>
                                      </p:to>
                                    </p:animClr>
                                    <p:set>
                                      <p:cBhvr>
                                        <p:cTn id="63" dur="500" fill="hold"/>
                                        <p:tgtEl>
                                          <p:spTgt spid="6">
                                            <p:txEl>
                                              <p:pRg st="9" end="9"/>
                                            </p:txEl>
                                          </p:spTgt>
                                        </p:tgtEl>
                                        <p:attrNameLst>
                                          <p:attrName>fill.type</p:attrName>
                                        </p:attrNameLst>
                                      </p:cBhvr>
                                      <p:to>
                                        <p:strVal val="solid"/>
                                      </p:to>
                                    </p:set>
                                    <p:set>
                                      <p:cBhvr>
                                        <p:cTn id="64" dur="500" fill="hold"/>
                                        <p:tgtEl>
                                          <p:spTgt spid="6">
                                            <p:txEl>
                                              <p:pRg st="9" end="9"/>
                                            </p:txEl>
                                          </p:spTgt>
                                        </p:tgtEl>
                                        <p:attrNameLst>
                                          <p:attrName>fill.on</p:attrName>
                                        </p:attrNameLst>
                                      </p:cBhvr>
                                      <p:to>
                                        <p:strVal val="true"/>
                                      </p:to>
                                    </p:set>
                                  </p:childTnLst>
                                </p:cTn>
                              </p:par>
                            </p:childTnLst>
                          </p:cTn>
                        </p:par>
                        <p:par>
                          <p:cTn id="65" fill="hold">
                            <p:stCondLst>
                              <p:cond delay="1500"/>
                            </p:stCondLst>
                            <p:childTnLst>
                              <p:par>
                                <p:cTn id="66" presetID="19" presetClass="emph" presetSubtype="0" fill="hold" nodeType="afterEffect">
                                  <p:stCondLst>
                                    <p:cond delay="0"/>
                                  </p:stCondLst>
                                  <p:childTnLst>
                                    <p:animClr clrSpc="rgb" dir="cw">
                                      <p:cBhvr override="childStyle">
                                        <p:cTn id="67" dur="500" fill="hold"/>
                                        <p:tgtEl>
                                          <p:spTgt spid="6">
                                            <p:txEl>
                                              <p:pRg st="10" end="10"/>
                                            </p:txEl>
                                          </p:spTgt>
                                        </p:tgtEl>
                                        <p:attrNameLst>
                                          <p:attrName>style.color</p:attrName>
                                        </p:attrNameLst>
                                      </p:cBhvr>
                                      <p:to>
                                        <a:srgbClr val="00B050"/>
                                      </p:to>
                                    </p:animClr>
                                    <p:animClr clrSpc="rgb" dir="cw">
                                      <p:cBhvr>
                                        <p:cTn id="68" dur="500" fill="hold"/>
                                        <p:tgtEl>
                                          <p:spTgt spid="6">
                                            <p:txEl>
                                              <p:pRg st="10" end="10"/>
                                            </p:txEl>
                                          </p:spTgt>
                                        </p:tgtEl>
                                        <p:attrNameLst>
                                          <p:attrName>fillcolor</p:attrName>
                                        </p:attrNameLst>
                                      </p:cBhvr>
                                      <p:to>
                                        <a:srgbClr val="00B050"/>
                                      </p:to>
                                    </p:animClr>
                                    <p:set>
                                      <p:cBhvr>
                                        <p:cTn id="69" dur="500" fill="hold"/>
                                        <p:tgtEl>
                                          <p:spTgt spid="6">
                                            <p:txEl>
                                              <p:pRg st="10" end="10"/>
                                            </p:txEl>
                                          </p:spTgt>
                                        </p:tgtEl>
                                        <p:attrNameLst>
                                          <p:attrName>fill.type</p:attrName>
                                        </p:attrNameLst>
                                      </p:cBhvr>
                                      <p:to>
                                        <p:strVal val="solid"/>
                                      </p:to>
                                    </p:set>
                                    <p:set>
                                      <p:cBhvr>
                                        <p:cTn id="70" dur="500" fill="hold"/>
                                        <p:tgtEl>
                                          <p:spTgt spid="6">
                                            <p:txEl>
                                              <p:pRg st="10" end="10"/>
                                            </p:txEl>
                                          </p:spTgt>
                                        </p:tgtEl>
                                        <p:attrNameLst>
                                          <p:attrName>fill.on</p:attrName>
                                        </p:attrNameLst>
                                      </p:cBhvr>
                                      <p:to>
                                        <p:strVal val="true"/>
                                      </p:to>
                                    </p:set>
                                  </p:childTnLst>
                                </p:cTn>
                              </p:par>
                            </p:childTnLst>
                          </p:cTn>
                        </p:par>
                        <p:par>
                          <p:cTn id="71" fill="hold">
                            <p:stCondLst>
                              <p:cond delay="2000"/>
                            </p:stCondLst>
                            <p:childTnLst>
                              <p:par>
                                <p:cTn id="72" presetID="19" presetClass="emph" presetSubtype="0" fill="hold" nodeType="afterEffect">
                                  <p:stCondLst>
                                    <p:cond delay="0"/>
                                  </p:stCondLst>
                                  <p:childTnLst>
                                    <p:animClr clrSpc="rgb" dir="cw">
                                      <p:cBhvr override="childStyle">
                                        <p:cTn id="73" dur="500" fill="hold"/>
                                        <p:tgtEl>
                                          <p:spTgt spid="6">
                                            <p:txEl>
                                              <p:pRg st="11" end="11"/>
                                            </p:txEl>
                                          </p:spTgt>
                                        </p:tgtEl>
                                        <p:attrNameLst>
                                          <p:attrName>style.color</p:attrName>
                                        </p:attrNameLst>
                                      </p:cBhvr>
                                      <p:to>
                                        <a:srgbClr val="00B050"/>
                                      </p:to>
                                    </p:animClr>
                                    <p:animClr clrSpc="rgb" dir="cw">
                                      <p:cBhvr>
                                        <p:cTn id="74" dur="500" fill="hold"/>
                                        <p:tgtEl>
                                          <p:spTgt spid="6">
                                            <p:txEl>
                                              <p:pRg st="11" end="11"/>
                                            </p:txEl>
                                          </p:spTgt>
                                        </p:tgtEl>
                                        <p:attrNameLst>
                                          <p:attrName>fillcolor</p:attrName>
                                        </p:attrNameLst>
                                      </p:cBhvr>
                                      <p:to>
                                        <a:srgbClr val="00B050"/>
                                      </p:to>
                                    </p:animClr>
                                    <p:set>
                                      <p:cBhvr>
                                        <p:cTn id="75" dur="500" fill="hold"/>
                                        <p:tgtEl>
                                          <p:spTgt spid="6">
                                            <p:txEl>
                                              <p:pRg st="11" end="11"/>
                                            </p:txEl>
                                          </p:spTgt>
                                        </p:tgtEl>
                                        <p:attrNameLst>
                                          <p:attrName>fill.type</p:attrName>
                                        </p:attrNameLst>
                                      </p:cBhvr>
                                      <p:to>
                                        <p:strVal val="solid"/>
                                      </p:to>
                                    </p:set>
                                    <p:set>
                                      <p:cBhvr>
                                        <p:cTn id="76" dur="500" fill="hold"/>
                                        <p:tgtEl>
                                          <p:spTgt spid="6">
                                            <p:txEl>
                                              <p:pRg st="11" end="11"/>
                                            </p:txEl>
                                          </p:spTgt>
                                        </p:tgtEl>
                                        <p:attrNameLst>
                                          <p:attrName>fill.on</p:attrName>
                                        </p:attrNameLst>
                                      </p:cBhvr>
                                      <p:to>
                                        <p:strVal val="true"/>
                                      </p:to>
                                    </p:set>
                                  </p:childTnLst>
                                </p:cTn>
                              </p:par>
                            </p:childTnLst>
                          </p:cTn>
                        </p:par>
                        <p:par>
                          <p:cTn id="77" fill="hold">
                            <p:stCondLst>
                              <p:cond delay="2500"/>
                            </p:stCondLst>
                            <p:childTnLst>
                              <p:par>
                                <p:cTn id="78" presetID="19" presetClass="emph" presetSubtype="0" fill="hold" nodeType="afterEffect">
                                  <p:stCondLst>
                                    <p:cond delay="0"/>
                                  </p:stCondLst>
                                  <p:childTnLst>
                                    <p:animClr clrSpc="rgb" dir="cw">
                                      <p:cBhvr override="childStyle">
                                        <p:cTn id="79" dur="500" fill="hold"/>
                                        <p:tgtEl>
                                          <p:spTgt spid="6">
                                            <p:txEl>
                                              <p:pRg st="12" end="12"/>
                                            </p:txEl>
                                          </p:spTgt>
                                        </p:tgtEl>
                                        <p:attrNameLst>
                                          <p:attrName>style.color</p:attrName>
                                        </p:attrNameLst>
                                      </p:cBhvr>
                                      <p:to>
                                        <a:srgbClr val="FF0000"/>
                                      </p:to>
                                    </p:animClr>
                                    <p:animClr clrSpc="rgb" dir="cw">
                                      <p:cBhvr>
                                        <p:cTn id="80" dur="500" fill="hold"/>
                                        <p:tgtEl>
                                          <p:spTgt spid="6">
                                            <p:txEl>
                                              <p:pRg st="12" end="12"/>
                                            </p:txEl>
                                          </p:spTgt>
                                        </p:tgtEl>
                                        <p:attrNameLst>
                                          <p:attrName>fillcolor</p:attrName>
                                        </p:attrNameLst>
                                      </p:cBhvr>
                                      <p:to>
                                        <a:srgbClr val="FF0000"/>
                                      </p:to>
                                    </p:animClr>
                                    <p:set>
                                      <p:cBhvr>
                                        <p:cTn id="81" dur="500" fill="hold"/>
                                        <p:tgtEl>
                                          <p:spTgt spid="6">
                                            <p:txEl>
                                              <p:pRg st="12" end="12"/>
                                            </p:txEl>
                                          </p:spTgt>
                                        </p:tgtEl>
                                        <p:attrNameLst>
                                          <p:attrName>fill.type</p:attrName>
                                        </p:attrNameLst>
                                      </p:cBhvr>
                                      <p:to>
                                        <p:strVal val="solid"/>
                                      </p:to>
                                    </p:set>
                                    <p:set>
                                      <p:cBhvr>
                                        <p:cTn id="82" dur="500" fill="hold"/>
                                        <p:tgtEl>
                                          <p:spTgt spid="6">
                                            <p:txEl>
                                              <p:pRg st="12" end="12"/>
                                            </p:txEl>
                                          </p:spTgt>
                                        </p:tgtEl>
                                        <p:attrNameLst>
                                          <p:attrName>fill.on</p:attrName>
                                        </p:attrNameLst>
                                      </p:cBhvr>
                                      <p:to>
                                        <p:strVal val="true"/>
                                      </p:to>
                                    </p:set>
                                  </p:childTnLst>
                                </p:cTn>
                              </p:par>
                            </p:childTnLst>
                          </p:cTn>
                        </p:par>
                        <p:par>
                          <p:cTn id="83" fill="hold">
                            <p:stCondLst>
                              <p:cond delay="3000"/>
                            </p:stCondLst>
                            <p:childTnLst>
                              <p:par>
                                <p:cTn id="84" presetID="19" presetClass="emph" presetSubtype="0" fill="hold" nodeType="afterEffect">
                                  <p:stCondLst>
                                    <p:cond delay="0"/>
                                  </p:stCondLst>
                                  <p:childTnLst>
                                    <p:animClr clrSpc="rgb" dir="cw">
                                      <p:cBhvr override="childStyle">
                                        <p:cTn id="85" dur="500" fill="hold"/>
                                        <p:tgtEl>
                                          <p:spTgt spid="6">
                                            <p:txEl>
                                              <p:pRg st="13" end="13"/>
                                            </p:txEl>
                                          </p:spTgt>
                                        </p:tgtEl>
                                        <p:attrNameLst>
                                          <p:attrName>style.color</p:attrName>
                                        </p:attrNameLst>
                                      </p:cBhvr>
                                      <p:to>
                                        <a:srgbClr val="00B050"/>
                                      </p:to>
                                    </p:animClr>
                                    <p:animClr clrSpc="rgb" dir="cw">
                                      <p:cBhvr>
                                        <p:cTn id="86" dur="500" fill="hold"/>
                                        <p:tgtEl>
                                          <p:spTgt spid="6">
                                            <p:txEl>
                                              <p:pRg st="13" end="13"/>
                                            </p:txEl>
                                          </p:spTgt>
                                        </p:tgtEl>
                                        <p:attrNameLst>
                                          <p:attrName>fillcolor</p:attrName>
                                        </p:attrNameLst>
                                      </p:cBhvr>
                                      <p:to>
                                        <a:srgbClr val="00B050"/>
                                      </p:to>
                                    </p:animClr>
                                    <p:set>
                                      <p:cBhvr>
                                        <p:cTn id="87" dur="500" fill="hold"/>
                                        <p:tgtEl>
                                          <p:spTgt spid="6">
                                            <p:txEl>
                                              <p:pRg st="13" end="13"/>
                                            </p:txEl>
                                          </p:spTgt>
                                        </p:tgtEl>
                                        <p:attrNameLst>
                                          <p:attrName>fill.type</p:attrName>
                                        </p:attrNameLst>
                                      </p:cBhvr>
                                      <p:to>
                                        <p:strVal val="solid"/>
                                      </p:to>
                                    </p:set>
                                    <p:set>
                                      <p:cBhvr>
                                        <p:cTn id="88" dur="500" fill="hold"/>
                                        <p:tgtEl>
                                          <p:spTgt spid="6">
                                            <p:txEl>
                                              <p:pRg st="13" end="13"/>
                                            </p:txEl>
                                          </p:spTgt>
                                        </p:tgtEl>
                                        <p:attrNameLst>
                                          <p:attrName>fill.on</p:attrName>
                                        </p:attrNameLst>
                                      </p:cBhvr>
                                      <p:to>
                                        <p:strVal val="tru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wipe(left)">
                                      <p:cBhvr>
                                        <p:cTn id="93" dur="500"/>
                                        <p:tgtEl>
                                          <p:spTgt spid="19"/>
                                        </p:tgtEl>
                                      </p:cBhvr>
                                    </p:animEffect>
                                  </p:childTnLst>
                                </p:cTn>
                              </p:par>
                            </p:childTnLst>
                          </p:cTn>
                        </p:par>
                        <p:par>
                          <p:cTn id="94" fill="hold">
                            <p:stCondLst>
                              <p:cond delay="500"/>
                            </p:stCondLst>
                            <p:childTnLst>
                              <p:par>
                                <p:cTn id="95" presetID="10" presetClass="entr" presetSubtype="0"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500"/>
                                        <p:tgtEl>
                                          <p:spTgt spid="12"/>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iterate type="lt">
                                    <p:tmPct val="0"/>
                                  </p:iterate>
                                  <p:childTnLst>
                                    <p:set>
                                      <p:cBhvr>
                                        <p:cTn id="101" dur="1" fill="hold">
                                          <p:stCondLst>
                                            <p:cond delay="0"/>
                                          </p:stCondLst>
                                        </p:cTn>
                                        <p:tgtEl>
                                          <p:spTgt spid="23"/>
                                        </p:tgtEl>
                                        <p:attrNameLst>
                                          <p:attrName>style.visibility</p:attrName>
                                        </p:attrNameLst>
                                      </p:cBhvr>
                                      <p:to>
                                        <p:strVal val="visible"/>
                                      </p:to>
                                    </p:set>
                                    <p:animEffect transition="in" filter="wipe(down)">
                                      <p:cBhvr>
                                        <p:cTn id="102" dur="580">
                                          <p:stCondLst>
                                            <p:cond delay="0"/>
                                          </p:stCondLst>
                                        </p:cTn>
                                        <p:tgtEl>
                                          <p:spTgt spid="23"/>
                                        </p:tgtEl>
                                      </p:cBhvr>
                                    </p:animEffect>
                                    <p:anim calcmode="lin" valueType="num">
                                      <p:cBhvr>
                                        <p:cTn id="103"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108" dur="26">
                                          <p:stCondLst>
                                            <p:cond delay="650"/>
                                          </p:stCondLst>
                                        </p:cTn>
                                        <p:tgtEl>
                                          <p:spTgt spid="23"/>
                                        </p:tgtEl>
                                      </p:cBhvr>
                                      <p:to x="100000" y="60000"/>
                                    </p:animScale>
                                    <p:animScale>
                                      <p:cBhvr>
                                        <p:cTn id="109" dur="166" decel="50000">
                                          <p:stCondLst>
                                            <p:cond delay="676"/>
                                          </p:stCondLst>
                                        </p:cTn>
                                        <p:tgtEl>
                                          <p:spTgt spid="23"/>
                                        </p:tgtEl>
                                      </p:cBhvr>
                                      <p:to x="100000" y="100000"/>
                                    </p:animScale>
                                    <p:animScale>
                                      <p:cBhvr>
                                        <p:cTn id="110" dur="26">
                                          <p:stCondLst>
                                            <p:cond delay="1312"/>
                                          </p:stCondLst>
                                        </p:cTn>
                                        <p:tgtEl>
                                          <p:spTgt spid="23"/>
                                        </p:tgtEl>
                                      </p:cBhvr>
                                      <p:to x="100000" y="80000"/>
                                    </p:animScale>
                                    <p:animScale>
                                      <p:cBhvr>
                                        <p:cTn id="111" dur="166" decel="50000">
                                          <p:stCondLst>
                                            <p:cond delay="1338"/>
                                          </p:stCondLst>
                                        </p:cTn>
                                        <p:tgtEl>
                                          <p:spTgt spid="23"/>
                                        </p:tgtEl>
                                      </p:cBhvr>
                                      <p:to x="100000" y="100000"/>
                                    </p:animScale>
                                    <p:animScale>
                                      <p:cBhvr>
                                        <p:cTn id="112" dur="26">
                                          <p:stCondLst>
                                            <p:cond delay="1642"/>
                                          </p:stCondLst>
                                        </p:cTn>
                                        <p:tgtEl>
                                          <p:spTgt spid="23"/>
                                        </p:tgtEl>
                                      </p:cBhvr>
                                      <p:to x="100000" y="90000"/>
                                    </p:animScale>
                                    <p:animScale>
                                      <p:cBhvr>
                                        <p:cTn id="113" dur="166" decel="50000">
                                          <p:stCondLst>
                                            <p:cond delay="1668"/>
                                          </p:stCondLst>
                                        </p:cTn>
                                        <p:tgtEl>
                                          <p:spTgt spid="23"/>
                                        </p:tgtEl>
                                      </p:cBhvr>
                                      <p:to x="100000" y="100000"/>
                                    </p:animScale>
                                    <p:animScale>
                                      <p:cBhvr>
                                        <p:cTn id="114" dur="26">
                                          <p:stCondLst>
                                            <p:cond delay="1808"/>
                                          </p:stCondLst>
                                        </p:cTn>
                                        <p:tgtEl>
                                          <p:spTgt spid="23"/>
                                        </p:tgtEl>
                                      </p:cBhvr>
                                      <p:to x="100000" y="95000"/>
                                    </p:animScale>
                                    <p:animScale>
                                      <p:cBhvr>
                                        <p:cTn id="115" dur="166" decel="50000">
                                          <p:stCondLst>
                                            <p:cond delay="1834"/>
                                          </p:stCondLst>
                                        </p:cTn>
                                        <p:tgtEl>
                                          <p:spTgt spid="23"/>
                                        </p:tgtEl>
                                      </p:cBhvr>
                                      <p:to x="100000" y="100000"/>
                                    </p:animScale>
                                  </p:childTnLst>
                                </p:cTn>
                              </p:par>
                            </p:childTnLst>
                          </p:cTn>
                        </p:par>
                        <p:par>
                          <p:cTn id="116" fill="hold">
                            <p:stCondLst>
                              <p:cond delay="2000"/>
                            </p:stCondLst>
                            <p:childTnLst>
                              <p:par>
                                <p:cTn id="117" presetID="15" presetClass="emph" presetSubtype="0" grpId="1" nodeType="afterEffect">
                                  <p:stCondLst>
                                    <p:cond delay="0"/>
                                  </p:stCondLst>
                                  <p:iterate type="lt">
                                    <p:tmAbs val="25"/>
                                  </p:iterate>
                                  <p:childTnLst>
                                    <p:set>
                                      <p:cBhvr override="childStyle">
                                        <p:cTn id="118" dur="indefinite"/>
                                        <p:tgtEl>
                                          <p:spTgt spid="23"/>
                                        </p:tgtEl>
                                        <p:attrNameLst>
                                          <p:attrName>style.fontWeight</p:attrName>
                                        </p:attrNameLst>
                                      </p:cBhvr>
                                      <p:to>
                                        <p:strVal val="bold"/>
                                      </p:to>
                                    </p:set>
                                  </p:childTnLst>
                                </p:cTn>
                              </p:par>
                            </p:childTnLst>
                          </p:cTn>
                        </p:par>
                        <p:par>
                          <p:cTn id="119" fill="hold">
                            <p:stCondLst>
                              <p:cond delay="2750"/>
                            </p:stCondLst>
                            <p:childTnLst>
                              <p:par>
                                <p:cTn id="120" presetID="10" presetClass="entr" presetSubtype="0" fill="hold" grpId="0" nodeType="afterEffect">
                                  <p:stCondLst>
                                    <p:cond delay="0"/>
                                  </p:stCondLst>
                                  <p:childTnLst>
                                    <p:set>
                                      <p:cBhvr>
                                        <p:cTn id="121" dur="1" fill="hold">
                                          <p:stCondLst>
                                            <p:cond delay="0"/>
                                          </p:stCondLst>
                                        </p:cTn>
                                        <p:tgtEl>
                                          <p:spTgt spid="7"/>
                                        </p:tgtEl>
                                        <p:attrNameLst>
                                          <p:attrName>style.visibility</p:attrName>
                                        </p:attrNameLst>
                                      </p:cBhvr>
                                      <p:to>
                                        <p:strVal val="visible"/>
                                      </p:to>
                                    </p:set>
                                    <p:animEffect transition="in" filter="fade">
                                      <p:cBhvr>
                                        <p:cTn id="1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p:bldP spid="19" grpId="0" animBg="1"/>
      <p:bldP spid="23" grpId="0"/>
      <p:bldP spid="23" grpId="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2-Point Star 1"/>
          <p:cNvSpPr/>
          <p:nvPr/>
        </p:nvSpPr>
        <p:spPr>
          <a:xfrm>
            <a:off x="2999656" y="1903302"/>
            <a:ext cx="5409795" cy="4954698"/>
          </a:xfrm>
          <a:prstGeom prst="star12">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7200" dirty="0"/>
              <a:t>معادله‌ی بازگشت</a:t>
            </a:r>
          </a:p>
          <a:p>
            <a:pPr algn="ctr"/>
            <a:r>
              <a:rPr lang="en-US" sz="3000" b="1" dirty="0"/>
              <a:t>(Regression)</a:t>
            </a:r>
          </a:p>
        </p:txBody>
      </p:sp>
      <p:sp>
        <p:nvSpPr>
          <p:cNvPr id="3" name="Title 1">
            <a:extLst>
              <a:ext uri="{FF2B5EF4-FFF2-40B4-BE49-F238E27FC236}">
                <a16:creationId xmlns:a16="http://schemas.microsoft.com/office/drawing/2014/main" id="{48E09E88-937D-A872-ED51-D2679F9CB7E9}"/>
              </a:ext>
            </a:extLst>
          </p:cNvPr>
          <p:cNvSpPr txBox="1">
            <a:spLocks/>
          </p:cNvSpPr>
          <p:nvPr/>
        </p:nvSpPr>
        <p:spPr>
          <a:xfrm>
            <a:off x="838200" y="365125"/>
            <a:ext cx="10515600" cy="97564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dirty="0"/>
              <a:t>تعیین عدم صحت با استفاده از </a:t>
            </a:r>
            <a:r>
              <a:rPr lang="fa-IR" b="1" dirty="0">
                <a:solidFill>
                  <a:srgbClr val="FF0000"/>
                </a:solidFill>
              </a:rPr>
              <a:t>روش مرجع</a:t>
            </a:r>
            <a:endParaRPr lang="en-US" b="1" i="1" dirty="0"/>
          </a:p>
        </p:txBody>
      </p:sp>
    </p:spTree>
    <p:extLst>
      <p:ext uri="{BB962C8B-B14F-4D97-AF65-F5344CB8AC3E}">
        <p14:creationId xmlns:p14="http://schemas.microsoft.com/office/powerpoint/2010/main" val="9888442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65125"/>
            <a:ext cx="11353800" cy="1325563"/>
          </a:xfrm>
        </p:spPr>
        <p:txBody>
          <a:bodyPr>
            <a:normAutofit/>
          </a:bodyPr>
          <a:lstStyle/>
          <a:p>
            <a:pPr algn="r" rtl="1"/>
            <a:r>
              <a:rPr lang="fa-IR" sz="3200" dirty="0"/>
              <a:t>عواملی که هنگام تعیین عدم صحت به روش مقایسه با روش مرجع باید در نظر گرفت:</a:t>
            </a:r>
            <a:endParaRPr lang="en-US" sz="3200" dirty="0"/>
          </a:p>
        </p:txBody>
      </p:sp>
      <p:sp>
        <p:nvSpPr>
          <p:cNvPr id="9" name="Content Placeholder 2"/>
          <p:cNvSpPr>
            <a:spLocks noGrp="1"/>
          </p:cNvSpPr>
          <p:nvPr>
            <p:ph idx="1"/>
          </p:nvPr>
        </p:nvSpPr>
        <p:spPr>
          <a:xfrm>
            <a:off x="1863489" y="2443802"/>
            <a:ext cx="8599561" cy="3336878"/>
          </a:xfr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t">
            <a:normAutofit fontScale="62500" lnSpcReduction="20000"/>
          </a:bodyPr>
          <a:lstStyle/>
          <a:p>
            <a:pPr marL="398860" indent="-316706" algn="r" rtl="1">
              <a:spcBef>
                <a:spcPts val="1350"/>
              </a:spcBef>
              <a:buFont typeface="Wingdings" pitchFamily="2" charset="2"/>
              <a:buChar char="v"/>
            </a:pPr>
            <a:endParaRPr lang="fa-IR" dirty="0"/>
          </a:p>
          <a:p>
            <a:pPr algn="r" rtl="1">
              <a:spcBef>
                <a:spcPts val="1350"/>
              </a:spcBef>
              <a:spcAft>
                <a:spcPts val="1800"/>
              </a:spcAft>
              <a:buFont typeface="Wingdings" pitchFamily="2" charset="2"/>
              <a:buChar char="§"/>
            </a:pPr>
            <a:r>
              <a:rPr lang="fa-IR" b="1" dirty="0">
                <a:solidFill>
                  <a:srgbClr val="FF0000"/>
                </a:solidFill>
              </a:rPr>
              <a:t>تبادل‌پذیری نمونه</a:t>
            </a:r>
            <a:r>
              <a:rPr lang="fa-IR" b="1" dirty="0"/>
              <a:t>؛ نمونه‌ی بیماران</a:t>
            </a:r>
            <a:endParaRPr lang="fa-IR" b="1" dirty="0">
              <a:solidFill>
                <a:schemeClr val="tx1"/>
              </a:solidFill>
            </a:endParaRPr>
          </a:p>
          <a:p>
            <a:pPr algn="r" rtl="1">
              <a:spcBef>
                <a:spcPts val="1350"/>
              </a:spcBef>
              <a:spcAft>
                <a:spcPts val="1800"/>
              </a:spcAft>
              <a:buFont typeface="Wingdings" pitchFamily="2" charset="2"/>
              <a:buChar char="§"/>
            </a:pPr>
            <a:r>
              <a:rPr lang="fa-IR" b="1" dirty="0"/>
              <a:t>سطح‌های</a:t>
            </a:r>
            <a:r>
              <a:rPr lang="fa-IR" dirty="0">
                <a:solidFill>
                  <a:schemeClr val="tx1"/>
                </a:solidFill>
              </a:rPr>
              <a:t> </a:t>
            </a:r>
            <a:r>
              <a:rPr lang="fa-IR" b="1" dirty="0"/>
              <a:t>تصمیم‌گیری</a:t>
            </a:r>
            <a:r>
              <a:rPr lang="fa-IR" dirty="0">
                <a:solidFill>
                  <a:schemeClr val="tx1"/>
                </a:solidFill>
              </a:rPr>
              <a:t> </a:t>
            </a:r>
          </a:p>
          <a:p>
            <a:pPr algn="r" rtl="1">
              <a:spcBef>
                <a:spcPts val="1350"/>
              </a:spcBef>
              <a:spcAft>
                <a:spcPts val="1800"/>
              </a:spcAft>
              <a:buFont typeface="Wingdings" pitchFamily="2" charset="2"/>
              <a:buChar char="§"/>
            </a:pPr>
            <a:r>
              <a:rPr lang="fa-IR" b="1" dirty="0">
                <a:solidFill>
                  <a:srgbClr val="FF0000"/>
                </a:solidFill>
              </a:rPr>
              <a:t>تعداد</a:t>
            </a:r>
            <a:r>
              <a:rPr lang="fa-IR" dirty="0">
                <a:solidFill>
                  <a:srgbClr val="FF0000"/>
                </a:solidFill>
              </a:rPr>
              <a:t> </a:t>
            </a:r>
            <a:r>
              <a:rPr lang="fa-IR" b="1" dirty="0">
                <a:solidFill>
                  <a:srgbClr val="FF0000"/>
                </a:solidFill>
              </a:rPr>
              <a:t>نمونه: </a:t>
            </a:r>
            <a:r>
              <a:rPr lang="fa-IR" b="1" dirty="0"/>
              <a:t>دست کم 40 </a:t>
            </a:r>
            <a:r>
              <a:rPr lang="en-US" b="1" dirty="0"/>
              <a:t> </a:t>
            </a:r>
            <a:r>
              <a:rPr lang="fa-IR" b="1" dirty="0"/>
              <a:t>نمونه‌ی بیمار در گستره‌ی با اهمیت از نظر بالینی</a:t>
            </a:r>
          </a:p>
          <a:p>
            <a:pPr algn="r" rtl="1">
              <a:spcBef>
                <a:spcPts val="1350"/>
              </a:spcBef>
              <a:spcAft>
                <a:spcPts val="1800"/>
              </a:spcAft>
              <a:buFont typeface="Wingdings" pitchFamily="2" charset="2"/>
              <a:buChar char="§"/>
            </a:pPr>
            <a:r>
              <a:rPr lang="fa-IR" b="1" dirty="0"/>
              <a:t>دست کم در طول 5 روز کاری؛ در طول 20 روز بهتر است</a:t>
            </a:r>
          </a:p>
          <a:p>
            <a:pPr algn="r" rtl="1">
              <a:spcBef>
                <a:spcPts val="1350"/>
              </a:spcBef>
              <a:spcAft>
                <a:spcPts val="1800"/>
              </a:spcAft>
              <a:buFont typeface="Wingdings" pitchFamily="2" charset="2"/>
              <a:buChar char="§"/>
            </a:pPr>
            <a:r>
              <a:rPr lang="fa-IR" b="1" dirty="0">
                <a:solidFill>
                  <a:srgbClr val="FF0000"/>
                </a:solidFill>
              </a:rPr>
              <a:t>به صورت دوتایی </a:t>
            </a:r>
            <a:r>
              <a:rPr lang="fa-IR" b="1" dirty="0"/>
              <a:t>با هر دو روش</a:t>
            </a:r>
            <a:endParaRPr lang="en-US" b="1" dirty="0"/>
          </a:p>
          <a:p>
            <a:pPr marL="82296" indent="0" algn="r" rtl="1">
              <a:buNone/>
            </a:pPr>
            <a:endParaRPr lang="fa-IR" dirty="0">
              <a:solidFill>
                <a:schemeClr val="tx1"/>
              </a:solidFill>
            </a:endParaRPr>
          </a:p>
        </p:txBody>
      </p:sp>
      <p:sp>
        <p:nvSpPr>
          <p:cNvPr id="10" name="Pentagon 9"/>
          <p:cNvSpPr/>
          <p:nvPr/>
        </p:nvSpPr>
        <p:spPr>
          <a:xfrm>
            <a:off x="1626758" y="2540320"/>
            <a:ext cx="7795460" cy="3240360"/>
          </a:xfrm>
          <a:prstGeom prst="homePlate">
            <a:avLst/>
          </a:prstGeom>
          <a:solidFill>
            <a:srgbClr val="E5E943"/>
          </a:solidFill>
          <a:ln/>
        </p:spPr>
        <p:style>
          <a:lnRef idx="2">
            <a:schemeClr val="accent6"/>
          </a:lnRef>
          <a:fillRef idx="1">
            <a:schemeClr val="lt1"/>
          </a:fillRef>
          <a:effectRef idx="0">
            <a:schemeClr val="accent6"/>
          </a:effectRef>
          <a:fontRef idx="minor">
            <a:schemeClr val="dk1"/>
          </a:fontRef>
        </p:style>
        <p:txBody>
          <a:bodyPr rtlCol="0" anchor="ctr"/>
          <a:lstStyle/>
          <a:p>
            <a:pPr marL="214313" indent="-214313" algn="justLow" rtl="1">
              <a:lnSpc>
                <a:spcPct val="150000"/>
              </a:lnSpc>
              <a:buFont typeface="Arial" pitchFamily="34" charset="0"/>
              <a:buChar char="•"/>
            </a:pPr>
            <a:r>
              <a:rPr lang="fa-IR" sz="2100" dirty="0">
                <a:solidFill>
                  <a:schemeClr val="tx1"/>
                </a:solidFill>
              </a:rPr>
              <a:t>اگر </a:t>
            </a:r>
            <a:r>
              <a:rPr lang="fa-IR" sz="2100" dirty="0"/>
              <a:t>سطح نمونه‌ها در تمام </a:t>
            </a:r>
            <a:r>
              <a:rPr lang="fa-IR" sz="2100" b="1" dirty="0">
                <a:solidFill>
                  <a:srgbClr val="00B050"/>
                </a:solidFill>
              </a:rPr>
              <a:t>گستره‌ی مهم بالینی </a:t>
            </a:r>
            <a:r>
              <a:rPr lang="fa-IR" sz="2100" dirty="0"/>
              <a:t>گسترده باشد، 20 نمونه‌ هم کافی است </a:t>
            </a:r>
            <a:endParaRPr lang="en-US" sz="2100" dirty="0"/>
          </a:p>
          <a:p>
            <a:pPr marL="214313" indent="-214313" algn="justLow" rtl="1">
              <a:lnSpc>
                <a:spcPct val="150000"/>
              </a:lnSpc>
              <a:buFont typeface="Arial" pitchFamily="34" charset="0"/>
              <a:buChar char="•"/>
            </a:pPr>
            <a:r>
              <a:rPr lang="fa-IR" sz="2100" dirty="0">
                <a:solidFill>
                  <a:schemeClr val="tx1"/>
                </a:solidFill>
              </a:rPr>
              <a:t>اگر </a:t>
            </a:r>
            <a:r>
              <a:rPr lang="fa-IR" sz="2100" b="1" dirty="0">
                <a:solidFill>
                  <a:srgbClr val="FF0000"/>
                </a:solidFill>
              </a:rPr>
              <a:t>اساس سنجش </a:t>
            </a:r>
            <a:r>
              <a:rPr lang="fa-IR" sz="2100" dirty="0">
                <a:solidFill>
                  <a:schemeClr val="tx1"/>
                </a:solidFill>
              </a:rPr>
              <a:t>فرق </a:t>
            </a:r>
            <a:r>
              <a:rPr lang="fa-IR" sz="2100" dirty="0"/>
              <a:t>می‌</a:t>
            </a:r>
            <a:r>
              <a:rPr lang="fa-IR" sz="2100" dirty="0">
                <a:solidFill>
                  <a:schemeClr val="tx1"/>
                </a:solidFill>
              </a:rPr>
              <a:t>کند، باید 100 تا 200 نمونه استفاده شود تا اثر </a:t>
            </a:r>
            <a:r>
              <a:rPr lang="fa-IR" sz="2100" b="1" dirty="0">
                <a:solidFill>
                  <a:srgbClr val="00B050"/>
                </a:solidFill>
              </a:rPr>
              <a:t>مداخله‌گرها</a:t>
            </a:r>
            <a:r>
              <a:rPr lang="fa-IR" sz="2100" dirty="0"/>
              <a:t> بررسی شود.</a:t>
            </a:r>
            <a:endParaRPr lang="fa-IR" sz="2100" dirty="0">
              <a:solidFill>
                <a:schemeClr val="tx1"/>
              </a:solidFill>
            </a:endParaRPr>
          </a:p>
        </p:txBody>
      </p:sp>
    </p:spTree>
    <p:extLst>
      <p:ext uri="{BB962C8B-B14F-4D97-AF65-F5344CB8AC3E}">
        <p14:creationId xmlns:p14="http://schemas.microsoft.com/office/powerpoint/2010/main" val="25539612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4" end="4"/>
                                            </p:txEl>
                                          </p:spTgt>
                                        </p:tgtEl>
                                        <p:attrNameLst>
                                          <p:attrName>style.visibility</p:attrName>
                                        </p:attrNameLst>
                                      </p:cBhvr>
                                      <p:to>
                                        <p:strVal val="visible"/>
                                      </p:to>
                                    </p:set>
                                    <p:anim calcmode="lin" valueType="num">
                                      <p:cBhvr additive="base">
                                        <p:cTn id="25"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5" end="5"/>
                                            </p:txEl>
                                          </p:spTgt>
                                        </p:tgtEl>
                                        <p:attrNameLst>
                                          <p:attrName>style.visibility</p:attrName>
                                        </p:attrNameLst>
                                      </p:cBhvr>
                                      <p:to>
                                        <p:strVal val="visible"/>
                                      </p:to>
                                    </p:set>
                                    <p:anim calcmode="lin" valueType="num">
                                      <p:cBhvr additive="base">
                                        <p:cTn id="3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txBox="1">
            <a:spLocks/>
          </p:cNvSpPr>
          <p:nvPr/>
        </p:nvSpPr>
        <p:spPr>
          <a:xfrm>
            <a:off x="1524000" y="2152437"/>
            <a:ext cx="9144000" cy="3828131"/>
          </a:xfrm>
          <a:prstGeom prst="rect">
            <a:avLst/>
          </a:prstGeo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9pPr>
          </a:lstStyle>
          <a:p>
            <a:pPr marL="82296" indent="0">
              <a:buNone/>
            </a:pPr>
            <a:endParaRPr lang="en-US" sz="1350"/>
          </a:p>
          <a:p>
            <a:pPr marL="82296" indent="0">
              <a:buNone/>
            </a:pPr>
            <a:endParaRPr lang="en-US" sz="1350" dirty="0"/>
          </a:p>
        </p:txBody>
      </p:sp>
      <p:cxnSp>
        <p:nvCxnSpPr>
          <p:cNvPr id="10" name="Straight Connector 9"/>
          <p:cNvCxnSpPr/>
          <p:nvPr/>
        </p:nvCxnSpPr>
        <p:spPr>
          <a:xfrm flipH="1">
            <a:off x="5650090" y="2323444"/>
            <a:ext cx="1" cy="3224323"/>
          </a:xfrm>
          <a:prstGeom prst="line">
            <a:avLst/>
          </a:prstGeom>
        </p:spPr>
        <p:style>
          <a:lnRef idx="3">
            <a:schemeClr val="dk1"/>
          </a:lnRef>
          <a:fillRef idx="0">
            <a:schemeClr val="dk1"/>
          </a:fillRef>
          <a:effectRef idx="2">
            <a:schemeClr val="dk1"/>
          </a:effectRef>
          <a:fontRef idx="minor">
            <a:schemeClr val="tx1"/>
          </a:fontRef>
        </p:style>
      </p:cxnSp>
      <p:cxnSp>
        <p:nvCxnSpPr>
          <p:cNvPr id="11" name="Straight Connector 10"/>
          <p:cNvCxnSpPr/>
          <p:nvPr/>
        </p:nvCxnSpPr>
        <p:spPr>
          <a:xfrm>
            <a:off x="5650091" y="5547766"/>
            <a:ext cx="4916099" cy="0"/>
          </a:xfrm>
          <a:prstGeom prst="line">
            <a:avLst/>
          </a:prstGeom>
        </p:spPr>
        <p:style>
          <a:lnRef idx="3">
            <a:schemeClr val="dk1"/>
          </a:lnRef>
          <a:fillRef idx="0">
            <a:schemeClr val="dk1"/>
          </a:fillRef>
          <a:effectRef idx="2">
            <a:schemeClr val="dk1"/>
          </a:effectRef>
          <a:fontRef idx="minor">
            <a:schemeClr val="tx1"/>
          </a:fontRef>
        </p:style>
      </p:cxnSp>
      <p:sp>
        <p:nvSpPr>
          <p:cNvPr id="12" name="32-Point Star 11"/>
          <p:cNvSpPr/>
          <p:nvPr/>
        </p:nvSpPr>
        <p:spPr>
          <a:xfrm>
            <a:off x="7300645" y="4491092"/>
            <a:ext cx="85725" cy="72870"/>
          </a:xfrm>
          <a:prstGeom prst="star32">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32-Point Star 12"/>
          <p:cNvSpPr/>
          <p:nvPr/>
        </p:nvSpPr>
        <p:spPr>
          <a:xfrm>
            <a:off x="9484942" y="3632432"/>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32-Point Star 13"/>
          <p:cNvSpPr/>
          <p:nvPr/>
        </p:nvSpPr>
        <p:spPr>
          <a:xfrm>
            <a:off x="6976756" y="4431239"/>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32-Point Star 14"/>
          <p:cNvSpPr/>
          <p:nvPr/>
        </p:nvSpPr>
        <p:spPr>
          <a:xfrm>
            <a:off x="5813661" y="4917675"/>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32-Point Star 15"/>
          <p:cNvSpPr/>
          <p:nvPr/>
        </p:nvSpPr>
        <p:spPr>
          <a:xfrm>
            <a:off x="8789160" y="2988387"/>
            <a:ext cx="85725" cy="72870"/>
          </a:xfrm>
          <a:prstGeom prst="star32">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32-Point Star 16"/>
          <p:cNvSpPr/>
          <p:nvPr/>
        </p:nvSpPr>
        <p:spPr>
          <a:xfrm>
            <a:off x="10188147" y="2901472"/>
            <a:ext cx="85725" cy="72870"/>
          </a:xfrm>
          <a:prstGeom prst="star32">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32-Point Star 17"/>
          <p:cNvSpPr/>
          <p:nvPr/>
        </p:nvSpPr>
        <p:spPr>
          <a:xfrm>
            <a:off x="8190891" y="3868637"/>
            <a:ext cx="85725" cy="72870"/>
          </a:xfrm>
          <a:prstGeom prst="star32">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32-Point Star 18"/>
          <p:cNvSpPr/>
          <p:nvPr/>
        </p:nvSpPr>
        <p:spPr>
          <a:xfrm>
            <a:off x="7860378" y="3868637"/>
            <a:ext cx="85725" cy="72870"/>
          </a:xfrm>
          <a:prstGeom prst="star3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32-Point Star 19"/>
          <p:cNvSpPr/>
          <p:nvPr/>
        </p:nvSpPr>
        <p:spPr>
          <a:xfrm>
            <a:off x="6432505" y="4453838"/>
            <a:ext cx="85725" cy="72870"/>
          </a:xfrm>
          <a:prstGeom prst="star32">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32-Point Star 20"/>
          <p:cNvSpPr/>
          <p:nvPr/>
        </p:nvSpPr>
        <p:spPr>
          <a:xfrm>
            <a:off x="6811057" y="4967021"/>
            <a:ext cx="85725" cy="72870"/>
          </a:xfrm>
          <a:prstGeom prst="star3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32-Point Star 21"/>
          <p:cNvSpPr/>
          <p:nvPr/>
        </p:nvSpPr>
        <p:spPr>
          <a:xfrm>
            <a:off x="7006551" y="4083752"/>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32-Point Star 22"/>
          <p:cNvSpPr/>
          <p:nvPr/>
        </p:nvSpPr>
        <p:spPr>
          <a:xfrm>
            <a:off x="8870923" y="3417085"/>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32-Point Star 23"/>
          <p:cNvSpPr/>
          <p:nvPr/>
        </p:nvSpPr>
        <p:spPr>
          <a:xfrm>
            <a:off x="7848477" y="4301291"/>
            <a:ext cx="85725" cy="72870"/>
          </a:xfrm>
          <a:prstGeom prst="star32">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32-Point Star 24"/>
          <p:cNvSpPr/>
          <p:nvPr/>
        </p:nvSpPr>
        <p:spPr>
          <a:xfrm>
            <a:off x="8152434" y="3486127"/>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32-Point Star 25"/>
          <p:cNvSpPr/>
          <p:nvPr/>
        </p:nvSpPr>
        <p:spPr>
          <a:xfrm>
            <a:off x="7577535" y="4058453"/>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32-Point Star 26"/>
          <p:cNvSpPr/>
          <p:nvPr/>
        </p:nvSpPr>
        <p:spPr>
          <a:xfrm>
            <a:off x="9570667" y="3057479"/>
            <a:ext cx="85725" cy="72870"/>
          </a:xfrm>
          <a:prstGeom prst="star3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32-Point Star 27"/>
          <p:cNvSpPr/>
          <p:nvPr/>
        </p:nvSpPr>
        <p:spPr>
          <a:xfrm>
            <a:off x="6137697" y="5277736"/>
            <a:ext cx="85725" cy="72870"/>
          </a:xfrm>
          <a:prstGeom prst="star32">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TextBox 28"/>
          <p:cNvSpPr txBox="1"/>
          <p:nvPr/>
        </p:nvSpPr>
        <p:spPr>
          <a:xfrm>
            <a:off x="6992919" y="5635301"/>
            <a:ext cx="1750545" cy="323165"/>
          </a:xfrm>
          <a:prstGeom prst="rect">
            <a:avLst/>
          </a:prstGeom>
          <a:noFill/>
        </p:spPr>
        <p:txBody>
          <a:bodyPr wrap="square" rtlCol="0">
            <a:spAutoFit/>
          </a:bodyPr>
          <a:lstStyle/>
          <a:p>
            <a:pPr algn="ctr"/>
            <a:r>
              <a:rPr lang="fa-IR" sz="1500" b="1" dirty="0"/>
              <a:t>؛ روش مرجع (مقیاس)</a:t>
            </a:r>
            <a:r>
              <a:rPr lang="en-US" sz="1500" b="1" dirty="0"/>
              <a:t>X</a:t>
            </a:r>
          </a:p>
        </p:txBody>
      </p:sp>
      <p:sp>
        <p:nvSpPr>
          <p:cNvPr id="30" name="TextBox 29"/>
          <p:cNvSpPr txBox="1"/>
          <p:nvPr/>
        </p:nvSpPr>
        <p:spPr>
          <a:xfrm>
            <a:off x="4950244" y="2651450"/>
            <a:ext cx="415498" cy="2487939"/>
          </a:xfrm>
          <a:prstGeom prst="rect">
            <a:avLst/>
          </a:prstGeom>
          <a:noFill/>
        </p:spPr>
        <p:txBody>
          <a:bodyPr vert="vert270" wrap="square" rtlCol="0">
            <a:spAutoFit/>
          </a:bodyPr>
          <a:lstStyle/>
          <a:p>
            <a:pPr algn="ctr" rtl="1"/>
            <a:r>
              <a:rPr lang="en-US" sz="1500" b="1" dirty="0"/>
              <a:t>Y</a:t>
            </a:r>
            <a:r>
              <a:rPr lang="fa-IR" sz="1500" b="1" dirty="0"/>
              <a:t>؛ روش مورد ارزشیابی</a:t>
            </a:r>
            <a:endParaRPr lang="en-US" sz="1500" b="1" dirty="0"/>
          </a:p>
        </p:txBody>
      </p:sp>
      <p:sp>
        <p:nvSpPr>
          <p:cNvPr id="31" name="32-Point Star 30"/>
          <p:cNvSpPr/>
          <p:nvPr/>
        </p:nvSpPr>
        <p:spPr>
          <a:xfrm>
            <a:off x="6185689" y="4881240"/>
            <a:ext cx="85725" cy="72870"/>
          </a:xfrm>
          <a:prstGeom prst="star32">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32-Point Star 31"/>
          <p:cNvSpPr/>
          <p:nvPr/>
        </p:nvSpPr>
        <p:spPr>
          <a:xfrm>
            <a:off x="8700601" y="4030067"/>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32-Point Star 32"/>
          <p:cNvSpPr/>
          <p:nvPr/>
        </p:nvSpPr>
        <p:spPr>
          <a:xfrm>
            <a:off x="10218314" y="2434791"/>
            <a:ext cx="85725" cy="72870"/>
          </a:xfrm>
          <a:prstGeom prst="star32">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32-Point Star 33"/>
          <p:cNvSpPr/>
          <p:nvPr/>
        </p:nvSpPr>
        <p:spPr>
          <a:xfrm>
            <a:off x="6617601" y="3832202"/>
            <a:ext cx="85725" cy="72870"/>
          </a:xfrm>
          <a:prstGeom prst="star32">
            <a:avLst/>
          </a:prstGeom>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43" name="Table 42"/>
          <p:cNvGraphicFramePr>
            <a:graphicFrameLocks noGrp="1"/>
          </p:cNvGraphicFramePr>
          <p:nvPr/>
        </p:nvGraphicFramePr>
        <p:xfrm>
          <a:off x="2100560" y="2295092"/>
          <a:ext cx="2112984" cy="3615690"/>
        </p:xfrm>
        <a:graphic>
          <a:graphicData uri="http://schemas.openxmlformats.org/drawingml/2006/table">
            <a:tbl>
              <a:tblPr firstRow="1" bandRow="1">
                <a:tableStyleId>{E269D01E-BC32-4049-B463-5C60D7B0CCD2}</a:tableStyleId>
              </a:tblPr>
              <a:tblGrid>
                <a:gridCol w="1035298">
                  <a:extLst>
                    <a:ext uri="{9D8B030D-6E8A-4147-A177-3AD203B41FA5}">
                      <a16:colId xmlns:a16="http://schemas.microsoft.com/office/drawing/2014/main" val="20000"/>
                    </a:ext>
                  </a:extLst>
                </a:gridCol>
                <a:gridCol w="1077686">
                  <a:extLst>
                    <a:ext uri="{9D8B030D-6E8A-4147-A177-3AD203B41FA5}">
                      <a16:colId xmlns:a16="http://schemas.microsoft.com/office/drawing/2014/main" val="20001"/>
                    </a:ext>
                  </a:extLst>
                </a:gridCol>
              </a:tblGrid>
              <a:tr h="278130">
                <a:tc>
                  <a:txBody>
                    <a:bodyPr/>
                    <a:lstStyle/>
                    <a:p>
                      <a:pPr algn="ctr" rtl="1"/>
                      <a:r>
                        <a:rPr lang="en-US" sz="1000" dirty="0">
                          <a:solidFill>
                            <a:schemeClr val="tx1"/>
                          </a:solidFill>
                        </a:rPr>
                        <a:t>Y</a:t>
                      </a:r>
                      <a:r>
                        <a:rPr lang="fa-IR" sz="1000" dirty="0">
                          <a:solidFill>
                            <a:schemeClr val="tx1"/>
                          </a:solidFill>
                        </a:rPr>
                        <a:t> (آزمون)</a:t>
                      </a:r>
                      <a:endParaRPr lang="en-US" sz="1000" dirty="0">
                        <a:solidFill>
                          <a:schemeClr val="tx1"/>
                        </a:solidFill>
                      </a:endParaRPr>
                    </a:p>
                  </a:txBody>
                  <a:tcPr marL="68580" marR="68580" marT="34290" marB="34290" anchor="ctr">
                    <a:lnR w="12700" cap="flat" cmpd="sng" algn="ctr">
                      <a:solidFill>
                        <a:schemeClr val="tx1"/>
                      </a:solidFill>
                      <a:prstDash val="solid"/>
                      <a:round/>
                      <a:headEnd type="none" w="med" len="med"/>
                      <a:tailEnd type="none" w="med" len="med"/>
                    </a:lnR>
                  </a:tcPr>
                </a:tc>
                <a:tc>
                  <a:txBody>
                    <a:bodyPr/>
                    <a:lstStyle/>
                    <a:p>
                      <a:pPr algn="ctr" rtl="1"/>
                      <a:r>
                        <a:rPr lang="en-US" sz="1000" dirty="0">
                          <a:solidFill>
                            <a:schemeClr val="tx1"/>
                          </a:solidFill>
                        </a:rPr>
                        <a:t>X</a:t>
                      </a:r>
                      <a:r>
                        <a:rPr lang="fa-IR" sz="1000" dirty="0">
                          <a:solidFill>
                            <a:schemeClr val="tx1"/>
                          </a:solidFill>
                        </a:rPr>
                        <a:t> (مرجع)</a:t>
                      </a:r>
                      <a:endParaRPr lang="en-US" sz="1000" dirty="0">
                        <a:solidFill>
                          <a:schemeClr val="tx1"/>
                        </a:solidFill>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278130">
                <a:tc>
                  <a:txBody>
                    <a:bodyPr/>
                    <a:lstStyle/>
                    <a:p>
                      <a:pPr algn="ctr"/>
                      <a:r>
                        <a:rPr lang="en-US" sz="1000" dirty="0">
                          <a:solidFill>
                            <a:schemeClr val="tx1"/>
                          </a:solidFill>
                        </a:rPr>
                        <a:t>y1</a:t>
                      </a: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algn="ctr"/>
                      <a:r>
                        <a:rPr lang="en-US" sz="1000" dirty="0">
                          <a:solidFill>
                            <a:schemeClr val="tx1"/>
                          </a:solidFill>
                        </a:rPr>
                        <a:t>x1</a:t>
                      </a: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278130">
                <a:tc>
                  <a:txBody>
                    <a:bodyPr/>
                    <a:lstStyle/>
                    <a:p>
                      <a:pPr algn="ctr"/>
                      <a:r>
                        <a:rPr lang="en-US" sz="1000" dirty="0">
                          <a:solidFill>
                            <a:schemeClr val="tx1"/>
                          </a:solidFill>
                        </a:rPr>
                        <a:t>y2</a:t>
                      </a: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algn="ctr"/>
                      <a:r>
                        <a:rPr lang="en-US" sz="1000" dirty="0">
                          <a:solidFill>
                            <a:schemeClr val="tx1"/>
                          </a:solidFill>
                        </a:rPr>
                        <a:t>x2</a:t>
                      </a: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278130">
                <a:tc>
                  <a:txBody>
                    <a:bodyPr/>
                    <a:lstStyle/>
                    <a:p>
                      <a:pPr algn="ctr"/>
                      <a:r>
                        <a:rPr lang="en-US" sz="1000" dirty="0">
                          <a:solidFill>
                            <a:schemeClr val="tx1"/>
                          </a:solidFill>
                        </a:rPr>
                        <a:t>y3</a:t>
                      </a: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a:solidFill>
                            <a:schemeClr val="tx1"/>
                          </a:solidFill>
                        </a:rPr>
                        <a:t>x3</a:t>
                      </a: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278130">
                <a:tc>
                  <a:txBody>
                    <a:bodyPr/>
                    <a:lstStyle/>
                    <a:p>
                      <a:pPr algn="ctr"/>
                      <a:r>
                        <a:rPr lang="en-US" sz="1000" dirty="0">
                          <a:solidFill>
                            <a:schemeClr val="tx1"/>
                          </a:solidFill>
                        </a:rPr>
                        <a:t>…</a:t>
                      </a: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algn="ctr"/>
                      <a:r>
                        <a:rPr lang="en-US" sz="1000" dirty="0">
                          <a:solidFill>
                            <a:schemeClr val="tx1"/>
                          </a:solidFill>
                        </a:rPr>
                        <a:t>…</a:t>
                      </a: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278130">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278130">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278130">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278130">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278130">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278130">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0"/>
                  </a:ext>
                </a:extLst>
              </a:tr>
              <a:tr h="278130">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algn="ct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1"/>
                  </a:ext>
                </a:extLst>
              </a:tr>
              <a:tr h="278130">
                <a:tc>
                  <a:txBody>
                    <a:bodyPr/>
                    <a:lstStyle/>
                    <a:p>
                      <a:pPr algn="ctr"/>
                      <a:r>
                        <a:rPr lang="en-US" sz="1000" dirty="0" err="1">
                          <a:solidFill>
                            <a:schemeClr val="tx1"/>
                          </a:solidFill>
                        </a:rPr>
                        <a:t>yn</a:t>
                      </a: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R w="12700" cap="flat" cmpd="sng" algn="ctr">
                      <a:solidFill>
                        <a:schemeClr val="tx1"/>
                      </a:solidFill>
                      <a:prstDash val="solid"/>
                      <a:round/>
                      <a:headEnd type="none" w="med" len="med"/>
                      <a:tailEnd type="none" w="med" len="med"/>
                    </a:lnR>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000" dirty="0" err="1">
                          <a:solidFill>
                            <a:schemeClr val="tx1"/>
                          </a:solidFill>
                        </a:rPr>
                        <a:t>xn</a:t>
                      </a:r>
                      <a:endParaRPr lang="en-US" sz="1000" dirty="0">
                        <a:solidFill>
                          <a:schemeClr val="tx1"/>
                        </a:solidFill>
                        <a:latin typeface="Arial" panose="020B0604020202020204" pitchFamily="34" charset="0"/>
                        <a:cs typeface="Arial" panose="020B0604020202020204" pitchFamily="34" charset="0"/>
                      </a:endParaRPr>
                    </a:p>
                  </a:txBody>
                  <a:tcPr marL="68580" marR="68580" marT="34290" marB="34290">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12"/>
                  </a:ext>
                </a:extLst>
              </a:tr>
            </a:tbl>
          </a:graphicData>
        </a:graphic>
      </p:graphicFrame>
      <p:graphicFrame>
        <p:nvGraphicFramePr>
          <p:cNvPr id="45" name="Table 44"/>
          <p:cNvGraphicFramePr>
            <a:graphicFrameLocks noGrp="1"/>
          </p:cNvGraphicFramePr>
          <p:nvPr/>
        </p:nvGraphicFramePr>
        <p:xfrm>
          <a:off x="2079736" y="2287971"/>
          <a:ext cx="2128345" cy="3630010"/>
        </p:xfrm>
        <a:graphic>
          <a:graphicData uri="http://schemas.openxmlformats.org/drawingml/2006/table">
            <a:tbl>
              <a:tblPr/>
              <a:tblGrid>
                <a:gridCol w="2128345">
                  <a:extLst>
                    <a:ext uri="{9D8B030D-6E8A-4147-A177-3AD203B41FA5}">
                      <a16:colId xmlns:a16="http://schemas.microsoft.com/office/drawing/2014/main" val="20000"/>
                    </a:ext>
                  </a:extLst>
                </a:gridCol>
              </a:tblGrid>
              <a:tr h="3630010">
                <a:tc>
                  <a:txBody>
                    <a:bodyPr/>
                    <a:lstStyle/>
                    <a:p>
                      <a:endParaRPr lang="en-US" sz="1000" dirty="0">
                        <a:effectLst>
                          <a:innerShdw blurRad="63500" dist="50800" dir="18900000">
                            <a:prstClr val="black">
                              <a:alpha val="50000"/>
                            </a:prstClr>
                          </a:innerShdw>
                        </a:effectLst>
                      </a:endParaRPr>
                    </a:p>
                  </a:txBody>
                  <a:tcPr marL="68580" marR="68580" marT="34290" marB="34290">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cxnSp>
        <p:nvCxnSpPr>
          <p:cNvPr id="47" name="Straight Connector 46"/>
          <p:cNvCxnSpPr/>
          <p:nvPr/>
        </p:nvCxnSpPr>
        <p:spPr>
          <a:xfrm flipH="1">
            <a:off x="5650089" y="2403840"/>
            <a:ext cx="4824785" cy="300246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823599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ircle(in)">
                                      <p:cBhvr>
                                        <p:cTn id="7" dur="2000"/>
                                        <p:tgtEl>
                                          <p:spTgt spid="3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circle(in)">
                                      <p:cBhvr>
                                        <p:cTn id="13" dur="2000"/>
                                        <p:tgtEl>
                                          <p:spTgt spid="19"/>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circle(in)">
                                      <p:cBhvr>
                                        <p:cTn id="16" dur="2000"/>
                                        <p:tgtEl>
                                          <p:spTgt spid="2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circle(in)">
                                      <p:cBhvr>
                                        <p:cTn id="21" dur="2000"/>
                                        <p:tgtEl>
                                          <p:spTgt spid="24"/>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circle(in)">
                                      <p:cBhvr>
                                        <p:cTn id="24" dur="2000"/>
                                        <p:tgtEl>
                                          <p:spTgt spid="33"/>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circle(in)">
                                      <p:cBhvr>
                                        <p:cTn id="27" dur="2000"/>
                                        <p:tgtEl>
                                          <p:spTgt spid="1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circle(in)">
                                      <p:cBhvr>
                                        <p:cTn id="30" dur="2000"/>
                                        <p:tgtEl>
                                          <p:spTgt spid="34"/>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circle(in)">
                                      <p:cBhvr>
                                        <p:cTn id="38" dur="2000"/>
                                        <p:tgtEl>
                                          <p:spTgt spid="28"/>
                                        </p:tgtEl>
                                      </p:cBhvr>
                                    </p:animEffect>
                                  </p:childTnLst>
                                </p:cTn>
                              </p:par>
                              <p:par>
                                <p:cTn id="39" presetID="6" presetClass="entr" presetSubtype="16" fill="hold" grpId="0" nodeType="with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circle(in)">
                                      <p:cBhvr>
                                        <p:cTn id="41" dur="2000"/>
                                        <p:tgtEl>
                                          <p:spTgt spid="20"/>
                                        </p:tgtEl>
                                      </p:cBhvr>
                                    </p:animEffect>
                                  </p:childTnLst>
                                </p:cTn>
                              </p:par>
                              <p:par>
                                <p:cTn id="42" presetID="6"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circle(in)">
                                      <p:cBhvr>
                                        <p:cTn id="44" dur="2000"/>
                                        <p:tgtEl>
                                          <p:spTgt spid="18"/>
                                        </p:tgtEl>
                                      </p:cBhvr>
                                    </p:animEffect>
                                  </p:childTnLst>
                                </p:cTn>
                              </p:par>
                              <p:par>
                                <p:cTn id="45" presetID="6" presetClass="entr" presetSubtype="16"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circle(in)">
                                      <p:cBhvr>
                                        <p:cTn id="47" dur="20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circle(in)">
                                      <p:cBhvr>
                                        <p:cTn id="52" dur="2000"/>
                                        <p:tgtEl>
                                          <p:spTgt spid="15"/>
                                        </p:tgtEl>
                                      </p:cBhvr>
                                    </p:animEffect>
                                  </p:childTnLst>
                                </p:cTn>
                              </p:par>
                              <p:par>
                                <p:cTn id="53" presetID="6" presetClass="entr" presetSubtype="16" fill="hold" grpId="0"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circle(in)">
                                      <p:cBhvr>
                                        <p:cTn id="55" dur="2000"/>
                                        <p:tgtEl>
                                          <p:spTgt spid="14"/>
                                        </p:tgtEl>
                                      </p:cBhvr>
                                    </p:animEffect>
                                  </p:childTnLst>
                                </p:cTn>
                              </p:par>
                              <p:par>
                                <p:cTn id="56" presetID="6" presetClass="entr" presetSubtype="16" fill="hold" grpId="0" nodeType="with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circle(in)">
                                      <p:cBhvr>
                                        <p:cTn id="58" dur="2000"/>
                                        <p:tgtEl>
                                          <p:spTgt spid="22"/>
                                        </p:tgtEl>
                                      </p:cBhvr>
                                    </p:animEffect>
                                  </p:childTnLst>
                                </p:cTn>
                              </p:par>
                              <p:par>
                                <p:cTn id="59" presetID="6" presetClass="entr" presetSubtype="16"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circle(in)">
                                      <p:cBhvr>
                                        <p:cTn id="61" dur="2000"/>
                                        <p:tgtEl>
                                          <p:spTgt spid="26"/>
                                        </p:tgtEl>
                                      </p:cBhvr>
                                    </p:animEffect>
                                  </p:childTnLst>
                                </p:cTn>
                              </p:par>
                              <p:par>
                                <p:cTn id="62" presetID="6" presetClass="entr" presetSubtype="16" fill="hold" grpId="0" nodeType="withEffect">
                                  <p:stCondLst>
                                    <p:cond delay="0"/>
                                  </p:stCondLst>
                                  <p:childTnLst>
                                    <p:set>
                                      <p:cBhvr>
                                        <p:cTn id="63" dur="1" fill="hold">
                                          <p:stCondLst>
                                            <p:cond delay="0"/>
                                          </p:stCondLst>
                                        </p:cTn>
                                        <p:tgtEl>
                                          <p:spTgt spid="32"/>
                                        </p:tgtEl>
                                        <p:attrNameLst>
                                          <p:attrName>style.visibility</p:attrName>
                                        </p:attrNameLst>
                                      </p:cBhvr>
                                      <p:to>
                                        <p:strVal val="visible"/>
                                      </p:to>
                                    </p:set>
                                    <p:animEffect transition="in" filter="circle(in)">
                                      <p:cBhvr>
                                        <p:cTn id="64" dur="2000"/>
                                        <p:tgtEl>
                                          <p:spTgt spid="32"/>
                                        </p:tgtEl>
                                      </p:cBhvr>
                                    </p:animEffect>
                                  </p:childTnLst>
                                </p:cTn>
                              </p:par>
                              <p:par>
                                <p:cTn id="65" presetID="6" presetClass="entr" presetSubtype="16"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circle(in)">
                                      <p:cBhvr>
                                        <p:cTn id="67" dur="2000"/>
                                        <p:tgtEl>
                                          <p:spTgt spid="25"/>
                                        </p:tgtEl>
                                      </p:cBhvr>
                                    </p:animEffect>
                                  </p:childTnLst>
                                </p:cTn>
                              </p:par>
                              <p:par>
                                <p:cTn id="68" presetID="6" presetClass="entr" presetSubtype="16" fill="hold" grpId="0" nodeType="with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circle(in)">
                                      <p:cBhvr>
                                        <p:cTn id="70" dur="2000"/>
                                        <p:tgtEl>
                                          <p:spTgt spid="23"/>
                                        </p:tgtEl>
                                      </p:cBhvr>
                                    </p:animEffect>
                                  </p:childTnLst>
                                </p:cTn>
                              </p:par>
                              <p:par>
                                <p:cTn id="71" presetID="6" presetClass="entr" presetSubtype="16" fill="hold" grpId="0" nodeType="with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circle(in)">
                                      <p:cBhvr>
                                        <p:cTn id="73" dur="20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47"/>
                                        </p:tgtEl>
                                        <p:attrNameLst>
                                          <p:attrName>style.visibility</p:attrName>
                                        </p:attrNameLst>
                                      </p:cBhvr>
                                      <p:to>
                                        <p:strVal val="visible"/>
                                      </p:to>
                                    </p:set>
                                    <p:animEffect transition="in" filter="circle(in)">
                                      <p:cBhvr>
                                        <p:cTn id="78"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1" grpId="0" animBg="1"/>
      <p:bldP spid="32" grpId="0" animBg="1"/>
      <p:bldP spid="33" grpId="0" animBg="1"/>
      <p:bldP spid="34"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6" name="Content Placeholder 2"/>
          <p:cNvSpPr>
            <a:spLocks noGrp="1"/>
          </p:cNvSpPr>
          <p:nvPr>
            <p:ph idx="1"/>
          </p:nvPr>
        </p:nvSpPr>
        <p:spPr>
          <a:xfrm>
            <a:off x="1917063" y="2335268"/>
            <a:ext cx="8301250" cy="3665483"/>
          </a:xfr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chor="t">
            <a:normAutofit/>
          </a:bodyPr>
          <a:lstStyle/>
          <a:p>
            <a:pPr rtl="1">
              <a:buFont typeface="Wingdings" pitchFamily="2" charset="2"/>
              <a:buChar char="q"/>
            </a:pPr>
            <a:endParaRPr lang="en-US" dirty="0"/>
          </a:p>
          <a:p>
            <a:pPr algn="r" rtl="1">
              <a:buFont typeface="Wingdings" panose="05000000000000000000" pitchFamily="2" charset="2"/>
              <a:buChar char="v"/>
            </a:pPr>
            <a:r>
              <a:rPr lang="fa-IR" b="1" dirty="0"/>
              <a:t>اطمینان پذیری</a:t>
            </a:r>
          </a:p>
          <a:p>
            <a:pPr marL="0" indent="0" algn="r" rtl="1">
              <a:buNone/>
            </a:pPr>
            <a:endParaRPr lang="fa-IR" b="1" dirty="0">
              <a:solidFill>
                <a:schemeClr val="tx1"/>
              </a:solidFill>
            </a:endParaRPr>
          </a:p>
          <a:p>
            <a:pPr algn="r" rtl="1">
              <a:buFont typeface="Wingdings" pitchFamily="2" charset="2"/>
              <a:buChar char="Ø"/>
            </a:pPr>
            <a:endParaRPr lang="en-US" dirty="0">
              <a:solidFill>
                <a:schemeClr val="tx1"/>
              </a:solidFill>
            </a:endParaRPr>
          </a:p>
          <a:p>
            <a:pPr algn="r" rtl="1">
              <a:buFont typeface="Wingdings" pitchFamily="2" charset="2"/>
              <a:buChar char="Ø"/>
            </a:pPr>
            <a:endParaRPr lang="fa-IR" dirty="0">
              <a:solidFill>
                <a:schemeClr val="tx1"/>
              </a:solidFill>
            </a:endParaRPr>
          </a:p>
          <a:p>
            <a:pPr algn="r" rtl="1">
              <a:buFont typeface="Wingdings" panose="05000000000000000000" pitchFamily="2" charset="2"/>
              <a:buChar char="v"/>
            </a:pPr>
            <a:r>
              <a:rPr lang="fa-IR" b="1" dirty="0"/>
              <a:t>محا</a:t>
            </a:r>
            <a:r>
              <a:rPr lang="ar-SA" b="1" dirty="0"/>
              <a:t>سبه‌ی</a:t>
            </a:r>
            <a:r>
              <a:rPr lang="fa-IR" b="1" dirty="0"/>
              <a:t> نامیزانی</a:t>
            </a:r>
            <a:endParaRPr lang="fa-IR" dirty="0">
              <a:solidFill>
                <a:schemeClr val="tx1"/>
              </a:solidFill>
            </a:endParaRPr>
          </a:p>
          <a:p>
            <a:pPr marL="542925" indent="0" algn="r" rtl="1">
              <a:buNone/>
            </a:pPr>
            <a:endParaRPr lang="fa-IR" baseline="-25000" dirty="0">
              <a:solidFill>
                <a:srgbClr val="002060"/>
              </a:solidFill>
            </a:endParaRPr>
          </a:p>
          <a:p>
            <a:pPr marL="542925" indent="0" algn="ctr" rtl="1">
              <a:buNone/>
              <a:tabLst>
                <a:tab pos="5578079" algn="l"/>
              </a:tabLst>
            </a:pPr>
            <a:endParaRPr lang="en-US" dirty="0">
              <a:solidFill>
                <a:srgbClr val="002060"/>
              </a:solidFill>
              <a:cs typeface="B Elham" pitchFamily="2" charset="-78"/>
            </a:endParaRPr>
          </a:p>
        </p:txBody>
      </p:sp>
      <p:sp>
        <p:nvSpPr>
          <p:cNvPr id="7" name="Rectangle 6"/>
          <p:cNvSpPr/>
          <p:nvPr/>
        </p:nvSpPr>
        <p:spPr>
          <a:xfrm>
            <a:off x="2390216" y="3745173"/>
            <a:ext cx="3168427" cy="522027"/>
          </a:xfrm>
          <a:prstGeom prst="rect">
            <a:avLst/>
          </a:prstGeom>
          <a:solidFill>
            <a:srgbClr val="FFFF00"/>
          </a:solidFill>
          <a:ln w="28575">
            <a:prstDash val="dash"/>
          </a:ln>
        </p:spPr>
        <p:style>
          <a:lnRef idx="2">
            <a:schemeClr val="accent1"/>
          </a:lnRef>
          <a:fillRef idx="1">
            <a:schemeClr val="lt1"/>
          </a:fillRef>
          <a:effectRef idx="0">
            <a:schemeClr val="accent1"/>
          </a:effectRef>
          <a:fontRef idx="minor">
            <a:schemeClr val="dk1"/>
          </a:fontRef>
        </p:style>
        <p:txBody>
          <a:bodyPr rtlCol="0" anchor="ctr"/>
          <a:lstStyle/>
          <a:p>
            <a:pPr algn="ctr" rtl="1"/>
            <a:r>
              <a:rPr lang="en-US" sz="2400" dirty="0">
                <a:solidFill>
                  <a:schemeClr val="tx1"/>
                </a:solidFill>
              </a:rPr>
              <a:t>r &gt; 0.975</a:t>
            </a:r>
          </a:p>
        </p:txBody>
      </p:sp>
      <p:sp>
        <p:nvSpPr>
          <p:cNvPr id="8" name="Rectangle 7"/>
          <p:cNvSpPr/>
          <p:nvPr/>
        </p:nvSpPr>
        <p:spPr>
          <a:xfrm>
            <a:off x="2390216" y="4441373"/>
            <a:ext cx="4923430" cy="1102179"/>
          </a:xfrm>
          <a:prstGeom prst="rect">
            <a:avLst/>
          </a:prstGeom>
          <a:solidFill>
            <a:srgbClr val="FFFF00"/>
          </a:solidFill>
          <a:ln w="28575">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fa-IR" sz="2400" dirty="0">
                <a:solidFill>
                  <a:schemeClr val="tx1"/>
                </a:solidFill>
              </a:rPr>
              <a:t>استفاده از معادله ی بازگشت خطی ساده</a:t>
            </a:r>
            <a:endParaRPr lang="en-US" sz="2400" dirty="0">
              <a:solidFill>
                <a:schemeClr val="tx1"/>
              </a:solidFill>
            </a:endParaRPr>
          </a:p>
          <a:p>
            <a:pPr algn="ctr"/>
            <a:r>
              <a:rPr lang="en-US" sz="2400" dirty="0">
                <a:solidFill>
                  <a:schemeClr val="tx1"/>
                </a:solidFill>
              </a:rPr>
              <a:t>Simple Linear Regression</a:t>
            </a:r>
          </a:p>
        </p:txBody>
      </p:sp>
      <p:sp>
        <p:nvSpPr>
          <p:cNvPr id="3" name="TextBox 2"/>
          <p:cNvSpPr txBox="1"/>
          <p:nvPr/>
        </p:nvSpPr>
        <p:spPr>
          <a:xfrm>
            <a:off x="2218365" y="3182553"/>
            <a:ext cx="7755270" cy="369332"/>
          </a:xfrm>
          <a:prstGeom prst="rect">
            <a:avLst/>
          </a:prstGeom>
          <a:noFill/>
        </p:spPr>
        <p:txBody>
          <a:bodyPr wrap="square" rtlCol="0">
            <a:spAutoFit/>
          </a:bodyPr>
          <a:lstStyle/>
          <a:p>
            <a:pPr marL="82296"/>
            <a:r>
              <a:rPr lang="en-US" b="1" dirty="0">
                <a:solidFill>
                  <a:srgbClr val="005C2A"/>
                </a:solidFill>
              </a:rPr>
              <a:t>r =[ N</a:t>
            </a:r>
            <a:r>
              <a:rPr lang="el-GR" b="1" dirty="0">
                <a:solidFill>
                  <a:srgbClr val="005C2A"/>
                </a:solidFill>
              </a:rPr>
              <a:t>Σ</a:t>
            </a:r>
            <a:r>
              <a:rPr lang="en-US" b="1" dirty="0">
                <a:solidFill>
                  <a:srgbClr val="005C2A"/>
                </a:solidFill>
              </a:rPr>
              <a:t>XY - (</a:t>
            </a:r>
            <a:r>
              <a:rPr lang="el-GR" b="1" dirty="0">
                <a:solidFill>
                  <a:srgbClr val="005C2A"/>
                </a:solidFill>
              </a:rPr>
              <a:t>Σ</a:t>
            </a:r>
            <a:r>
              <a:rPr lang="en-US" b="1" dirty="0">
                <a:solidFill>
                  <a:srgbClr val="005C2A"/>
                </a:solidFill>
              </a:rPr>
              <a:t>X)(</a:t>
            </a:r>
            <a:r>
              <a:rPr lang="el-GR" b="1" dirty="0">
                <a:solidFill>
                  <a:srgbClr val="005C2A"/>
                </a:solidFill>
              </a:rPr>
              <a:t>Σ</a:t>
            </a:r>
            <a:r>
              <a:rPr lang="en-US" b="1" dirty="0">
                <a:solidFill>
                  <a:srgbClr val="005C2A"/>
                </a:solidFill>
              </a:rPr>
              <a:t>Y) / </a:t>
            </a:r>
            <a:r>
              <a:rPr lang="en-US" b="1" dirty="0" err="1">
                <a:solidFill>
                  <a:srgbClr val="005C2A"/>
                </a:solidFill>
              </a:rPr>
              <a:t>Sqrt</a:t>
            </a:r>
            <a:r>
              <a:rPr lang="en-US" b="1" dirty="0">
                <a:solidFill>
                  <a:srgbClr val="005C2A"/>
                </a:solidFill>
              </a:rPr>
              <a:t>([N</a:t>
            </a:r>
            <a:r>
              <a:rPr lang="el-GR" b="1" dirty="0">
                <a:solidFill>
                  <a:srgbClr val="005C2A"/>
                </a:solidFill>
              </a:rPr>
              <a:t>Σ</a:t>
            </a:r>
            <a:r>
              <a:rPr lang="en-US" b="1" dirty="0">
                <a:solidFill>
                  <a:srgbClr val="005C2A"/>
                </a:solidFill>
              </a:rPr>
              <a:t>X</a:t>
            </a:r>
            <a:r>
              <a:rPr lang="en-US" b="1" baseline="30000" dirty="0">
                <a:solidFill>
                  <a:srgbClr val="005C2A"/>
                </a:solidFill>
              </a:rPr>
              <a:t>2</a:t>
            </a:r>
            <a:r>
              <a:rPr lang="en-US" b="1" dirty="0">
                <a:solidFill>
                  <a:srgbClr val="005C2A"/>
                </a:solidFill>
              </a:rPr>
              <a:t> - (</a:t>
            </a:r>
            <a:r>
              <a:rPr lang="el-GR" b="1" dirty="0">
                <a:solidFill>
                  <a:srgbClr val="005C2A"/>
                </a:solidFill>
              </a:rPr>
              <a:t>Σ</a:t>
            </a:r>
            <a:r>
              <a:rPr lang="en-US" b="1" dirty="0">
                <a:solidFill>
                  <a:srgbClr val="005C2A"/>
                </a:solidFill>
              </a:rPr>
              <a:t>X)</a:t>
            </a:r>
            <a:r>
              <a:rPr lang="en-US" b="1" baseline="30000" dirty="0">
                <a:solidFill>
                  <a:srgbClr val="005C2A"/>
                </a:solidFill>
              </a:rPr>
              <a:t>2</a:t>
            </a:r>
            <a:r>
              <a:rPr lang="en-US" b="1" dirty="0">
                <a:solidFill>
                  <a:srgbClr val="005C2A"/>
                </a:solidFill>
              </a:rPr>
              <a:t>][N</a:t>
            </a:r>
            <a:r>
              <a:rPr lang="el-GR" b="1" dirty="0">
                <a:solidFill>
                  <a:srgbClr val="005C2A"/>
                </a:solidFill>
              </a:rPr>
              <a:t>Σ</a:t>
            </a:r>
            <a:r>
              <a:rPr lang="en-US" b="1" dirty="0">
                <a:solidFill>
                  <a:srgbClr val="005C2A"/>
                </a:solidFill>
              </a:rPr>
              <a:t>Y</a:t>
            </a:r>
            <a:r>
              <a:rPr lang="en-US" b="1" baseline="30000" dirty="0">
                <a:solidFill>
                  <a:srgbClr val="005C2A"/>
                </a:solidFill>
              </a:rPr>
              <a:t>2</a:t>
            </a:r>
            <a:r>
              <a:rPr lang="en-US" b="1" dirty="0">
                <a:solidFill>
                  <a:srgbClr val="005C2A"/>
                </a:solidFill>
              </a:rPr>
              <a:t> - (</a:t>
            </a:r>
            <a:r>
              <a:rPr lang="el-GR" b="1" dirty="0">
                <a:solidFill>
                  <a:srgbClr val="005C2A"/>
                </a:solidFill>
              </a:rPr>
              <a:t>Σ</a:t>
            </a:r>
            <a:r>
              <a:rPr lang="en-US" b="1" dirty="0">
                <a:solidFill>
                  <a:srgbClr val="005C2A"/>
                </a:solidFill>
              </a:rPr>
              <a:t>Y)</a:t>
            </a:r>
            <a:r>
              <a:rPr lang="en-US" b="1" baseline="30000" dirty="0">
                <a:solidFill>
                  <a:srgbClr val="005C2A"/>
                </a:solidFill>
              </a:rPr>
              <a:t>2</a:t>
            </a:r>
            <a:r>
              <a:rPr lang="en-US" b="1" dirty="0">
                <a:solidFill>
                  <a:srgbClr val="005C2A"/>
                </a:solidFill>
              </a:rPr>
              <a:t>])] </a:t>
            </a:r>
            <a:r>
              <a:rPr lang="fa-IR" b="1" dirty="0">
                <a:solidFill>
                  <a:srgbClr val="FF0000"/>
                </a:solidFill>
              </a:rPr>
              <a:t>ضریب همبستگی:     </a:t>
            </a:r>
            <a:r>
              <a:rPr lang="en-US" b="1" dirty="0">
                <a:solidFill>
                  <a:srgbClr val="FF0000"/>
                </a:solidFill>
              </a:rPr>
              <a:t> </a:t>
            </a:r>
            <a:endParaRPr lang="fa-IR" b="1" dirty="0">
              <a:solidFill>
                <a:srgbClr val="FF0000"/>
              </a:solidFill>
            </a:endParaRPr>
          </a:p>
        </p:txBody>
      </p:sp>
    </p:spTree>
    <p:extLst>
      <p:ext uri="{BB962C8B-B14F-4D97-AF65-F5344CB8AC3E}">
        <p14:creationId xmlns:p14="http://schemas.microsoft.com/office/powerpoint/2010/main" val="2003419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18481" y="1167493"/>
            <a:ext cx="8690213" cy="4755358"/>
          </a:xfr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a:bodyPr>
          <a:lstStyle/>
          <a:p>
            <a:pPr marL="82296" indent="0">
              <a:buNone/>
            </a:pPr>
            <a:endParaRPr lang="en-US" dirty="0"/>
          </a:p>
          <a:p>
            <a:pPr marL="82296" indent="0">
              <a:buNone/>
            </a:pPr>
            <a:endParaRPr lang="en-US" dirty="0"/>
          </a:p>
        </p:txBody>
      </p:sp>
      <p:cxnSp>
        <p:nvCxnSpPr>
          <p:cNvPr id="6" name="Straight Connector 5"/>
          <p:cNvCxnSpPr/>
          <p:nvPr/>
        </p:nvCxnSpPr>
        <p:spPr>
          <a:xfrm>
            <a:off x="3610171" y="2132856"/>
            <a:ext cx="0" cy="3402378"/>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610173" y="5535234"/>
            <a:ext cx="4916099" cy="0"/>
          </a:xfrm>
          <a:prstGeom prst="line">
            <a:avLst/>
          </a:prstGeom>
        </p:spPr>
        <p:style>
          <a:lnRef idx="3">
            <a:schemeClr val="dk1"/>
          </a:lnRef>
          <a:fillRef idx="0">
            <a:schemeClr val="dk1"/>
          </a:fillRef>
          <a:effectRef idx="2">
            <a:schemeClr val="dk1"/>
          </a:effectRef>
          <a:fontRef idx="minor">
            <a:schemeClr val="tx1"/>
          </a:fontRef>
        </p:style>
      </p:cxnSp>
      <p:sp>
        <p:nvSpPr>
          <p:cNvPr id="13" name="32-Point Star 12"/>
          <p:cNvSpPr/>
          <p:nvPr/>
        </p:nvSpPr>
        <p:spPr>
          <a:xfrm>
            <a:off x="5163420" y="4905143"/>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32-Point Star 13"/>
          <p:cNvSpPr/>
          <p:nvPr/>
        </p:nvSpPr>
        <p:spPr>
          <a:xfrm>
            <a:off x="7251305" y="3819671"/>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32-Point Star 14"/>
          <p:cNvSpPr/>
          <p:nvPr/>
        </p:nvSpPr>
        <p:spPr>
          <a:xfrm>
            <a:off x="5058744" y="4361629"/>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32-Point Star 15"/>
          <p:cNvSpPr/>
          <p:nvPr/>
        </p:nvSpPr>
        <p:spPr>
          <a:xfrm>
            <a:off x="3773743" y="4905143"/>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32-Point Star 16"/>
          <p:cNvSpPr/>
          <p:nvPr/>
        </p:nvSpPr>
        <p:spPr>
          <a:xfrm>
            <a:off x="6496051" y="2743200"/>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32-Point Star 17"/>
          <p:cNvSpPr/>
          <p:nvPr/>
        </p:nvSpPr>
        <p:spPr>
          <a:xfrm>
            <a:off x="8148229" y="2888940"/>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32-Point Star 18"/>
          <p:cNvSpPr/>
          <p:nvPr/>
        </p:nvSpPr>
        <p:spPr>
          <a:xfrm>
            <a:off x="6150974" y="3856106"/>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32-Point Star 19"/>
          <p:cNvSpPr/>
          <p:nvPr/>
        </p:nvSpPr>
        <p:spPr>
          <a:xfrm>
            <a:off x="5771965" y="4111391"/>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32-Point Star 20"/>
          <p:cNvSpPr/>
          <p:nvPr/>
        </p:nvSpPr>
        <p:spPr>
          <a:xfrm>
            <a:off x="4001416" y="4282031"/>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32-Point Star 21"/>
          <p:cNvSpPr/>
          <p:nvPr/>
        </p:nvSpPr>
        <p:spPr>
          <a:xfrm>
            <a:off x="4771140" y="4954490"/>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32-Point Star 22"/>
          <p:cNvSpPr/>
          <p:nvPr/>
        </p:nvSpPr>
        <p:spPr>
          <a:xfrm>
            <a:off x="4642552" y="3810017"/>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32-Point Star 23"/>
          <p:cNvSpPr/>
          <p:nvPr/>
        </p:nvSpPr>
        <p:spPr>
          <a:xfrm>
            <a:off x="6439022" y="4671138"/>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32-Point Star 24"/>
          <p:cNvSpPr/>
          <p:nvPr/>
        </p:nvSpPr>
        <p:spPr>
          <a:xfrm>
            <a:off x="5751384" y="4949076"/>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32-Point Star 25"/>
          <p:cNvSpPr/>
          <p:nvPr/>
        </p:nvSpPr>
        <p:spPr>
          <a:xfrm>
            <a:off x="5665659" y="3374994"/>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32-Point Star 26"/>
          <p:cNvSpPr/>
          <p:nvPr/>
        </p:nvSpPr>
        <p:spPr>
          <a:xfrm>
            <a:off x="5428122" y="3761175"/>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32-Point Star 27"/>
          <p:cNvSpPr/>
          <p:nvPr/>
        </p:nvSpPr>
        <p:spPr>
          <a:xfrm>
            <a:off x="6853113" y="3464290"/>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32-Point Star 28"/>
          <p:cNvSpPr/>
          <p:nvPr/>
        </p:nvSpPr>
        <p:spPr>
          <a:xfrm>
            <a:off x="4097779" y="5265204"/>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extBox 30"/>
          <p:cNvSpPr txBox="1"/>
          <p:nvPr/>
        </p:nvSpPr>
        <p:spPr>
          <a:xfrm>
            <a:off x="4953001" y="5622769"/>
            <a:ext cx="1750545" cy="323165"/>
          </a:xfrm>
          <a:prstGeom prst="rect">
            <a:avLst/>
          </a:prstGeom>
          <a:noFill/>
        </p:spPr>
        <p:txBody>
          <a:bodyPr wrap="square" rtlCol="0">
            <a:spAutoFit/>
          </a:bodyPr>
          <a:lstStyle/>
          <a:p>
            <a:pPr algn="ctr"/>
            <a:r>
              <a:rPr lang="fa-IR" sz="1500" b="1" dirty="0"/>
              <a:t>؛ روش مرجع (مقیاس)</a:t>
            </a:r>
            <a:r>
              <a:rPr lang="en-US" sz="1500" b="1" dirty="0"/>
              <a:t>X</a:t>
            </a:r>
          </a:p>
        </p:txBody>
      </p:sp>
      <p:sp>
        <p:nvSpPr>
          <p:cNvPr id="32" name="TextBox 31"/>
          <p:cNvSpPr txBox="1"/>
          <p:nvPr/>
        </p:nvSpPr>
        <p:spPr>
          <a:xfrm>
            <a:off x="2910326" y="2638918"/>
            <a:ext cx="415498" cy="2487939"/>
          </a:xfrm>
          <a:prstGeom prst="rect">
            <a:avLst/>
          </a:prstGeom>
          <a:noFill/>
        </p:spPr>
        <p:txBody>
          <a:bodyPr vert="vert270" wrap="square" rtlCol="0">
            <a:spAutoFit/>
          </a:bodyPr>
          <a:lstStyle/>
          <a:p>
            <a:pPr algn="ctr" rtl="1"/>
            <a:r>
              <a:rPr lang="en-US" sz="1500" b="1" dirty="0"/>
              <a:t>Y</a:t>
            </a:r>
            <a:r>
              <a:rPr lang="fa-IR" sz="1500" b="1" dirty="0"/>
              <a:t>؛ روش مورد ارزشیابی</a:t>
            </a:r>
            <a:endParaRPr lang="en-US" sz="1500" b="1" dirty="0"/>
          </a:p>
        </p:txBody>
      </p:sp>
      <p:sp>
        <p:nvSpPr>
          <p:cNvPr id="33" name="TextBox 32"/>
          <p:cNvSpPr txBox="1"/>
          <p:nvPr/>
        </p:nvSpPr>
        <p:spPr>
          <a:xfrm>
            <a:off x="4539261" y="1337452"/>
            <a:ext cx="1777721" cy="415498"/>
          </a:xfrm>
          <a:prstGeom prst="rect">
            <a:avLst/>
          </a:prstGeom>
          <a:noFill/>
        </p:spPr>
        <p:txBody>
          <a:bodyPr wrap="square" rtlCol="0">
            <a:spAutoFit/>
          </a:bodyPr>
          <a:lstStyle/>
          <a:p>
            <a:pPr algn="ctr"/>
            <a:r>
              <a:rPr lang="fa-IR" sz="2100" b="1" dirty="0">
                <a:solidFill>
                  <a:srgbClr val="7030A0"/>
                </a:solidFill>
              </a:rPr>
              <a:t>همبستگی ضعیف</a:t>
            </a:r>
            <a:endParaRPr lang="en-US" sz="2100" b="1" dirty="0">
              <a:solidFill>
                <a:srgbClr val="7030A0"/>
              </a:solidFill>
            </a:endParaRPr>
          </a:p>
        </p:txBody>
      </p:sp>
      <p:cxnSp>
        <p:nvCxnSpPr>
          <p:cNvPr id="34" name="Straight Connector 33"/>
          <p:cNvCxnSpPr>
            <a:endCxn id="29" idx="1"/>
          </p:cNvCxnSpPr>
          <p:nvPr/>
        </p:nvCxnSpPr>
        <p:spPr>
          <a:xfrm flipV="1">
            <a:off x="3638550" y="5301640"/>
            <a:ext cx="459228" cy="13311"/>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9" idx="2"/>
          </p:cNvCxnSpPr>
          <p:nvPr/>
        </p:nvCxnSpPr>
        <p:spPr>
          <a:xfrm rot="16200000" flipH="1">
            <a:off x="4044032" y="5434682"/>
            <a:ext cx="205476" cy="12260"/>
          </a:xfrm>
          <a:prstGeom prst="line">
            <a:avLst/>
          </a:prstGeom>
          <a:ln w="19050">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a:endCxn id="51" idx="1"/>
          </p:cNvCxnSpPr>
          <p:nvPr/>
        </p:nvCxnSpPr>
        <p:spPr>
          <a:xfrm flipV="1">
            <a:off x="3638550" y="3465436"/>
            <a:ext cx="571500" cy="20715"/>
          </a:xfrm>
          <a:prstGeom prst="line">
            <a:avLst/>
          </a:prstGeom>
          <a:ln w="19050">
            <a:solidFill>
              <a:srgbClr val="00B0F0"/>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267671" y="4542831"/>
            <a:ext cx="2000250" cy="1191"/>
          </a:xfrm>
          <a:prstGeom prst="line">
            <a:avLst/>
          </a:prstGeom>
          <a:ln w="19050">
            <a:solidFill>
              <a:srgbClr val="00B0F0"/>
            </a:solidFill>
            <a:prstDash val="lgDash"/>
          </a:ln>
        </p:spPr>
        <p:style>
          <a:lnRef idx="1">
            <a:schemeClr val="accent1"/>
          </a:lnRef>
          <a:fillRef idx="0">
            <a:schemeClr val="accent1"/>
          </a:fillRef>
          <a:effectRef idx="0">
            <a:schemeClr val="accent1"/>
          </a:effectRef>
          <a:fontRef idx="minor">
            <a:schemeClr val="tx1"/>
          </a:fontRef>
        </p:style>
      </p:cxnSp>
      <p:sp>
        <p:nvSpPr>
          <p:cNvPr id="48" name="32-Point Star 47"/>
          <p:cNvSpPr/>
          <p:nvPr/>
        </p:nvSpPr>
        <p:spPr>
          <a:xfrm>
            <a:off x="5181601" y="5200650"/>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32-Point Star 48"/>
          <p:cNvSpPr/>
          <p:nvPr/>
        </p:nvSpPr>
        <p:spPr>
          <a:xfrm>
            <a:off x="7124701" y="4400550"/>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32-Point Star 49"/>
          <p:cNvSpPr/>
          <p:nvPr/>
        </p:nvSpPr>
        <p:spPr>
          <a:xfrm>
            <a:off x="4953001" y="2971800"/>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32-Point Star 50"/>
          <p:cNvSpPr/>
          <p:nvPr/>
        </p:nvSpPr>
        <p:spPr>
          <a:xfrm>
            <a:off x="4210051" y="3429000"/>
            <a:ext cx="85725" cy="72870"/>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p:cNvSpPr txBox="1"/>
          <p:nvPr/>
        </p:nvSpPr>
        <p:spPr>
          <a:xfrm>
            <a:off x="3982191" y="5507353"/>
            <a:ext cx="402627" cy="300082"/>
          </a:xfrm>
          <a:prstGeom prst="rect">
            <a:avLst/>
          </a:prstGeom>
          <a:noFill/>
        </p:spPr>
        <p:txBody>
          <a:bodyPr wrap="square" rtlCol="0">
            <a:spAutoFit/>
          </a:bodyPr>
          <a:lstStyle/>
          <a:p>
            <a:r>
              <a:rPr lang="en-US" sz="1350" b="1" dirty="0"/>
              <a:t>10</a:t>
            </a:r>
          </a:p>
        </p:txBody>
      </p:sp>
      <p:sp>
        <p:nvSpPr>
          <p:cNvPr id="37" name="TextBox 36"/>
          <p:cNvSpPr txBox="1"/>
          <p:nvPr/>
        </p:nvSpPr>
        <p:spPr>
          <a:xfrm>
            <a:off x="3277596" y="3337293"/>
            <a:ext cx="402627" cy="300082"/>
          </a:xfrm>
          <a:prstGeom prst="rect">
            <a:avLst/>
          </a:prstGeom>
          <a:noFill/>
        </p:spPr>
        <p:txBody>
          <a:bodyPr wrap="square" rtlCol="0">
            <a:spAutoFit/>
          </a:bodyPr>
          <a:lstStyle/>
          <a:p>
            <a:r>
              <a:rPr lang="en-US" sz="1350" b="1" dirty="0"/>
              <a:t>50</a:t>
            </a:r>
          </a:p>
        </p:txBody>
      </p:sp>
      <p:sp>
        <p:nvSpPr>
          <p:cNvPr id="38" name="TextBox 37"/>
          <p:cNvSpPr txBox="1"/>
          <p:nvPr/>
        </p:nvSpPr>
        <p:spPr>
          <a:xfrm>
            <a:off x="4633849" y="5563116"/>
            <a:ext cx="402627" cy="300082"/>
          </a:xfrm>
          <a:prstGeom prst="rect">
            <a:avLst/>
          </a:prstGeom>
          <a:noFill/>
        </p:spPr>
        <p:txBody>
          <a:bodyPr wrap="square" rtlCol="0">
            <a:spAutoFit/>
          </a:bodyPr>
          <a:lstStyle/>
          <a:p>
            <a:r>
              <a:rPr lang="en-US" sz="1350" b="1" dirty="0"/>
              <a:t>20</a:t>
            </a:r>
          </a:p>
        </p:txBody>
      </p:sp>
      <p:sp>
        <p:nvSpPr>
          <p:cNvPr id="39" name="TextBox 38"/>
          <p:cNvSpPr txBox="1"/>
          <p:nvPr/>
        </p:nvSpPr>
        <p:spPr>
          <a:xfrm>
            <a:off x="3264391" y="5187094"/>
            <a:ext cx="402627" cy="300082"/>
          </a:xfrm>
          <a:prstGeom prst="rect">
            <a:avLst/>
          </a:prstGeom>
          <a:noFill/>
        </p:spPr>
        <p:txBody>
          <a:bodyPr wrap="square" rtlCol="0">
            <a:spAutoFit/>
          </a:bodyPr>
          <a:lstStyle/>
          <a:p>
            <a:r>
              <a:rPr lang="en-US" sz="1350" b="1" dirty="0"/>
              <a:t>5</a:t>
            </a:r>
          </a:p>
        </p:txBody>
      </p:sp>
      <p:sp>
        <p:nvSpPr>
          <p:cNvPr id="42" name="TextBox 41"/>
          <p:cNvSpPr txBox="1"/>
          <p:nvPr/>
        </p:nvSpPr>
        <p:spPr>
          <a:xfrm>
            <a:off x="3270996" y="4779174"/>
            <a:ext cx="402627" cy="300082"/>
          </a:xfrm>
          <a:prstGeom prst="rect">
            <a:avLst/>
          </a:prstGeom>
          <a:noFill/>
        </p:spPr>
        <p:txBody>
          <a:bodyPr wrap="square" rtlCol="0">
            <a:spAutoFit/>
          </a:bodyPr>
          <a:lstStyle/>
          <a:p>
            <a:r>
              <a:rPr lang="en-US" sz="1350" b="1" dirty="0"/>
              <a:t>10</a:t>
            </a:r>
          </a:p>
        </p:txBody>
      </p:sp>
      <p:cxnSp>
        <p:nvCxnSpPr>
          <p:cNvPr id="44" name="Straight Connector 43"/>
          <p:cNvCxnSpPr/>
          <p:nvPr/>
        </p:nvCxnSpPr>
        <p:spPr>
          <a:xfrm flipV="1">
            <a:off x="3610172" y="4997934"/>
            <a:ext cx="1164329" cy="323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endCxn id="22" idx="2"/>
          </p:cNvCxnSpPr>
          <p:nvPr/>
        </p:nvCxnSpPr>
        <p:spPr>
          <a:xfrm flipV="1">
            <a:off x="4814001" y="5027360"/>
            <a:ext cx="0" cy="48370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4625877" y="1803758"/>
            <a:ext cx="1437710" cy="461665"/>
          </a:xfrm>
          <a:prstGeom prst="rect">
            <a:avLst/>
          </a:prstGeom>
          <a:solidFill>
            <a:schemeClr val="accent1">
              <a:lumMod val="40000"/>
              <a:lumOff val="60000"/>
            </a:schemeClr>
          </a:solidFill>
          <a:ln>
            <a:solidFill>
              <a:schemeClr val="accent5">
                <a:lumMod val="50000"/>
              </a:schemeClr>
            </a:solidFill>
          </a:ln>
        </p:spPr>
        <p:txBody>
          <a:bodyPr wrap="square" rtlCol="0">
            <a:spAutoFit/>
          </a:bodyPr>
          <a:lstStyle/>
          <a:p>
            <a:pPr algn="ctr"/>
            <a:r>
              <a:rPr lang="en-US" sz="2400" b="1" i="1" dirty="0"/>
              <a:t>r = 0.65</a:t>
            </a:r>
          </a:p>
        </p:txBody>
      </p:sp>
      <p:cxnSp>
        <p:nvCxnSpPr>
          <p:cNvPr id="7" name="Straight Connector 6"/>
          <p:cNvCxnSpPr/>
          <p:nvPr/>
        </p:nvCxnSpPr>
        <p:spPr>
          <a:xfrm flipH="1">
            <a:off x="3773745" y="2289704"/>
            <a:ext cx="4242669" cy="31511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Multiply 11"/>
          <p:cNvSpPr/>
          <p:nvPr/>
        </p:nvSpPr>
        <p:spPr>
          <a:xfrm>
            <a:off x="5343622" y="2546770"/>
            <a:ext cx="1170230" cy="2580086"/>
          </a:xfrm>
          <a:prstGeom prst="mathMultiply">
            <a:avLst>
              <a:gd name="adj1" fmla="val 1801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84899912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
                                        <p:tgtEl>
                                          <p:spTgt spid="33"/>
                                        </p:tgtEl>
                                      </p:cBhvr>
                                    </p:animEffect>
                                    <p:anim calcmode="lin" valueType="num">
                                      <p:cBhvr>
                                        <p:cTn id="8" dur="400" fill="hold"/>
                                        <p:tgtEl>
                                          <p:spTgt spid="33"/>
                                        </p:tgtEl>
                                        <p:attrNameLst>
                                          <p:attrName>ppt_x</p:attrName>
                                        </p:attrNameLst>
                                      </p:cBhvr>
                                      <p:tavLst>
                                        <p:tav tm="0">
                                          <p:val>
                                            <p:strVal val="#ppt_x"/>
                                          </p:val>
                                        </p:tav>
                                        <p:tav tm="100000">
                                          <p:val>
                                            <p:strVal val="#ppt_x"/>
                                          </p:val>
                                        </p:tav>
                                      </p:tavLst>
                                    </p:anim>
                                    <p:anim calcmode="lin" valueType="num">
                                      <p:cBhvr>
                                        <p:cTn id="9" dur="400" fill="hold"/>
                                        <p:tgtEl>
                                          <p:spTgt spid="3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26" presetClass="entr" presetSubtype="0"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80">
                                          <p:stCondLst>
                                            <p:cond delay="0"/>
                                          </p:stCondLst>
                                        </p:cTn>
                                        <p:tgtEl>
                                          <p:spTgt spid="12"/>
                                        </p:tgtEl>
                                      </p:cBhvr>
                                    </p:animEffect>
                                    <p:anim calcmode="lin" valueType="num">
                                      <p:cBhvr>
                                        <p:cTn id="2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2" dur="26">
                                          <p:stCondLst>
                                            <p:cond delay="650"/>
                                          </p:stCondLst>
                                        </p:cTn>
                                        <p:tgtEl>
                                          <p:spTgt spid="12"/>
                                        </p:tgtEl>
                                      </p:cBhvr>
                                      <p:to x="100000" y="60000"/>
                                    </p:animScale>
                                    <p:animScale>
                                      <p:cBhvr>
                                        <p:cTn id="33" dur="166" decel="50000">
                                          <p:stCondLst>
                                            <p:cond delay="676"/>
                                          </p:stCondLst>
                                        </p:cTn>
                                        <p:tgtEl>
                                          <p:spTgt spid="12"/>
                                        </p:tgtEl>
                                      </p:cBhvr>
                                      <p:to x="100000" y="100000"/>
                                    </p:animScale>
                                    <p:animScale>
                                      <p:cBhvr>
                                        <p:cTn id="34" dur="26">
                                          <p:stCondLst>
                                            <p:cond delay="1312"/>
                                          </p:stCondLst>
                                        </p:cTn>
                                        <p:tgtEl>
                                          <p:spTgt spid="12"/>
                                        </p:tgtEl>
                                      </p:cBhvr>
                                      <p:to x="100000" y="80000"/>
                                    </p:animScale>
                                    <p:animScale>
                                      <p:cBhvr>
                                        <p:cTn id="35" dur="166" decel="50000">
                                          <p:stCondLst>
                                            <p:cond delay="1338"/>
                                          </p:stCondLst>
                                        </p:cTn>
                                        <p:tgtEl>
                                          <p:spTgt spid="12"/>
                                        </p:tgtEl>
                                      </p:cBhvr>
                                      <p:to x="100000" y="100000"/>
                                    </p:animScale>
                                    <p:animScale>
                                      <p:cBhvr>
                                        <p:cTn id="36" dur="26">
                                          <p:stCondLst>
                                            <p:cond delay="1642"/>
                                          </p:stCondLst>
                                        </p:cTn>
                                        <p:tgtEl>
                                          <p:spTgt spid="12"/>
                                        </p:tgtEl>
                                      </p:cBhvr>
                                      <p:to x="100000" y="90000"/>
                                    </p:animScale>
                                    <p:animScale>
                                      <p:cBhvr>
                                        <p:cTn id="37" dur="166" decel="50000">
                                          <p:stCondLst>
                                            <p:cond delay="1668"/>
                                          </p:stCondLst>
                                        </p:cTn>
                                        <p:tgtEl>
                                          <p:spTgt spid="12"/>
                                        </p:tgtEl>
                                      </p:cBhvr>
                                      <p:to x="100000" y="100000"/>
                                    </p:animScale>
                                    <p:animScale>
                                      <p:cBhvr>
                                        <p:cTn id="38" dur="26">
                                          <p:stCondLst>
                                            <p:cond delay="1808"/>
                                          </p:stCondLst>
                                        </p:cTn>
                                        <p:tgtEl>
                                          <p:spTgt spid="12"/>
                                        </p:tgtEl>
                                      </p:cBhvr>
                                      <p:to x="100000" y="95000"/>
                                    </p:animScale>
                                    <p:animScale>
                                      <p:cBhvr>
                                        <p:cTn id="39"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4" grpId="0" animBg="1"/>
      <p:bldP spid="12" grpId="0" animBg="1"/>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0839" y="2068084"/>
            <a:ext cx="8475260" cy="3827204"/>
          </a:xfr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a:bodyPr>
          <a:lstStyle/>
          <a:p>
            <a:pPr marL="82296" indent="0">
              <a:buNone/>
            </a:pPr>
            <a:endParaRPr lang="en-US" dirty="0"/>
          </a:p>
          <a:p>
            <a:pPr marL="82296" indent="0">
              <a:buNone/>
            </a:pPr>
            <a:endParaRPr lang="en-US" dirty="0"/>
          </a:p>
          <a:p>
            <a:pPr marL="82296" indent="0">
              <a:buNone/>
            </a:pPr>
            <a:endParaRPr lang="en-US" dirty="0"/>
          </a:p>
          <a:p>
            <a:pPr marL="82296" indent="0">
              <a:buNone/>
            </a:pPr>
            <a:endParaRPr lang="en-US" dirty="0"/>
          </a:p>
          <a:p>
            <a:pPr marL="82296" indent="0">
              <a:buNone/>
            </a:pPr>
            <a:endParaRPr lang="fa-IR" dirty="0"/>
          </a:p>
          <a:p>
            <a:pPr marL="82296" indent="0">
              <a:buNone/>
            </a:pPr>
            <a:br>
              <a:rPr lang="en-US" dirty="0"/>
            </a:br>
            <a:endParaRPr lang="en-US" dirty="0"/>
          </a:p>
          <a:p>
            <a:pPr marL="82296" indent="0">
              <a:buNone/>
            </a:pPr>
            <a:endParaRPr lang="en-US" dirty="0"/>
          </a:p>
        </p:txBody>
      </p:sp>
      <p:cxnSp>
        <p:nvCxnSpPr>
          <p:cNvPr id="6" name="Straight Connector 5"/>
          <p:cNvCxnSpPr/>
          <p:nvPr/>
        </p:nvCxnSpPr>
        <p:spPr>
          <a:xfrm>
            <a:off x="3610171" y="2132856"/>
            <a:ext cx="0" cy="3402378"/>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610173" y="5535234"/>
            <a:ext cx="4916099" cy="0"/>
          </a:xfrm>
          <a:prstGeom prst="line">
            <a:avLst/>
          </a:prstGeom>
        </p:spPr>
        <p:style>
          <a:lnRef idx="3">
            <a:schemeClr val="dk1"/>
          </a:lnRef>
          <a:fillRef idx="0">
            <a:schemeClr val="dk1"/>
          </a:fillRef>
          <a:effectRef idx="2">
            <a:schemeClr val="dk1"/>
          </a:effectRef>
          <a:fontRef idx="minor">
            <a:schemeClr val="tx1"/>
          </a:fontRef>
        </p:style>
      </p:cxnSp>
      <p:sp>
        <p:nvSpPr>
          <p:cNvPr id="13" name="32-Point Star 12"/>
          <p:cNvSpPr/>
          <p:nvPr/>
        </p:nvSpPr>
        <p:spPr>
          <a:xfrm>
            <a:off x="5058021" y="4337806"/>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32-Point Star 13"/>
          <p:cNvSpPr/>
          <p:nvPr/>
        </p:nvSpPr>
        <p:spPr>
          <a:xfrm>
            <a:off x="6607646" y="2618910"/>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32-Point Star 14"/>
          <p:cNvSpPr/>
          <p:nvPr/>
        </p:nvSpPr>
        <p:spPr>
          <a:xfrm>
            <a:off x="4604310" y="4128260"/>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32-Point Star 15"/>
          <p:cNvSpPr/>
          <p:nvPr/>
        </p:nvSpPr>
        <p:spPr>
          <a:xfrm>
            <a:off x="4399528" y="5184694"/>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32-Point Star 16"/>
          <p:cNvSpPr/>
          <p:nvPr/>
        </p:nvSpPr>
        <p:spPr>
          <a:xfrm>
            <a:off x="5914416" y="2762064"/>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32-Point Star 17"/>
          <p:cNvSpPr/>
          <p:nvPr/>
        </p:nvSpPr>
        <p:spPr>
          <a:xfrm>
            <a:off x="5890046" y="3017692"/>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32-Point Star 18"/>
          <p:cNvSpPr/>
          <p:nvPr/>
        </p:nvSpPr>
        <p:spPr>
          <a:xfrm>
            <a:off x="5428407" y="3845943"/>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32-Point Star 19"/>
          <p:cNvSpPr/>
          <p:nvPr/>
        </p:nvSpPr>
        <p:spPr>
          <a:xfrm>
            <a:off x="5233447" y="374257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32-Point Star 20"/>
          <p:cNvSpPr/>
          <p:nvPr/>
        </p:nvSpPr>
        <p:spPr>
          <a:xfrm>
            <a:off x="4583833" y="4431139"/>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32-Point Star 21"/>
          <p:cNvSpPr/>
          <p:nvPr/>
        </p:nvSpPr>
        <p:spPr>
          <a:xfrm>
            <a:off x="4678274" y="4725144"/>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32-Point Star 22"/>
          <p:cNvSpPr/>
          <p:nvPr/>
        </p:nvSpPr>
        <p:spPr>
          <a:xfrm>
            <a:off x="5067459" y="409182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32-Point Star 23"/>
          <p:cNvSpPr/>
          <p:nvPr/>
        </p:nvSpPr>
        <p:spPr>
          <a:xfrm>
            <a:off x="5240283" y="3430202"/>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32-Point Star 24"/>
          <p:cNvSpPr/>
          <p:nvPr/>
        </p:nvSpPr>
        <p:spPr>
          <a:xfrm>
            <a:off x="4248162" y="4761579"/>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32-Point Star 25"/>
          <p:cNvSpPr/>
          <p:nvPr/>
        </p:nvSpPr>
        <p:spPr>
          <a:xfrm>
            <a:off x="5665659" y="3374994"/>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32-Point Star 26"/>
          <p:cNvSpPr/>
          <p:nvPr/>
        </p:nvSpPr>
        <p:spPr>
          <a:xfrm>
            <a:off x="5326008" y="4171957"/>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32-Point Star 27"/>
          <p:cNvSpPr/>
          <p:nvPr/>
        </p:nvSpPr>
        <p:spPr>
          <a:xfrm>
            <a:off x="5708521" y="3699030"/>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32-Point Star 28"/>
          <p:cNvSpPr/>
          <p:nvPr/>
        </p:nvSpPr>
        <p:spPr>
          <a:xfrm>
            <a:off x="4097779" y="5265204"/>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extBox 30"/>
          <p:cNvSpPr txBox="1"/>
          <p:nvPr/>
        </p:nvSpPr>
        <p:spPr>
          <a:xfrm>
            <a:off x="5769851" y="5622769"/>
            <a:ext cx="933695" cy="323165"/>
          </a:xfrm>
          <a:prstGeom prst="rect">
            <a:avLst/>
          </a:prstGeom>
          <a:noFill/>
        </p:spPr>
        <p:txBody>
          <a:bodyPr wrap="square" rtlCol="0">
            <a:spAutoFit/>
          </a:bodyPr>
          <a:lstStyle/>
          <a:p>
            <a:pPr algn="ctr"/>
            <a:r>
              <a:rPr lang="en-US" sz="1500" b="1" dirty="0"/>
              <a:t>X</a:t>
            </a:r>
          </a:p>
        </p:txBody>
      </p:sp>
      <p:sp>
        <p:nvSpPr>
          <p:cNvPr id="32" name="TextBox 31"/>
          <p:cNvSpPr txBox="1"/>
          <p:nvPr/>
        </p:nvSpPr>
        <p:spPr>
          <a:xfrm>
            <a:off x="3071664" y="3662596"/>
            <a:ext cx="486054" cy="323165"/>
          </a:xfrm>
          <a:prstGeom prst="rect">
            <a:avLst/>
          </a:prstGeom>
          <a:noFill/>
        </p:spPr>
        <p:txBody>
          <a:bodyPr wrap="square" rtlCol="0">
            <a:spAutoFit/>
          </a:bodyPr>
          <a:lstStyle/>
          <a:p>
            <a:pPr algn="ctr"/>
            <a:r>
              <a:rPr lang="en-US" sz="1500" b="1" dirty="0"/>
              <a:t>Y</a:t>
            </a:r>
          </a:p>
        </p:txBody>
      </p:sp>
      <p:sp>
        <p:nvSpPr>
          <p:cNvPr id="33" name="TextBox 32"/>
          <p:cNvSpPr txBox="1"/>
          <p:nvPr/>
        </p:nvSpPr>
        <p:spPr>
          <a:xfrm>
            <a:off x="7340639" y="2225993"/>
            <a:ext cx="1777721" cy="415498"/>
          </a:xfrm>
          <a:prstGeom prst="rect">
            <a:avLst/>
          </a:prstGeom>
          <a:noFill/>
        </p:spPr>
        <p:txBody>
          <a:bodyPr wrap="square" rtlCol="0">
            <a:spAutoFit/>
          </a:bodyPr>
          <a:lstStyle/>
          <a:p>
            <a:pPr algn="ctr"/>
            <a:r>
              <a:rPr lang="fa-IR" sz="2100" b="1" dirty="0">
                <a:solidFill>
                  <a:srgbClr val="0070C0"/>
                </a:solidFill>
              </a:rPr>
              <a:t>همبستگی خوب</a:t>
            </a:r>
            <a:endParaRPr lang="en-US" sz="2100" b="1" dirty="0">
              <a:solidFill>
                <a:srgbClr val="0070C0"/>
              </a:solidFill>
            </a:endParaRPr>
          </a:p>
        </p:txBody>
      </p:sp>
      <p:cxnSp>
        <p:nvCxnSpPr>
          <p:cNvPr id="9" name="Straight Connector 8"/>
          <p:cNvCxnSpPr/>
          <p:nvPr/>
        </p:nvCxnSpPr>
        <p:spPr>
          <a:xfrm flipV="1">
            <a:off x="3799970" y="2471540"/>
            <a:ext cx="2850539" cy="2976162"/>
          </a:xfrm>
          <a:prstGeom prst="line">
            <a:avLst/>
          </a:prstGeom>
          <a:ln w="28575">
            <a:solidFill>
              <a:srgbClr val="0070C0"/>
            </a:solidFill>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7136111" y="2831305"/>
            <a:ext cx="2395831" cy="83099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fa-IR" sz="2400" dirty="0"/>
              <a:t>خط حداقل مجذورها</a:t>
            </a:r>
          </a:p>
          <a:p>
            <a:pPr algn="ctr"/>
            <a:r>
              <a:rPr lang="en-US" sz="2400" dirty="0">
                <a:solidFill>
                  <a:srgbClr val="FF0000"/>
                </a:solidFill>
              </a:rPr>
              <a:t>Y = A + BX</a:t>
            </a:r>
          </a:p>
        </p:txBody>
      </p:sp>
      <p:sp>
        <p:nvSpPr>
          <p:cNvPr id="11" name="TextBox 10"/>
          <p:cNvSpPr txBox="1"/>
          <p:nvPr/>
        </p:nvSpPr>
        <p:spPr>
          <a:xfrm>
            <a:off x="4408523" y="2068086"/>
            <a:ext cx="1567249" cy="461665"/>
          </a:xfrm>
          <a:prstGeom prst="rect">
            <a:avLst/>
          </a:prstGeom>
          <a:noFill/>
        </p:spPr>
        <p:txBody>
          <a:bodyPr wrap="square" rtlCol="0">
            <a:spAutoFit/>
          </a:bodyPr>
          <a:lstStyle/>
          <a:p>
            <a:r>
              <a:rPr lang="en-US" sz="2400" b="1" dirty="0">
                <a:solidFill>
                  <a:srgbClr val="0070C0"/>
                </a:solidFill>
              </a:rPr>
              <a:t>r &gt; 0.975</a:t>
            </a:r>
          </a:p>
        </p:txBody>
      </p:sp>
      <p:sp>
        <p:nvSpPr>
          <p:cNvPr id="2" name="TextBox 1"/>
          <p:cNvSpPr txBox="1"/>
          <p:nvPr/>
        </p:nvSpPr>
        <p:spPr>
          <a:xfrm>
            <a:off x="4477686" y="5539211"/>
            <a:ext cx="666059" cy="300082"/>
          </a:xfrm>
          <a:prstGeom prst="rect">
            <a:avLst/>
          </a:prstGeom>
          <a:noFill/>
        </p:spPr>
        <p:txBody>
          <a:bodyPr wrap="square" rtlCol="0">
            <a:spAutoFit/>
          </a:bodyPr>
          <a:lstStyle/>
          <a:p>
            <a:r>
              <a:rPr lang="en-US" sz="1350" b="1" dirty="0">
                <a:solidFill>
                  <a:srgbClr val="FF0000"/>
                </a:solidFill>
                <a:latin typeface="Arial" panose="020B0604020202020204" pitchFamily="34" charset="0"/>
                <a:cs typeface="Arial" panose="020B0604020202020204" pitchFamily="34" charset="0"/>
              </a:rPr>
              <a:t>Xc1</a:t>
            </a:r>
          </a:p>
        </p:txBody>
      </p:sp>
      <p:sp>
        <p:nvSpPr>
          <p:cNvPr id="34" name="TextBox 33"/>
          <p:cNvSpPr txBox="1"/>
          <p:nvPr/>
        </p:nvSpPr>
        <p:spPr>
          <a:xfrm>
            <a:off x="6371133" y="5519572"/>
            <a:ext cx="561945" cy="300082"/>
          </a:xfrm>
          <a:prstGeom prst="rect">
            <a:avLst/>
          </a:prstGeom>
          <a:noFill/>
        </p:spPr>
        <p:txBody>
          <a:bodyPr wrap="square" rtlCol="0">
            <a:spAutoFit/>
          </a:bodyPr>
          <a:lstStyle/>
          <a:p>
            <a:r>
              <a:rPr lang="en-US" sz="1350" b="1" dirty="0">
                <a:solidFill>
                  <a:srgbClr val="FF0000"/>
                </a:solidFill>
                <a:latin typeface="Arial" panose="020B0604020202020204" pitchFamily="34" charset="0"/>
                <a:cs typeface="Arial" panose="020B0604020202020204" pitchFamily="34" charset="0"/>
              </a:rPr>
              <a:t>Xc3</a:t>
            </a:r>
          </a:p>
        </p:txBody>
      </p:sp>
      <p:sp>
        <p:nvSpPr>
          <p:cNvPr id="35" name="TextBox 34"/>
          <p:cNvSpPr txBox="1"/>
          <p:nvPr/>
        </p:nvSpPr>
        <p:spPr>
          <a:xfrm>
            <a:off x="5598617" y="5543206"/>
            <a:ext cx="549829" cy="300082"/>
          </a:xfrm>
          <a:prstGeom prst="rect">
            <a:avLst/>
          </a:prstGeom>
          <a:noFill/>
        </p:spPr>
        <p:txBody>
          <a:bodyPr wrap="square" rtlCol="0">
            <a:spAutoFit/>
          </a:bodyPr>
          <a:lstStyle/>
          <a:p>
            <a:r>
              <a:rPr lang="en-US" sz="1350" b="1" dirty="0">
                <a:solidFill>
                  <a:srgbClr val="FF0000"/>
                </a:solidFill>
                <a:latin typeface="Arial" panose="020B0604020202020204" pitchFamily="34" charset="0"/>
                <a:cs typeface="Arial" panose="020B0604020202020204" pitchFamily="34" charset="0"/>
              </a:rPr>
              <a:t>Xc2</a:t>
            </a:r>
          </a:p>
        </p:txBody>
      </p:sp>
      <p:cxnSp>
        <p:nvCxnSpPr>
          <p:cNvPr id="5" name="Straight Connector 4"/>
          <p:cNvCxnSpPr>
            <a:stCxn id="2" idx="0"/>
          </p:cNvCxnSpPr>
          <p:nvPr/>
        </p:nvCxnSpPr>
        <p:spPr>
          <a:xfrm flipH="1" flipV="1">
            <a:off x="4718162" y="4497359"/>
            <a:ext cx="0" cy="104185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3610172" y="4497355"/>
            <a:ext cx="1107991" cy="3291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5858624" y="3279817"/>
            <a:ext cx="13367" cy="2230039"/>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582943" y="2506667"/>
            <a:ext cx="46745" cy="3036539"/>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flipV="1">
            <a:off x="3591136" y="3284909"/>
            <a:ext cx="2262290" cy="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flipV="1">
            <a:off x="3610171" y="2471540"/>
            <a:ext cx="3001438"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51" name="32-Point Star 50"/>
          <p:cNvSpPr/>
          <p:nvPr/>
        </p:nvSpPr>
        <p:spPr>
          <a:xfrm>
            <a:off x="6058468" y="2876366"/>
            <a:ext cx="55972" cy="61235"/>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32-Point Star 51"/>
          <p:cNvSpPr/>
          <p:nvPr/>
        </p:nvSpPr>
        <p:spPr>
          <a:xfrm>
            <a:off x="6274820" y="2944822"/>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32-Point Star 52"/>
          <p:cNvSpPr/>
          <p:nvPr/>
        </p:nvSpPr>
        <p:spPr>
          <a:xfrm>
            <a:off x="6062722" y="3300514"/>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32-Point Star 53"/>
          <p:cNvSpPr/>
          <p:nvPr/>
        </p:nvSpPr>
        <p:spPr>
          <a:xfrm>
            <a:off x="6721946" y="2733210"/>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5" name="32-Point Star 54"/>
          <p:cNvSpPr/>
          <p:nvPr/>
        </p:nvSpPr>
        <p:spPr>
          <a:xfrm>
            <a:off x="6543963" y="2349082"/>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6" name="32-Point Star 55"/>
          <p:cNvSpPr/>
          <p:nvPr/>
        </p:nvSpPr>
        <p:spPr>
          <a:xfrm>
            <a:off x="4718610" y="4242560"/>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p:cNvSpPr/>
          <p:nvPr/>
        </p:nvSpPr>
        <p:spPr>
          <a:xfrm>
            <a:off x="1895223" y="1231358"/>
            <a:ext cx="7490984" cy="769420"/>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marL="383381"/>
            <a:r>
              <a:rPr lang="en-US" sz="2400" b="1" dirty="0">
                <a:solidFill>
                  <a:srgbClr val="FF0000"/>
                </a:solidFill>
              </a:rPr>
              <a:t>B</a:t>
            </a:r>
            <a:r>
              <a:rPr lang="en-US" sz="2400" dirty="0"/>
              <a:t> = (N</a:t>
            </a:r>
            <a:r>
              <a:rPr lang="el-GR" sz="2400" dirty="0"/>
              <a:t>Σ</a:t>
            </a:r>
            <a:r>
              <a:rPr lang="en-US" sz="2400" dirty="0"/>
              <a:t>XY - (</a:t>
            </a:r>
            <a:r>
              <a:rPr lang="el-GR" sz="2400" dirty="0"/>
              <a:t>Σ</a:t>
            </a:r>
            <a:r>
              <a:rPr lang="en-US" sz="2400" dirty="0"/>
              <a:t>X)(</a:t>
            </a:r>
            <a:r>
              <a:rPr lang="el-GR" sz="2400" dirty="0"/>
              <a:t>Σ</a:t>
            </a:r>
            <a:r>
              <a:rPr lang="en-US" sz="2400" dirty="0"/>
              <a:t>Y)) / (N</a:t>
            </a:r>
            <a:r>
              <a:rPr lang="el-GR" sz="2400" dirty="0"/>
              <a:t>Σ</a:t>
            </a:r>
            <a:r>
              <a:rPr lang="en-US" sz="2400" dirty="0"/>
              <a:t>X</a:t>
            </a:r>
            <a:r>
              <a:rPr lang="en-US" sz="2400" baseline="30000" dirty="0"/>
              <a:t>2</a:t>
            </a:r>
            <a:r>
              <a:rPr lang="en-US" sz="2400" dirty="0"/>
              <a:t> - (</a:t>
            </a:r>
            <a:r>
              <a:rPr lang="el-GR" sz="2400" dirty="0"/>
              <a:t>Σ</a:t>
            </a:r>
            <a:r>
              <a:rPr lang="en-US" sz="2400" dirty="0"/>
              <a:t>X)</a:t>
            </a:r>
            <a:r>
              <a:rPr lang="en-US" sz="2400" baseline="30000" dirty="0"/>
              <a:t>2</a:t>
            </a:r>
            <a:r>
              <a:rPr lang="en-US" sz="2400" dirty="0"/>
              <a:t>)</a:t>
            </a:r>
            <a:br>
              <a:rPr lang="en-US" sz="2400" dirty="0"/>
            </a:br>
            <a:r>
              <a:rPr lang="en-US" sz="2400" b="1" dirty="0">
                <a:solidFill>
                  <a:srgbClr val="FF0000"/>
                </a:solidFill>
              </a:rPr>
              <a:t>A</a:t>
            </a:r>
            <a:r>
              <a:rPr lang="en-US" sz="2400" dirty="0"/>
              <a:t> = (</a:t>
            </a:r>
            <a:r>
              <a:rPr lang="el-GR" sz="2400" dirty="0"/>
              <a:t>Σ</a:t>
            </a:r>
            <a:r>
              <a:rPr lang="en-US" sz="2400" dirty="0"/>
              <a:t>Y - b(</a:t>
            </a:r>
            <a:r>
              <a:rPr lang="el-GR" sz="2400" dirty="0"/>
              <a:t>Σ</a:t>
            </a:r>
            <a:r>
              <a:rPr lang="en-US" sz="2400" dirty="0"/>
              <a:t>X)) / N</a:t>
            </a:r>
          </a:p>
        </p:txBody>
      </p:sp>
    </p:spTree>
    <p:extLst>
      <p:ext uri="{BB962C8B-B14F-4D97-AF65-F5344CB8AC3E}">
        <p14:creationId xmlns:p14="http://schemas.microsoft.com/office/powerpoint/2010/main" val="1183305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
                                        <p:tgtEl>
                                          <p:spTgt spid="33"/>
                                        </p:tgtEl>
                                      </p:cBhvr>
                                    </p:animEffect>
                                    <p:anim calcmode="lin" valueType="num">
                                      <p:cBhvr>
                                        <p:cTn id="8" dur="400" fill="hold"/>
                                        <p:tgtEl>
                                          <p:spTgt spid="33"/>
                                        </p:tgtEl>
                                        <p:attrNameLst>
                                          <p:attrName>ppt_x</p:attrName>
                                        </p:attrNameLst>
                                      </p:cBhvr>
                                      <p:tavLst>
                                        <p:tav tm="0">
                                          <p:val>
                                            <p:strVal val="#ppt_x"/>
                                          </p:val>
                                        </p:tav>
                                        <p:tav tm="100000">
                                          <p:val>
                                            <p:strVal val="#ppt_x"/>
                                          </p:val>
                                        </p:tav>
                                      </p:tavLst>
                                    </p:anim>
                                    <p:anim calcmode="lin" valueType="num">
                                      <p:cBhvr>
                                        <p:cTn id="9" dur="400" fill="hold"/>
                                        <p:tgtEl>
                                          <p:spTgt spid="33"/>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randombar(horizont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circle(in)">
                                      <p:cBhvr>
                                        <p:cTn id="33" dur="20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barn(inVertical)">
                                      <p:cBhvr>
                                        <p:cTn id="38" dur="500"/>
                                        <p:tgtEl>
                                          <p:spTgt spid="5"/>
                                        </p:tgtEl>
                                      </p:cBhvr>
                                    </p:animEffect>
                                  </p:childTnLst>
                                </p:cTn>
                              </p:par>
                              <p:par>
                                <p:cTn id="39" presetID="16" presetClass="entr" presetSubtype="21"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childTnLst>
                          </p:cTn>
                        </p:par>
                        <p:par>
                          <p:cTn id="42" fill="hold">
                            <p:stCondLst>
                              <p:cond delay="500"/>
                            </p:stCondLst>
                            <p:childTnLst>
                              <p:par>
                                <p:cTn id="43" presetID="16" presetClass="entr" presetSubtype="21" fill="hold" grpId="0" nodeType="afterEffect">
                                  <p:stCondLst>
                                    <p:cond delay="2000"/>
                                  </p:stCondLst>
                                  <p:childTnLst>
                                    <p:set>
                                      <p:cBhvr>
                                        <p:cTn id="44" dur="1" fill="hold">
                                          <p:stCondLst>
                                            <p:cond delay="0"/>
                                          </p:stCondLst>
                                        </p:cTn>
                                        <p:tgtEl>
                                          <p:spTgt spid="35"/>
                                        </p:tgtEl>
                                        <p:attrNameLst>
                                          <p:attrName>style.visibility</p:attrName>
                                        </p:attrNameLst>
                                      </p:cBhvr>
                                      <p:to>
                                        <p:strVal val="visible"/>
                                      </p:to>
                                    </p:set>
                                    <p:animEffect transition="in" filter="barn(inVertical)">
                                      <p:cBhvr>
                                        <p:cTn id="45" dur="500"/>
                                        <p:tgtEl>
                                          <p:spTgt spid="35"/>
                                        </p:tgtEl>
                                      </p:cBhvr>
                                    </p:animEffect>
                                  </p:childTnLst>
                                </p:cTn>
                              </p:par>
                            </p:childTnLst>
                          </p:cTn>
                        </p:par>
                        <p:par>
                          <p:cTn id="46" fill="hold">
                            <p:stCondLst>
                              <p:cond delay="3000"/>
                            </p:stCondLst>
                            <p:childTnLst>
                              <p:par>
                                <p:cTn id="47" presetID="16" presetClass="entr" presetSubtype="21" fill="hold" grpId="0" nodeType="afterEffect">
                                  <p:stCondLst>
                                    <p:cond delay="2000"/>
                                  </p:stCondLst>
                                  <p:childTnLst>
                                    <p:set>
                                      <p:cBhvr>
                                        <p:cTn id="48" dur="1" fill="hold">
                                          <p:stCondLst>
                                            <p:cond delay="0"/>
                                          </p:stCondLst>
                                        </p:cTn>
                                        <p:tgtEl>
                                          <p:spTgt spid="34"/>
                                        </p:tgtEl>
                                        <p:attrNameLst>
                                          <p:attrName>style.visibility</p:attrName>
                                        </p:attrNameLst>
                                      </p:cBhvr>
                                      <p:to>
                                        <p:strVal val="visible"/>
                                      </p:to>
                                    </p:set>
                                    <p:animEffect transition="in" filter="barn(inVertical)">
                                      <p:cBhvr>
                                        <p:cTn id="49" dur="500"/>
                                        <p:tgtEl>
                                          <p:spTgt spid="34"/>
                                        </p:tgtEl>
                                      </p:cBhvr>
                                    </p:animEffect>
                                  </p:childTnLst>
                                </p:cTn>
                              </p:par>
                            </p:childTnLst>
                          </p:cTn>
                        </p:par>
                        <p:par>
                          <p:cTn id="50" fill="hold">
                            <p:stCondLst>
                              <p:cond delay="5500"/>
                            </p:stCondLst>
                            <p:childTnLst>
                              <p:par>
                                <p:cTn id="51" presetID="16" presetClass="entr" presetSubtype="21" fill="hold"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barn(inVertical)">
                                      <p:cBhvr>
                                        <p:cTn id="53" dur="500"/>
                                        <p:tgtEl>
                                          <p:spTgt spid="40"/>
                                        </p:tgtEl>
                                      </p:cBhvr>
                                    </p:animEffect>
                                  </p:childTnLst>
                                </p:cTn>
                              </p:par>
                            </p:childTnLst>
                          </p:cTn>
                        </p:par>
                        <p:par>
                          <p:cTn id="54" fill="hold">
                            <p:stCondLst>
                              <p:cond delay="6000"/>
                            </p:stCondLst>
                            <p:childTnLst>
                              <p:par>
                                <p:cTn id="55" presetID="16" presetClass="entr" presetSubtype="21"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Effect transition="in" filter="barn(inVertical)">
                                      <p:cBhvr>
                                        <p:cTn id="57" dur="500"/>
                                        <p:tgtEl>
                                          <p:spTgt spid="46"/>
                                        </p:tgtEl>
                                      </p:cBhvr>
                                    </p:animEffect>
                                  </p:childTnLst>
                                </p:cTn>
                              </p:par>
                            </p:childTnLst>
                          </p:cTn>
                        </p:par>
                        <p:par>
                          <p:cTn id="58" fill="hold">
                            <p:stCondLst>
                              <p:cond delay="6500"/>
                            </p:stCondLst>
                            <p:childTnLst>
                              <p:par>
                                <p:cTn id="59" presetID="16" presetClass="entr" presetSubtype="21" fill="hold" nodeType="after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childTnLst>
                          </p:cTn>
                        </p:par>
                        <p:par>
                          <p:cTn id="62" fill="hold">
                            <p:stCondLst>
                              <p:cond delay="7000"/>
                            </p:stCondLst>
                            <p:childTnLst>
                              <p:par>
                                <p:cTn id="63" presetID="16" presetClass="entr" presetSubtype="21" fill="hold" nodeType="afterEffect">
                                  <p:stCondLst>
                                    <p:cond delay="0"/>
                                  </p:stCondLst>
                                  <p:childTnLst>
                                    <p:set>
                                      <p:cBhvr>
                                        <p:cTn id="64" dur="1" fill="hold">
                                          <p:stCondLst>
                                            <p:cond delay="0"/>
                                          </p:stCondLst>
                                        </p:cTn>
                                        <p:tgtEl>
                                          <p:spTgt spid="47"/>
                                        </p:tgtEl>
                                        <p:attrNameLst>
                                          <p:attrName>style.visibility</p:attrName>
                                        </p:attrNameLst>
                                      </p:cBhvr>
                                      <p:to>
                                        <p:strVal val="visible"/>
                                      </p:to>
                                    </p:set>
                                    <p:animEffect transition="in" filter="barn(inVertical)">
                                      <p:cBhvr>
                                        <p:cTn id="65" dur="500"/>
                                        <p:tgtEl>
                                          <p:spTgt spid="47"/>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down)">
                                      <p:cBhvr>
                                        <p:cTn id="7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10" grpId="0" animBg="1"/>
      <p:bldP spid="11" grpId="0"/>
      <p:bldP spid="2" grpId="0"/>
      <p:bldP spid="34" grpId="0"/>
      <p:bldP spid="35" grpId="0"/>
      <p:bldP spid="43" grpId="0" animBg="1"/>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2725" y="1371600"/>
            <a:ext cx="8352430" cy="4629150"/>
          </a:xfr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fontScale="92500" lnSpcReduction="10000"/>
          </a:bodyPr>
          <a:lstStyle/>
          <a:p>
            <a:pPr marL="82296" indent="0">
              <a:buNone/>
            </a:pPr>
            <a:endParaRPr lang="en-US" dirty="0"/>
          </a:p>
          <a:p>
            <a:pPr marL="82296" indent="0" algn="r" rtl="1">
              <a:buNone/>
            </a:pPr>
            <a:endParaRPr lang="fa-IR" sz="2400" dirty="0">
              <a:solidFill>
                <a:schemeClr val="tx1"/>
              </a:solidFill>
            </a:endParaRPr>
          </a:p>
          <a:p>
            <a:pPr marL="82296" indent="0" algn="r" rtl="1">
              <a:buNone/>
            </a:pPr>
            <a:r>
              <a:rPr lang="en-US" sz="2400" dirty="0">
                <a:solidFill>
                  <a:schemeClr val="tx1"/>
                </a:solidFill>
              </a:rPr>
              <a:t>A</a:t>
            </a:r>
            <a:r>
              <a:rPr lang="fa-IR" sz="2400" dirty="0">
                <a:solidFill>
                  <a:schemeClr val="tx1"/>
                </a:solidFill>
              </a:rPr>
              <a:t>: نمایانگر خطای سامانمند </a:t>
            </a:r>
            <a:r>
              <a:rPr lang="fa-IR" sz="2400" b="1" dirty="0">
                <a:solidFill>
                  <a:srgbClr val="FF0000"/>
                </a:solidFill>
              </a:rPr>
              <a:t>ثابت</a:t>
            </a:r>
            <a:endParaRPr lang="en-US" sz="2400" b="1" dirty="0">
              <a:solidFill>
                <a:srgbClr val="FF0000"/>
              </a:solidFill>
            </a:endParaRPr>
          </a:p>
          <a:p>
            <a:pPr marL="82296" indent="0" algn="ctr" rtl="1">
              <a:buNone/>
            </a:pPr>
            <a:r>
              <a:rPr lang="en-US" b="1" dirty="0">
                <a:solidFill>
                  <a:srgbClr val="00B050"/>
                </a:solidFill>
                <a:latin typeface="Arial" panose="020B0604020202020204" pitchFamily="34" charset="0"/>
                <a:cs typeface="Arial" panose="020B0604020202020204" pitchFamily="34" charset="0"/>
              </a:rPr>
              <a:t>                                   </a:t>
            </a:r>
            <a:r>
              <a:rPr lang="en-US" sz="2400" b="1" dirty="0">
                <a:ln w="19050">
                  <a:solidFill>
                    <a:schemeClr val="tx1"/>
                  </a:solidFill>
                </a:ln>
                <a:solidFill>
                  <a:srgbClr val="00B050"/>
                </a:solidFill>
                <a:latin typeface="Arial" panose="020B0604020202020204" pitchFamily="34" charset="0"/>
                <a:cs typeface="Arial" panose="020B0604020202020204" pitchFamily="34" charset="0"/>
              </a:rPr>
              <a:t>Constant SE = A</a:t>
            </a:r>
            <a:endParaRPr lang="fa-IR" sz="2400" b="1" dirty="0">
              <a:ln w="19050">
                <a:solidFill>
                  <a:schemeClr val="tx1"/>
                </a:solidFill>
              </a:ln>
              <a:solidFill>
                <a:srgbClr val="00B050"/>
              </a:solidFill>
              <a:latin typeface="Arial" panose="020B0604020202020204" pitchFamily="34" charset="0"/>
              <a:cs typeface="Arial" panose="020B0604020202020204" pitchFamily="34" charset="0"/>
            </a:endParaRPr>
          </a:p>
          <a:p>
            <a:pPr marL="82296" indent="0" algn="r" rtl="1">
              <a:buNone/>
            </a:pPr>
            <a:endParaRPr lang="en-US" sz="2400" dirty="0">
              <a:solidFill>
                <a:schemeClr val="tx1"/>
              </a:solidFill>
            </a:endParaRPr>
          </a:p>
          <a:p>
            <a:pPr marL="82296" indent="0" algn="r" rtl="1">
              <a:buNone/>
            </a:pPr>
            <a:r>
              <a:rPr lang="en-US" sz="2400" dirty="0">
                <a:solidFill>
                  <a:schemeClr val="tx1"/>
                </a:solidFill>
              </a:rPr>
              <a:t>B</a:t>
            </a:r>
            <a:r>
              <a:rPr lang="fa-IR" sz="2400" dirty="0">
                <a:solidFill>
                  <a:schemeClr val="tx1"/>
                </a:solidFill>
              </a:rPr>
              <a:t>: نمایانگر خطای سامانمند </a:t>
            </a:r>
            <a:r>
              <a:rPr lang="fa-IR" sz="2400" b="1" dirty="0">
                <a:solidFill>
                  <a:srgbClr val="FF0000"/>
                </a:solidFill>
              </a:rPr>
              <a:t>نسبی</a:t>
            </a:r>
            <a:endParaRPr lang="en-US" sz="2400" b="1" dirty="0">
              <a:solidFill>
                <a:srgbClr val="FF0000"/>
              </a:solidFill>
            </a:endParaRPr>
          </a:p>
          <a:p>
            <a:pPr marL="82296" indent="0" algn="ctr">
              <a:buNone/>
            </a:pPr>
            <a:r>
              <a:rPr lang="en-US" sz="2400" b="1" dirty="0">
                <a:solidFill>
                  <a:srgbClr val="00B050"/>
                </a:solidFill>
                <a:latin typeface="Arial" panose="020B0604020202020204" pitchFamily="34" charset="0"/>
                <a:cs typeface="Arial" panose="020B0604020202020204" pitchFamily="34" charset="0"/>
              </a:rPr>
              <a:t>                                       </a:t>
            </a:r>
            <a:r>
              <a:rPr lang="en-US" sz="2700" b="1" dirty="0">
                <a:ln w="19050">
                  <a:solidFill>
                    <a:schemeClr val="tx1"/>
                  </a:solidFill>
                </a:ln>
                <a:solidFill>
                  <a:srgbClr val="00B050"/>
                </a:solidFill>
                <a:latin typeface="Arial" panose="020B0604020202020204" pitchFamily="34" charset="0"/>
                <a:cs typeface="Arial" panose="020B0604020202020204" pitchFamily="34" charset="0"/>
              </a:rPr>
              <a:t>Proportional SE = B-1   </a:t>
            </a:r>
            <a:endParaRPr lang="en-US" sz="2400" dirty="0">
              <a:ln w="19050">
                <a:solidFill>
                  <a:schemeClr val="tx1"/>
                </a:solidFill>
              </a:ln>
              <a:latin typeface="Arial" panose="020B0604020202020204" pitchFamily="34" charset="0"/>
              <a:cs typeface="Arial" panose="020B0604020202020204" pitchFamily="34" charset="0"/>
            </a:endParaRPr>
          </a:p>
          <a:p>
            <a:pPr marL="82296" indent="0">
              <a:buNone/>
            </a:pPr>
            <a:endParaRPr lang="en-US" dirty="0"/>
          </a:p>
          <a:p>
            <a:pPr marL="82296" indent="0">
              <a:buNone/>
            </a:pPr>
            <a:endParaRPr lang="fa-IR" dirty="0"/>
          </a:p>
          <a:p>
            <a:pPr marL="82296" indent="0">
              <a:buNone/>
            </a:pPr>
            <a:br>
              <a:rPr lang="en-US" dirty="0"/>
            </a:br>
            <a:endParaRPr lang="en-US" dirty="0"/>
          </a:p>
          <a:p>
            <a:pPr marL="82296" indent="0">
              <a:buNone/>
            </a:pPr>
            <a:endParaRPr lang="en-US" dirty="0"/>
          </a:p>
        </p:txBody>
      </p:sp>
      <p:cxnSp>
        <p:nvCxnSpPr>
          <p:cNvPr id="6" name="Straight Connector 5"/>
          <p:cNvCxnSpPr/>
          <p:nvPr/>
        </p:nvCxnSpPr>
        <p:spPr>
          <a:xfrm>
            <a:off x="3129227" y="2758228"/>
            <a:ext cx="0" cy="2843454"/>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129229" y="5601682"/>
            <a:ext cx="2885879" cy="0"/>
          </a:xfrm>
          <a:prstGeom prst="line">
            <a:avLst/>
          </a:prstGeom>
        </p:spPr>
        <p:style>
          <a:lnRef idx="3">
            <a:schemeClr val="dk1"/>
          </a:lnRef>
          <a:fillRef idx="0">
            <a:schemeClr val="dk1"/>
          </a:fillRef>
          <a:effectRef idx="2">
            <a:schemeClr val="dk1"/>
          </a:effectRef>
          <a:fontRef idx="minor">
            <a:schemeClr val="tx1"/>
          </a:fontRef>
        </p:style>
      </p:cxnSp>
      <p:sp>
        <p:nvSpPr>
          <p:cNvPr id="13" name="32-Point Star 12"/>
          <p:cNvSpPr/>
          <p:nvPr/>
        </p:nvSpPr>
        <p:spPr>
          <a:xfrm>
            <a:off x="4333149" y="4394704"/>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32-Point Star 13"/>
          <p:cNvSpPr/>
          <p:nvPr/>
        </p:nvSpPr>
        <p:spPr>
          <a:xfrm>
            <a:off x="4459060" y="4027811"/>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32-Point Star 14"/>
          <p:cNvSpPr/>
          <p:nvPr/>
        </p:nvSpPr>
        <p:spPr>
          <a:xfrm>
            <a:off x="4626696" y="4128260"/>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32-Point Star 15"/>
          <p:cNvSpPr/>
          <p:nvPr/>
        </p:nvSpPr>
        <p:spPr>
          <a:xfrm>
            <a:off x="3753255" y="5095852"/>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32-Point Star 16"/>
          <p:cNvSpPr/>
          <p:nvPr/>
        </p:nvSpPr>
        <p:spPr>
          <a:xfrm>
            <a:off x="5877075" y="3018079"/>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32-Point Star 17"/>
          <p:cNvSpPr/>
          <p:nvPr/>
        </p:nvSpPr>
        <p:spPr>
          <a:xfrm>
            <a:off x="5680681" y="317968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32-Point Star 18"/>
          <p:cNvSpPr/>
          <p:nvPr/>
        </p:nvSpPr>
        <p:spPr>
          <a:xfrm>
            <a:off x="5174590" y="3368139"/>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32-Point Star 19"/>
          <p:cNvSpPr/>
          <p:nvPr/>
        </p:nvSpPr>
        <p:spPr>
          <a:xfrm>
            <a:off x="5054935" y="3446776"/>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32-Point Star 20"/>
          <p:cNvSpPr/>
          <p:nvPr/>
        </p:nvSpPr>
        <p:spPr>
          <a:xfrm>
            <a:off x="4354581" y="4178662"/>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32-Point Star 21"/>
          <p:cNvSpPr/>
          <p:nvPr/>
        </p:nvSpPr>
        <p:spPr>
          <a:xfrm>
            <a:off x="4180497" y="4578682"/>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32-Point Star 22"/>
          <p:cNvSpPr/>
          <p:nvPr/>
        </p:nvSpPr>
        <p:spPr>
          <a:xfrm>
            <a:off x="4948720" y="3753570"/>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32-Point Star 23"/>
          <p:cNvSpPr/>
          <p:nvPr/>
        </p:nvSpPr>
        <p:spPr>
          <a:xfrm>
            <a:off x="5379970" y="3424118"/>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32-Point Star 24"/>
          <p:cNvSpPr/>
          <p:nvPr/>
        </p:nvSpPr>
        <p:spPr>
          <a:xfrm>
            <a:off x="3969756" y="4431139"/>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32-Point Star 25"/>
          <p:cNvSpPr/>
          <p:nvPr/>
        </p:nvSpPr>
        <p:spPr>
          <a:xfrm>
            <a:off x="5467682" y="3102932"/>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32-Point Star 26"/>
          <p:cNvSpPr/>
          <p:nvPr/>
        </p:nvSpPr>
        <p:spPr>
          <a:xfrm>
            <a:off x="4652048" y="387534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32-Point Star 27"/>
          <p:cNvSpPr/>
          <p:nvPr/>
        </p:nvSpPr>
        <p:spPr>
          <a:xfrm>
            <a:off x="5246045" y="3715327"/>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32-Point Star 28"/>
          <p:cNvSpPr/>
          <p:nvPr/>
        </p:nvSpPr>
        <p:spPr>
          <a:xfrm>
            <a:off x="3718082" y="4778250"/>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extBox 30"/>
          <p:cNvSpPr txBox="1"/>
          <p:nvPr/>
        </p:nvSpPr>
        <p:spPr>
          <a:xfrm>
            <a:off x="5288907" y="5689217"/>
            <a:ext cx="933695" cy="323165"/>
          </a:xfrm>
          <a:prstGeom prst="rect">
            <a:avLst/>
          </a:prstGeom>
          <a:noFill/>
        </p:spPr>
        <p:txBody>
          <a:bodyPr wrap="square" rtlCol="0">
            <a:spAutoFit/>
          </a:bodyPr>
          <a:lstStyle/>
          <a:p>
            <a:pPr algn="ctr"/>
            <a:r>
              <a:rPr lang="en-US" sz="1500" b="1" dirty="0"/>
              <a:t>X</a:t>
            </a:r>
          </a:p>
        </p:txBody>
      </p:sp>
      <p:sp>
        <p:nvSpPr>
          <p:cNvPr id="32" name="TextBox 31"/>
          <p:cNvSpPr txBox="1"/>
          <p:nvPr/>
        </p:nvSpPr>
        <p:spPr>
          <a:xfrm>
            <a:off x="2590720" y="3729044"/>
            <a:ext cx="486054" cy="323165"/>
          </a:xfrm>
          <a:prstGeom prst="rect">
            <a:avLst/>
          </a:prstGeom>
          <a:noFill/>
        </p:spPr>
        <p:txBody>
          <a:bodyPr wrap="square" rtlCol="0">
            <a:spAutoFit/>
          </a:bodyPr>
          <a:lstStyle/>
          <a:p>
            <a:pPr algn="ctr"/>
            <a:r>
              <a:rPr lang="en-US" sz="1500" b="1" dirty="0"/>
              <a:t>Y</a:t>
            </a:r>
          </a:p>
        </p:txBody>
      </p:sp>
      <p:cxnSp>
        <p:nvCxnSpPr>
          <p:cNvPr id="9" name="Straight Connector 8"/>
          <p:cNvCxnSpPr/>
          <p:nvPr/>
        </p:nvCxnSpPr>
        <p:spPr>
          <a:xfrm flipV="1">
            <a:off x="3129229" y="2901382"/>
            <a:ext cx="2714429" cy="2700300"/>
          </a:xfrm>
          <a:prstGeom prst="line">
            <a:avLst/>
          </a:prstGeom>
          <a:ln w="28575">
            <a:solidFill>
              <a:srgbClr val="0070C0"/>
            </a:solidFill>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3238555" y="1419240"/>
            <a:ext cx="5968092" cy="461665"/>
          </a:xfrm>
          <a:prstGeom prst="rect">
            <a:avLst/>
          </a:prstGeom>
          <a:solidFill>
            <a:schemeClr val="accent3">
              <a:lumMod val="60000"/>
              <a:lumOff val="40000"/>
            </a:schemeClr>
          </a:solidFill>
          <a:effectLst>
            <a:outerShdw blurRad="165100" dist="266700" dir="1680000" sx="106000" sy="106000" algn="tl" rotWithShape="0">
              <a:prstClr val="black">
                <a:alpha val="40000"/>
              </a:prstClr>
            </a:outerShdw>
          </a:effectLst>
        </p:spPr>
        <p:txBody>
          <a:bodyPr wrap="square" rtlCol="0">
            <a:spAutoFit/>
          </a:bodyPr>
          <a:lstStyle/>
          <a:p>
            <a:pPr algn="ctr" rtl="1"/>
            <a:r>
              <a:rPr lang="fa-IR" sz="2400" dirty="0"/>
              <a:t>تفسیر معادله‌ی خط بازگشت</a:t>
            </a:r>
            <a:r>
              <a:rPr lang="en-US" sz="2400" dirty="0"/>
              <a:t>Y = A + BX       </a:t>
            </a:r>
            <a:r>
              <a:rPr lang="fa-IR" sz="2400" dirty="0"/>
              <a:t> </a:t>
            </a:r>
            <a:endParaRPr lang="en-US" sz="2400" dirty="0"/>
          </a:p>
        </p:txBody>
      </p:sp>
      <p:sp>
        <p:nvSpPr>
          <p:cNvPr id="39" name="TextBox 38"/>
          <p:cNvSpPr txBox="1"/>
          <p:nvPr/>
        </p:nvSpPr>
        <p:spPr>
          <a:xfrm>
            <a:off x="3421999" y="1914446"/>
            <a:ext cx="1095515" cy="830997"/>
          </a:xfrm>
          <a:prstGeom prst="rect">
            <a:avLst/>
          </a:prstGeom>
          <a:noFill/>
        </p:spPr>
        <p:txBody>
          <a:bodyPr wrap="square" rtlCol="0">
            <a:spAutoFit/>
          </a:bodyPr>
          <a:lstStyle/>
          <a:p>
            <a:r>
              <a:rPr lang="en-US" sz="2400" b="1" dirty="0">
                <a:solidFill>
                  <a:srgbClr val="FF0000"/>
                </a:solidFill>
              </a:rPr>
              <a:t>A = 0</a:t>
            </a:r>
          </a:p>
          <a:p>
            <a:r>
              <a:rPr lang="en-US" sz="2400" b="1" dirty="0">
                <a:solidFill>
                  <a:srgbClr val="FF0000"/>
                </a:solidFill>
              </a:rPr>
              <a:t>B = 1</a:t>
            </a:r>
          </a:p>
        </p:txBody>
      </p:sp>
      <p:sp>
        <p:nvSpPr>
          <p:cNvPr id="30" name="TextBox 29"/>
          <p:cNvSpPr txBox="1"/>
          <p:nvPr/>
        </p:nvSpPr>
        <p:spPr>
          <a:xfrm>
            <a:off x="3387572" y="2840475"/>
            <a:ext cx="1095515" cy="461665"/>
          </a:xfrm>
          <a:prstGeom prst="rect">
            <a:avLst/>
          </a:prstGeom>
          <a:solidFill>
            <a:schemeClr val="bg1"/>
          </a:solidFill>
          <a:ln w="28575">
            <a:solidFill>
              <a:srgbClr val="FF0000"/>
            </a:solidFill>
          </a:ln>
        </p:spPr>
        <p:txBody>
          <a:bodyPr wrap="square" rtlCol="0">
            <a:spAutoFit/>
          </a:bodyPr>
          <a:lstStyle/>
          <a:p>
            <a:pPr algn="ctr"/>
            <a:r>
              <a:rPr lang="en-US" sz="2400" b="1" i="1" dirty="0">
                <a:solidFill>
                  <a:srgbClr val="00B050"/>
                </a:solidFill>
              </a:rPr>
              <a:t>Y = X</a:t>
            </a:r>
          </a:p>
        </p:txBody>
      </p:sp>
    </p:spTree>
    <p:extLst>
      <p:ext uri="{BB962C8B-B14F-4D97-AF65-F5344CB8AC3E}">
        <p14:creationId xmlns:p14="http://schemas.microsoft.com/office/powerpoint/2010/main" val="161069598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barn(inVertic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barn(inVertical)">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barn(inVertical)">
                                      <p:cBhvr>
                                        <p:cTn id="3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0"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2725" y="1371600"/>
            <a:ext cx="8383138" cy="4629150"/>
          </a:xfr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a:bodyPr>
          <a:lstStyle/>
          <a:p>
            <a:pPr marL="82296" indent="0">
              <a:buNone/>
            </a:pPr>
            <a:endParaRPr lang="en-US" dirty="0"/>
          </a:p>
          <a:p>
            <a:pPr marL="82296" indent="0" algn="ctr" rtl="1">
              <a:buNone/>
            </a:pPr>
            <a:r>
              <a:rPr lang="fa-IR" sz="2400" dirty="0">
                <a:solidFill>
                  <a:schemeClr val="tx1"/>
                </a:solidFill>
              </a:rPr>
              <a:t>فقط خطای سامانمند </a:t>
            </a:r>
            <a:r>
              <a:rPr lang="fa-IR" sz="2400" b="1" dirty="0">
                <a:solidFill>
                  <a:srgbClr val="FF0000"/>
                </a:solidFill>
              </a:rPr>
              <a:t>ثابت</a:t>
            </a:r>
          </a:p>
          <a:p>
            <a:pPr marL="82296" indent="0">
              <a:buNone/>
            </a:pPr>
            <a:endParaRPr lang="en-US" dirty="0"/>
          </a:p>
          <a:p>
            <a:pPr marL="82296" indent="0">
              <a:buNone/>
            </a:pPr>
            <a:endParaRPr lang="fa-IR" dirty="0"/>
          </a:p>
          <a:p>
            <a:pPr marL="82296" indent="0">
              <a:buNone/>
            </a:pPr>
            <a:br>
              <a:rPr lang="en-US" dirty="0"/>
            </a:br>
            <a:endParaRPr lang="en-US" dirty="0"/>
          </a:p>
          <a:p>
            <a:pPr marL="82296" indent="0">
              <a:buNone/>
            </a:pPr>
            <a:endParaRPr lang="en-US" dirty="0"/>
          </a:p>
        </p:txBody>
      </p:sp>
      <p:cxnSp>
        <p:nvCxnSpPr>
          <p:cNvPr id="6" name="Straight Connector 5"/>
          <p:cNvCxnSpPr/>
          <p:nvPr/>
        </p:nvCxnSpPr>
        <p:spPr>
          <a:xfrm>
            <a:off x="3122375" y="2572651"/>
            <a:ext cx="0" cy="3566160"/>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122377" y="5416105"/>
            <a:ext cx="2885879" cy="0"/>
          </a:xfrm>
          <a:prstGeom prst="line">
            <a:avLst/>
          </a:prstGeom>
        </p:spPr>
        <p:style>
          <a:lnRef idx="3">
            <a:schemeClr val="dk1"/>
          </a:lnRef>
          <a:fillRef idx="0">
            <a:schemeClr val="dk1"/>
          </a:fillRef>
          <a:effectRef idx="2">
            <a:schemeClr val="dk1"/>
          </a:effectRef>
          <a:fontRef idx="minor">
            <a:schemeClr val="tx1"/>
          </a:fontRef>
        </p:style>
      </p:cxnSp>
      <p:sp>
        <p:nvSpPr>
          <p:cNvPr id="13" name="32-Point Star 12"/>
          <p:cNvSpPr/>
          <p:nvPr/>
        </p:nvSpPr>
        <p:spPr>
          <a:xfrm>
            <a:off x="4414970" y="4572793"/>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32-Point Star 13"/>
          <p:cNvSpPr/>
          <p:nvPr/>
        </p:nvSpPr>
        <p:spPr>
          <a:xfrm>
            <a:off x="4540881" y="4205900"/>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32-Point Star 14"/>
          <p:cNvSpPr/>
          <p:nvPr/>
        </p:nvSpPr>
        <p:spPr>
          <a:xfrm>
            <a:off x="4708516" y="4306349"/>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32-Point Star 15"/>
          <p:cNvSpPr/>
          <p:nvPr/>
        </p:nvSpPr>
        <p:spPr>
          <a:xfrm>
            <a:off x="3835076" y="5273941"/>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32-Point Star 16"/>
          <p:cNvSpPr/>
          <p:nvPr/>
        </p:nvSpPr>
        <p:spPr>
          <a:xfrm>
            <a:off x="5958896" y="3196168"/>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32-Point Star 17"/>
          <p:cNvSpPr/>
          <p:nvPr/>
        </p:nvSpPr>
        <p:spPr>
          <a:xfrm>
            <a:off x="5762502" y="3357774"/>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32-Point Star 18"/>
          <p:cNvSpPr/>
          <p:nvPr/>
        </p:nvSpPr>
        <p:spPr>
          <a:xfrm>
            <a:off x="5440227" y="3308357"/>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32-Point Star 19"/>
          <p:cNvSpPr/>
          <p:nvPr/>
        </p:nvSpPr>
        <p:spPr>
          <a:xfrm>
            <a:off x="5136756" y="362486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32-Point Star 20"/>
          <p:cNvSpPr/>
          <p:nvPr/>
        </p:nvSpPr>
        <p:spPr>
          <a:xfrm>
            <a:off x="4436401" y="4356751"/>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32-Point Star 21"/>
          <p:cNvSpPr/>
          <p:nvPr/>
        </p:nvSpPr>
        <p:spPr>
          <a:xfrm>
            <a:off x="4262317" y="4756771"/>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32-Point Star 22"/>
          <p:cNvSpPr/>
          <p:nvPr/>
        </p:nvSpPr>
        <p:spPr>
          <a:xfrm>
            <a:off x="5009526" y="3893408"/>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32-Point Star 23"/>
          <p:cNvSpPr/>
          <p:nvPr/>
        </p:nvSpPr>
        <p:spPr>
          <a:xfrm>
            <a:off x="5461791" y="3602207"/>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32-Point Star 24"/>
          <p:cNvSpPr/>
          <p:nvPr/>
        </p:nvSpPr>
        <p:spPr>
          <a:xfrm>
            <a:off x="4051577" y="4609228"/>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32-Point Star 25"/>
          <p:cNvSpPr/>
          <p:nvPr/>
        </p:nvSpPr>
        <p:spPr>
          <a:xfrm>
            <a:off x="5686562" y="3129306"/>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32-Point Star 26"/>
          <p:cNvSpPr/>
          <p:nvPr/>
        </p:nvSpPr>
        <p:spPr>
          <a:xfrm>
            <a:off x="4733868" y="4053434"/>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32-Point Star 27"/>
          <p:cNvSpPr/>
          <p:nvPr/>
        </p:nvSpPr>
        <p:spPr>
          <a:xfrm>
            <a:off x="5327865" y="3893416"/>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32-Point Star 28"/>
          <p:cNvSpPr/>
          <p:nvPr/>
        </p:nvSpPr>
        <p:spPr>
          <a:xfrm>
            <a:off x="3799902" y="4956339"/>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extBox 30"/>
          <p:cNvSpPr txBox="1"/>
          <p:nvPr/>
        </p:nvSpPr>
        <p:spPr>
          <a:xfrm>
            <a:off x="4309883" y="5451132"/>
            <a:ext cx="933695" cy="323165"/>
          </a:xfrm>
          <a:prstGeom prst="rect">
            <a:avLst/>
          </a:prstGeom>
          <a:noFill/>
        </p:spPr>
        <p:txBody>
          <a:bodyPr wrap="square" rtlCol="0">
            <a:spAutoFit/>
          </a:bodyPr>
          <a:lstStyle/>
          <a:p>
            <a:pPr algn="ctr"/>
            <a:r>
              <a:rPr lang="en-US" sz="1500" b="1" dirty="0"/>
              <a:t>X</a:t>
            </a:r>
          </a:p>
        </p:txBody>
      </p:sp>
      <p:sp>
        <p:nvSpPr>
          <p:cNvPr id="32" name="TextBox 31"/>
          <p:cNvSpPr txBox="1"/>
          <p:nvPr/>
        </p:nvSpPr>
        <p:spPr>
          <a:xfrm>
            <a:off x="2590720" y="3729044"/>
            <a:ext cx="486054" cy="323165"/>
          </a:xfrm>
          <a:prstGeom prst="rect">
            <a:avLst/>
          </a:prstGeom>
          <a:noFill/>
        </p:spPr>
        <p:txBody>
          <a:bodyPr wrap="square" rtlCol="0">
            <a:spAutoFit/>
          </a:bodyPr>
          <a:lstStyle/>
          <a:p>
            <a:pPr algn="ctr"/>
            <a:r>
              <a:rPr lang="en-US" sz="1500" b="1" dirty="0"/>
              <a:t>Y</a:t>
            </a:r>
          </a:p>
        </p:txBody>
      </p:sp>
      <p:cxnSp>
        <p:nvCxnSpPr>
          <p:cNvPr id="9" name="Straight Connector 8"/>
          <p:cNvCxnSpPr/>
          <p:nvPr/>
        </p:nvCxnSpPr>
        <p:spPr>
          <a:xfrm flipV="1">
            <a:off x="3129227" y="2884276"/>
            <a:ext cx="2991675" cy="2954983"/>
          </a:xfrm>
          <a:prstGeom prst="line">
            <a:avLst/>
          </a:prstGeom>
          <a:ln w="28575">
            <a:solidFill>
              <a:srgbClr val="0070C0"/>
            </a:solidFill>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6582461" y="3276748"/>
            <a:ext cx="2620266" cy="461665"/>
          </a:xfrm>
          <a:prstGeom prst="rect">
            <a:avLst/>
          </a:prstGeom>
          <a:solidFill>
            <a:schemeClr val="accent3">
              <a:lumMod val="60000"/>
              <a:lumOff val="40000"/>
            </a:schemeClr>
          </a:solidFill>
          <a:effectLst>
            <a:outerShdw blurRad="165100" dist="266700" dir="1680000" sx="106000" sy="106000" algn="tl" rotWithShape="0">
              <a:prstClr val="black">
                <a:alpha val="40000"/>
              </a:prstClr>
            </a:outerShdw>
          </a:effectLst>
        </p:spPr>
        <p:txBody>
          <a:bodyPr wrap="square" rtlCol="0">
            <a:spAutoFit/>
          </a:bodyPr>
          <a:lstStyle/>
          <a:p>
            <a:pPr algn="ctr"/>
            <a:r>
              <a:rPr lang="en-US" sz="2400" dirty="0"/>
              <a:t>Y = A + BX</a:t>
            </a:r>
          </a:p>
        </p:txBody>
      </p:sp>
      <p:sp>
        <p:nvSpPr>
          <p:cNvPr id="39" name="TextBox 38"/>
          <p:cNvSpPr txBox="1"/>
          <p:nvPr/>
        </p:nvSpPr>
        <p:spPr>
          <a:xfrm>
            <a:off x="3541127" y="2572652"/>
            <a:ext cx="1020534" cy="646331"/>
          </a:xfrm>
          <a:prstGeom prst="rect">
            <a:avLst/>
          </a:prstGeom>
          <a:noFill/>
        </p:spPr>
        <p:txBody>
          <a:bodyPr wrap="square" rtlCol="0">
            <a:spAutoFit/>
          </a:bodyPr>
          <a:lstStyle/>
          <a:p>
            <a:r>
              <a:rPr lang="en-US" b="1" i="1" dirty="0">
                <a:solidFill>
                  <a:srgbClr val="FF0000"/>
                </a:solidFill>
              </a:rPr>
              <a:t>A ≠ 0</a:t>
            </a:r>
          </a:p>
          <a:p>
            <a:r>
              <a:rPr lang="en-US" b="1" i="1" dirty="0"/>
              <a:t>B = 1</a:t>
            </a:r>
          </a:p>
        </p:txBody>
      </p:sp>
      <p:cxnSp>
        <p:nvCxnSpPr>
          <p:cNvPr id="35" name="Straight Connector 34"/>
          <p:cNvCxnSpPr/>
          <p:nvPr/>
        </p:nvCxnSpPr>
        <p:spPr>
          <a:xfrm flipV="1">
            <a:off x="3122376" y="2329023"/>
            <a:ext cx="3093374" cy="3087084"/>
          </a:xfrm>
          <a:prstGeom prst="line">
            <a:avLst/>
          </a:prstGeom>
          <a:ln w="19050">
            <a:solidFill>
              <a:srgbClr val="005C2A"/>
            </a:solidFill>
            <a:prstDash val="lgDash"/>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3122375" y="5416106"/>
            <a:ext cx="0" cy="4231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4282757" y="4285032"/>
            <a:ext cx="0" cy="4231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547515" y="3035461"/>
            <a:ext cx="0" cy="42315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582461" y="3940639"/>
            <a:ext cx="2186003" cy="461665"/>
          </a:xfrm>
          <a:prstGeom prst="rect">
            <a:avLst/>
          </a:prstGeom>
          <a:solidFill>
            <a:schemeClr val="bg1"/>
          </a:solidFill>
          <a:ln w="28575">
            <a:solidFill>
              <a:srgbClr val="FF0000"/>
            </a:solidFill>
          </a:ln>
        </p:spPr>
        <p:txBody>
          <a:bodyPr wrap="square" rtlCol="0">
            <a:spAutoFit/>
          </a:bodyPr>
          <a:lstStyle/>
          <a:p>
            <a:pPr algn="ctr"/>
            <a:r>
              <a:rPr lang="en-US" sz="2400" b="1" i="1" dirty="0"/>
              <a:t>Y = -5 + X</a:t>
            </a:r>
          </a:p>
        </p:txBody>
      </p:sp>
      <p:sp>
        <p:nvSpPr>
          <p:cNvPr id="34" name="TextBox 33"/>
          <p:cNvSpPr txBox="1"/>
          <p:nvPr/>
        </p:nvSpPr>
        <p:spPr>
          <a:xfrm>
            <a:off x="6602945" y="4442335"/>
            <a:ext cx="832457" cy="461665"/>
          </a:xfrm>
          <a:prstGeom prst="rect">
            <a:avLst/>
          </a:prstGeom>
          <a:noFill/>
        </p:spPr>
        <p:txBody>
          <a:bodyPr wrap="square" rtlCol="0">
            <a:spAutoFit/>
          </a:bodyPr>
          <a:lstStyle/>
          <a:p>
            <a:r>
              <a:rPr lang="en-US" sz="2400" b="1" dirty="0"/>
              <a:t>CE =</a:t>
            </a:r>
          </a:p>
        </p:txBody>
      </p:sp>
      <p:sp>
        <p:nvSpPr>
          <p:cNvPr id="36" name="TextBox 35"/>
          <p:cNvSpPr txBox="1"/>
          <p:nvPr/>
        </p:nvSpPr>
        <p:spPr>
          <a:xfrm>
            <a:off x="6618872" y="4868027"/>
            <a:ext cx="1505456" cy="461665"/>
          </a:xfrm>
          <a:prstGeom prst="rect">
            <a:avLst/>
          </a:prstGeom>
          <a:noFill/>
        </p:spPr>
        <p:txBody>
          <a:bodyPr wrap="square" rtlCol="0">
            <a:spAutoFit/>
          </a:bodyPr>
          <a:lstStyle/>
          <a:p>
            <a:r>
              <a:rPr lang="en-US" sz="2400" b="1" dirty="0"/>
              <a:t>PE = B - 1</a:t>
            </a:r>
          </a:p>
        </p:txBody>
      </p:sp>
      <p:sp>
        <p:nvSpPr>
          <p:cNvPr id="37" name="TextBox 36"/>
          <p:cNvSpPr txBox="1"/>
          <p:nvPr/>
        </p:nvSpPr>
        <p:spPr>
          <a:xfrm>
            <a:off x="8015735" y="4868026"/>
            <a:ext cx="1648058" cy="461665"/>
          </a:xfrm>
          <a:prstGeom prst="rect">
            <a:avLst/>
          </a:prstGeom>
          <a:noFill/>
        </p:spPr>
        <p:txBody>
          <a:bodyPr wrap="square" rtlCol="0">
            <a:spAutoFit/>
          </a:bodyPr>
          <a:lstStyle/>
          <a:p>
            <a:r>
              <a:rPr lang="en-US" sz="2400" b="1" dirty="0"/>
              <a:t>= 1 – 1 = 0</a:t>
            </a:r>
          </a:p>
        </p:txBody>
      </p:sp>
      <p:sp>
        <p:nvSpPr>
          <p:cNvPr id="38" name="TextBox 37"/>
          <p:cNvSpPr txBox="1"/>
          <p:nvPr/>
        </p:nvSpPr>
        <p:spPr>
          <a:xfrm>
            <a:off x="7318489" y="4452609"/>
            <a:ext cx="1030854" cy="461665"/>
          </a:xfrm>
          <a:prstGeom prst="rect">
            <a:avLst/>
          </a:prstGeom>
          <a:noFill/>
        </p:spPr>
        <p:txBody>
          <a:bodyPr wrap="square" rtlCol="0">
            <a:spAutoFit/>
          </a:bodyPr>
          <a:lstStyle/>
          <a:p>
            <a:r>
              <a:rPr lang="en-US" sz="2400" b="1" dirty="0"/>
              <a:t>A =</a:t>
            </a:r>
            <a:r>
              <a:rPr lang="en-US" sz="2400" b="1" dirty="0">
                <a:solidFill>
                  <a:srgbClr val="FF0000"/>
                </a:solidFill>
              </a:rPr>
              <a:t> -5</a:t>
            </a:r>
          </a:p>
        </p:txBody>
      </p:sp>
      <p:sp>
        <p:nvSpPr>
          <p:cNvPr id="40" name="TextBox 39"/>
          <p:cNvSpPr txBox="1"/>
          <p:nvPr/>
        </p:nvSpPr>
        <p:spPr>
          <a:xfrm>
            <a:off x="2827738" y="5181388"/>
            <a:ext cx="660180" cy="461665"/>
          </a:xfrm>
          <a:prstGeom prst="rect">
            <a:avLst/>
          </a:prstGeom>
          <a:noFill/>
        </p:spPr>
        <p:txBody>
          <a:bodyPr wrap="square" rtlCol="0">
            <a:spAutoFit/>
          </a:bodyPr>
          <a:lstStyle/>
          <a:p>
            <a:r>
              <a:rPr lang="en-US" sz="2400" b="1" dirty="0"/>
              <a:t>0</a:t>
            </a:r>
          </a:p>
        </p:txBody>
      </p:sp>
      <p:sp>
        <p:nvSpPr>
          <p:cNvPr id="41" name="TextBox 40"/>
          <p:cNvSpPr txBox="1"/>
          <p:nvPr/>
        </p:nvSpPr>
        <p:spPr>
          <a:xfrm>
            <a:off x="2560241" y="5591070"/>
            <a:ext cx="443657" cy="461665"/>
          </a:xfrm>
          <a:prstGeom prst="rect">
            <a:avLst/>
          </a:prstGeom>
          <a:solidFill>
            <a:schemeClr val="bg1"/>
          </a:solidFill>
        </p:spPr>
        <p:txBody>
          <a:bodyPr wrap="square" rtlCol="0">
            <a:spAutoFit/>
          </a:bodyPr>
          <a:lstStyle/>
          <a:p>
            <a:r>
              <a:rPr lang="en-US" sz="2400" b="1" dirty="0">
                <a:solidFill>
                  <a:srgbClr val="FF0000"/>
                </a:solidFill>
              </a:rPr>
              <a:t>-5</a:t>
            </a:r>
          </a:p>
        </p:txBody>
      </p:sp>
      <p:cxnSp>
        <p:nvCxnSpPr>
          <p:cNvPr id="5" name="Straight Connector 4"/>
          <p:cNvCxnSpPr/>
          <p:nvPr/>
        </p:nvCxnSpPr>
        <p:spPr>
          <a:xfrm flipH="1">
            <a:off x="2946554" y="5832887"/>
            <a:ext cx="20574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83891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barn(inVertical)">
                                      <p:cBhvr>
                                        <p:cTn id="17" dur="500"/>
                                        <p:tgtEl>
                                          <p:spTgt spid="5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barn(inVertical)">
                                      <p:cBhvr>
                                        <p:cTn id="22" dur="500"/>
                                        <p:tgtEl>
                                          <p:spTgt spid="5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barn(inVertical)">
                                      <p:cBhvr>
                                        <p:cTn id="32" dur="500"/>
                                        <p:tgtEl>
                                          <p:spTgt spid="34"/>
                                        </p:tgtEl>
                                      </p:cBhvr>
                                    </p:animEffect>
                                  </p:childTnLst>
                                </p:cTn>
                              </p:par>
                            </p:childTnLst>
                          </p:cTn>
                        </p:par>
                        <p:par>
                          <p:cTn id="33" fill="hold">
                            <p:stCondLst>
                              <p:cond delay="500"/>
                            </p:stCondLst>
                            <p:childTnLst>
                              <p:par>
                                <p:cTn id="34" presetID="53" presetClass="entr" presetSubtype="16" fill="hold" nodeType="after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fill="hold"/>
                                        <p:tgtEl>
                                          <p:spTgt spid="5"/>
                                        </p:tgtEl>
                                        <p:attrNameLst>
                                          <p:attrName>ppt_w</p:attrName>
                                        </p:attrNameLst>
                                      </p:cBhvr>
                                      <p:tavLst>
                                        <p:tav tm="0">
                                          <p:val>
                                            <p:fltVal val="0"/>
                                          </p:val>
                                        </p:tav>
                                        <p:tav tm="100000">
                                          <p:val>
                                            <p:strVal val="#ppt_w"/>
                                          </p:val>
                                        </p:tav>
                                      </p:tavLst>
                                    </p:anim>
                                    <p:anim calcmode="lin" valueType="num">
                                      <p:cBhvr>
                                        <p:cTn id="37" dur="500" fill="hold"/>
                                        <p:tgtEl>
                                          <p:spTgt spid="5"/>
                                        </p:tgtEl>
                                        <p:attrNameLst>
                                          <p:attrName>ppt_h</p:attrName>
                                        </p:attrNameLst>
                                      </p:cBhvr>
                                      <p:tavLst>
                                        <p:tav tm="0">
                                          <p:val>
                                            <p:fltVal val="0"/>
                                          </p:val>
                                        </p:tav>
                                        <p:tav tm="100000">
                                          <p:val>
                                            <p:strVal val="#ppt_h"/>
                                          </p:val>
                                        </p:tav>
                                      </p:tavLst>
                                    </p:anim>
                                    <p:animEffect transition="in" filter="fade">
                                      <p:cBhvr>
                                        <p:cTn id="38" dur="500"/>
                                        <p:tgtEl>
                                          <p:spTgt spid="5"/>
                                        </p:tgtEl>
                                      </p:cBhvr>
                                    </p:animEffect>
                                  </p:childTnLst>
                                </p:cTn>
                              </p:par>
                            </p:childTnLst>
                          </p:cTn>
                        </p:par>
                        <p:par>
                          <p:cTn id="39" fill="hold">
                            <p:stCondLst>
                              <p:cond delay="1000"/>
                            </p:stCondLst>
                            <p:childTnLst>
                              <p:par>
                                <p:cTn id="40" presetID="45"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5000"/>
                                        <p:tgtEl>
                                          <p:spTgt spid="41"/>
                                        </p:tgtEl>
                                      </p:cBhvr>
                                    </p:animEffect>
                                    <p:anim calcmode="lin" valueType="num">
                                      <p:cBhvr>
                                        <p:cTn id="43" dur="5000" fill="hold"/>
                                        <p:tgtEl>
                                          <p:spTgt spid="41"/>
                                        </p:tgtEl>
                                        <p:attrNameLst>
                                          <p:attrName>ppt_w</p:attrName>
                                        </p:attrNameLst>
                                      </p:cBhvr>
                                      <p:tavLst>
                                        <p:tav tm="0" fmla="#ppt_w*sin(2.5*pi*$)">
                                          <p:val>
                                            <p:fltVal val="0"/>
                                          </p:val>
                                        </p:tav>
                                        <p:tav tm="100000">
                                          <p:val>
                                            <p:fltVal val="1"/>
                                          </p:val>
                                        </p:tav>
                                      </p:tavLst>
                                    </p:anim>
                                    <p:anim calcmode="lin" valueType="num">
                                      <p:cBhvr>
                                        <p:cTn id="44" dur="5000" fill="hold"/>
                                        <p:tgtEl>
                                          <p:spTgt spid="41"/>
                                        </p:tgtEl>
                                        <p:attrNameLst>
                                          <p:attrName>ppt_h</p:attrName>
                                        </p:attrNameLst>
                                      </p:cBhvr>
                                      <p:tavLst>
                                        <p:tav tm="0">
                                          <p:val>
                                            <p:strVal val="#ppt_h"/>
                                          </p:val>
                                        </p:tav>
                                        <p:tav tm="100000">
                                          <p:val>
                                            <p:strVal val="#ppt_h"/>
                                          </p:val>
                                        </p:tav>
                                      </p:tavLst>
                                    </p:anim>
                                  </p:childTnLst>
                                </p:cTn>
                              </p:par>
                            </p:childTnLst>
                          </p:cTn>
                        </p:par>
                        <p:par>
                          <p:cTn id="45" fill="hold">
                            <p:stCondLst>
                              <p:cond delay="6000"/>
                            </p:stCondLst>
                            <p:childTnLst>
                              <p:par>
                                <p:cTn id="46" presetID="16" presetClass="entr" presetSubtype="21" fill="hold" grpId="0" nodeType="afterEffect">
                                  <p:stCondLst>
                                    <p:cond delay="3000"/>
                                  </p:stCondLst>
                                  <p:childTnLst>
                                    <p:set>
                                      <p:cBhvr>
                                        <p:cTn id="47" dur="1" fill="hold">
                                          <p:stCondLst>
                                            <p:cond delay="0"/>
                                          </p:stCondLst>
                                        </p:cTn>
                                        <p:tgtEl>
                                          <p:spTgt spid="38"/>
                                        </p:tgtEl>
                                        <p:attrNameLst>
                                          <p:attrName>style.visibility</p:attrName>
                                        </p:attrNameLst>
                                      </p:cBhvr>
                                      <p:to>
                                        <p:strVal val="visible"/>
                                      </p:to>
                                    </p:set>
                                    <p:animEffect transition="in" filter="barn(inVertical)">
                                      <p:cBhvr>
                                        <p:cTn id="48" dur="500"/>
                                        <p:tgtEl>
                                          <p:spTgt spid="38"/>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arn(inVertical)">
                                      <p:cBhvr>
                                        <p:cTn id="53" dur="500"/>
                                        <p:tgtEl>
                                          <p:spTgt spid="36"/>
                                        </p:tgtEl>
                                      </p:cBhvr>
                                    </p:animEffect>
                                  </p:childTnLst>
                                </p:cTn>
                              </p:par>
                            </p:childTnLst>
                          </p:cTn>
                        </p:par>
                        <p:par>
                          <p:cTn id="54" fill="hold">
                            <p:stCondLst>
                              <p:cond delay="500"/>
                            </p:stCondLst>
                            <p:childTnLst>
                              <p:par>
                                <p:cTn id="55" presetID="16" presetClass="entr" presetSubtype="21" fill="hold" grpId="0" nodeType="afterEffect">
                                  <p:stCondLst>
                                    <p:cond delay="3000"/>
                                  </p:stCondLst>
                                  <p:childTnLst>
                                    <p:set>
                                      <p:cBhvr>
                                        <p:cTn id="56" dur="1" fill="hold">
                                          <p:stCondLst>
                                            <p:cond delay="0"/>
                                          </p:stCondLst>
                                        </p:cTn>
                                        <p:tgtEl>
                                          <p:spTgt spid="37"/>
                                        </p:tgtEl>
                                        <p:attrNameLst>
                                          <p:attrName>style.visibility</p:attrName>
                                        </p:attrNameLst>
                                      </p:cBhvr>
                                      <p:to>
                                        <p:strVal val="visible"/>
                                      </p:to>
                                    </p:set>
                                    <p:animEffect transition="in" filter="barn(inVertical)">
                                      <p:cBhvr>
                                        <p:cTn id="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6" grpId="0"/>
      <p:bldP spid="37" grpId="0"/>
      <p:bldP spid="38" grpId="0"/>
      <p:bldP spid="41"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763" y="1491639"/>
            <a:ext cx="8380476" cy="4629150"/>
          </a:xfr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a:bodyPr>
          <a:lstStyle/>
          <a:p>
            <a:pPr marL="82296" indent="0">
              <a:buNone/>
            </a:pPr>
            <a:endParaRPr lang="en-US" dirty="0"/>
          </a:p>
          <a:p>
            <a:pPr marL="82296" indent="0" algn="ctr" rtl="1">
              <a:buNone/>
            </a:pPr>
            <a:r>
              <a:rPr lang="fa-IR" sz="2400" dirty="0">
                <a:solidFill>
                  <a:schemeClr val="tx1"/>
                </a:solidFill>
              </a:rPr>
              <a:t>فقط خطای سامانمند </a:t>
            </a:r>
            <a:r>
              <a:rPr lang="fa-IR" sz="2400" b="1" dirty="0">
                <a:solidFill>
                  <a:srgbClr val="FF0000"/>
                </a:solidFill>
              </a:rPr>
              <a:t>نسبی</a:t>
            </a:r>
          </a:p>
          <a:p>
            <a:pPr marL="82296" indent="0">
              <a:buNone/>
            </a:pPr>
            <a:endParaRPr lang="en-US" dirty="0"/>
          </a:p>
          <a:p>
            <a:pPr marL="82296" indent="0">
              <a:buNone/>
            </a:pPr>
            <a:endParaRPr lang="fa-IR" dirty="0"/>
          </a:p>
          <a:p>
            <a:pPr marL="82296" indent="0">
              <a:buNone/>
            </a:pPr>
            <a:br>
              <a:rPr lang="en-US" dirty="0"/>
            </a:br>
            <a:endParaRPr lang="en-US" dirty="0"/>
          </a:p>
          <a:p>
            <a:pPr marL="82296" indent="0">
              <a:buNone/>
            </a:pPr>
            <a:endParaRPr lang="en-US" dirty="0"/>
          </a:p>
        </p:txBody>
      </p:sp>
      <p:cxnSp>
        <p:nvCxnSpPr>
          <p:cNvPr id="6" name="Straight Connector 5"/>
          <p:cNvCxnSpPr/>
          <p:nvPr/>
        </p:nvCxnSpPr>
        <p:spPr>
          <a:xfrm>
            <a:off x="3129227" y="2758228"/>
            <a:ext cx="0" cy="2843454"/>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129226" y="5601682"/>
            <a:ext cx="3366824" cy="0"/>
          </a:xfrm>
          <a:prstGeom prst="line">
            <a:avLst/>
          </a:prstGeom>
        </p:spPr>
        <p:style>
          <a:lnRef idx="3">
            <a:schemeClr val="dk1"/>
          </a:lnRef>
          <a:fillRef idx="0">
            <a:schemeClr val="dk1"/>
          </a:fillRef>
          <a:effectRef idx="2">
            <a:schemeClr val="dk1"/>
          </a:effectRef>
          <a:fontRef idx="minor">
            <a:schemeClr val="tx1"/>
          </a:fontRef>
        </p:style>
      </p:cxnSp>
      <p:sp>
        <p:nvSpPr>
          <p:cNvPr id="13" name="32-Point Star 12"/>
          <p:cNvSpPr/>
          <p:nvPr/>
        </p:nvSpPr>
        <p:spPr>
          <a:xfrm>
            <a:off x="4414970" y="4572793"/>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32-Point Star 13"/>
          <p:cNvSpPr/>
          <p:nvPr/>
        </p:nvSpPr>
        <p:spPr>
          <a:xfrm>
            <a:off x="5009526" y="4306349"/>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32-Point Star 14"/>
          <p:cNvSpPr/>
          <p:nvPr/>
        </p:nvSpPr>
        <p:spPr>
          <a:xfrm>
            <a:off x="4708516" y="4306349"/>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32-Point Star 15"/>
          <p:cNvSpPr/>
          <p:nvPr/>
        </p:nvSpPr>
        <p:spPr>
          <a:xfrm>
            <a:off x="3732123" y="5192826"/>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32-Point Star 16"/>
          <p:cNvSpPr/>
          <p:nvPr/>
        </p:nvSpPr>
        <p:spPr>
          <a:xfrm>
            <a:off x="6096002" y="3203876"/>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32-Point Star 17"/>
          <p:cNvSpPr/>
          <p:nvPr/>
        </p:nvSpPr>
        <p:spPr>
          <a:xfrm>
            <a:off x="5842145" y="340136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32-Point Star 18"/>
          <p:cNvSpPr/>
          <p:nvPr/>
        </p:nvSpPr>
        <p:spPr>
          <a:xfrm>
            <a:off x="5787633" y="3773780"/>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32-Point Star 19"/>
          <p:cNvSpPr/>
          <p:nvPr/>
        </p:nvSpPr>
        <p:spPr>
          <a:xfrm>
            <a:off x="5523918" y="395625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32-Point Star 20"/>
          <p:cNvSpPr/>
          <p:nvPr/>
        </p:nvSpPr>
        <p:spPr>
          <a:xfrm>
            <a:off x="4436401" y="4356751"/>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32-Point Star 21"/>
          <p:cNvSpPr/>
          <p:nvPr/>
        </p:nvSpPr>
        <p:spPr>
          <a:xfrm>
            <a:off x="4310774" y="4816813"/>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32-Point Star 22"/>
          <p:cNvSpPr/>
          <p:nvPr/>
        </p:nvSpPr>
        <p:spPr>
          <a:xfrm>
            <a:off x="5062601" y="395625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32-Point Star 23"/>
          <p:cNvSpPr/>
          <p:nvPr/>
        </p:nvSpPr>
        <p:spPr>
          <a:xfrm>
            <a:off x="5523918" y="363087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32-Point Star 24"/>
          <p:cNvSpPr/>
          <p:nvPr/>
        </p:nvSpPr>
        <p:spPr>
          <a:xfrm>
            <a:off x="4632396" y="4572793"/>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32-Point Star 25"/>
          <p:cNvSpPr/>
          <p:nvPr/>
        </p:nvSpPr>
        <p:spPr>
          <a:xfrm>
            <a:off x="5980996" y="3567008"/>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32-Point Star 26"/>
          <p:cNvSpPr/>
          <p:nvPr/>
        </p:nvSpPr>
        <p:spPr>
          <a:xfrm>
            <a:off x="4886345" y="410708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32-Point Star 27"/>
          <p:cNvSpPr/>
          <p:nvPr/>
        </p:nvSpPr>
        <p:spPr>
          <a:xfrm>
            <a:off x="5327865" y="3893416"/>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32-Point Star 28"/>
          <p:cNvSpPr/>
          <p:nvPr/>
        </p:nvSpPr>
        <p:spPr>
          <a:xfrm>
            <a:off x="3799902" y="4956339"/>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extBox 30"/>
          <p:cNvSpPr txBox="1"/>
          <p:nvPr/>
        </p:nvSpPr>
        <p:spPr>
          <a:xfrm>
            <a:off x="5288907" y="5689217"/>
            <a:ext cx="933695" cy="323165"/>
          </a:xfrm>
          <a:prstGeom prst="rect">
            <a:avLst/>
          </a:prstGeom>
          <a:noFill/>
        </p:spPr>
        <p:txBody>
          <a:bodyPr wrap="square" rtlCol="0">
            <a:spAutoFit/>
          </a:bodyPr>
          <a:lstStyle/>
          <a:p>
            <a:pPr algn="ctr"/>
            <a:r>
              <a:rPr lang="en-US" sz="1500" b="1" dirty="0"/>
              <a:t>X</a:t>
            </a:r>
          </a:p>
        </p:txBody>
      </p:sp>
      <p:sp>
        <p:nvSpPr>
          <p:cNvPr id="32" name="TextBox 31"/>
          <p:cNvSpPr txBox="1"/>
          <p:nvPr/>
        </p:nvSpPr>
        <p:spPr>
          <a:xfrm>
            <a:off x="2590720" y="3729044"/>
            <a:ext cx="486054" cy="323165"/>
          </a:xfrm>
          <a:prstGeom prst="rect">
            <a:avLst/>
          </a:prstGeom>
          <a:noFill/>
        </p:spPr>
        <p:txBody>
          <a:bodyPr wrap="square" rtlCol="0">
            <a:spAutoFit/>
          </a:bodyPr>
          <a:lstStyle/>
          <a:p>
            <a:pPr algn="ctr"/>
            <a:r>
              <a:rPr lang="en-US" sz="1500" b="1" dirty="0"/>
              <a:t>Y</a:t>
            </a:r>
          </a:p>
        </p:txBody>
      </p:sp>
      <p:cxnSp>
        <p:nvCxnSpPr>
          <p:cNvPr id="9" name="Straight Connector 8"/>
          <p:cNvCxnSpPr/>
          <p:nvPr/>
        </p:nvCxnSpPr>
        <p:spPr>
          <a:xfrm flipV="1">
            <a:off x="3129227" y="3028951"/>
            <a:ext cx="3453234" cy="2572733"/>
          </a:xfrm>
          <a:prstGeom prst="line">
            <a:avLst/>
          </a:prstGeom>
          <a:ln w="28575">
            <a:solidFill>
              <a:srgbClr val="0070C0"/>
            </a:solidFill>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6582461" y="3276748"/>
            <a:ext cx="2620266" cy="461665"/>
          </a:xfrm>
          <a:prstGeom prst="rect">
            <a:avLst/>
          </a:prstGeom>
          <a:solidFill>
            <a:schemeClr val="accent3">
              <a:lumMod val="60000"/>
              <a:lumOff val="40000"/>
            </a:schemeClr>
          </a:solidFill>
          <a:effectLst>
            <a:outerShdw blurRad="165100" dist="266700" dir="1680000" sx="106000" sy="106000" algn="tl" rotWithShape="0">
              <a:prstClr val="black">
                <a:alpha val="40000"/>
              </a:prstClr>
            </a:outerShdw>
          </a:effectLst>
        </p:spPr>
        <p:txBody>
          <a:bodyPr wrap="square" rtlCol="0">
            <a:spAutoFit/>
          </a:bodyPr>
          <a:lstStyle/>
          <a:p>
            <a:pPr algn="ctr"/>
            <a:r>
              <a:rPr lang="en-US" sz="2400" dirty="0"/>
              <a:t>Y = A + BX</a:t>
            </a:r>
          </a:p>
        </p:txBody>
      </p:sp>
      <p:sp>
        <p:nvSpPr>
          <p:cNvPr id="39" name="TextBox 38"/>
          <p:cNvSpPr txBox="1"/>
          <p:nvPr/>
        </p:nvSpPr>
        <p:spPr>
          <a:xfrm>
            <a:off x="3541127" y="2572652"/>
            <a:ext cx="1020534" cy="646331"/>
          </a:xfrm>
          <a:prstGeom prst="rect">
            <a:avLst/>
          </a:prstGeom>
          <a:noFill/>
        </p:spPr>
        <p:txBody>
          <a:bodyPr wrap="square" rtlCol="0">
            <a:spAutoFit/>
          </a:bodyPr>
          <a:lstStyle/>
          <a:p>
            <a:r>
              <a:rPr lang="en-US" b="1" i="1" dirty="0"/>
              <a:t>A = 0</a:t>
            </a:r>
          </a:p>
          <a:p>
            <a:r>
              <a:rPr lang="en-US" b="1" i="1" dirty="0">
                <a:solidFill>
                  <a:srgbClr val="FF0000"/>
                </a:solidFill>
              </a:rPr>
              <a:t>B ≠ 1</a:t>
            </a:r>
          </a:p>
        </p:txBody>
      </p:sp>
      <p:cxnSp>
        <p:nvCxnSpPr>
          <p:cNvPr id="11" name="Straight Connector 10"/>
          <p:cNvCxnSpPr/>
          <p:nvPr/>
        </p:nvCxnSpPr>
        <p:spPr>
          <a:xfrm flipV="1">
            <a:off x="3129228" y="2654392"/>
            <a:ext cx="3237118" cy="2947292"/>
          </a:xfrm>
          <a:prstGeom prst="line">
            <a:avLst/>
          </a:prstGeom>
          <a:ln w="19050">
            <a:solidFill>
              <a:srgbClr val="005C2A"/>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5016005" y="3870484"/>
            <a:ext cx="12870" cy="34833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5022488" y="4177789"/>
            <a:ext cx="6389" cy="1408826"/>
          </a:xfrm>
          <a:prstGeom prst="line">
            <a:avLst/>
          </a:prstGeom>
          <a:ln w="1905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6257221" y="2761952"/>
            <a:ext cx="8290" cy="51479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6242021" y="3276748"/>
            <a:ext cx="23491" cy="2302453"/>
          </a:xfrm>
          <a:prstGeom prst="line">
            <a:avLst/>
          </a:prstGeom>
          <a:ln w="19050">
            <a:solidFill>
              <a:schemeClr val="tx1">
                <a:lumMod val="75000"/>
                <a:lumOff val="25000"/>
              </a:schemeClr>
            </a:solidFill>
            <a:prstDash val="lgDash"/>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6582461" y="3940639"/>
            <a:ext cx="2186003" cy="461665"/>
          </a:xfrm>
          <a:prstGeom prst="rect">
            <a:avLst/>
          </a:prstGeom>
          <a:solidFill>
            <a:schemeClr val="bg1"/>
          </a:solidFill>
          <a:ln w="28575">
            <a:solidFill>
              <a:srgbClr val="FF0000"/>
            </a:solidFill>
          </a:ln>
        </p:spPr>
        <p:txBody>
          <a:bodyPr wrap="square" rtlCol="0">
            <a:spAutoFit/>
          </a:bodyPr>
          <a:lstStyle/>
          <a:p>
            <a:pPr algn="ctr"/>
            <a:r>
              <a:rPr lang="en-US" sz="2400" b="1" i="1" dirty="0"/>
              <a:t>Y = 0.9X</a:t>
            </a:r>
          </a:p>
        </p:txBody>
      </p:sp>
      <p:sp>
        <p:nvSpPr>
          <p:cNvPr id="34" name="TextBox 33"/>
          <p:cNvSpPr txBox="1"/>
          <p:nvPr/>
        </p:nvSpPr>
        <p:spPr>
          <a:xfrm>
            <a:off x="6602944" y="4442335"/>
            <a:ext cx="1600439" cy="461665"/>
          </a:xfrm>
          <a:prstGeom prst="rect">
            <a:avLst/>
          </a:prstGeom>
          <a:noFill/>
        </p:spPr>
        <p:txBody>
          <a:bodyPr wrap="square" rtlCol="0">
            <a:spAutoFit/>
          </a:bodyPr>
          <a:lstStyle/>
          <a:p>
            <a:r>
              <a:rPr lang="en-US" sz="2400" b="1" dirty="0"/>
              <a:t>CE = 0</a:t>
            </a:r>
          </a:p>
        </p:txBody>
      </p:sp>
      <p:sp>
        <p:nvSpPr>
          <p:cNvPr id="35" name="TextBox 34"/>
          <p:cNvSpPr txBox="1"/>
          <p:nvPr/>
        </p:nvSpPr>
        <p:spPr>
          <a:xfrm>
            <a:off x="6618872" y="4868027"/>
            <a:ext cx="1770438" cy="461665"/>
          </a:xfrm>
          <a:prstGeom prst="rect">
            <a:avLst/>
          </a:prstGeom>
          <a:noFill/>
        </p:spPr>
        <p:txBody>
          <a:bodyPr wrap="square" rtlCol="0">
            <a:spAutoFit/>
          </a:bodyPr>
          <a:lstStyle/>
          <a:p>
            <a:r>
              <a:rPr lang="en-US" sz="2400" b="1" dirty="0"/>
              <a:t>PE = 0.9 - 1</a:t>
            </a:r>
          </a:p>
        </p:txBody>
      </p:sp>
      <p:sp>
        <p:nvSpPr>
          <p:cNvPr id="36" name="TextBox 35"/>
          <p:cNvSpPr txBox="1"/>
          <p:nvPr/>
        </p:nvSpPr>
        <p:spPr>
          <a:xfrm>
            <a:off x="8259606" y="4893489"/>
            <a:ext cx="1004139" cy="461665"/>
          </a:xfrm>
          <a:prstGeom prst="rect">
            <a:avLst/>
          </a:prstGeom>
          <a:noFill/>
        </p:spPr>
        <p:txBody>
          <a:bodyPr wrap="square" rtlCol="0">
            <a:spAutoFit/>
          </a:bodyPr>
          <a:lstStyle/>
          <a:p>
            <a:r>
              <a:rPr lang="en-US" sz="2400" b="1" dirty="0"/>
              <a:t>= -0.1</a:t>
            </a:r>
          </a:p>
        </p:txBody>
      </p:sp>
      <p:sp>
        <p:nvSpPr>
          <p:cNvPr id="38" name="TextBox 37"/>
          <p:cNvSpPr txBox="1"/>
          <p:nvPr/>
        </p:nvSpPr>
        <p:spPr>
          <a:xfrm>
            <a:off x="8259605" y="5469926"/>
            <a:ext cx="1210356" cy="461665"/>
          </a:xfrm>
          <a:prstGeom prst="rect">
            <a:avLst/>
          </a:prstGeom>
          <a:noFill/>
        </p:spPr>
        <p:txBody>
          <a:bodyPr wrap="square" rtlCol="0">
            <a:spAutoFit/>
          </a:bodyPr>
          <a:lstStyle/>
          <a:p>
            <a:r>
              <a:rPr lang="en-US" sz="2400" b="1" dirty="0"/>
              <a:t>= </a:t>
            </a:r>
            <a:r>
              <a:rPr lang="en-US" sz="2400" b="1" dirty="0">
                <a:solidFill>
                  <a:srgbClr val="FF0000"/>
                </a:solidFill>
              </a:rPr>
              <a:t>-10%</a:t>
            </a:r>
          </a:p>
        </p:txBody>
      </p:sp>
    </p:spTree>
    <p:extLst>
      <p:ext uri="{BB962C8B-B14F-4D97-AF65-F5344CB8AC3E}">
        <p14:creationId xmlns:p14="http://schemas.microsoft.com/office/powerpoint/2010/main" val="18389823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circle(in)">
                                      <p:cBhvr>
                                        <p:cTn id="12" dur="2000"/>
                                        <p:tgtEl>
                                          <p:spTgt spid="37"/>
                                        </p:tgtEl>
                                      </p:cBhvr>
                                    </p:animEffect>
                                  </p:childTnLst>
                                </p:cTn>
                              </p:par>
                              <p:par>
                                <p:cTn id="13" presetID="6" presetClass="entr" presetSubtype="16" fill="hold"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circle(in)">
                                      <p:cBhvr>
                                        <p:cTn id="15" dur="20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circle(in)">
                                      <p:cBhvr>
                                        <p:cTn id="20" dur="2000"/>
                                        <p:tgtEl>
                                          <p:spTgt spid="45"/>
                                        </p:tgtEl>
                                      </p:cBhvr>
                                    </p:animEffect>
                                  </p:childTnLst>
                                </p:cTn>
                              </p:par>
                              <p:par>
                                <p:cTn id="21" presetID="6" presetClass="entr" presetSubtype="16"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circle(in)">
                                      <p:cBhvr>
                                        <p:cTn id="23" dur="200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inVertical)">
                                      <p:cBhvr>
                                        <p:cTn id="28" dur="500"/>
                                        <p:tgtEl>
                                          <p:spTgt spid="3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barn(inVertical)">
                                      <p:cBhvr>
                                        <p:cTn id="33" dur="500"/>
                                        <p:tgtEl>
                                          <p:spTgt spid="34"/>
                                        </p:tgtEl>
                                      </p:cBhvr>
                                    </p:animEffect>
                                  </p:childTnLst>
                                </p:cTn>
                              </p:par>
                            </p:childTnLst>
                          </p:cTn>
                        </p:par>
                        <p:par>
                          <p:cTn id="34" fill="hold">
                            <p:stCondLst>
                              <p:cond delay="500"/>
                            </p:stCondLst>
                            <p:childTnLst>
                              <p:par>
                                <p:cTn id="35" presetID="16" presetClass="entr" presetSubtype="21" fill="hold" grpId="0" nodeType="afterEffect">
                                  <p:stCondLst>
                                    <p:cond delay="1000"/>
                                  </p:stCondLst>
                                  <p:childTnLst>
                                    <p:set>
                                      <p:cBhvr>
                                        <p:cTn id="36" dur="1" fill="hold">
                                          <p:stCondLst>
                                            <p:cond delay="0"/>
                                          </p:stCondLst>
                                        </p:cTn>
                                        <p:tgtEl>
                                          <p:spTgt spid="35"/>
                                        </p:tgtEl>
                                        <p:attrNameLst>
                                          <p:attrName>style.visibility</p:attrName>
                                        </p:attrNameLst>
                                      </p:cBhvr>
                                      <p:to>
                                        <p:strVal val="visible"/>
                                      </p:to>
                                    </p:set>
                                    <p:animEffect transition="in" filter="barn(inVertical)">
                                      <p:cBhvr>
                                        <p:cTn id="37" dur="500"/>
                                        <p:tgtEl>
                                          <p:spTgt spid="35"/>
                                        </p:tgtEl>
                                      </p:cBhvr>
                                    </p:animEffect>
                                  </p:childTnLst>
                                </p:cTn>
                              </p:par>
                            </p:childTnLst>
                          </p:cTn>
                        </p:par>
                        <p:par>
                          <p:cTn id="38" fill="hold">
                            <p:stCondLst>
                              <p:cond delay="2000"/>
                            </p:stCondLst>
                            <p:childTnLst>
                              <p:par>
                                <p:cTn id="39" presetID="16" presetClass="entr" presetSubtype="21" fill="hold" grpId="0" nodeType="afterEffect">
                                  <p:stCondLst>
                                    <p:cond delay="200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childTnLst>
                          </p:cTn>
                        </p:par>
                        <p:par>
                          <p:cTn id="42" fill="hold">
                            <p:stCondLst>
                              <p:cond delay="4500"/>
                            </p:stCondLst>
                            <p:childTnLst>
                              <p:par>
                                <p:cTn id="43" presetID="16" presetClass="entr" presetSubtype="21" fill="hold" grpId="0" nodeType="afterEffect">
                                  <p:stCondLst>
                                    <p:cond delay="2000"/>
                                  </p:stCondLst>
                                  <p:childTnLst>
                                    <p:set>
                                      <p:cBhvr>
                                        <p:cTn id="44" dur="1" fill="hold">
                                          <p:stCondLst>
                                            <p:cond delay="0"/>
                                          </p:stCondLst>
                                        </p:cTn>
                                        <p:tgtEl>
                                          <p:spTgt spid="38"/>
                                        </p:tgtEl>
                                        <p:attrNameLst>
                                          <p:attrName>style.visibility</p:attrName>
                                        </p:attrNameLst>
                                      </p:cBhvr>
                                      <p:to>
                                        <p:strVal val="visible"/>
                                      </p:to>
                                    </p:set>
                                    <p:animEffect transition="in" filter="barn(inVertical)">
                                      <p:cBhvr>
                                        <p:cTn id="4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p:bldP spid="36" grpId="0"/>
      <p:bldP spid="38" grpId="0"/>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59353" y="1362078"/>
            <a:ext cx="8413845" cy="4629150"/>
          </a:xfr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ormAutofit/>
          </a:bodyPr>
          <a:lstStyle/>
          <a:p>
            <a:pPr marL="82296" indent="0">
              <a:buNone/>
            </a:pPr>
            <a:endParaRPr lang="en-US" dirty="0"/>
          </a:p>
          <a:p>
            <a:pPr marL="82296" indent="0" algn="ctr" rtl="1">
              <a:buNone/>
            </a:pPr>
            <a:r>
              <a:rPr lang="fa-IR" sz="2400" dirty="0">
                <a:solidFill>
                  <a:schemeClr val="tx1"/>
                </a:solidFill>
              </a:rPr>
              <a:t>خطای سامانمند </a:t>
            </a:r>
            <a:r>
              <a:rPr lang="fa-IR" sz="2400" b="1" dirty="0">
                <a:solidFill>
                  <a:srgbClr val="FF0000"/>
                </a:solidFill>
              </a:rPr>
              <a:t>ثابت و نسبی</a:t>
            </a:r>
          </a:p>
          <a:p>
            <a:pPr marL="82296" indent="0">
              <a:buNone/>
            </a:pPr>
            <a:endParaRPr lang="en-US" dirty="0"/>
          </a:p>
          <a:p>
            <a:pPr marL="82296" indent="0">
              <a:buNone/>
            </a:pPr>
            <a:endParaRPr lang="fa-IR" dirty="0"/>
          </a:p>
          <a:p>
            <a:pPr marL="82296" indent="0">
              <a:buNone/>
            </a:pPr>
            <a:br>
              <a:rPr lang="en-US" dirty="0"/>
            </a:br>
            <a:endParaRPr lang="en-US" dirty="0"/>
          </a:p>
          <a:p>
            <a:pPr marL="82296" indent="0">
              <a:buNone/>
            </a:pPr>
            <a:endParaRPr lang="en-US" dirty="0"/>
          </a:p>
        </p:txBody>
      </p:sp>
      <p:cxnSp>
        <p:nvCxnSpPr>
          <p:cNvPr id="6" name="Straight Connector 5"/>
          <p:cNvCxnSpPr/>
          <p:nvPr/>
        </p:nvCxnSpPr>
        <p:spPr>
          <a:xfrm>
            <a:off x="3129227" y="2758228"/>
            <a:ext cx="0" cy="2843454"/>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129226" y="5601682"/>
            <a:ext cx="3366824" cy="0"/>
          </a:xfrm>
          <a:prstGeom prst="line">
            <a:avLst/>
          </a:prstGeom>
        </p:spPr>
        <p:style>
          <a:lnRef idx="3">
            <a:schemeClr val="dk1"/>
          </a:lnRef>
          <a:fillRef idx="0">
            <a:schemeClr val="dk1"/>
          </a:fillRef>
          <a:effectRef idx="2">
            <a:schemeClr val="dk1"/>
          </a:effectRef>
          <a:fontRef idx="minor">
            <a:schemeClr val="tx1"/>
          </a:fontRef>
        </p:style>
      </p:cxnSp>
      <p:sp>
        <p:nvSpPr>
          <p:cNvPr id="13" name="32-Point Star 12"/>
          <p:cNvSpPr/>
          <p:nvPr/>
        </p:nvSpPr>
        <p:spPr>
          <a:xfrm>
            <a:off x="4145508" y="4891536"/>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32-Point Star 13"/>
          <p:cNvSpPr/>
          <p:nvPr/>
        </p:nvSpPr>
        <p:spPr>
          <a:xfrm>
            <a:off x="6134773" y="3915519"/>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32-Point Star 14"/>
          <p:cNvSpPr/>
          <p:nvPr/>
        </p:nvSpPr>
        <p:spPr>
          <a:xfrm>
            <a:off x="4796556" y="4513792"/>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32-Point Star 15"/>
          <p:cNvSpPr/>
          <p:nvPr/>
        </p:nvSpPr>
        <p:spPr>
          <a:xfrm>
            <a:off x="4448674" y="4809191"/>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32-Point Star 16"/>
          <p:cNvSpPr/>
          <p:nvPr/>
        </p:nvSpPr>
        <p:spPr>
          <a:xfrm>
            <a:off x="5983657" y="3640218"/>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32-Point Star 17"/>
          <p:cNvSpPr/>
          <p:nvPr/>
        </p:nvSpPr>
        <p:spPr>
          <a:xfrm>
            <a:off x="5486424" y="402912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32-Point Star 18"/>
          <p:cNvSpPr/>
          <p:nvPr/>
        </p:nvSpPr>
        <p:spPr>
          <a:xfrm>
            <a:off x="5707209" y="4146263"/>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32-Point Star 19"/>
          <p:cNvSpPr/>
          <p:nvPr/>
        </p:nvSpPr>
        <p:spPr>
          <a:xfrm>
            <a:off x="5176536" y="4370248"/>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32-Point Star 20"/>
          <p:cNvSpPr/>
          <p:nvPr/>
        </p:nvSpPr>
        <p:spPr>
          <a:xfrm>
            <a:off x="5387738" y="4406683"/>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32-Point Star 21"/>
          <p:cNvSpPr/>
          <p:nvPr/>
        </p:nvSpPr>
        <p:spPr>
          <a:xfrm>
            <a:off x="4129326" y="5237656"/>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32-Point Star 22"/>
          <p:cNvSpPr/>
          <p:nvPr/>
        </p:nvSpPr>
        <p:spPr>
          <a:xfrm>
            <a:off x="4436781" y="4553156"/>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32-Point Star 23"/>
          <p:cNvSpPr/>
          <p:nvPr/>
        </p:nvSpPr>
        <p:spPr>
          <a:xfrm>
            <a:off x="5202480" y="4523862"/>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32-Point Star 24"/>
          <p:cNvSpPr/>
          <p:nvPr/>
        </p:nvSpPr>
        <p:spPr>
          <a:xfrm>
            <a:off x="4780775" y="4959269"/>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32-Point Star 25"/>
          <p:cNvSpPr/>
          <p:nvPr/>
        </p:nvSpPr>
        <p:spPr>
          <a:xfrm>
            <a:off x="5631348" y="3842649"/>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32-Point Star 26"/>
          <p:cNvSpPr/>
          <p:nvPr/>
        </p:nvSpPr>
        <p:spPr>
          <a:xfrm>
            <a:off x="4304094" y="5155674"/>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32-Point Star 27"/>
          <p:cNvSpPr/>
          <p:nvPr/>
        </p:nvSpPr>
        <p:spPr>
          <a:xfrm>
            <a:off x="4705442" y="4626123"/>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32-Point Star 28"/>
          <p:cNvSpPr/>
          <p:nvPr/>
        </p:nvSpPr>
        <p:spPr>
          <a:xfrm>
            <a:off x="3859092" y="519115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9" name="Straight Connector 8"/>
          <p:cNvCxnSpPr/>
          <p:nvPr/>
        </p:nvCxnSpPr>
        <p:spPr>
          <a:xfrm flipV="1">
            <a:off x="3153654" y="3260724"/>
            <a:ext cx="3757256" cy="2579007"/>
          </a:xfrm>
          <a:prstGeom prst="line">
            <a:avLst/>
          </a:prstGeom>
          <a:ln w="28575">
            <a:solidFill>
              <a:srgbClr val="0070C0"/>
            </a:solidFill>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6981934" y="3320050"/>
            <a:ext cx="2620266" cy="461665"/>
          </a:xfrm>
          <a:prstGeom prst="rect">
            <a:avLst/>
          </a:prstGeom>
          <a:solidFill>
            <a:schemeClr val="accent3">
              <a:lumMod val="60000"/>
              <a:lumOff val="40000"/>
            </a:schemeClr>
          </a:solidFill>
          <a:effectLst>
            <a:outerShdw blurRad="165100" dist="266700" dir="1680000" sx="106000" sy="106000" algn="tl" rotWithShape="0">
              <a:prstClr val="black">
                <a:alpha val="40000"/>
              </a:prstClr>
            </a:outerShdw>
          </a:effectLst>
        </p:spPr>
        <p:txBody>
          <a:bodyPr wrap="square" rtlCol="0">
            <a:spAutoFit/>
          </a:bodyPr>
          <a:lstStyle/>
          <a:p>
            <a:pPr algn="ctr"/>
            <a:r>
              <a:rPr lang="en-US" sz="2400" dirty="0"/>
              <a:t>Y = A + BX</a:t>
            </a:r>
          </a:p>
        </p:txBody>
      </p:sp>
      <p:sp>
        <p:nvSpPr>
          <p:cNvPr id="39" name="TextBox 38"/>
          <p:cNvSpPr txBox="1"/>
          <p:nvPr/>
        </p:nvSpPr>
        <p:spPr>
          <a:xfrm>
            <a:off x="3531982" y="1816527"/>
            <a:ext cx="1020534" cy="646331"/>
          </a:xfrm>
          <a:prstGeom prst="rect">
            <a:avLst/>
          </a:prstGeom>
          <a:noFill/>
        </p:spPr>
        <p:txBody>
          <a:bodyPr wrap="square" rtlCol="0">
            <a:spAutoFit/>
          </a:bodyPr>
          <a:lstStyle/>
          <a:p>
            <a:r>
              <a:rPr lang="en-US" b="1" i="1" dirty="0"/>
              <a:t>A </a:t>
            </a:r>
            <a:r>
              <a:rPr lang="en-US" b="1" i="1" dirty="0">
                <a:solidFill>
                  <a:srgbClr val="FF0000"/>
                </a:solidFill>
              </a:rPr>
              <a:t>≠</a:t>
            </a:r>
            <a:r>
              <a:rPr lang="en-US" b="1" i="1" dirty="0"/>
              <a:t> 0</a:t>
            </a:r>
          </a:p>
          <a:p>
            <a:r>
              <a:rPr lang="en-US" b="1" i="1" dirty="0"/>
              <a:t>B</a:t>
            </a:r>
            <a:r>
              <a:rPr lang="en-US" b="1" i="1" dirty="0">
                <a:solidFill>
                  <a:srgbClr val="FF0000"/>
                </a:solidFill>
              </a:rPr>
              <a:t> ≠ </a:t>
            </a:r>
            <a:r>
              <a:rPr lang="en-US" b="1" i="1" dirty="0"/>
              <a:t>1</a:t>
            </a:r>
          </a:p>
        </p:txBody>
      </p:sp>
      <p:cxnSp>
        <p:nvCxnSpPr>
          <p:cNvPr id="11" name="Straight Connector 10"/>
          <p:cNvCxnSpPr/>
          <p:nvPr/>
        </p:nvCxnSpPr>
        <p:spPr>
          <a:xfrm flipV="1">
            <a:off x="3137331" y="2648842"/>
            <a:ext cx="3237118" cy="2947292"/>
          </a:xfrm>
          <a:prstGeom prst="line">
            <a:avLst/>
          </a:prstGeom>
          <a:ln w="57150">
            <a:solidFill>
              <a:srgbClr val="005C2A"/>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788018" y="4359219"/>
            <a:ext cx="20991" cy="3429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781518" y="4630209"/>
            <a:ext cx="25945" cy="96012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176294" y="3141410"/>
            <a:ext cx="13619" cy="61722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160766" y="3771401"/>
            <a:ext cx="39839" cy="185166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114149" y="5613318"/>
            <a:ext cx="4115" cy="2682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H="1">
            <a:off x="4804424" y="4090987"/>
            <a:ext cx="4115" cy="2682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6164218" y="2866017"/>
            <a:ext cx="4115" cy="26823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V="1">
            <a:off x="3114149" y="2745515"/>
            <a:ext cx="3442443" cy="3108449"/>
          </a:xfrm>
          <a:prstGeom prst="line">
            <a:avLst/>
          </a:prstGeom>
          <a:ln w="28575">
            <a:solidFill>
              <a:srgbClr val="FF0000"/>
            </a:solidFill>
            <a:prstDash val="lgDash"/>
          </a:ln>
        </p:spPr>
        <p:style>
          <a:lnRef idx="1">
            <a:schemeClr val="accent4"/>
          </a:lnRef>
          <a:fillRef idx="0">
            <a:schemeClr val="accent4"/>
          </a:fillRef>
          <a:effectRef idx="0">
            <a:schemeClr val="accent4"/>
          </a:effectRef>
          <a:fontRef idx="minor">
            <a:schemeClr val="tx1"/>
          </a:fontRef>
        </p:style>
      </p:cxnSp>
      <p:sp>
        <p:nvSpPr>
          <p:cNvPr id="47" name="TextBox 46"/>
          <p:cNvSpPr txBox="1"/>
          <p:nvPr/>
        </p:nvSpPr>
        <p:spPr>
          <a:xfrm>
            <a:off x="4481450" y="5703923"/>
            <a:ext cx="515393" cy="323165"/>
          </a:xfrm>
          <a:prstGeom prst="rect">
            <a:avLst/>
          </a:prstGeom>
          <a:noFill/>
        </p:spPr>
        <p:txBody>
          <a:bodyPr wrap="square" rtlCol="0">
            <a:spAutoFit/>
          </a:bodyPr>
          <a:lstStyle/>
          <a:p>
            <a:pPr algn="ctr"/>
            <a:r>
              <a:rPr lang="en-US" sz="1500" b="1" dirty="0"/>
              <a:t>Xc1</a:t>
            </a:r>
          </a:p>
        </p:txBody>
      </p:sp>
      <p:sp>
        <p:nvSpPr>
          <p:cNvPr id="48" name="TextBox 47"/>
          <p:cNvSpPr txBox="1"/>
          <p:nvPr/>
        </p:nvSpPr>
        <p:spPr>
          <a:xfrm>
            <a:off x="5959633" y="5641516"/>
            <a:ext cx="515393" cy="323165"/>
          </a:xfrm>
          <a:prstGeom prst="rect">
            <a:avLst/>
          </a:prstGeom>
          <a:noFill/>
        </p:spPr>
        <p:txBody>
          <a:bodyPr wrap="square" rtlCol="0">
            <a:spAutoFit/>
          </a:bodyPr>
          <a:lstStyle/>
          <a:p>
            <a:pPr algn="ctr"/>
            <a:r>
              <a:rPr lang="en-US" sz="1500" b="1" dirty="0"/>
              <a:t>Xc2</a:t>
            </a:r>
          </a:p>
        </p:txBody>
      </p:sp>
      <p:cxnSp>
        <p:nvCxnSpPr>
          <p:cNvPr id="49" name="Straight Connector 48"/>
          <p:cNvCxnSpPr>
            <a:cxnSpLocks/>
          </p:cNvCxnSpPr>
          <p:nvPr/>
        </p:nvCxnSpPr>
        <p:spPr>
          <a:xfrm flipH="1">
            <a:off x="2817113" y="4757783"/>
            <a:ext cx="1977376" cy="39369"/>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a:cxnSpLocks/>
          </p:cNvCxnSpPr>
          <p:nvPr/>
        </p:nvCxnSpPr>
        <p:spPr>
          <a:xfrm flipH="1">
            <a:off x="2713483" y="4077072"/>
            <a:ext cx="2016000" cy="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endCxn id="67" idx="2"/>
          </p:cNvCxnSpPr>
          <p:nvPr/>
        </p:nvCxnSpPr>
        <p:spPr>
          <a:xfrm flipH="1">
            <a:off x="2817113" y="3724299"/>
            <a:ext cx="3338390" cy="24736"/>
          </a:xfrm>
          <a:prstGeom prst="line">
            <a:avLst/>
          </a:prstGeom>
          <a:ln w="19050">
            <a:solidFill>
              <a:schemeClr val="accent4">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a:cxnSpLocks/>
          </p:cNvCxnSpPr>
          <p:nvPr/>
        </p:nvCxnSpPr>
        <p:spPr>
          <a:xfrm flipH="1">
            <a:off x="2687349" y="2867087"/>
            <a:ext cx="3447426" cy="345"/>
          </a:xfrm>
          <a:prstGeom prst="line">
            <a:avLst/>
          </a:prstGeom>
          <a:ln w="19050">
            <a:solidFill>
              <a:schemeClr val="accent4">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cxnSpLocks/>
          </p:cNvCxnSpPr>
          <p:nvPr/>
        </p:nvCxnSpPr>
        <p:spPr>
          <a:xfrm>
            <a:off x="2829179" y="4314434"/>
            <a:ext cx="1930025"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521785" y="4059752"/>
            <a:ext cx="456482" cy="323165"/>
          </a:xfrm>
          <a:prstGeom prst="rect">
            <a:avLst/>
          </a:prstGeom>
          <a:noFill/>
        </p:spPr>
        <p:txBody>
          <a:bodyPr wrap="square" rtlCol="0">
            <a:spAutoFit/>
          </a:bodyPr>
          <a:lstStyle/>
          <a:p>
            <a:r>
              <a:rPr lang="en-US" sz="1500" b="1" i="1" dirty="0">
                <a:solidFill>
                  <a:srgbClr val="FF0000"/>
                </a:solidFill>
              </a:rPr>
              <a:t>CE</a:t>
            </a:r>
          </a:p>
        </p:txBody>
      </p:sp>
      <p:sp>
        <p:nvSpPr>
          <p:cNvPr id="51" name="TextBox 50"/>
          <p:cNvSpPr txBox="1"/>
          <p:nvPr/>
        </p:nvSpPr>
        <p:spPr>
          <a:xfrm>
            <a:off x="3493242" y="4392416"/>
            <a:ext cx="456482" cy="323165"/>
          </a:xfrm>
          <a:prstGeom prst="rect">
            <a:avLst/>
          </a:prstGeom>
          <a:noFill/>
        </p:spPr>
        <p:txBody>
          <a:bodyPr wrap="square" rtlCol="0">
            <a:spAutoFit/>
          </a:bodyPr>
          <a:lstStyle/>
          <a:p>
            <a:r>
              <a:rPr lang="en-US" sz="1500" b="1" i="1" dirty="0"/>
              <a:t>PE</a:t>
            </a:r>
            <a:endParaRPr lang="en-US" sz="1350" b="1" i="1" dirty="0"/>
          </a:p>
        </p:txBody>
      </p:sp>
      <p:cxnSp>
        <p:nvCxnSpPr>
          <p:cNvPr id="55" name="Straight Arrow Connector 54"/>
          <p:cNvCxnSpPr>
            <a:cxnSpLocks/>
          </p:cNvCxnSpPr>
          <p:nvPr/>
        </p:nvCxnSpPr>
        <p:spPr>
          <a:xfrm>
            <a:off x="2759831" y="3123389"/>
            <a:ext cx="3325529" cy="10862"/>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506355" y="2882566"/>
            <a:ext cx="456482" cy="323165"/>
          </a:xfrm>
          <a:prstGeom prst="rect">
            <a:avLst/>
          </a:prstGeom>
          <a:noFill/>
        </p:spPr>
        <p:txBody>
          <a:bodyPr wrap="square" rtlCol="0">
            <a:spAutoFit/>
          </a:bodyPr>
          <a:lstStyle/>
          <a:p>
            <a:r>
              <a:rPr lang="en-US" sz="1500" b="1" i="1" dirty="0">
                <a:solidFill>
                  <a:srgbClr val="FF0000"/>
                </a:solidFill>
              </a:rPr>
              <a:t>CE</a:t>
            </a:r>
          </a:p>
        </p:txBody>
      </p:sp>
      <p:sp>
        <p:nvSpPr>
          <p:cNvPr id="58" name="TextBox 57"/>
          <p:cNvSpPr txBox="1"/>
          <p:nvPr/>
        </p:nvSpPr>
        <p:spPr>
          <a:xfrm>
            <a:off x="3287688" y="3117093"/>
            <a:ext cx="663222" cy="553998"/>
          </a:xfrm>
          <a:prstGeom prst="rect">
            <a:avLst/>
          </a:prstGeom>
          <a:noFill/>
        </p:spPr>
        <p:txBody>
          <a:bodyPr wrap="square" rtlCol="0">
            <a:spAutoFit/>
          </a:bodyPr>
          <a:lstStyle/>
          <a:p>
            <a:r>
              <a:rPr lang="en-US" sz="3000" b="1" i="1" dirty="0"/>
              <a:t>PE</a:t>
            </a:r>
            <a:endParaRPr lang="en-US" sz="3300" b="1" i="1" dirty="0"/>
          </a:p>
        </p:txBody>
      </p:sp>
      <p:sp>
        <p:nvSpPr>
          <p:cNvPr id="66" name="Down Arrow 65"/>
          <p:cNvSpPr/>
          <p:nvPr/>
        </p:nvSpPr>
        <p:spPr>
          <a:xfrm>
            <a:off x="2565803" y="4077072"/>
            <a:ext cx="480060" cy="6807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a:t>
            </a:r>
            <a:endParaRPr lang="en-US" sz="1350" b="1" dirty="0"/>
          </a:p>
        </p:txBody>
      </p:sp>
      <p:sp>
        <p:nvSpPr>
          <p:cNvPr id="67" name="Down Arrow 66"/>
          <p:cNvSpPr/>
          <p:nvPr/>
        </p:nvSpPr>
        <p:spPr>
          <a:xfrm>
            <a:off x="2480572" y="2874098"/>
            <a:ext cx="673082" cy="874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SE</a:t>
            </a:r>
            <a:endParaRPr lang="en-US" sz="2400" b="1" dirty="0"/>
          </a:p>
        </p:txBody>
      </p:sp>
      <p:sp>
        <p:nvSpPr>
          <p:cNvPr id="60" name="TextBox 59"/>
          <p:cNvSpPr txBox="1"/>
          <p:nvPr/>
        </p:nvSpPr>
        <p:spPr>
          <a:xfrm>
            <a:off x="6964103" y="3982581"/>
            <a:ext cx="2186003" cy="461665"/>
          </a:xfrm>
          <a:prstGeom prst="rect">
            <a:avLst/>
          </a:prstGeom>
          <a:solidFill>
            <a:schemeClr val="bg1"/>
          </a:solidFill>
          <a:ln w="28575">
            <a:solidFill>
              <a:srgbClr val="FF0000"/>
            </a:solidFill>
          </a:ln>
        </p:spPr>
        <p:txBody>
          <a:bodyPr wrap="square" rtlCol="0">
            <a:spAutoFit/>
          </a:bodyPr>
          <a:lstStyle/>
          <a:p>
            <a:pPr algn="ctr"/>
            <a:r>
              <a:rPr lang="en-US" sz="2400" b="1" i="1" dirty="0"/>
              <a:t>Y = -5 + 0.9X</a:t>
            </a:r>
          </a:p>
        </p:txBody>
      </p:sp>
      <p:sp>
        <p:nvSpPr>
          <p:cNvPr id="63" name="TextBox 62"/>
          <p:cNvSpPr txBox="1"/>
          <p:nvPr/>
        </p:nvSpPr>
        <p:spPr>
          <a:xfrm>
            <a:off x="6984585" y="4484276"/>
            <a:ext cx="1600439" cy="461665"/>
          </a:xfrm>
          <a:prstGeom prst="rect">
            <a:avLst/>
          </a:prstGeom>
          <a:noFill/>
        </p:spPr>
        <p:txBody>
          <a:bodyPr wrap="square" rtlCol="0">
            <a:spAutoFit/>
          </a:bodyPr>
          <a:lstStyle/>
          <a:p>
            <a:r>
              <a:rPr lang="en-US" sz="2400" b="1" dirty="0"/>
              <a:t>CE = -5</a:t>
            </a:r>
          </a:p>
        </p:txBody>
      </p:sp>
      <p:sp>
        <p:nvSpPr>
          <p:cNvPr id="64" name="TextBox 63"/>
          <p:cNvSpPr txBox="1"/>
          <p:nvPr/>
        </p:nvSpPr>
        <p:spPr>
          <a:xfrm>
            <a:off x="7000513" y="4909969"/>
            <a:ext cx="1770438" cy="461665"/>
          </a:xfrm>
          <a:prstGeom prst="rect">
            <a:avLst/>
          </a:prstGeom>
          <a:noFill/>
        </p:spPr>
        <p:txBody>
          <a:bodyPr wrap="square" rtlCol="0">
            <a:spAutoFit/>
          </a:bodyPr>
          <a:lstStyle/>
          <a:p>
            <a:r>
              <a:rPr lang="en-US" sz="2400" b="1" dirty="0"/>
              <a:t>PE = 0.9 - 1</a:t>
            </a:r>
          </a:p>
        </p:txBody>
      </p:sp>
      <p:sp>
        <p:nvSpPr>
          <p:cNvPr id="65" name="TextBox 64"/>
          <p:cNvSpPr txBox="1"/>
          <p:nvPr/>
        </p:nvSpPr>
        <p:spPr>
          <a:xfrm>
            <a:off x="8641246" y="4935430"/>
            <a:ext cx="1203762" cy="461665"/>
          </a:xfrm>
          <a:prstGeom prst="rect">
            <a:avLst/>
          </a:prstGeom>
          <a:noFill/>
        </p:spPr>
        <p:txBody>
          <a:bodyPr wrap="square" rtlCol="0">
            <a:spAutoFit/>
          </a:bodyPr>
          <a:lstStyle/>
          <a:p>
            <a:r>
              <a:rPr lang="en-US" sz="2400" b="1" dirty="0"/>
              <a:t>= -10%</a:t>
            </a:r>
          </a:p>
        </p:txBody>
      </p:sp>
    </p:spTree>
    <p:extLst>
      <p:ext uri="{BB962C8B-B14F-4D97-AF65-F5344CB8AC3E}">
        <p14:creationId xmlns:p14="http://schemas.microsoft.com/office/powerpoint/2010/main" val="500470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barn(inVertical)">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barn(inVertical)">
                                      <p:cBhvr>
                                        <p:cTn id="17" dur="500"/>
                                        <p:tgtEl>
                                          <p:spTgt spid="66"/>
                                        </p:tgtEl>
                                      </p:cBhvr>
                                    </p:animEffect>
                                  </p:childTnLst>
                                </p:cTn>
                              </p:par>
                              <p:par>
                                <p:cTn id="18" presetID="16" presetClass="entr" presetSubtype="21" fill="hold" nodeType="with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inVertical)">
                                      <p:cBhvr>
                                        <p:cTn id="20" dur="500"/>
                                        <p:tgtEl>
                                          <p:spTgt spid="49"/>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barn(inVertical)">
                                      <p:cBhvr>
                                        <p:cTn id="28" dur="500"/>
                                        <p:tgtEl>
                                          <p:spTgt spid="3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barn(inVertical)">
                                      <p:cBhvr>
                                        <p:cTn id="31" dur="500"/>
                                        <p:tgtEl>
                                          <p:spTgt spid="5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61"/>
                                        </p:tgtEl>
                                        <p:attrNameLst>
                                          <p:attrName>style.visibility</p:attrName>
                                        </p:attrNameLst>
                                      </p:cBhvr>
                                      <p:to>
                                        <p:strVal val="visible"/>
                                      </p:to>
                                    </p:set>
                                    <p:animEffect transition="in" filter="barn(inVertical)">
                                      <p:cBhvr>
                                        <p:cTn id="36" dur="500"/>
                                        <p:tgtEl>
                                          <p:spTgt spid="61"/>
                                        </p:tgtEl>
                                      </p:cBhvr>
                                    </p:animEffect>
                                  </p:childTnLst>
                                </p:cTn>
                              </p:par>
                              <p:par>
                                <p:cTn id="37" presetID="16" presetClass="entr" presetSubtype="21" fill="hold" nodeType="with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barn(inVertical)">
                                      <p:cBhvr>
                                        <p:cTn id="39" dur="500"/>
                                        <p:tgtEl>
                                          <p:spTgt spid="6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barn(inVertical)">
                                      <p:cBhvr>
                                        <p:cTn id="42" dur="500"/>
                                        <p:tgtEl>
                                          <p:spTgt spid="6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7"/>
                                        </p:tgtEl>
                                        <p:attrNameLst>
                                          <p:attrName>style.visibility</p:attrName>
                                        </p:attrNameLst>
                                      </p:cBhvr>
                                      <p:to>
                                        <p:strVal val="visible"/>
                                      </p:to>
                                    </p:set>
                                    <p:animEffect transition="in" filter="barn(inVertical)">
                                      <p:cBhvr>
                                        <p:cTn id="47" dur="500"/>
                                        <p:tgtEl>
                                          <p:spTgt spid="57"/>
                                        </p:tgtEl>
                                      </p:cBhvr>
                                    </p:animEffect>
                                  </p:childTnLst>
                                </p:cTn>
                              </p:par>
                              <p:par>
                                <p:cTn id="48" presetID="16" presetClass="entr" presetSubtype="21"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barn(inVertical)">
                                      <p:cBhvr>
                                        <p:cTn id="50" dur="500"/>
                                        <p:tgtEl>
                                          <p:spTgt spid="55"/>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1000" fill="hold"/>
                                        <p:tgtEl>
                                          <p:spTgt spid="58"/>
                                        </p:tgtEl>
                                        <p:attrNameLst>
                                          <p:attrName>ppt_w</p:attrName>
                                        </p:attrNameLst>
                                      </p:cBhvr>
                                      <p:tavLst>
                                        <p:tav tm="0">
                                          <p:val>
                                            <p:fltVal val="0"/>
                                          </p:val>
                                        </p:tav>
                                        <p:tav tm="100000">
                                          <p:val>
                                            <p:strVal val="#ppt_w"/>
                                          </p:val>
                                        </p:tav>
                                      </p:tavLst>
                                    </p:anim>
                                    <p:anim calcmode="lin" valueType="num">
                                      <p:cBhvr>
                                        <p:cTn id="56" dur="1000" fill="hold"/>
                                        <p:tgtEl>
                                          <p:spTgt spid="58"/>
                                        </p:tgtEl>
                                        <p:attrNameLst>
                                          <p:attrName>ppt_h</p:attrName>
                                        </p:attrNameLst>
                                      </p:cBhvr>
                                      <p:tavLst>
                                        <p:tav tm="0">
                                          <p:val>
                                            <p:fltVal val="0"/>
                                          </p:val>
                                        </p:tav>
                                        <p:tav tm="100000">
                                          <p:val>
                                            <p:strVal val="#ppt_h"/>
                                          </p:val>
                                        </p:tav>
                                      </p:tavLst>
                                    </p:anim>
                                    <p:anim calcmode="lin" valueType="num">
                                      <p:cBhvr>
                                        <p:cTn id="57" dur="1000" fill="hold"/>
                                        <p:tgtEl>
                                          <p:spTgt spid="58"/>
                                        </p:tgtEl>
                                        <p:attrNameLst>
                                          <p:attrName>style.rotation</p:attrName>
                                        </p:attrNameLst>
                                      </p:cBhvr>
                                      <p:tavLst>
                                        <p:tav tm="0">
                                          <p:val>
                                            <p:fltVal val="90"/>
                                          </p:val>
                                        </p:tav>
                                        <p:tav tm="100000">
                                          <p:val>
                                            <p:fltVal val="0"/>
                                          </p:val>
                                        </p:tav>
                                      </p:tavLst>
                                    </p:anim>
                                    <p:animEffect transition="in" filter="fade">
                                      <p:cBhvr>
                                        <p:cTn id="58" dur="1000"/>
                                        <p:tgtEl>
                                          <p:spTgt spid="58"/>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inVertical)">
                                      <p:cBhvr>
                                        <p:cTn id="63" dur="500"/>
                                        <p:tgtEl>
                                          <p:spTgt spid="60"/>
                                        </p:tgtEl>
                                      </p:cBhvr>
                                    </p:animEffect>
                                  </p:childTnLst>
                                </p:cTn>
                              </p:par>
                            </p:childTnLst>
                          </p:cTn>
                        </p:par>
                        <p:par>
                          <p:cTn id="64" fill="hold">
                            <p:stCondLst>
                              <p:cond delay="500"/>
                            </p:stCondLst>
                            <p:childTnLst>
                              <p:par>
                                <p:cTn id="65" presetID="16" presetClass="entr" presetSubtype="21" fill="hold" grpId="0" nodeType="afterEffect">
                                  <p:stCondLst>
                                    <p:cond delay="2000"/>
                                  </p:stCondLst>
                                  <p:childTnLst>
                                    <p:set>
                                      <p:cBhvr>
                                        <p:cTn id="66" dur="1" fill="hold">
                                          <p:stCondLst>
                                            <p:cond delay="0"/>
                                          </p:stCondLst>
                                        </p:cTn>
                                        <p:tgtEl>
                                          <p:spTgt spid="63"/>
                                        </p:tgtEl>
                                        <p:attrNameLst>
                                          <p:attrName>style.visibility</p:attrName>
                                        </p:attrNameLst>
                                      </p:cBhvr>
                                      <p:to>
                                        <p:strVal val="visible"/>
                                      </p:to>
                                    </p:set>
                                    <p:animEffect transition="in" filter="barn(inVertical)">
                                      <p:cBhvr>
                                        <p:cTn id="67" dur="500"/>
                                        <p:tgtEl>
                                          <p:spTgt spid="63"/>
                                        </p:tgtEl>
                                      </p:cBhvr>
                                    </p:animEffect>
                                  </p:childTnLst>
                                </p:cTn>
                              </p:par>
                            </p:childTnLst>
                          </p:cTn>
                        </p:par>
                        <p:par>
                          <p:cTn id="68" fill="hold">
                            <p:stCondLst>
                              <p:cond delay="3000"/>
                            </p:stCondLst>
                            <p:childTnLst>
                              <p:par>
                                <p:cTn id="69" presetID="16" presetClass="entr" presetSubtype="21" fill="hold" grpId="0" nodeType="afterEffect">
                                  <p:stCondLst>
                                    <p:cond delay="2000"/>
                                  </p:stCondLst>
                                  <p:childTnLst>
                                    <p:set>
                                      <p:cBhvr>
                                        <p:cTn id="70" dur="1" fill="hold">
                                          <p:stCondLst>
                                            <p:cond delay="0"/>
                                          </p:stCondLst>
                                        </p:cTn>
                                        <p:tgtEl>
                                          <p:spTgt spid="64"/>
                                        </p:tgtEl>
                                        <p:attrNameLst>
                                          <p:attrName>style.visibility</p:attrName>
                                        </p:attrNameLst>
                                      </p:cBhvr>
                                      <p:to>
                                        <p:strVal val="visible"/>
                                      </p:to>
                                    </p:set>
                                    <p:animEffect transition="in" filter="barn(inVertical)">
                                      <p:cBhvr>
                                        <p:cTn id="71" dur="500"/>
                                        <p:tgtEl>
                                          <p:spTgt spid="64"/>
                                        </p:tgtEl>
                                      </p:cBhvr>
                                    </p:animEffect>
                                  </p:childTnLst>
                                </p:cTn>
                              </p:par>
                            </p:childTnLst>
                          </p:cTn>
                        </p:par>
                        <p:par>
                          <p:cTn id="72" fill="hold">
                            <p:stCondLst>
                              <p:cond delay="5500"/>
                            </p:stCondLst>
                            <p:childTnLst>
                              <p:par>
                                <p:cTn id="73" presetID="16" presetClass="entr" presetSubtype="21" fill="hold" grpId="0" nodeType="afterEffect">
                                  <p:stCondLst>
                                    <p:cond delay="2000"/>
                                  </p:stCondLst>
                                  <p:childTnLst>
                                    <p:set>
                                      <p:cBhvr>
                                        <p:cTn id="74" dur="1" fill="hold">
                                          <p:stCondLst>
                                            <p:cond delay="0"/>
                                          </p:stCondLst>
                                        </p:cTn>
                                        <p:tgtEl>
                                          <p:spTgt spid="65"/>
                                        </p:tgtEl>
                                        <p:attrNameLst>
                                          <p:attrName>style.visibility</p:attrName>
                                        </p:attrNameLst>
                                      </p:cBhvr>
                                      <p:to>
                                        <p:strVal val="visible"/>
                                      </p:to>
                                    </p:set>
                                    <p:animEffect transition="in" filter="barn(inVertical)">
                                      <p:cBhvr>
                                        <p:cTn id="7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51" grpId="0"/>
      <p:bldP spid="57" grpId="0"/>
      <p:bldP spid="58" grpId="0"/>
      <p:bldP spid="66" grpId="0" animBg="1"/>
      <p:bldP spid="67" grpId="0" animBg="1"/>
      <p:bldP spid="60" grpId="0" animBg="1"/>
      <p:bldP spid="63" grpId="0"/>
      <p:bldP spid="64" grpId="0"/>
      <p:bldP spid="6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a:extLst>
              <a:ext uri="{FF2B5EF4-FFF2-40B4-BE49-F238E27FC236}">
                <a16:creationId xmlns:a16="http://schemas.microsoft.com/office/drawing/2014/main" id="{AE3C3A31-1146-4685-A33E-9C8BA15C71FD}"/>
              </a:ext>
            </a:extLst>
          </p:cNvPr>
          <p:cNvSpPr/>
          <p:nvPr/>
        </p:nvSpPr>
        <p:spPr>
          <a:xfrm>
            <a:off x="6015349" y="3025765"/>
            <a:ext cx="5552377" cy="1737360"/>
          </a:xfrm>
          <a:prstGeom prst="ellipse">
            <a:avLst/>
          </a:prstGeom>
          <a:solidFill>
            <a:schemeClr val="bg1">
              <a:lumMod val="8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4637446" y="1833308"/>
            <a:ext cx="6930280" cy="1607747"/>
          </a:xfrm>
        </p:spPr>
        <p:txBody>
          <a:bodyPr>
            <a:normAutofit/>
          </a:bodyPr>
          <a:lstStyle/>
          <a:p>
            <a:pPr marL="0" indent="0" algn="r" rtl="1">
              <a:spcAft>
                <a:spcPts val="1200"/>
              </a:spcAft>
              <a:buNone/>
            </a:pPr>
            <a:r>
              <a:rPr lang="fa-IR" b="1" dirty="0">
                <a:solidFill>
                  <a:schemeClr val="bg1">
                    <a:lumMod val="65000"/>
                  </a:schemeClr>
                </a:solidFill>
              </a:rPr>
              <a:t>1 – چقدر انحراف از اندازه هدف، مجاز است؟</a:t>
            </a:r>
            <a:endParaRPr lang="en-US" b="1" dirty="0">
              <a:solidFill>
                <a:schemeClr val="bg1">
                  <a:lumMod val="65000"/>
                </a:schemeClr>
              </a:solidFill>
            </a:endParaRPr>
          </a:p>
          <a:p>
            <a:pPr algn="r" rtl="1">
              <a:spcAft>
                <a:spcPts val="1200"/>
              </a:spcAft>
              <a:buFont typeface="Wingdings" panose="05000000000000000000" pitchFamily="2" charset="2"/>
              <a:buChar char="§"/>
            </a:pPr>
            <a:r>
              <a:rPr lang="fa-IR" dirty="0">
                <a:solidFill>
                  <a:schemeClr val="bg1">
                    <a:lumMod val="65000"/>
                  </a:schemeClr>
                </a:solidFill>
              </a:rPr>
              <a:t>خطای کل مجاز یا انحراف مجاز، </a:t>
            </a:r>
            <a:r>
              <a:rPr lang="en-US" dirty="0">
                <a:solidFill>
                  <a:schemeClr val="bg1">
                    <a:lumMod val="65000"/>
                  </a:schemeClr>
                </a:solidFill>
              </a:rPr>
              <a:t>TE</a:t>
            </a:r>
            <a:r>
              <a:rPr lang="en-US" b="1" baseline="-25000" dirty="0">
                <a:solidFill>
                  <a:schemeClr val="bg1">
                    <a:lumMod val="65000"/>
                  </a:schemeClr>
                </a:solidFill>
              </a:rPr>
              <a:t>a</a:t>
            </a:r>
            <a:r>
              <a:rPr lang="fa-IR" b="1" baseline="-25000" dirty="0">
                <a:solidFill>
                  <a:schemeClr val="bg1">
                    <a:lumMod val="65000"/>
                  </a:schemeClr>
                </a:solidFill>
              </a:rPr>
              <a:t> </a:t>
            </a:r>
          </a:p>
        </p:txBody>
      </p:sp>
      <p:sp>
        <p:nvSpPr>
          <p:cNvPr id="5" name="AutoShape 5" descr="Image result for Six Sig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MANUFACTURING STEEL BALLS, for Bearing, Rs 200 /ton Mahavir Associates |  ID: 21465976388"/>
          <p:cNvPicPr>
            <a:picLocks noChangeAspect="1" noChangeArrowheads="1"/>
          </p:cNvPicPr>
          <p:nvPr/>
        </p:nvPicPr>
        <p:blipFill rotWithShape="1">
          <a:blip r:embed="rId2">
            <a:extLst>
              <a:ext uri="{28A0092B-C50C-407E-A947-70E740481C1C}">
                <a14:useLocalDpi xmlns:a14="http://schemas.microsoft.com/office/drawing/2010/main" val="0"/>
              </a:ext>
            </a:extLst>
          </a:blip>
          <a:srcRect t="24064" r="1427" b="18132"/>
          <a:stretch/>
        </p:blipFill>
        <p:spPr bwMode="auto">
          <a:xfrm>
            <a:off x="307975" y="1417982"/>
            <a:ext cx="3661051" cy="21468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0373" y="3685956"/>
            <a:ext cx="3873087" cy="523220"/>
          </a:xfrm>
          <a:prstGeom prst="rect">
            <a:avLst/>
          </a:prstGeom>
          <a:noFill/>
        </p:spPr>
        <p:txBody>
          <a:bodyPr wrap="square" rtlCol="0">
            <a:spAutoFit/>
          </a:bodyPr>
          <a:lstStyle/>
          <a:p>
            <a:r>
              <a:rPr lang="en-US" sz="2800" b="1" dirty="0"/>
              <a:t>TE</a:t>
            </a:r>
            <a:r>
              <a:rPr lang="en-US" sz="2800" b="1" baseline="-25000" dirty="0"/>
              <a:t>a </a:t>
            </a:r>
            <a:r>
              <a:rPr lang="en-US" sz="2800" b="1" dirty="0"/>
              <a:t> = </a:t>
            </a:r>
            <a:r>
              <a:rPr lang="en-US" sz="2800" b="1" dirty="0">
                <a:solidFill>
                  <a:srgbClr val="00B050"/>
                </a:solidFill>
              </a:rPr>
              <a:t>10</a:t>
            </a:r>
            <a:r>
              <a:rPr lang="en-US" sz="2800" b="1" dirty="0"/>
              <a:t>%	</a:t>
            </a:r>
          </a:p>
        </p:txBody>
      </p:sp>
      <p:sp>
        <p:nvSpPr>
          <p:cNvPr id="10" name="TextBox 9"/>
          <p:cNvSpPr txBox="1"/>
          <p:nvPr/>
        </p:nvSpPr>
        <p:spPr>
          <a:xfrm>
            <a:off x="7190848" y="1047273"/>
            <a:ext cx="4297366" cy="584775"/>
          </a:xfrm>
          <a:prstGeom prst="rect">
            <a:avLst/>
          </a:prstGeom>
          <a:noFill/>
        </p:spPr>
        <p:txBody>
          <a:bodyPr wrap="square" rtlCol="0">
            <a:spAutoFit/>
          </a:bodyPr>
          <a:lstStyle/>
          <a:p>
            <a:pPr algn="r" rtl="1"/>
            <a:r>
              <a:rPr lang="fa-IR" sz="3200" b="1" dirty="0">
                <a:solidFill>
                  <a:srgbClr val="7030A0"/>
                </a:solidFill>
              </a:rPr>
              <a:t>مثال: تولید ساچمه فلزی</a:t>
            </a:r>
            <a:endParaRPr lang="en-US" sz="3200" b="1" dirty="0">
              <a:solidFill>
                <a:srgbClr val="7030A0"/>
              </a:solidFill>
            </a:endParaRPr>
          </a:p>
        </p:txBody>
      </p:sp>
      <p:sp>
        <p:nvSpPr>
          <p:cNvPr id="12" name="TextBox 11"/>
          <p:cNvSpPr txBox="1"/>
          <p:nvPr/>
        </p:nvSpPr>
        <p:spPr>
          <a:xfrm>
            <a:off x="5837933" y="3532641"/>
            <a:ext cx="2014331" cy="954107"/>
          </a:xfrm>
          <a:prstGeom prst="rect">
            <a:avLst/>
          </a:prstGeom>
          <a:noFill/>
        </p:spPr>
        <p:txBody>
          <a:bodyPr wrap="square" rtlCol="0">
            <a:spAutoFit/>
          </a:bodyPr>
          <a:lstStyle/>
          <a:p>
            <a:pPr algn="r" rtl="1"/>
            <a:r>
              <a:rPr lang="fa-IR" sz="2800" b="1" dirty="0">
                <a:solidFill>
                  <a:srgbClr val="00B050"/>
                </a:solidFill>
              </a:rPr>
              <a:t>سالم:	94%</a:t>
            </a:r>
          </a:p>
          <a:p>
            <a:pPr algn="r" rtl="1"/>
            <a:r>
              <a:rPr lang="fa-IR" sz="2800" b="1" dirty="0">
                <a:solidFill>
                  <a:srgbClr val="FF0000"/>
                </a:solidFill>
              </a:rPr>
              <a:t>ناقص:	6%</a:t>
            </a:r>
            <a:endParaRPr lang="en-US" sz="2800" b="1" dirty="0">
              <a:solidFill>
                <a:srgbClr val="FF0000"/>
              </a:solidFill>
            </a:endParaRPr>
          </a:p>
        </p:txBody>
      </p:sp>
      <p:sp>
        <p:nvSpPr>
          <p:cNvPr id="15" name="Content Placeholder 2"/>
          <p:cNvSpPr txBox="1">
            <a:spLocks/>
          </p:cNvSpPr>
          <p:nvPr/>
        </p:nvSpPr>
        <p:spPr>
          <a:xfrm>
            <a:off x="4557934" y="4758018"/>
            <a:ext cx="6930280" cy="1607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spcAft>
                <a:spcPts val="1200"/>
              </a:spcAft>
              <a:buFont typeface="Arial" panose="020B0604020202020204" pitchFamily="34" charset="0"/>
              <a:buNone/>
            </a:pPr>
            <a:r>
              <a:rPr lang="fa-IR" b="1" dirty="0"/>
              <a:t>2 – چند در صد نقص، مجاز است؟</a:t>
            </a:r>
            <a:endParaRPr lang="en-US" b="1" dirty="0"/>
          </a:p>
          <a:p>
            <a:pPr algn="r" rtl="1">
              <a:spcAft>
                <a:spcPts val="1200"/>
              </a:spcAft>
              <a:buFont typeface="Wingdings" panose="05000000000000000000" pitchFamily="2" charset="2"/>
              <a:buChar char="§"/>
            </a:pPr>
            <a:r>
              <a:rPr lang="fa-IR" dirty="0"/>
              <a:t>نرخ مجاز خطا، </a:t>
            </a:r>
            <a:r>
              <a:rPr lang="en-US" dirty="0"/>
              <a:t>Allowable Defect Rate; </a:t>
            </a:r>
            <a:r>
              <a:rPr lang="en-US" b="1" dirty="0">
                <a:solidFill>
                  <a:srgbClr val="FF0000"/>
                </a:solidFill>
              </a:rPr>
              <a:t>DR</a:t>
            </a:r>
            <a:r>
              <a:rPr lang="en-US" b="1" baseline="-25000" dirty="0">
                <a:solidFill>
                  <a:srgbClr val="FF0000"/>
                </a:solidFill>
              </a:rPr>
              <a:t>a</a:t>
            </a:r>
          </a:p>
        </p:txBody>
      </p:sp>
      <p:sp>
        <p:nvSpPr>
          <p:cNvPr id="16" name="TextBox 15"/>
          <p:cNvSpPr txBox="1"/>
          <p:nvPr/>
        </p:nvSpPr>
        <p:spPr>
          <a:xfrm>
            <a:off x="7977809" y="3500398"/>
            <a:ext cx="3483901" cy="954107"/>
          </a:xfrm>
          <a:prstGeom prst="rect">
            <a:avLst/>
          </a:prstGeom>
          <a:noFill/>
        </p:spPr>
        <p:txBody>
          <a:bodyPr wrap="square" rtlCol="0">
            <a:spAutoFit/>
          </a:bodyPr>
          <a:lstStyle/>
          <a:p>
            <a:pPr marL="914400" indent="-914400" algn="r" rtl="1"/>
            <a:r>
              <a:rPr lang="fa-IR" sz="2800" b="1" i="1" dirty="0"/>
              <a:t>پرسش: کار این خط تولید قابل قبول است؟</a:t>
            </a:r>
            <a:endParaRPr lang="en-US" sz="2800" b="1" i="1" dirty="0"/>
          </a:p>
        </p:txBody>
      </p:sp>
      <p:sp>
        <p:nvSpPr>
          <p:cNvPr id="17" name="TextBox 16"/>
          <p:cNvSpPr txBox="1"/>
          <p:nvPr/>
        </p:nvSpPr>
        <p:spPr>
          <a:xfrm>
            <a:off x="460374" y="4209176"/>
            <a:ext cx="2998442" cy="523220"/>
          </a:xfrm>
          <a:prstGeom prst="rect">
            <a:avLst/>
          </a:prstGeom>
          <a:noFill/>
        </p:spPr>
        <p:txBody>
          <a:bodyPr wrap="square" rtlCol="0">
            <a:spAutoFit/>
          </a:bodyPr>
          <a:lstStyle/>
          <a:p>
            <a:r>
              <a:rPr lang="en-US" sz="2800" b="1" dirty="0"/>
              <a:t>DR</a:t>
            </a:r>
            <a:r>
              <a:rPr lang="en-US" sz="2800" b="1" baseline="-25000" dirty="0"/>
              <a:t>a </a:t>
            </a:r>
            <a:r>
              <a:rPr lang="en-US" sz="2800" b="1" dirty="0"/>
              <a:t> = </a:t>
            </a:r>
            <a:r>
              <a:rPr lang="en-US" sz="2800" b="1" dirty="0">
                <a:solidFill>
                  <a:srgbClr val="00B050"/>
                </a:solidFill>
              </a:rPr>
              <a:t>5</a:t>
            </a:r>
            <a:r>
              <a:rPr lang="en-US" sz="2800" b="1" dirty="0"/>
              <a:t>%</a:t>
            </a:r>
          </a:p>
        </p:txBody>
      </p:sp>
      <p:pic>
        <p:nvPicPr>
          <p:cNvPr id="13" name="Picture 12"/>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124" t="7529"/>
          <a:stretch/>
        </p:blipFill>
        <p:spPr>
          <a:xfrm>
            <a:off x="4963289" y="3641585"/>
            <a:ext cx="1083803" cy="1090811"/>
          </a:xfrm>
          <a:prstGeom prst="rect">
            <a:avLst/>
          </a:prstGeom>
        </p:spPr>
      </p:pic>
      <p:sp>
        <p:nvSpPr>
          <p:cNvPr id="18" name="Title 1">
            <a:extLst>
              <a:ext uri="{FF2B5EF4-FFF2-40B4-BE49-F238E27FC236}">
                <a16:creationId xmlns:a16="http://schemas.microsoft.com/office/drawing/2014/main" id="{9CA1B166-565E-41FF-81C4-DF91DF67ADD4}"/>
              </a:ext>
            </a:extLst>
          </p:cNvPr>
          <p:cNvSpPr>
            <a:spLocks noGrp="1"/>
          </p:cNvSpPr>
          <p:nvPr>
            <p:ph type="title"/>
          </p:nvPr>
        </p:nvSpPr>
        <p:spPr>
          <a:xfrm>
            <a:off x="725905" y="124742"/>
            <a:ext cx="10515600" cy="695065"/>
          </a:xfrm>
        </p:spPr>
        <p:txBody>
          <a:bodyPr>
            <a:normAutofit/>
          </a:bodyPr>
          <a:lstStyle/>
          <a:p>
            <a:pPr algn="r" rtl="1"/>
            <a:r>
              <a:rPr lang="fa-IR" sz="3600" b="1" dirty="0">
                <a:ln>
                  <a:solidFill>
                    <a:schemeClr val="tx1">
                      <a:lumMod val="95000"/>
                      <a:lumOff val="5000"/>
                    </a:schemeClr>
                  </a:solidFill>
                </a:ln>
                <a:solidFill>
                  <a:srgbClr val="00B0F0"/>
                </a:solidFill>
              </a:rPr>
              <a:t>کیفیت محصول </a:t>
            </a:r>
            <a:r>
              <a:rPr lang="fa-IR" sz="3600" dirty="0"/>
              <a:t>در مقابل </a:t>
            </a:r>
            <a:r>
              <a:rPr lang="fa-IR" sz="3600" b="1" dirty="0">
                <a:ln>
                  <a:solidFill>
                    <a:schemeClr val="tx1">
                      <a:lumMod val="95000"/>
                      <a:lumOff val="5000"/>
                    </a:schemeClr>
                  </a:solidFill>
                </a:ln>
                <a:solidFill>
                  <a:srgbClr val="00B0F0"/>
                </a:solidFill>
              </a:rPr>
              <a:t>کیفیت</a:t>
            </a:r>
            <a:r>
              <a:rPr lang="fa-IR" sz="3600" dirty="0">
                <a:ln>
                  <a:solidFill>
                    <a:schemeClr val="tx1">
                      <a:lumMod val="95000"/>
                      <a:lumOff val="5000"/>
                    </a:schemeClr>
                  </a:solidFill>
                </a:ln>
              </a:rPr>
              <a:t> </a:t>
            </a:r>
            <a:r>
              <a:rPr lang="fa-IR" sz="3600" b="1" dirty="0">
                <a:ln>
                  <a:solidFill>
                    <a:schemeClr val="tx1">
                      <a:lumMod val="95000"/>
                      <a:lumOff val="5000"/>
                    </a:schemeClr>
                  </a:solidFill>
                </a:ln>
                <a:solidFill>
                  <a:srgbClr val="00B0F0"/>
                </a:solidFill>
              </a:rPr>
              <a:t>عملکرد</a:t>
            </a:r>
            <a:endParaRPr lang="en-US" sz="3600" b="1" dirty="0">
              <a:ln>
                <a:solidFill>
                  <a:schemeClr val="tx1">
                    <a:lumMod val="95000"/>
                    <a:lumOff val="5000"/>
                  </a:schemeClr>
                </a:solidFill>
              </a:ln>
              <a:solidFill>
                <a:srgbClr val="00B0F0"/>
              </a:solidFill>
            </a:endParaRPr>
          </a:p>
        </p:txBody>
      </p:sp>
    </p:spTree>
    <p:extLst>
      <p:ext uri="{BB962C8B-B14F-4D97-AF65-F5344CB8AC3E}">
        <p14:creationId xmlns:p14="http://schemas.microsoft.com/office/powerpoint/2010/main" val="136705317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5">
                                            <p:txEl>
                                              <p:pRg st="1" end="1"/>
                                            </p:txEl>
                                          </p:spTgt>
                                        </p:tgtEl>
                                        <p:attrNameLst>
                                          <p:attrName>style.visibility</p:attrName>
                                        </p:attrNameLst>
                                      </p:cBhvr>
                                      <p:to>
                                        <p:strVal val="visible"/>
                                      </p:to>
                                    </p:set>
                                    <p:animEffect transition="in" filter="fade">
                                      <p:cBhvr>
                                        <p:cTn id="13" dur="1000"/>
                                        <p:tgtEl>
                                          <p:spTgt spid="15">
                                            <p:txEl>
                                              <p:pRg st="1" end="1"/>
                                            </p:txEl>
                                          </p:spTgt>
                                        </p:tgtEl>
                                      </p:cBhvr>
                                    </p:animEffect>
                                    <p:anim calcmode="lin" valueType="num">
                                      <p:cBhvr>
                                        <p:cTn id="14"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1134836"/>
            <a:ext cx="8849197" cy="4856393"/>
          </a:xfrm>
          <a:solidFill>
            <a:schemeClr val="bg1"/>
          </a:solidFill>
        </p:spPr>
        <p:style>
          <a:lnRef idx="1">
            <a:schemeClr val="accent5"/>
          </a:lnRef>
          <a:fillRef idx="2">
            <a:schemeClr val="accent5"/>
          </a:fillRef>
          <a:effectRef idx="1">
            <a:schemeClr val="accent5"/>
          </a:effectRef>
          <a:fontRef idx="minor">
            <a:schemeClr val="dk1"/>
          </a:fontRef>
        </p:style>
        <p:txBody>
          <a:bodyPr>
            <a:normAutofit/>
          </a:bodyPr>
          <a:lstStyle/>
          <a:p>
            <a:pPr marL="82296" indent="0">
              <a:buNone/>
            </a:pPr>
            <a:endParaRPr lang="en-US" dirty="0"/>
          </a:p>
          <a:p>
            <a:pPr marL="82296" indent="0" algn="r" rtl="1">
              <a:buNone/>
            </a:pPr>
            <a:r>
              <a:rPr lang="fa-IR" sz="2400" dirty="0">
                <a:solidFill>
                  <a:schemeClr val="tx1"/>
                </a:solidFill>
              </a:rPr>
              <a:t>خطای سامانمند </a:t>
            </a:r>
            <a:r>
              <a:rPr lang="fa-IR" sz="2400" b="1" dirty="0">
                <a:solidFill>
                  <a:srgbClr val="FF0000"/>
                </a:solidFill>
              </a:rPr>
              <a:t>ثابت و نسبی</a:t>
            </a:r>
          </a:p>
          <a:p>
            <a:pPr marL="82296" indent="0">
              <a:buNone/>
            </a:pPr>
            <a:endParaRPr lang="en-US" dirty="0"/>
          </a:p>
          <a:p>
            <a:pPr marL="82296" indent="0">
              <a:buNone/>
            </a:pPr>
            <a:endParaRPr lang="fa-IR" dirty="0"/>
          </a:p>
          <a:p>
            <a:pPr marL="82296" indent="0">
              <a:buNone/>
            </a:pPr>
            <a:br>
              <a:rPr lang="en-US" dirty="0"/>
            </a:br>
            <a:endParaRPr lang="en-US" dirty="0"/>
          </a:p>
          <a:p>
            <a:pPr marL="82296" indent="0">
              <a:buNone/>
            </a:pPr>
            <a:endParaRPr lang="en-US" dirty="0"/>
          </a:p>
        </p:txBody>
      </p:sp>
      <p:cxnSp>
        <p:nvCxnSpPr>
          <p:cNvPr id="6" name="Straight Connector 5"/>
          <p:cNvCxnSpPr/>
          <p:nvPr/>
        </p:nvCxnSpPr>
        <p:spPr>
          <a:xfrm flipH="1">
            <a:off x="3129227" y="3051778"/>
            <a:ext cx="4026" cy="2549905"/>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129226" y="5601682"/>
            <a:ext cx="3366824" cy="0"/>
          </a:xfrm>
          <a:prstGeom prst="line">
            <a:avLst/>
          </a:prstGeom>
        </p:spPr>
        <p:style>
          <a:lnRef idx="3">
            <a:schemeClr val="dk1"/>
          </a:lnRef>
          <a:fillRef idx="0">
            <a:schemeClr val="dk1"/>
          </a:fillRef>
          <a:effectRef idx="2">
            <a:schemeClr val="dk1"/>
          </a:effectRef>
          <a:fontRef idx="minor">
            <a:schemeClr val="tx1"/>
          </a:fontRef>
        </p:style>
      </p:cxnSp>
      <p:sp>
        <p:nvSpPr>
          <p:cNvPr id="13" name="32-Point Star 12"/>
          <p:cNvSpPr/>
          <p:nvPr/>
        </p:nvSpPr>
        <p:spPr>
          <a:xfrm>
            <a:off x="4118566" y="4337608"/>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32-Point Star 13"/>
          <p:cNvSpPr/>
          <p:nvPr/>
        </p:nvSpPr>
        <p:spPr>
          <a:xfrm>
            <a:off x="6107831" y="3361591"/>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32-Point Star 14"/>
          <p:cNvSpPr/>
          <p:nvPr/>
        </p:nvSpPr>
        <p:spPr>
          <a:xfrm>
            <a:off x="3497061" y="5019046"/>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32-Point Star 15"/>
          <p:cNvSpPr/>
          <p:nvPr/>
        </p:nvSpPr>
        <p:spPr>
          <a:xfrm>
            <a:off x="4421732" y="4255262"/>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32-Point Star 16"/>
          <p:cNvSpPr/>
          <p:nvPr/>
        </p:nvSpPr>
        <p:spPr>
          <a:xfrm>
            <a:off x="5956715" y="3086290"/>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32-Point Star 17"/>
          <p:cNvSpPr/>
          <p:nvPr/>
        </p:nvSpPr>
        <p:spPr>
          <a:xfrm>
            <a:off x="5459481" y="3475197"/>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32-Point Star 18"/>
          <p:cNvSpPr/>
          <p:nvPr/>
        </p:nvSpPr>
        <p:spPr>
          <a:xfrm>
            <a:off x="5680266" y="359233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32-Point Star 19"/>
          <p:cNvSpPr/>
          <p:nvPr/>
        </p:nvSpPr>
        <p:spPr>
          <a:xfrm>
            <a:off x="5146806" y="3668084"/>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32-Point Star 20"/>
          <p:cNvSpPr/>
          <p:nvPr/>
        </p:nvSpPr>
        <p:spPr>
          <a:xfrm>
            <a:off x="5360796" y="385275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32-Point Star 21"/>
          <p:cNvSpPr/>
          <p:nvPr/>
        </p:nvSpPr>
        <p:spPr>
          <a:xfrm>
            <a:off x="4102384" y="4683728"/>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32-Point Star 22"/>
          <p:cNvSpPr/>
          <p:nvPr/>
        </p:nvSpPr>
        <p:spPr>
          <a:xfrm>
            <a:off x="4409839" y="3999228"/>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32-Point Star 23"/>
          <p:cNvSpPr/>
          <p:nvPr/>
        </p:nvSpPr>
        <p:spPr>
          <a:xfrm>
            <a:off x="5052835" y="4035663"/>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32-Point Star 24"/>
          <p:cNvSpPr/>
          <p:nvPr/>
        </p:nvSpPr>
        <p:spPr>
          <a:xfrm>
            <a:off x="3454337" y="4910594"/>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32-Point Star 25"/>
          <p:cNvSpPr/>
          <p:nvPr/>
        </p:nvSpPr>
        <p:spPr>
          <a:xfrm>
            <a:off x="5604405" y="3288721"/>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32-Point Star 26"/>
          <p:cNvSpPr/>
          <p:nvPr/>
        </p:nvSpPr>
        <p:spPr>
          <a:xfrm>
            <a:off x="4277151" y="4601746"/>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32-Point Star 27"/>
          <p:cNvSpPr/>
          <p:nvPr/>
        </p:nvSpPr>
        <p:spPr>
          <a:xfrm>
            <a:off x="4705532" y="4324736"/>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32-Point Star 28"/>
          <p:cNvSpPr/>
          <p:nvPr/>
        </p:nvSpPr>
        <p:spPr>
          <a:xfrm>
            <a:off x="3832149" y="4637227"/>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p:cNvSpPr txBox="1"/>
          <p:nvPr/>
        </p:nvSpPr>
        <p:spPr>
          <a:xfrm>
            <a:off x="2734724" y="4633608"/>
            <a:ext cx="486054" cy="369332"/>
          </a:xfrm>
          <a:prstGeom prst="rect">
            <a:avLst/>
          </a:prstGeom>
          <a:noFill/>
        </p:spPr>
        <p:txBody>
          <a:bodyPr wrap="square" rtlCol="0">
            <a:spAutoFit/>
          </a:bodyPr>
          <a:lstStyle/>
          <a:p>
            <a:pPr algn="ctr"/>
            <a:r>
              <a:rPr lang="en-US" b="1" dirty="0"/>
              <a:t>35</a:t>
            </a:r>
          </a:p>
        </p:txBody>
      </p:sp>
      <p:cxnSp>
        <p:nvCxnSpPr>
          <p:cNvPr id="9" name="Straight Connector 8"/>
          <p:cNvCxnSpPr/>
          <p:nvPr/>
        </p:nvCxnSpPr>
        <p:spPr>
          <a:xfrm flipV="1">
            <a:off x="3126711" y="2351392"/>
            <a:ext cx="4231496" cy="2934410"/>
          </a:xfrm>
          <a:prstGeom prst="line">
            <a:avLst/>
          </a:prstGeom>
          <a:ln w="28575">
            <a:solidFill>
              <a:srgbClr val="FF0000"/>
            </a:solidFill>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7638030" y="2136370"/>
            <a:ext cx="2620266" cy="2400657"/>
          </a:xfrm>
          <a:prstGeom prst="rect">
            <a:avLst/>
          </a:prstGeom>
          <a:solidFill>
            <a:schemeClr val="bg1">
              <a:lumMod val="95000"/>
            </a:schemeClr>
          </a:solidFill>
          <a:ln w="57150">
            <a:solidFill>
              <a:srgbClr val="00B050"/>
            </a:solidFill>
          </a:ln>
          <a:effectLst>
            <a:outerShdw blurRad="165100" dist="266700" dir="1680000" sx="106000" sy="106000" algn="tl" rotWithShape="0">
              <a:prstClr val="black">
                <a:alpha val="40000"/>
              </a:prstClr>
            </a:outerShdw>
          </a:effectLst>
        </p:spPr>
        <p:txBody>
          <a:bodyPr wrap="square" rtlCol="0">
            <a:spAutoFit/>
          </a:bodyPr>
          <a:lstStyle/>
          <a:p>
            <a:pPr algn="ctr">
              <a:spcAft>
                <a:spcPts val="900"/>
              </a:spcAft>
            </a:pPr>
            <a:r>
              <a:rPr lang="en-US" sz="2400" dirty="0"/>
              <a:t>Y = A + BX</a:t>
            </a:r>
          </a:p>
          <a:p>
            <a:pPr>
              <a:spcAft>
                <a:spcPts val="900"/>
              </a:spcAft>
            </a:pPr>
            <a:r>
              <a:rPr lang="en-US" sz="2400" b="1" dirty="0">
                <a:solidFill>
                  <a:srgbClr val="0070C0"/>
                </a:solidFill>
              </a:rPr>
              <a:t>Glucose:</a:t>
            </a:r>
          </a:p>
          <a:p>
            <a:pPr algn="ctr">
              <a:spcAft>
                <a:spcPts val="900"/>
              </a:spcAft>
            </a:pPr>
            <a:r>
              <a:rPr lang="en-US" sz="2400" b="1" dirty="0">
                <a:solidFill>
                  <a:srgbClr val="7030A0"/>
                </a:solidFill>
              </a:rPr>
              <a:t>Y = 8 + 0.9X</a:t>
            </a:r>
          </a:p>
          <a:p>
            <a:pPr algn="ctr">
              <a:spcAft>
                <a:spcPts val="900"/>
              </a:spcAft>
            </a:pPr>
            <a:r>
              <a:rPr lang="en-US" sz="2400" b="1" dirty="0"/>
              <a:t>CE = </a:t>
            </a:r>
            <a:r>
              <a:rPr lang="en-US" sz="2400" b="1" dirty="0">
                <a:solidFill>
                  <a:srgbClr val="FF0000"/>
                </a:solidFill>
              </a:rPr>
              <a:t>8</a:t>
            </a:r>
            <a:r>
              <a:rPr lang="en-US" sz="2400" b="1" dirty="0"/>
              <a:t> mg/dL</a:t>
            </a:r>
          </a:p>
          <a:p>
            <a:pPr algn="ctr">
              <a:spcAft>
                <a:spcPts val="900"/>
              </a:spcAft>
            </a:pPr>
            <a:r>
              <a:rPr lang="en-US" sz="2400" b="1" dirty="0"/>
              <a:t>PE = 0.9-1 = </a:t>
            </a:r>
            <a:r>
              <a:rPr lang="en-US" sz="2400" b="1" dirty="0">
                <a:solidFill>
                  <a:srgbClr val="FF0000"/>
                </a:solidFill>
              </a:rPr>
              <a:t>-0.1</a:t>
            </a:r>
          </a:p>
        </p:txBody>
      </p:sp>
      <p:sp>
        <p:nvSpPr>
          <p:cNvPr id="39" name="TextBox 38"/>
          <p:cNvSpPr txBox="1"/>
          <p:nvPr/>
        </p:nvSpPr>
        <p:spPr>
          <a:xfrm>
            <a:off x="6283346" y="1268592"/>
            <a:ext cx="1020534" cy="646331"/>
          </a:xfrm>
          <a:prstGeom prst="rect">
            <a:avLst/>
          </a:prstGeom>
          <a:noFill/>
        </p:spPr>
        <p:txBody>
          <a:bodyPr wrap="square" rtlCol="0">
            <a:spAutoFit/>
          </a:bodyPr>
          <a:lstStyle/>
          <a:p>
            <a:r>
              <a:rPr lang="en-US" b="1" i="1" dirty="0"/>
              <a:t>A </a:t>
            </a:r>
            <a:r>
              <a:rPr lang="en-US" b="1" i="1" dirty="0">
                <a:solidFill>
                  <a:srgbClr val="FF0000"/>
                </a:solidFill>
              </a:rPr>
              <a:t>≠</a:t>
            </a:r>
            <a:r>
              <a:rPr lang="en-US" b="1" i="1" dirty="0"/>
              <a:t> 0</a:t>
            </a:r>
          </a:p>
          <a:p>
            <a:r>
              <a:rPr lang="en-US" b="1" i="1" dirty="0"/>
              <a:t>B</a:t>
            </a:r>
            <a:r>
              <a:rPr lang="en-US" b="1" i="1" dirty="0">
                <a:solidFill>
                  <a:srgbClr val="FF0000"/>
                </a:solidFill>
              </a:rPr>
              <a:t> ≠ </a:t>
            </a:r>
            <a:r>
              <a:rPr lang="en-US" b="1" i="1" dirty="0"/>
              <a:t>1</a:t>
            </a:r>
          </a:p>
        </p:txBody>
      </p:sp>
      <p:cxnSp>
        <p:nvCxnSpPr>
          <p:cNvPr id="11" name="Straight Connector 10"/>
          <p:cNvCxnSpPr/>
          <p:nvPr/>
        </p:nvCxnSpPr>
        <p:spPr>
          <a:xfrm flipV="1">
            <a:off x="3137330" y="1880570"/>
            <a:ext cx="4166550" cy="3715565"/>
          </a:xfrm>
          <a:prstGeom prst="line">
            <a:avLst/>
          </a:prstGeom>
          <a:ln w="57150">
            <a:solidFill>
              <a:srgbClr val="005C2A"/>
            </a:solidFill>
            <a:prstDash val="lgDash"/>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4783720" y="3734441"/>
            <a:ext cx="20991" cy="41148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812638" y="4143304"/>
            <a:ext cx="0" cy="1463929"/>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6071916" y="2553422"/>
            <a:ext cx="9122" cy="73113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6133925" y="3242648"/>
            <a:ext cx="848" cy="2333311"/>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118262" y="5285804"/>
            <a:ext cx="19068" cy="3275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075703" y="5630945"/>
            <a:ext cx="1327955" cy="323165"/>
          </a:xfrm>
          <a:prstGeom prst="rect">
            <a:avLst/>
          </a:prstGeom>
          <a:noFill/>
        </p:spPr>
        <p:txBody>
          <a:bodyPr wrap="square" rtlCol="0">
            <a:spAutoFit/>
          </a:bodyPr>
          <a:lstStyle/>
          <a:p>
            <a:pPr algn="ctr"/>
            <a:r>
              <a:rPr lang="en-US" sz="1500" b="1" dirty="0" err="1"/>
              <a:t>Xc</a:t>
            </a:r>
            <a:r>
              <a:rPr lang="en-US" sz="1500" b="1" dirty="0"/>
              <a:t> =100</a:t>
            </a:r>
          </a:p>
        </p:txBody>
      </p:sp>
      <p:sp>
        <p:nvSpPr>
          <p:cNvPr id="48" name="TextBox 47"/>
          <p:cNvSpPr txBox="1"/>
          <p:nvPr/>
        </p:nvSpPr>
        <p:spPr>
          <a:xfrm>
            <a:off x="5288455" y="5605887"/>
            <a:ext cx="1336519" cy="323165"/>
          </a:xfrm>
          <a:prstGeom prst="rect">
            <a:avLst/>
          </a:prstGeom>
          <a:noFill/>
        </p:spPr>
        <p:txBody>
          <a:bodyPr wrap="square" rtlCol="0">
            <a:spAutoFit/>
          </a:bodyPr>
          <a:lstStyle/>
          <a:p>
            <a:pPr algn="ctr"/>
            <a:r>
              <a:rPr lang="en-US" sz="1500" b="1" dirty="0" err="1"/>
              <a:t>Xc</a:t>
            </a:r>
            <a:r>
              <a:rPr lang="en-US" sz="1500" b="1" dirty="0"/>
              <a:t> = 200</a:t>
            </a:r>
          </a:p>
        </p:txBody>
      </p:sp>
      <p:cxnSp>
        <p:nvCxnSpPr>
          <p:cNvPr id="49" name="Straight Connector 48"/>
          <p:cNvCxnSpPr/>
          <p:nvPr/>
        </p:nvCxnSpPr>
        <p:spPr>
          <a:xfrm flipH="1">
            <a:off x="3133254" y="4116791"/>
            <a:ext cx="1685971" cy="1706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133253" y="4793066"/>
            <a:ext cx="741758" cy="19136"/>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2610799" y="3051777"/>
            <a:ext cx="565559" cy="369332"/>
          </a:xfrm>
          <a:prstGeom prst="rect">
            <a:avLst/>
          </a:prstGeom>
          <a:noFill/>
        </p:spPr>
        <p:txBody>
          <a:bodyPr wrap="square" rtlCol="0">
            <a:spAutoFit/>
          </a:bodyPr>
          <a:lstStyle/>
          <a:p>
            <a:pPr algn="ctr"/>
            <a:r>
              <a:rPr lang="en-US" b="1" dirty="0"/>
              <a:t>188</a:t>
            </a:r>
          </a:p>
        </p:txBody>
      </p:sp>
      <p:cxnSp>
        <p:nvCxnSpPr>
          <p:cNvPr id="61" name="Straight Connector 60"/>
          <p:cNvCxnSpPr/>
          <p:nvPr/>
        </p:nvCxnSpPr>
        <p:spPr>
          <a:xfrm flipH="1">
            <a:off x="3133254" y="3252630"/>
            <a:ext cx="2974229" cy="678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851275" y="3691669"/>
            <a:ext cx="19068" cy="3275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3034922" y="5605887"/>
            <a:ext cx="1327955" cy="323165"/>
          </a:xfrm>
          <a:prstGeom prst="rect">
            <a:avLst/>
          </a:prstGeom>
          <a:noFill/>
        </p:spPr>
        <p:txBody>
          <a:bodyPr wrap="square" rtlCol="0">
            <a:spAutoFit/>
          </a:bodyPr>
          <a:lstStyle/>
          <a:p>
            <a:pPr algn="ctr"/>
            <a:r>
              <a:rPr lang="en-US" sz="1500" b="1" dirty="0" err="1"/>
              <a:t>Xc</a:t>
            </a:r>
            <a:r>
              <a:rPr lang="en-US" sz="1500" b="1" dirty="0"/>
              <a:t> =30</a:t>
            </a:r>
          </a:p>
        </p:txBody>
      </p:sp>
      <p:cxnSp>
        <p:nvCxnSpPr>
          <p:cNvPr id="58" name="Straight Arrow Connector 57"/>
          <p:cNvCxnSpPr/>
          <p:nvPr/>
        </p:nvCxnSpPr>
        <p:spPr>
          <a:xfrm flipV="1">
            <a:off x="3884119" y="4585005"/>
            <a:ext cx="19068" cy="3275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3875011" y="4947031"/>
            <a:ext cx="0" cy="64786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3784587" y="4642402"/>
            <a:ext cx="20991" cy="20574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V="1">
            <a:off x="6164034" y="2503230"/>
            <a:ext cx="19068" cy="3275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2711239" y="3923026"/>
            <a:ext cx="486054" cy="369332"/>
          </a:xfrm>
          <a:prstGeom prst="rect">
            <a:avLst/>
          </a:prstGeom>
          <a:noFill/>
        </p:spPr>
        <p:txBody>
          <a:bodyPr wrap="square" rtlCol="0">
            <a:spAutoFit/>
          </a:bodyPr>
          <a:lstStyle/>
          <a:p>
            <a:pPr algn="ctr"/>
            <a:r>
              <a:rPr lang="en-US" b="1" dirty="0"/>
              <a:t>98</a:t>
            </a:r>
          </a:p>
        </p:txBody>
      </p:sp>
      <p:cxnSp>
        <p:nvCxnSpPr>
          <p:cNvPr id="74" name="Straight Connector 73"/>
          <p:cNvCxnSpPr/>
          <p:nvPr/>
        </p:nvCxnSpPr>
        <p:spPr>
          <a:xfrm flipV="1">
            <a:off x="6639751" y="5592484"/>
            <a:ext cx="718457" cy="1"/>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p:cNvCxnSpPr/>
          <p:nvPr/>
        </p:nvCxnSpPr>
        <p:spPr>
          <a:xfrm flipV="1">
            <a:off x="3133253" y="2151616"/>
            <a:ext cx="0" cy="767372"/>
          </a:xfrm>
          <a:prstGeom prst="line">
            <a:avLst/>
          </a:prstGeom>
        </p:spPr>
        <p:style>
          <a:lnRef idx="3">
            <a:schemeClr val="dk1"/>
          </a:lnRef>
          <a:fillRef idx="0">
            <a:schemeClr val="dk1"/>
          </a:fillRef>
          <a:effectRef idx="2">
            <a:schemeClr val="dk1"/>
          </a:effectRef>
          <a:fontRef idx="minor">
            <a:schemeClr val="tx1"/>
          </a:fontRef>
        </p:style>
      </p:cxnSp>
      <p:sp>
        <p:nvSpPr>
          <p:cNvPr id="82" name="TextBox 81"/>
          <p:cNvSpPr txBox="1"/>
          <p:nvPr/>
        </p:nvSpPr>
        <p:spPr>
          <a:xfrm>
            <a:off x="6551909" y="5591573"/>
            <a:ext cx="1336519" cy="415498"/>
          </a:xfrm>
          <a:prstGeom prst="rect">
            <a:avLst/>
          </a:prstGeom>
          <a:noFill/>
        </p:spPr>
        <p:txBody>
          <a:bodyPr wrap="square" rtlCol="0">
            <a:spAutoFit/>
          </a:bodyPr>
          <a:lstStyle/>
          <a:p>
            <a:pPr algn="ctr"/>
            <a:r>
              <a:rPr lang="en-US" sz="2100" b="1" dirty="0">
                <a:solidFill>
                  <a:srgbClr val="FF0000"/>
                </a:solidFill>
              </a:rPr>
              <a:t>450</a:t>
            </a:r>
            <a:endParaRPr lang="en-US" sz="1500" b="1" dirty="0">
              <a:solidFill>
                <a:srgbClr val="FF0000"/>
              </a:solidFill>
            </a:endParaRPr>
          </a:p>
        </p:txBody>
      </p:sp>
      <p:cxnSp>
        <p:nvCxnSpPr>
          <p:cNvPr id="85" name="Straight Connector 84"/>
          <p:cNvCxnSpPr/>
          <p:nvPr/>
        </p:nvCxnSpPr>
        <p:spPr>
          <a:xfrm flipV="1">
            <a:off x="7238975" y="2408032"/>
            <a:ext cx="30239" cy="3224566"/>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3139795" y="2411416"/>
            <a:ext cx="4094956" cy="2324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2610799" y="2259933"/>
            <a:ext cx="565559" cy="369332"/>
          </a:xfrm>
          <a:prstGeom prst="rect">
            <a:avLst/>
          </a:prstGeom>
          <a:noFill/>
        </p:spPr>
        <p:txBody>
          <a:bodyPr wrap="square" rtlCol="0">
            <a:spAutoFit/>
          </a:bodyPr>
          <a:lstStyle/>
          <a:p>
            <a:pPr algn="ctr"/>
            <a:r>
              <a:rPr lang="en-US" b="1" dirty="0">
                <a:solidFill>
                  <a:srgbClr val="00B050"/>
                </a:solidFill>
              </a:rPr>
              <a:t>413</a:t>
            </a:r>
          </a:p>
        </p:txBody>
      </p:sp>
      <p:sp>
        <p:nvSpPr>
          <p:cNvPr id="2" name="TextBox 1"/>
          <p:cNvSpPr txBox="1"/>
          <p:nvPr/>
        </p:nvSpPr>
        <p:spPr>
          <a:xfrm>
            <a:off x="1832383" y="4654567"/>
            <a:ext cx="1172190" cy="323165"/>
          </a:xfrm>
          <a:prstGeom prst="rect">
            <a:avLst/>
          </a:prstGeom>
          <a:noFill/>
        </p:spPr>
        <p:txBody>
          <a:bodyPr wrap="square" rtlCol="0">
            <a:spAutoFit/>
          </a:bodyPr>
          <a:lstStyle/>
          <a:p>
            <a:r>
              <a:rPr lang="en-US" sz="1500" b="1" i="1" dirty="0">
                <a:solidFill>
                  <a:srgbClr val="FF0000"/>
                </a:solidFill>
              </a:rPr>
              <a:t>SE = +17%</a:t>
            </a:r>
          </a:p>
        </p:txBody>
      </p:sp>
      <p:sp>
        <p:nvSpPr>
          <p:cNvPr id="52" name="TextBox 51"/>
          <p:cNvSpPr txBox="1"/>
          <p:nvPr/>
        </p:nvSpPr>
        <p:spPr>
          <a:xfrm>
            <a:off x="1806786" y="2329184"/>
            <a:ext cx="989477" cy="323165"/>
          </a:xfrm>
          <a:prstGeom prst="rect">
            <a:avLst/>
          </a:prstGeom>
          <a:noFill/>
        </p:spPr>
        <p:txBody>
          <a:bodyPr wrap="square" rtlCol="0">
            <a:spAutoFit/>
          </a:bodyPr>
          <a:lstStyle/>
          <a:p>
            <a:r>
              <a:rPr lang="en-US" sz="1500" b="1" i="1" dirty="0">
                <a:solidFill>
                  <a:srgbClr val="FF0000"/>
                </a:solidFill>
              </a:rPr>
              <a:t>SE = -8%</a:t>
            </a:r>
          </a:p>
        </p:txBody>
      </p:sp>
      <p:sp>
        <p:nvSpPr>
          <p:cNvPr id="53" name="TextBox 52"/>
          <p:cNvSpPr txBox="1"/>
          <p:nvPr/>
        </p:nvSpPr>
        <p:spPr>
          <a:xfrm>
            <a:off x="1801208" y="3155368"/>
            <a:ext cx="989477" cy="323165"/>
          </a:xfrm>
          <a:prstGeom prst="rect">
            <a:avLst/>
          </a:prstGeom>
          <a:noFill/>
        </p:spPr>
        <p:txBody>
          <a:bodyPr wrap="square" rtlCol="0">
            <a:spAutoFit/>
          </a:bodyPr>
          <a:lstStyle/>
          <a:p>
            <a:r>
              <a:rPr lang="en-US" sz="1500" b="1" i="1" dirty="0">
                <a:solidFill>
                  <a:srgbClr val="FF0000"/>
                </a:solidFill>
              </a:rPr>
              <a:t>SE = -6%</a:t>
            </a:r>
          </a:p>
        </p:txBody>
      </p:sp>
      <p:sp>
        <p:nvSpPr>
          <p:cNvPr id="54" name="TextBox 53"/>
          <p:cNvSpPr txBox="1"/>
          <p:nvPr/>
        </p:nvSpPr>
        <p:spPr>
          <a:xfrm>
            <a:off x="1801208" y="3968041"/>
            <a:ext cx="989477" cy="323165"/>
          </a:xfrm>
          <a:prstGeom prst="rect">
            <a:avLst/>
          </a:prstGeom>
          <a:noFill/>
        </p:spPr>
        <p:txBody>
          <a:bodyPr wrap="square" rtlCol="0">
            <a:spAutoFit/>
          </a:bodyPr>
          <a:lstStyle/>
          <a:p>
            <a:r>
              <a:rPr lang="en-US" sz="1500" b="1" i="1" dirty="0">
                <a:solidFill>
                  <a:srgbClr val="FF0000"/>
                </a:solidFill>
              </a:rPr>
              <a:t>SE = -2%</a:t>
            </a:r>
          </a:p>
        </p:txBody>
      </p:sp>
    </p:spTree>
    <p:extLst>
      <p:ext uri="{BB962C8B-B14F-4D97-AF65-F5344CB8AC3E}">
        <p14:creationId xmlns:p14="http://schemas.microsoft.com/office/powerpoint/2010/main" val="31708282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par>
                                <p:cTn id="8" presetID="16" presetClass="entr" presetSubtype="21"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arn(inVertical)">
                                      <p:cBhvr>
                                        <p:cTn id="10" dur="500"/>
                                        <p:tgtEl>
                                          <p:spTgt spid="58"/>
                                        </p:tgtEl>
                                      </p:cBhvr>
                                    </p:animEffect>
                                  </p:childTnLst>
                                </p:cTn>
                              </p:par>
                              <p:par>
                                <p:cTn id="11" presetID="16" presetClass="entr" presetSubtype="21" fill="hold"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barn(inVertical)">
                                      <p:cBhvr>
                                        <p:cTn id="13" dur="500"/>
                                        <p:tgtEl>
                                          <p:spTgt spid="55"/>
                                        </p:tgtEl>
                                      </p:cBhvr>
                                    </p:animEffect>
                                  </p:childTnLst>
                                </p:cTn>
                              </p:par>
                              <p:par>
                                <p:cTn id="14" presetID="16" presetClass="entr" presetSubtype="21"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barn(inVertical)">
                                      <p:cBhvr>
                                        <p:cTn id="16" dur="500"/>
                                        <p:tgtEl>
                                          <p:spTgt spid="6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4"/>
                                        </p:tgtEl>
                                        <p:attrNameLst>
                                          <p:attrName>style.visibility</p:attrName>
                                        </p:attrNameLst>
                                      </p:cBhvr>
                                      <p:to>
                                        <p:strVal val="visible"/>
                                      </p:to>
                                    </p:set>
                                    <p:animEffect transition="in" filter="barn(inVertical)">
                                      <p:cBhvr>
                                        <p:cTn id="21" dur="500"/>
                                        <p:tgtEl>
                                          <p:spTgt spid="64"/>
                                        </p:tgtEl>
                                      </p:cBhvr>
                                    </p:animEffect>
                                  </p:childTnLst>
                                </p:cTn>
                              </p:par>
                              <p:par>
                                <p:cTn id="22" presetID="16" presetClass="entr" presetSubtype="21"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barn(inVertical)">
                                      <p:cBhvr>
                                        <p:cTn id="24" dur="500"/>
                                        <p:tgtEl>
                                          <p:spTgt spid="37"/>
                                        </p:tgtEl>
                                      </p:cBhvr>
                                    </p:animEffect>
                                  </p:childTnLst>
                                </p:cTn>
                              </p:par>
                              <p:par>
                                <p:cTn id="25" presetID="16" presetClass="entr" presetSubtype="21"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wipe(down)">
                                      <p:cBhvr>
                                        <p:cTn id="32" dur="500"/>
                                        <p:tgtEl>
                                          <p:spTgt spid="57"/>
                                        </p:tgtEl>
                                      </p:cBhvr>
                                    </p:animEffect>
                                  </p:childTnLst>
                                </p:cTn>
                              </p:par>
                              <p:par>
                                <p:cTn id="33" presetID="22" presetClass="entr" presetSubtype="4" fill="hold" nodeType="with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wipe(down)">
                                      <p:cBhvr>
                                        <p:cTn id="35" dur="500"/>
                                        <p:tgtEl>
                                          <p:spTgt spid="59"/>
                                        </p:tgtEl>
                                      </p:cBhvr>
                                    </p:animEffect>
                                  </p:childTnLst>
                                </p:cTn>
                              </p:par>
                              <p:par>
                                <p:cTn id="36" presetID="22" presetClass="entr" presetSubtype="4" fill="hold"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down)">
                                      <p:cBhvr>
                                        <p:cTn id="38" dur="500"/>
                                        <p:tgtEl>
                                          <p:spTgt spid="5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down)">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down)">
                                      <p:cBhvr>
                                        <p:cTn id="46" dur="500"/>
                                        <p:tgtEl>
                                          <p:spTgt spid="47"/>
                                        </p:tgtEl>
                                      </p:cBhvr>
                                    </p:animEffect>
                                  </p:childTnLst>
                                </p:cTn>
                              </p:par>
                              <p:par>
                                <p:cTn id="47" presetID="22" presetClass="entr" presetSubtype="4"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animEffect transition="in" filter="wipe(down)">
                                      <p:cBhvr>
                                        <p:cTn id="49" dur="500"/>
                                        <p:tgtEl>
                                          <p:spTgt spid="40"/>
                                        </p:tgtEl>
                                      </p:cBhvr>
                                    </p:animEffect>
                                  </p:childTnLst>
                                </p:cTn>
                              </p:par>
                              <p:par>
                                <p:cTn id="50" presetID="22" presetClass="entr" presetSubtype="4" fill="hold" nodeType="withEffect">
                                  <p:stCondLst>
                                    <p:cond delay="0"/>
                                  </p:stCondLst>
                                  <p:childTnLst>
                                    <p:set>
                                      <p:cBhvr>
                                        <p:cTn id="51" dur="1" fill="hold">
                                          <p:stCondLst>
                                            <p:cond delay="0"/>
                                          </p:stCondLst>
                                        </p:cTn>
                                        <p:tgtEl>
                                          <p:spTgt spid="49"/>
                                        </p:tgtEl>
                                        <p:attrNameLst>
                                          <p:attrName>style.visibility</p:attrName>
                                        </p:attrNameLst>
                                      </p:cBhvr>
                                      <p:to>
                                        <p:strVal val="visible"/>
                                      </p:to>
                                    </p:set>
                                    <p:animEffect transition="in" filter="wipe(down)">
                                      <p:cBhvr>
                                        <p:cTn id="52" dur="500"/>
                                        <p:tgtEl>
                                          <p:spTgt spid="49"/>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wipe(down)">
                                      <p:cBhvr>
                                        <p:cTn id="55" dur="500"/>
                                        <p:tgtEl>
                                          <p:spTgt spid="6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down)">
                                      <p:cBhvr>
                                        <p:cTn id="60" dur="500"/>
                                        <p:tgtEl>
                                          <p:spTgt spid="48"/>
                                        </p:tgtEl>
                                      </p:cBhvr>
                                    </p:animEffect>
                                  </p:childTnLst>
                                </p:cTn>
                              </p:par>
                              <p:par>
                                <p:cTn id="61" presetID="22" presetClass="entr" presetSubtype="4" fill="hold" nodeType="with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par>
                                <p:cTn id="64" presetID="22" presetClass="entr" presetSubtype="4"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22" presetClass="entr" presetSubtype="4" fill="hold" grpId="0" nodeType="with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down)">
                                      <p:cBhvr>
                                        <p:cTn id="69" dur="500"/>
                                        <p:tgtEl>
                                          <p:spTgt spid="60"/>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82"/>
                                        </p:tgtEl>
                                        <p:attrNameLst>
                                          <p:attrName>style.visibility</p:attrName>
                                        </p:attrNameLst>
                                      </p:cBhvr>
                                      <p:to>
                                        <p:strVal val="visible"/>
                                      </p:to>
                                    </p:set>
                                    <p:animEffect transition="in" filter="wipe(down)">
                                      <p:cBhvr>
                                        <p:cTn id="74" dur="500"/>
                                        <p:tgtEl>
                                          <p:spTgt spid="82"/>
                                        </p:tgtEl>
                                      </p:cBhvr>
                                    </p:animEffect>
                                  </p:childTnLst>
                                </p:cTn>
                              </p:par>
                              <p:par>
                                <p:cTn id="75" presetID="22" presetClass="entr" presetSubtype="4"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down)">
                                      <p:cBhvr>
                                        <p:cTn id="77" dur="500"/>
                                        <p:tgtEl>
                                          <p:spTgt spid="85"/>
                                        </p:tgtEl>
                                      </p:cBhvr>
                                    </p:animEffect>
                                  </p:childTnLst>
                                </p:cTn>
                              </p:par>
                              <p:par>
                                <p:cTn id="78" presetID="22" presetClass="entr" presetSubtype="4" fill="hold"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wipe(down)">
                                      <p:cBhvr>
                                        <p:cTn id="80" dur="500"/>
                                        <p:tgtEl>
                                          <p:spTgt spid="87"/>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Effect transition="in" filter="wipe(down)">
                                      <p:cBhvr>
                                        <p:cTn id="83" dur="500"/>
                                        <p:tgtEl>
                                          <p:spTgt spid="89"/>
                                        </p:tgtEl>
                                      </p:cBhvr>
                                    </p:animEffect>
                                  </p:childTnLst>
                                </p:cTn>
                              </p:par>
                            </p:childTnLst>
                          </p:cTn>
                        </p:par>
                      </p:childTnLst>
                    </p:cTn>
                  </p:par>
                  <p:par>
                    <p:cTn id="84" fill="hold">
                      <p:stCondLst>
                        <p:cond delay="indefinite"/>
                      </p:stCondLst>
                      <p:childTnLst>
                        <p:par>
                          <p:cTn id="85" fill="hold">
                            <p:stCondLst>
                              <p:cond delay="0"/>
                            </p:stCondLst>
                            <p:childTnLst>
                              <p:par>
                                <p:cTn id="86" presetID="2" presetClass="entr" presetSubtype="4" fill="hold" grpId="0" nodeType="click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additive="base">
                                        <p:cTn id="88" dur="500" fill="hold"/>
                                        <p:tgtEl>
                                          <p:spTgt spid="2"/>
                                        </p:tgtEl>
                                        <p:attrNameLst>
                                          <p:attrName>ppt_x</p:attrName>
                                        </p:attrNameLst>
                                      </p:cBhvr>
                                      <p:tavLst>
                                        <p:tav tm="0">
                                          <p:val>
                                            <p:strVal val="#ppt_x"/>
                                          </p:val>
                                        </p:tav>
                                        <p:tav tm="100000">
                                          <p:val>
                                            <p:strVal val="#ppt_x"/>
                                          </p:val>
                                        </p:tav>
                                      </p:tavLst>
                                    </p:anim>
                                    <p:anim calcmode="lin" valueType="num">
                                      <p:cBhvr additive="base">
                                        <p:cTn id="89" dur="500" fill="hold"/>
                                        <p:tgtEl>
                                          <p:spTgt spid="2"/>
                                        </p:tgtEl>
                                        <p:attrNameLst>
                                          <p:attrName>ppt_y</p:attrName>
                                        </p:attrNameLst>
                                      </p:cBhvr>
                                      <p:tavLst>
                                        <p:tav tm="0">
                                          <p:val>
                                            <p:strVal val="1+#ppt_h/2"/>
                                          </p:val>
                                        </p:tav>
                                        <p:tav tm="100000">
                                          <p:val>
                                            <p:strVal val="#ppt_y"/>
                                          </p:val>
                                        </p:tav>
                                      </p:tavLst>
                                    </p:anim>
                                  </p:childTnLst>
                                </p:cTn>
                              </p:par>
                              <p:par>
                                <p:cTn id="90" presetID="2" presetClass="entr" presetSubtype="4" fill="hold" grpId="0" nodeType="with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additive="base">
                                        <p:cTn id="92" dur="500" fill="hold"/>
                                        <p:tgtEl>
                                          <p:spTgt spid="54"/>
                                        </p:tgtEl>
                                        <p:attrNameLst>
                                          <p:attrName>ppt_x</p:attrName>
                                        </p:attrNameLst>
                                      </p:cBhvr>
                                      <p:tavLst>
                                        <p:tav tm="0">
                                          <p:val>
                                            <p:strVal val="#ppt_x"/>
                                          </p:val>
                                        </p:tav>
                                        <p:tav tm="100000">
                                          <p:val>
                                            <p:strVal val="#ppt_x"/>
                                          </p:val>
                                        </p:tav>
                                      </p:tavLst>
                                    </p:anim>
                                    <p:anim calcmode="lin" valueType="num">
                                      <p:cBhvr additive="base">
                                        <p:cTn id="93" dur="500" fill="hold"/>
                                        <p:tgtEl>
                                          <p:spTgt spid="54"/>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53"/>
                                        </p:tgtEl>
                                        <p:attrNameLst>
                                          <p:attrName>style.visibility</p:attrName>
                                        </p:attrNameLst>
                                      </p:cBhvr>
                                      <p:to>
                                        <p:strVal val="visible"/>
                                      </p:to>
                                    </p:set>
                                    <p:anim calcmode="lin" valueType="num">
                                      <p:cBhvr additive="base">
                                        <p:cTn id="96" dur="500" fill="hold"/>
                                        <p:tgtEl>
                                          <p:spTgt spid="53"/>
                                        </p:tgtEl>
                                        <p:attrNameLst>
                                          <p:attrName>ppt_x</p:attrName>
                                        </p:attrNameLst>
                                      </p:cBhvr>
                                      <p:tavLst>
                                        <p:tav tm="0">
                                          <p:val>
                                            <p:strVal val="#ppt_x"/>
                                          </p:val>
                                        </p:tav>
                                        <p:tav tm="100000">
                                          <p:val>
                                            <p:strVal val="#ppt_x"/>
                                          </p:val>
                                        </p:tav>
                                      </p:tavLst>
                                    </p:anim>
                                    <p:anim calcmode="lin" valueType="num">
                                      <p:cBhvr additive="base">
                                        <p:cTn id="97" dur="500" fill="hold"/>
                                        <p:tgtEl>
                                          <p:spTgt spid="53"/>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52"/>
                                        </p:tgtEl>
                                        <p:attrNameLst>
                                          <p:attrName>style.visibility</p:attrName>
                                        </p:attrNameLst>
                                      </p:cBhvr>
                                      <p:to>
                                        <p:strVal val="visible"/>
                                      </p:to>
                                    </p:set>
                                    <p:anim calcmode="lin" valueType="num">
                                      <p:cBhvr additive="base">
                                        <p:cTn id="100" dur="500" fill="hold"/>
                                        <p:tgtEl>
                                          <p:spTgt spid="52"/>
                                        </p:tgtEl>
                                        <p:attrNameLst>
                                          <p:attrName>ppt_x</p:attrName>
                                        </p:attrNameLst>
                                      </p:cBhvr>
                                      <p:tavLst>
                                        <p:tav tm="0">
                                          <p:val>
                                            <p:strVal val="#ppt_x"/>
                                          </p:val>
                                        </p:tav>
                                        <p:tav tm="100000">
                                          <p:val>
                                            <p:strVal val="#ppt_x"/>
                                          </p:val>
                                        </p:tav>
                                      </p:tavLst>
                                    </p:anim>
                                    <p:anim calcmode="lin" valueType="num">
                                      <p:cBhvr additive="base">
                                        <p:cTn id="10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47" grpId="0"/>
      <p:bldP spid="48" grpId="0"/>
      <p:bldP spid="60" grpId="0"/>
      <p:bldP spid="57" grpId="0"/>
      <p:bldP spid="67" grpId="0"/>
      <p:bldP spid="82" grpId="0"/>
      <p:bldP spid="89" grpId="0"/>
      <p:bldP spid="2" grpId="0"/>
      <p:bldP spid="52" grpId="0"/>
      <p:bldP spid="53" grpId="0"/>
      <p:bldP spid="54" grpId="0"/>
    </p:bld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1134836"/>
            <a:ext cx="8849197" cy="4856393"/>
          </a:xfrm>
          <a:solidFill>
            <a:schemeClr val="bg1"/>
          </a:solidFill>
        </p:spPr>
        <p:style>
          <a:lnRef idx="1">
            <a:schemeClr val="accent5"/>
          </a:lnRef>
          <a:fillRef idx="2">
            <a:schemeClr val="accent5"/>
          </a:fillRef>
          <a:effectRef idx="1">
            <a:schemeClr val="accent5"/>
          </a:effectRef>
          <a:fontRef idx="minor">
            <a:schemeClr val="dk1"/>
          </a:fontRef>
        </p:style>
        <p:txBody>
          <a:bodyPr>
            <a:normAutofit/>
          </a:bodyPr>
          <a:lstStyle/>
          <a:p>
            <a:pPr marL="82296" indent="0">
              <a:buNone/>
            </a:pPr>
            <a:endParaRPr lang="en-US" dirty="0"/>
          </a:p>
          <a:p>
            <a:pPr marL="82296" indent="0" algn="r" rtl="1">
              <a:buNone/>
            </a:pPr>
            <a:r>
              <a:rPr lang="fa-IR" sz="2400" dirty="0">
                <a:solidFill>
                  <a:schemeClr val="tx1"/>
                </a:solidFill>
              </a:rPr>
              <a:t>خطای سامانمند </a:t>
            </a:r>
            <a:r>
              <a:rPr lang="fa-IR" sz="2400" b="1" dirty="0">
                <a:solidFill>
                  <a:srgbClr val="FF0000"/>
                </a:solidFill>
              </a:rPr>
              <a:t>ثابت و نسبی</a:t>
            </a:r>
          </a:p>
          <a:p>
            <a:pPr marL="82296" indent="0">
              <a:buNone/>
            </a:pPr>
            <a:endParaRPr lang="en-US" dirty="0"/>
          </a:p>
          <a:p>
            <a:pPr marL="82296" indent="0">
              <a:buNone/>
            </a:pPr>
            <a:endParaRPr lang="fa-IR" dirty="0"/>
          </a:p>
          <a:p>
            <a:pPr marL="82296" indent="0">
              <a:buNone/>
            </a:pPr>
            <a:br>
              <a:rPr lang="en-US" dirty="0"/>
            </a:br>
            <a:endParaRPr lang="en-US" dirty="0"/>
          </a:p>
          <a:p>
            <a:pPr marL="82296" indent="0">
              <a:buNone/>
            </a:pPr>
            <a:endParaRPr lang="en-US" dirty="0"/>
          </a:p>
        </p:txBody>
      </p:sp>
      <p:cxnSp>
        <p:nvCxnSpPr>
          <p:cNvPr id="6" name="Straight Connector 5"/>
          <p:cNvCxnSpPr/>
          <p:nvPr/>
        </p:nvCxnSpPr>
        <p:spPr>
          <a:xfrm>
            <a:off x="3109711" y="2311776"/>
            <a:ext cx="19517" cy="3289906"/>
          </a:xfrm>
          <a:prstGeom prst="line">
            <a:avLst/>
          </a:prstGeom>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3129226" y="5601682"/>
            <a:ext cx="3366824" cy="0"/>
          </a:xfrm>
          <a:prstGeom prst="line">
            <a:avLst/>
          </a:prstGeom>
        </p:spPr>
        <p:style>
          <a:lnRef idx="3">
            <a:schemeClr val="dk1"/>
          </a:lnRef>
          <a:fillRef idx="0">
            <a:schemeClr val="dk1"/>
          </a:fillRef>
          <a:effectRef idx="2">
            <a:schemeClr val="dk1"/>
          </a:effectRef>
          <a:fontRef idx="minor">
            <a:schemeClr val="tx1"/>
          </a:fontRef>
        </p:style>
      </p:cxnSp>
      <p:sp>
        <p:nvSpPr>
          <p:cNvPr id="13" name="32-Point Star 12"/>
          <p:cNvSpPr/>
          <p:nvPr/>
        </p:nvSpPr>
        <p:spPr>
          <a:xfrm>
            <a:off x="4227672" y="4778598"/>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32-Point Star 13"/>
          <p:cNvSpPr/>
          <p:nvPr/>
        </p:nvSpPr>
        <p:spPr>
          <a:xfrm>
            <a:off x="5751977" y="2559767"/>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32-Point Star 14"/>
          <p:cNvSpPr/>
          <p:nvPr/>
        </p:nvSpPr>
        <p:spPr>
          <a:xfrm>
            <a:off x="3573651" y="548629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32-Point Star 15"/>
          <p:cNvSpPr/>
          <p:nvPr/>
        </p:nvSpPr>
        <p:spPr>
          <a:xfrm>
            <a:off x="4212866" y="4419792"/>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32-Point Star 16"/>
          <p:cNvSpPr/>
          <p:nvPr/>
        </p:nvSpPr>
        <p:spPr>
          <a:xfrm>
            <a:off x="5026097" y="3362461"/>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32-Point Star 17"/>
          <p:cNvSpPr/>
          <p:nvPr/>
        </p:nvSpPr>
        <p:spPr>
          <a:xfrm>
            <a:off x="5370108" y="3435331"/>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32-Point Star 18"/>
          <p:cNvSpPr/>
          <p:nvPr/>
        </p:nvSpPr>
        <p:spPr>
          <a:xfrm>
            <a:off x="4973449" y="3675077"/>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32-Point Star 19"/>
          <p:cNvSpPr/>
          <p:nvPr/>
        </p:nvSpPr>
        <p:spPr>
          <a:xfrm>
            <a:off x="5647268" y="2984772"/>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32-Point Star 20"/>
          <p:cNvSpPr/>
          <p:nvPr/>
        </p:nvSpPr>
        <p:spPr>
          <a:xfrm>
            <a:off x="5896892" y="2707431"/>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32-Point Star 21"/>
          <p:cNvSpPr/>
          <p:nvPr/>
        </p:nvSpPr>
        <p:spPr>
          <a:xfrm>
            <a:off x="3999224" y="4746018"/>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32-Point Star 22"/>
          <p:cNvSpPr/>
          <p:nvPr/>
        </p:nvSpPr>
        <p:spPr>
          <a:xfrm>
            <a:off x="4518945" y="4440218"/>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32-Point Star 23"/>
          <p:cNvSpPr/>
          <p:nvPr/>
        </p:nvSpPr>
        <p:spPr>
          <a:xfrm>
            <a:off x="4622079" y="3979610"/>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32-Point Star 24"/>
          <p:cNvSpPr/>
          <p:nvPr/>
        </p:nvSpPr>
        <p:spPr>
          <a:xfrm>
            <a:off x="3563442" y="5351585"/>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32-Point Star 25"/>
          <p:cNvSpPr/>
          <p:nvPr/>
        </p:nvSpPr>
        <p:spPr>
          <a:xfrm>
            <a:off x="5237013" y="3233858"/>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32-Point Star 26"/>
          <p:cNvSpPr/>
          <p:nvPr/>
        </p:nvSpPr>
        <p:spPr>
          <a:xfrm>
            <a:off x="3709357" y="5099684"/>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32-Point Star 27"/>
          <p:cNvSpPr/>
          <p:nvPr/>
        </p:nvSpPr>
        <p:spPr>
          <a:xfrm>
            <a:off x="4092685" y="4997953"/>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32-Point Star 28"/>
          <p:cNvSpPr/>
          <p:nvPr/>
        </p:nvSpPr>
        <p:spPr>
          <a:xfrm>
            <a:off x="3832149" y="4637227"/>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TextBox 31"/>
          <p:cNvSpPr txBox="1"/>
          <p:nvPr/>
        </p:nvSpPr>
        <p:spPr>
          <a:xfrm>
            <a:off x="2700086" y="5004927"/>
            <a:ext cx="486054" cy="323165"/>
          </a:xfrm>
          <a:prstGeom prst="rect">
            <a:avLst/>
          </a:prstGeom>
          <a:noFill/>
        </p:spPr>
        <p:txBody>
          <a:bodyPr wrap="square" rtlCol="0">
            <a:spAutoFit/>
          </a:bodyPr>
          <a:lstStyle/>
          <a:p>
            <a:pPr algn="ctr"/>
            <a:r>
              <a:rPr lang="en-US" sz="1500" b="1" dirty="0"/>
              <a:t>26</a:t>
            </a:r>
            <a:endParaRPr lang="en-US" b="1" dirty="0"/>
          </a:p>
        </p:txBody>
      </p:sp>
      <p:cxnSp>
        <p:nvCxnSpPr>
          <p:cNvPr id="9" name="Straight Connector 8"/>
          <p:cNvCxnSpPr/>
          <p:nvPr/>
        </p:nvCxnSpPr>
        <p:spPr>
          <a:xfrm flipV="1">
            <a:off x="3154945" y="2136369"/>
            <a:ext cx="3200708" cy="3811493"/>
          </a:xfrm>
          <a:prstGeom prst="line">
            <a:avLst/>
          </a:prstGeom>
          <a:ln w="28575">
            <a:solidFill>
              <a:srgbClr val="FF0000"/>
            </a:solidFill>
          </a:ln>
        </p:spPr>
        <p:style>
          <a:lnRef idx="1">
            <a:schemeClr val="accent4"/>
          </a:lnRef>
          <a:fillRef idx="0">
            <a:schemeClr val="accent4"/>
          </a:fillRef>
          <a:effectRef idx="0">
            <a:schemeClr val="accent4"/>
          </a:effectRef>
          <a:fontRef idx="minor">
            <a:schemeClr val="tx1"/>
          </a:fontRef>
        </p:style>
      </p:cxnSp>
      <p:sp>
        <p:nvSpPr>
          <p:cNvPr id="10" name="TextBox 9"/>
          <p:cNvSpPr txBox="1"/>
          <p:nvPr/>
        </p:nvSpPr>
        <p:spPr>
          <a:xfrm>
            <a:off x="7638030" y="2136370"/>
            <a:ext cx="2620266" cy="2400657"/>
          </a:xfrm>
          <a:prstGeom prst="rect">
            <a:avLst/>
          </a:prstGeom>
          <a:solidFill>
            <a:schemeClr val="accent3">
              <a:lumMod val="60000"/>
              <a:lumOff val="40000"/>
            </a:schemeClr>
          </a:solidFill>
          <a:effectLst>
            <a:outerShdw blurRad="165100" dist="266700" dir="1680000" sx="106000" sy="106000" algn="tl" rotWithShape="0">
              <a:prstClr val="black">
                <a:alpha val="40000"/>
              </a:prstClr>
            </a:outerShdw>
          </a:effectLst>
        </p:spPr>
        <p:txBody>
          <a:bodyPr wrap="square" rtlCol="0">
            <a:spAutoFit/>
          </a:bodyPr>
          <a:lstStyle/>
          <a:p>
            <a:pPr algn="ctr">
              <a:spcAft>
                <a:spcPts val="900"/>
              </a:spcAft>
            </a:pPr>
            <a:r>
              <a:rPr lang="en-US" sz="2400" dirty="0"/>
              <a:t>Y = A + BX</a:t>
            </a:r>
          </a:p>
          <a:p>
            <a:pPr>
              <a:spcAft>
                <a:spcPts val="900"/>
              </a:spcAft>
            </a:pPr>
            <a:r>
              <a:rPr lang="en-US" sz="2400" b="1" dirty="0">
                <a:solidFill>
                  <a:srgbClr val="0070C0"/>
                </a:solidFill>
              </a:rPr>
              <a:t>Glucose:</a:t>
            </a:r>
          </a:p>
          <a:p>
            <a:pPr algn="ctr">
              <a:spcAft>
                <a:spcPts val="900"/>
              </a:spcAft>
            </a:pPr>
            <a:r>
              <a:rPr lang="en-US" sz="2400" dirty="0"/>
              <a:t>Y = -10 + 1.2X</a:t>
            </a:r>
          </a:p>
          <a:p>
            <a:pPr algn="ctr">
              <a:spcAft>
                <a:spcPts val="900"/>
              </a:spcAft>
            </a:pPr>
            <a:r>
              <a:rPr lang="en-US" sz="2400" b="1" dirty="0"/>
              <a:t>CE = -10 mg/dL</a:t>
            </a:r>
          </a:p>
          <a:p>
            <a:pPr algn="ctr">
              <a:spcAft>
                <a:spcPts val="900"/>
              </a:spcAft>
            </a:pPr>
            <a:r>
              <a:rPr lang="en-US" sz="2400" b="1" dirty="0"/>
              <a:t>PE = 0.2</a:t>
            </a:r>
          </a:p>
        </p:txBody>
      </p:sp>
      <p:sp>
        <p:nvSpPr>
          <p:cNvPr id="39" name="TextBox 38"/>
          <p:cNvSpPr txBox="1"/>
          <p:nvPr/>
        </p:nvSpPr>
        <p:spPr>
          <a:xfrm>
            <a:off x="6337673" y="1178612"/>
            <a:ext cx="1020534" cy="646331"/>
          </a:xfrm>
          <a:prstGeom prst="rect">
            <a:avLst/>
          </a:prstGeom>
          <a:noFill/>
        </p:spPr>
        <p:txBody>
          <a:bodyPr wrap="square" rtlCol="0">
            <a:spAutoFit/>
          </a:bodyPr>
          <a:lstStyle/>
          <a:p>
            <a:r>
              <a:rPr lang="en-US" b="1" i="1" dirty="0"/>
              <a:t>A </a:t>
            </a:r>
            <a:r>
              <a:rPr lang="en-US" b="1" i="1" dirty="0">
                <a:solidFill>
                  <a:srgbClr val="FF0000"/>
                </a:solidFill>
              </a:rPr>
              <a:t>≠</a:t>
            </a:r>
            <a:r>
              <a:rPr lang="en-US" b="1" i="1" dirty="0"/>
              <a:t> 0</a:t>
            </a:r>
          </a:p>
          <a:p>
            <a:r>
              <a:rPr lang="en-US" b="1" i="1" dirty="0"/>
              <a:t>B</a:t>
            </a:r>
            <a:r>
              <a:rPr lang="en-US" b="1" i="1" dirty="0">
                <a:solidFill>
                  <a:srgbClr val="FF0000"/>
                </a:solidFill>
              </a:rPr>
              <a:t> ≠ </a:t>
            </a:r>
            <a:r>
              <a:rPr lang="en-US" b="1" i="1" dirty="0"/>
              <a:t>1</a:t>
            </a:r>
          </a:p>
        </p:txBody>
      </p:sp>
      <p:cxnSp>
        <p:nvCxnSpPr>
          <p:cNvPr id="11" name="Straight Connector 10"/>
          <p:cNvCxnSpPr/>
          <p:nvPr/>
        </p:nvCxnSpPr>
        <p:spPr>
          <a:xfrm flipV="1">
            <a:off x="3154946" y="2375232"/>
            <a:ext cx="3618522" cy="3236886"/>
          </a:xfrm>
          <a:prstGeom prst="line">
            <a:avLst/>
          </a:prstGeom>
          <a:ln w="57150">
            <a:solidFill>
              <a:srgbClr val="005C2A"/>
            </a:solidFill>
            <a:prstDash val="lgDash"/>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3104959" y="5613320"/>
            <a:ext cx="13304" cy="35269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544663" y="5622109"/>
            <a:ext cx="537706" cy="323165"/>
          </a:xfrm>
          <a:prstGeom prst="rect">
            <a:avLst/>
          </a:prstGeom>
          <a:noFill/>
        </p:spPr>
        <p:txBody>
          <a:bodyPr wrap="square" rtlCol="0">
            <a:spAutoFit/>
          </a:bodyPr>
          <a:lstStyle/>
          <a:p>
            <a:pPr algn="ctr"/>
            <a:r>
              <a:rPr lang="en-US" sz="1500" b="1" dirty="0"/>
              <a:t>100</a:t>
            </a:r>
          </a:p>
        </p:txBody>
      </p:sp>
      <p:sp>
        <p:nvSpPr>
          <p:cNvPr id="48" name="TextBox 47"/>
          <p:cNvSpPr txBox="1"/>
          <p:nvPr/>
        </p:nvSpPr>
        <p:spPr>
          <a:xfrm>
            <a:off x="5808407" y="5597701"/>
            <a:ext cx="547247" cy="323165"/>
          </a:xfrm>
          <a:prstGeom prst="rect">
            <a:avLst/>
          </a:prstGeom>
          <a:noFill/>
        </p:spPr>
        <p:txBody>
          <a:bodyPr wrap="square" rtlCol="0">
            <a:spAutoFit/>
          </a:bodyPr>
          <a:lstStyle/>
          <a:p>
            <a:pPr algn="ctr"/>
            <a:r>
              <a:rPr lang="en-US" sz="1500" b="1" dirty="0"/>
              <a:t>200</a:t>
            </a:r>
          </a:p>
        </p:txBody>
      </p:sp>
      <p:sp>
        <p:nvSpPr>
          <p:cNvPr id="60" name="TextBox 59"/>
          <p:cNvSpPr txBox="1"/>
          <p:nvPr/>
        </p:nvSpPr>
        <p:spPr>
          <a:xfrm>
            <a:off x="2562719" y="2287763"/>
            <a:ext cx="565559" cy="323165"/>
          </a:xfrm>
          <a:prstGeom prst="rect">
            <a:avLst/>
          </a:prstGeom>
          <a:noFill/>
        </p:spPr>
        <p:txBody>
          <a:bodyPr wrap="square" rtlCol="0">
            <a:spAutoFit/>
          </a:bodyPr>
          <a:lstStyle/>
          <a:p>
            <a:pPr algn="ctr"/>
            <a:r>
              <a:rPr lang="en-US" sz="1500" b="1" dirty="0"/>
              <a:t>230</a:t>
            </a:r>
            <a:endParaRPr lang="en-US" b="1" dirty="0"/>
          </a:p>
        </p:txBody>
      </p:sp>
      <p:sp>
        <p:nvSpPr>
          <p:cNvPr id="57" name="TextBox 56"/>
          <p:cNvSpPr txBox="1"/>
          <p:nvPr/>
        </p:nvSpPr>
        <p:spPr>
          <a:xfrm>
            <a:off x="3501716" y="5572420"/>
            <a:ext cx="485311" cy="323165"/>
          </a:xfrm>
          <a:prstGeom prst="rect">
            <a:avLst/>
          </a:prstGeom>
          <a:noFill/>
        </p:spPr>
        <p:txBody>
          <a:bodyPr wrap="square" rtlCol="0">
            <a:spAutoFit/>
          </a:bodyPr>
          <a:lstStyle/>
          <a:p>
            <a:pPr algn="ctr"/>
            <a:r>
              <a:rPr lang="en-US" sz="1500" b="1" dirty="0"/>
              <a:t>30</a:t>
            </a:r>
          </a:p>
        </p:txBody>
      </p:sp>
      <p:sp>
        <p:nvSpPr>
          <p:cNvPr id="67" name="TextBox 66"/>
          <p:cNvSpPr txBox="1"/>
          <p:nvPr/>
        </p:nvSpPr>
        <p:spPr>
          <a:xfrm>
            <a:off x="2628000" y="3827155"/>
            <a:ext cx="551955" cy="323165"/>
          </a:xfrm>
          <a:prstGeom prst="rect">
            <a:avLst/>
          </a:prstGeom>
          <a:noFill/>
        </p:spPr>
        <p:txBody>
          <a:bodyPr wrap="square" rtlCol="0">
            <a:spAutoFit/>
          </a:bodyPr>
          <a:lstStyle/>
          <a:p>
            <a:pPr algn="ctr"/>
            <a:r>
              <a:rPr lang="en-US" sz="1500" b="1" dirty="0"/>
              <a:t>110</a:t>
            </a:r>
            <a:endParaRPr lang="en-US" b="1" dirty="0"/>
          </a:p>
        </p:txBody>
      </p:sp>
      <p:cxnSp>
        <p:nvCxnSpPr>
          <p:cNvPr id="74" name="Straight Connector 73"/>
          <p:cNvCxnSpPr/>
          <p:nvPr/>
        </p:nvCxnSpPr>
        <p:spPr>
          <a:xfrm flipV="1">
            <a:off x="6639751" y="5592484"/>
            <a:ext cx="718457" cy="1"/>
          </a:xfrm>
          <a:prstGeom prst="line">
            <a:avLst/>
          </a:prstGeom>
        </p:spPr>
        <p:style>
          <a:lnRef idx="3">
            <a:schemeClr val="dk1"/>
          </a:lnRef>
          <a:fillRef idx="0">
            <a:schemeClr val="dk1"/>
          </a:fillRef>
          <a:effectRef idx="2">
            <a:schemeClr val="dk1"/>
          </a:effectRef>
          <a:fontRef idx="minor">
            <a:schemeClr val="tx1"/>
          </a:fontRef>
        </p:style>
      </p:cxnSp>
      <p:cxnSp>
        <p:nvCxnSpPr>
          <p:cNvPr id="78" name="Straight Connector 77"/>
          <p:cNvCxnSpPr/>
          <p:nvPr/>
        </p:nvCxnSpPr>
        <p:spPr>
          <a:xfrm flipV="1">
            <a:off x="3104959" y="1801420"/>
            <a:ext cx="0" cy="375847"/>
          </a:xfrm>
          <a:prstGeom prst="line">
            <a:avLst/>
          </a:prstGeom>
        </p:spPr>
        <p:style>
          <a:lnRef idx="3">
            <a:schemeClr val="dk1"/>
          </a:lnRef>
          <a:fillRef idx="0">
            <a:schemeClr val="dk1"/>
          </a:fillRef>
          <a:effectRef idx="2">
            <a:schemeClr val="dk1"/>
          </a:effectRef>
          <a:fontRef idx="minor">
            <a:schemeClr val="tx1"/>
          </a:fontRef>
        </p:style>
      </p:cxnSp>
      <p:sp>
        <p:nvSpPr>
          <p:cNvPr id="82" name="TextBox 81"/>
          <p:cNvSpPr txBox="1"/>
          <p:nvPr/>
        </p:nvSpPr>
        <p:spPr>
          <a:xfrm>
            <a:off x="6448646" y="5608710"/>
            <a:ext cx="1336519" cy="323165"/>
          </a:xfrm>
          <a:prstGeom prst="rect">
            <a:avLst/>
          </a:prstGeom>
          <a:noFill/>
        </p:spPr>
        <p:txBody>
          <a:bodyPr wrap="square" rtlCol="0">
            <a:spAutoFit/>
          </a:bodyPr>
          <a:lstStyle/>
          <a:p>
            <a:pPr algn="ctr"/>
            <a:r>
              <a:rPr lang="en-US" sz="1500" b="1" dirty="0"/>
              <a:t>400</a:t>
            </a:r>
          </a:p>
        </p:txBody>
      </p:sp>
      <p:sp>
        <p:nvSpPr>
          <p:cNvPr id="89" name="TextBox 88"/>
          <p:cNvSpPr txBox="1"/>
          <p:nvPr/>
        </p:nvSpPr>
        <p:spPr>
          <a:xfrm>
            <a:off x="2579591" y="1768460"/>
            <a:ext cx="565559" cy="369332"/>
          </a:xfrm>
          <a:prstGeom prst="rect">
            <a:avLst/>
          </a:prstGeom>
          <a:noFill/>
        </p:spPr>
        <p:txBody>
          <a:bodyPr wrap="square" rtlCol="0">
            <a:spAutoFit/>
          </a:bodyPr>
          <a:lstStyle/>
          <a:p>
            <a:pPr algn="ctr"/>
            <a:r>
              <a:rPr lang="en-US" b="1" dirty="0">
                <a:solidFill>
                  <a:srgbClr val="FF0000"/>
                </a:solidFill>
              </a:rPr>
              <a:t>470</a:t>
            </a:r>
          </a:p>
        </p:txBody>
      </p:sp>
      <p:sp>
        <p:nvSpPr>
          <p:cNvPr id="62" name="32-Point Star 61"/>
          <p:cNvSpPr/>
          <p:nvPr/>
        </p:nvSpPr>
        <p:spPr>
          <a:xfrm>
            <a:off x="5475096" y="2970836"/>
            <a:ext cx="85725" cy="72870"/>
          </a:xfrm>
          <a:prstGeom prst="star32">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TextBox 44"/>
          <p:cNvSpPr txBox="1"/>
          <p:nvPr/>
        </p:nvSpPr>
        <p:spPr>
          <a:xfrm>
            <a:off x="3797746" y="5591575"/>
            <a:ext cx="485311" cy="323165"/>
          </a:xfrm>
          <a:prstGeom prst="rect">
            <a:avLst/>
          </a:prstGeom>
          <a:noFill/>
        </p:spPr>
        <p:txBody>
          <a:bodyPr wrap="square" rtlCol="0">
            <a:spAutoFit/>
          </a:bodyPr>
          <a:lstStyle/>
          <a:p>
            <a:pPr algn="ctr"/>
            <a:r>
              <a:rPr lang="en-US" sz="1500" b="1" dirty="0">
                <a:solidFill>
                  <a:srgbClr val="FF0000"/>
                </a:solidFill>
              </a:rPr>
              <a:t>50</a:t>
            </a:r>
          </a:p>
        </p:txBody>
      </p:sp>
      <p:sp>
        <p:nvSpPr>
          <p:cNvPr id="46" name="TextBox 45"/>
          <p:cNvSpPr txBox="1"/>
          <p:nvPr/>
        </p:nvSpPr>
        <p:spPr>
          <a:xfrm>
            <a:off x="2682398" y="4637135"/>
            <a:ext cx="551955" cy="323165"/>
          </a:xfrm>
          <a:prstGeom prst="rect">
            <a:avLst/>
          </a:prstGeom>
          <a:noFill/>
        </p:spPr>
        <p:txBody>
          <a:bodyPr wrap="square" rtlCol="0">
            <a:spAutoFit/>
          </a:bodyPr>
          <a:lstStyle/>
          <a:p>
            <a:pPr algn="ctr"/>
            <a:r>
              <a:rPr lang="en-US" sz="1500" b="1" dirty="0">
                <a:solidFill>
                  <a:srgbClr val="FF0000"/>
                </a:solidFill>
              </a:rPr>
              <a:t>50</a:t>
            </a:r>
            <a:endParaRPr lang="en-US" b="1" dirty="0">
              <a:solidFill>
                <a:srgbClr val="FF0000"/>
              </a:solidFill>
            </a:endParaRPr>
          </a:p>
        </p:txBody>
      </p:sp>
      <p:cxnSp>
        <p:nvCxnSpPr>
          <p:cNvPr id="51" name="Straight Connector 50"/>
          <p:cNvCxnSpPr/>
          <p:nvPr/>
        </p:nvCxnSpPr>
        <p:spPr>
          <a:xfrm flipV="1">
            <a:off x="4078079" y="4851469"/>
            <a:ext cx="11249" cy="723700"/>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3128277" y="4778599"/>
            <a:ext cx="953933" cy="2063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800890" y="3996855"/>
            <a:ext cx="0" cy="1633324"/>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3093324" y="3934007"/>
            <a:ext cx="1707567" cy="1867"/>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124072" y="2384517"/>
            <a:ext cx="35023" cy="3223676"/>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3148548" y="2365949"/>
            <a:ext cx="2994819" cy="18569"/>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H="1" flipV="1">
            <a:off x="7066499" y="2287762"/>
            <a:ext cx="12074" cy="3299504"/>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3097098" y="1941583"/>
            <a:ext cx="2692553" cy="9134"/>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flipV="1">
            <a:off x="3061956" y="5153141"/>
            <a:ext cx="792425" cy="259"/>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V="1">
            <a:off x="3827128" y="5172554"/>
            <a:ext cx="1812" cy="425146"/>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1613843" y="5014099"/>
            <a:ext cx="1309769" cy="323165"/>
          </a:xfrm>
          <a:prstGeom prst="rect">
            <a:avLst/>
          </a:prstGeom>
          <a:noFill/>
        </p:spPr>
        <p:txBody>
          <a:bodyPr wrap="square" rtlCol="0">
            <a:spAutoFit/>
          </a:bodyPr>
          <a:lstStyle/>
          <a:p>
            <a:r>
              <a:rPr lang="en-US" sz="1500" b="1" i="1" dirty="0"/>
              <a:t>Bias</a:t>
            </a:r>
            <a:r>
              <a:rPr lang="en-US" sz="1500" dirty="0"/>
              <a:t> = -13%</a:t>
            </a:r>
          </a:p>
        </p:txBody>
      </p:sp>
      <p:sp>
        <p:nvSpPr>
          <p:cNvPr id="76" name="TextBox 75"/>
          <p:cNvSpPr txBox="1"/>
          <p:nvPr/>
        </p:nvSpPr>
        <p:spPr>
          <a:xfrm>
            <a:off x="1639898" y="2303192"/>
            <a:ext cx="1124845" cy="323165"/>
          </a:xfrm>
          <a:prstGeom prst="rect">
            <a:avLst/>
          </a:prstGeom>
          <a:noFill/>
        </p:spPr>
        <p:txBody>
          <a:bodyPr wrap="square" rtlCol="0">
            <a:spAutoFit/>
          </a:bodyPr>
          <a:lstStyle/>
          <a:p>
            <a:r>
              <a:rPr lang="en-US" sz="1350" b="1" i="1" dirty="0"/>
              <a:t>Bias</a:t>
            </a:r>
            <a:r>
              <a:rPr lang="en-US" sz="1350" dirty="0"/>
              <a:t> </a:t>
            </a:r>
            <a:r>
              <a:rPr lang="en-US" sz="1500" i="1" dirty="0"/>
              <a:t>= 15%</a:t>
            </a:r>
          </a:p>
        </p:txBody>
      </p:sp>
      <p:sp>
        <p:nvSpPr>
          <p:cNvPr id="77" name="TextBox 76"/>
          <p:cNvSpPr txBox="1"/>
          <p:nvPr/>
        </p:nvSpPr>
        <p:spPr>
          <a:xfrm>
            <a:off x="1621928" y="3775905"/>
            <a:ext cx="1130423" cy="323165"/>
          </a:xfrm>
          <a:prstGeom prst="rect">
            <a:avLst/>
          </a:prstGeom>
          <a:noFill/>
        </p:spPr>
        <p:txBody>
          <a:bodyPr wrap="square" rtlCol="0">
            <a:spAutoFit/>
          </a:bodyPr>
          <a:lstStyle/>
          <a:p>
            <a:r>
              <a:rPr lang="en-US" sz="1350" b="1" i="1" dirty="0"/>
              <a:t>Bias</a:t>
            </a:r>
            <a:r>
              <a:rPr lang="en-US" sz="1350" dirty="0"/>
              <a:t> </a:t>
            </a:r>
            <a:r>
              <a:rPr lang="en-US" sz="1500" i="1" dirty="0"/>
              <a:t>= 10%</a:t>
            </a:r>
          </a:p>
        </p:txBody>
      </p:sp>
      <p:sp>
        <p:nvSpPr>
          <p:cNvPr id="79" name="TextBox 78"/>
          <p:cNvSpPr txBox="1"/>
          <p:nvPr/>
        </p:nvSpPr>
        <p:spPr>
          <a:xfrm>
            <a:off x="1611380" y="4571577"/>
            <a:ext cx="1130423" cy="323165"/>
          </a:xfrm>
          <a:prstGeom prst="rect">
            <a:avLst/>
          </a:prstGeom>
          <a:noFill/>
        </p:spPr>
        <p:txBody>
          <a:bodyPr wrap="square" rtlCol="0">
            <a:spAutoFit/>
          </a:bodyPr>
          <a:lstStyle/>
          <a:p>
            <a:r>
              <a:rPr lang="en-US" sz="1350" b="1" i="1" dirty="0"/>
              <a:t>Bias</a:t>
            </a:r>
            <a:r>
              <a:rPr lang="en-US" sz="1350" dirty="0"/>
              <a:t> </a:t>
            </a:r>
            <a:r>
              <a:rPr lang="en-US" sz="1500" i="1" dirty="0"/>
              <a:t>= 0%</a:t>
            </a:r>
          </a:p>
        </p:txBody>
      </p:sp>
      <p:sp>
        <p:nvSpPr>
          <p:cNvPr id="55" name="TextBox 54"/>
          <p:cNvSpPr txBox="1"/>
          <p:nvPr/>
        </p:nvSpPr>
        <p:spPr>
          <a:xfrm>
            <a:off x="1677437" y="1592794"/>
            <a:ext cx="1280938" cy="323165"/>
          </a:xfrm>
          <a:prstGeom prst="rect">
            <a:avLst/>
          </a:prstGeom>
          <a:noFill/>
        </p:spPr>
        <p:txBody>
          <a:bodyPr wrap="square" rtlCol="0">
            <a:spAutoFit/>
          </a:bodyPr>
          <a:lstStyle/>
          <a:p>
            <a:r>
              <a:rPr lang="en-US" sz="1350" b="1" i="1" dirty="0"/>
              <a:t>Bias</a:t>
            </a:r>
            <a:r>
              <a:rPr lang="en-US" sz="1350" dirty="0"/>
              <a:t> </a:t>
            </a:r>
            <a:r>
              <a:rPr lang="en-US" sz="1500" i="1" dirty="0"/>
              <a:t>= 17.5%</a:t>
            </a:r>
          </a:p>
        </p:txBody>
      </p:sp>
    </p:spTree>
    <p:extLst>
      <p:ext uri="{BB962C8B-B14F-4D97-AF65-F5344CB8AC3E}">
        <p14:creationId xmlns:p14="http://schemas.microsoft.com/office/powerpoint/2010/main" val="172958866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barn(inVertical)">
                                      <p:cBhvr>
                                        <p:cTn id="10" dur="500"/>
                                        <p:tgtEl>
                                          <p:spTgt spid="5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barn(inVertical)">
                                      <p:cBhvr>
                                        <p:cTn id="13" dur="500"/>
                                        <p:tgtEl>
                                          <p:spTgt spid="4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barn(inVertical)">
                                      <p:cBhvr>
                                        <p:cTn id="16" dur="500"/>
                                        <p:tgtEl>
                                          <p:spTgt spid="4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barn(inVertical)">
                                      <p:cBhvr>
                                        <p:cTn id="21" dur="500"/>
                                        <p:tgtEl>
                                          <p:spTgt spid="42"/>
                                        </p:tgtEl>
                                      </p:cBhvr>
                                    </p:animEffect>
                                  </p:childTnLst>
                                </p:cTn>
                              </p:par>
                              <p:par>
                                <p:cTn id="22" presetID="16" presetClass="entr" presetSubtype="21" fill="hold"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barn(inVertical)">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barn(inVertical)">
                                      <p:cBhvr>
                                        <p:cTn id="29" dur="500"/>
                                        <p:tgtEl>
                                          <p:spTgt spid="49"/>
                                        </p:tgtEl>
                                      </p:cBhvr>
                                    </p:animEffect>
                                  </p:childTnLst>
                                </p:cTn>
                              </p:par>
                              <p:par>
                                <p:cTn id="30" presetID="16" presetClass="entr" presetSubtype="21"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barn(inVertical)">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barn(inVertical)">
                                      <p:cBhvr>
                                        <p:cTn id="37" dur="500"/>
                                        <p:tgtEl>
                                          <p:spTgt spid="52"/>
                                        </p:tgtEl>
                                      </p:cBhvr>
                                    </p:animEffect>
                                  </p:childTnLst>
                                </p:cTn>
                              </p:par>
                              <p:par>
                                <p:cTn id="38" presetID="16" presetClass="entr" presetSubtype="21" fill="hold"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barn(inVertical)">
                                      <p:cBhvr>
                                        <p:cTn id="40" dur="5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5"/>
                                        </p:tgtEl>
                                        <p:attrNameLst>
                                          <p:attrName>style.visibility</p:attrName>
                                        </p:attrNameLst>
                                      </p:cBhvr>
                                      <p:to>
                                        <p:strVal val="visible"/>
                                      </p:to>
                                    </p:set>
                                    <p:anim calcmode="lin" valueType="num">
                                      <p:cBhvr additive="base">
                                        <p:cTn id="45" dur="500" fill="hold"/>
                                        <p:tgtEl>
                                          <p:spTgt spid="75"/>
                                        </p:tgtEl>
                                        <p:attrNameLst>
                                          <p:attrName>ppt_x</p:attrName>
                                        </p:attrNameLst>
                                      </p:cBhvr>
                                      <p:tavLst>
                                        <p:tav tm="0">
                                          <p:val>
                                            <p:strVal val="#ppt_x"/>
                                          </p:val>
                                        </p:tav>
                                        <p:tav tm="100000">
                                          <p:val>
                                            <p:strVal val="#ppt_x"/>
                                          </p:val>
                                        </p:tav>
                                      </p:tavLst>
                                    </p:anim>
                                    <p:anim calcmode="lin" valueType="num">
                                      <p:cBhvr additive="base">
                                        <p:cTn id="46" dur="500" fill="hold"/>
                                        <p:tgtEl>
                                          <p:spTgt spid="7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anim calcmode="lin" valueType="num">
                                      <p:cBhvr additive="base">
                                        <p:cTn id="49" dur="500" fill="hold"/>
                                        <p:tgtEl>
                                          <p:spTgt spid="79"/>
                                        </p:tgtEl>
                                        <p:attrNameLst>
                                          <p:attrName>ppt_x</p:attrName>
                                        </p:attrNameLst>
                                      </p:cBhvr>
                                      <p:tavLst>
                                        <p:tav tm="0">
                                          <p:val>
                                            <p:strVal val="#ppt_x"/>
                                          </p:val>
                                        </p:tav>
                                        <p:tav tm="100000">
                                          <p:val>
                                            <p:strVal val="#ppt_x"/>
                                          </p:val>
                                        </p:tav>
                                      </p:tavLst>
                                    </p:anim>
                                    <p:anim calcmode="lin" valueType="num">
                                      <p:cBhvr additive="base">
                                        <p:cTn id="50" dur="500" fill="hold"/>
                                        <p:tgtEl>
                                          <p:spTgt spid="79"/>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77"/>
                                        </p:tgtEl>
                                        <p:attrNameLst>
                                          <p:attrName>style.visibility</p:attrName>
                                        </p:attrNameLst>
                                      </p:cBhvr>
                                      <p:to>
                                        <p:strVal val="visible"/>
                                      </p:to>
                                    </p:set>
                                    <p:anim calcmode="lin" valueType="num">
                                      <p:cBhvr additive="base">
                                        <p:cTn id="53" dur="500" fill="hold"/>
                                        <p:tgtEl>
                                          <p:spTgt spid="77"/>
                                        </p:tgtEl>
                                        <p:attrNameLst>
                                          <p:attrName>ppt_x</p:attrName>
                                        </p:attrNameLst>
                                      </p:cBhvr>
                                      <p:tavLst>
                                        <p:tav tm="0">
                                          <p:val>
                                            <p:strVal val="#ppt_x"/>
                                          </p:val>
                                        </p:tav>
                                        <p:tav tm="100000">
                                          <p:val>
                                            <p:strVal val="#ppt_x"/>
                                          </p:val>
                                        </p:tav>
                                      </p:tavLst>
                                    </p:anim>
                                    <p:anim calcmode="lin" valueType="num">
                                      <p:cBhvr additive="base">
                                        <p:cTn id="54" dur="500" fill="hold"/>
                                        <p:tgtEl>
                                          <p:spTgt spid="77"/>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additive="base">
                                        <p:cTn id="57" dur="500" fill="hold"/>
                                        <p:tgtEl>
                                          <p:spTgt spid="76"/>
                                        </p:tgtEl>
                                        <p:attrNameLst>
                                          <p:attrName>ppt_x</p:attrName>
                                        </p:attrNameLst>
                                      </p:cBhvr>
                                      <p:tavLst>
                                        <p:tav tm="0">
                                          <p:val>
                                            <p:strVal val="#ppt_x"/>
                                          </p:val>
                                        </p:tav>
                                        <p:tav tm="100000">
                                          <p:val>
                                            <p:strVal val="#ppt_x"/>
                                          </p:val>
                                        </p:tav>
                                      </p:tavLst>
                                    </p:anim>
                                    <p:anim calcmode="lin" valueType="num">
                                      <p:cBhvr additive="base">
                                        <p:cTn id="58" dur="500" fill="hold"/>
                                        <p:tgtEl>
                                          <p:spTgt spid="7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ppt_x"/>
                                          </p:val>
                                        </p:tav>
                                        <p:tav tm="100000">
                                          <p:val>
                                            <p:strVal val="#ppt_x"/>
                                          </p:val>
                                        </p:tav>
                                      </p:tavLst>
                                    </p:anim>
                                    <p:anim calcmode="lin" valueType="num">
                                      <p:cBhvr additive="base">
                                        <p:cTn id="62" dur="500" fill="hold"/>
                                        <p:tgtEl>
                                          <p:spTgt spid="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75" grpId="0"/>
      <p:bldP spid="76" grpId="0"/>
      <p:bldP spid="77" grpId="0"/>
      <p:bldP spid="79" grpId="0"/>
      <p:bldP spid="55" grpId="0"/>
    </p:bld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0839" y="1379278"/>
            <a:ext cx="8495732" cy="4621473"/>
          </a:xfr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oAutofit/>
          </a:bodyPr>
          <a:lstStyle/>
          <a:p>
            <a:pPr marL="82296" indent="0" algn="ctr">
              <a:lnSpc>
                <a:spcPct val="150000"/>
              </a:lnSpc>
              <a:buNone/>
            </a:pPr>
            <a:r>
              <a:rPr lang="en-US" sz="3000" b="1" i="1" dirty="0">
                <a:solidFill>
                  <a:srgbClr val="FF0000"/>
                </a:solidFill>
              </a:rPr>
              <a:t>r &gt; 0.975</a:t>
            </a:r>
          </a:p>
          <a:p>
            <a:pPr marL="82296" indent="0" algn="ctr">
              <a:lnSpc>
                <a:spcPct val="150000"/>
              </a:lnSpc>
              <a:buNone/>
            </a:pPr>
            <a:endParaRPr lang="en-US" sz="1500" b="1" dirty="0"/>
          </a:p>
          <a:p>
            <a:pPr marL="82296" indent="0" algn="ctr">
              <a:lnSpc>
                <a:spcPct val="150000"/>
              </a:lnSpc>
              <a:buNone/>
            </a:pPr>
            <a:endParaRPr lang="en-US" sz="1500" b="1" dirty="0"/>
          </a:p>
          <a:p>
            <a:pPr marL="82296" indent="0" algn="ctr">
              <a:lnSpc>
                <a:spcPct val="150000"/>
              </a:lnSpc>
              <a:spcBef>
                <a:spcPts val="0"/>
              </a:spcBef>
              <a:buNone/>
            </a:pPr>
            <a:r>
              <a:rPr lang="en-US" sz="4000" b="1" dirty="0">
                <a:ln w="38100">
                  <a:solidFill>
                    <a:schemeClr val="tx1"/>
                  </a:solidFill>
                </a:ln>
                <a:solidFill>
                  <a:schemeClr val="bg1"/>
                </a:solidFill>
                <a:effectLst>
                  <a:outerShdw blurRad="60007" dist="310007" dir="7680000" sy="30000" kx="1300200" algn="ctr" rotWithShape="0">
                    <a:prstClr val="black">
                      <a:alpha val="32000"/>
                    </a:prstClr>
                  </a:outerShdw>
                </a:effectLst>
              </a:rPr>
              <a:t>Y</a:t>
            </a:r>
            <a:r>
              <a:rPr lang="en-US" sz="4000" b="1" baseline="-25000" dirty="0">
                <a:ln w="38100">
                  <a:solidFill>
                    <a:schemeClr val="tx1"/>
                  </a:solidFill>
                </a:ln>
                <a:solidFill>
                  <a:schemeClr val="bg1"/>
                </a:solidFill>
                <a:effectLst>
                  <a:outerShdw blurRad="60007" dist="310007" dir="7680000" sy="30000" kx="1300200" algn="ctr" rotWithShape="0">
                    <a:prstClr val="black">
                      <a:alpha val="32000"/>
                    </a:prstClr>
                  </a:outerShdw>
                </a:effectLst>
              </a:rPr>
              <a:t>C</a:t>
            </a:r>
            <a:r>
              <a:rPr lang="en-US" sz="4000" b="1" dirty="0">
                <a:ln w="38100">
                  <a:solidFill>
                    <a:schemeClr val="tx1"/>
                  </a:solidFill>
                </a:ln>
                <a:solidFill>
                  <a:schemeClr val="bg1"/>
                </a:solidFill>
                <a:effectLst>
                  <a:outerShdw blurRad="60007" dist="310007" dir="7680000" sy="30000" kx="1300200" algn="ctr" rotWithShape="0">
                    <a:prstClr val="black">
                      <a:alpha val="32000"/>
                    </a:prstClr>
                  </a:outerShdw>
                </a:effectLst>
              </a:rPr>
              <a:t> = A + BX</a:t>
            </a:r>
            <a:r>
              <a:rPr lang="en-US" sz="4000" b="1" baseline="-25000" dirty="0">
                <a:ln w="38100">
                  <a:solidFill>
                    <a:schemeClr val="tx1"/>
                  </a:solidFill>
                </a:ln>
                <a:solidFill>
                  <a:schemeClr val="bg1"/>
                </a:solidFill>
                <a:effectLst>
                  <a:outerShdw blurRad="60007" dist="310007" dir="7680000" sy="30000" kx="1300200" algn="ctr" rotWithShape="0">
                    <a:prstClr val="black">
                      <a:alpha val="32000"/>
                    </a:prstClr>
                  </a:outerShdw>
                </a:effectLst>
              </a:rPr>
              <a:t>C</a:t>
            </a:r>
          </a:p>
          <a:p>
            <a:pPr marL="82296" indent="0" algn="ctr">
              <a:lnSpc>
                <a:spcPct val="150000"/>
              </a:lnSpc>
              <a:spcBef>
                <a:spcPts val="0"/>
              </a:spcBef>
              <a:buNone/>
            </a:pPr>
            <a:r>
              <a:rPr lang="en-US" sz="4000" b="1" dirty="0">
                <a:ln w="38100">
                  <a:solidFill>
                    <a:srgbClr val="7030A0"/>
                  </a:solidFill>
                </a:ln>
                <a:solidFill>
                  <a:srgbClr val="FFC000"/>
                </a:solidFill>
                <a:effectLst>
                  <a:outerShdw blurRad="60007" dist="310007" dir="7680000" sy="30000" kx="1300200" algn="ctr" rotWithShape="0">
                    <a:prstClr val="black">
                      <a:alpha val="32000"/>
                    </a:prstClr>
                  </a:outerShdw>
                </a:effectLst>
              </a:rPr>
              <a:t>Bias = Y</a:t>
            </a:r>
            <a:r>
              <a:rPr lang="en-US" sz="4000" b="1" baseline="-25000" dirty="0">
                <a:ln w="38100">
                  <a:solidFill>
                    <a:srgbClr val="7030A0"/>
                  </a:solidFill>
                </a:ln>
                <a:solidFill>
                  <a:srgbClr val="FFC000"/>
                </a:solidFill>
                <a:effectLst>
                  <a:outerShdw blurRad="60007" dist="310007" dir="7680000" sy="30000" kx="1300200" algn="ctr" rotWithShape="0">
                    <a:prstClr val="black">
                      <a:alpha val="32000"/>
                    </a:prstClr>
                  </a:outerShdw>
                </a:effectLst>
              </a:rPr>
              <a:t>C</a:t>
            </a:r>
            <a:r>
              <a:rPr lang="en-US" sz="4000" b="1" dirty="0">
                <a:ln w="38100">
                  <a:solidFill>
                    <a:srgbClr val="7030A0"/>
                  </a:solidFill>
                </a:ln>
                <a:solidFill>
                  <a:srgbClr val="FFC000"/>
                </a:solidFill>
                <a:effectLst>
                  <a:outerShdw blurRad="60007" dist="310007" dir="7680000" sy="30000" kx="1300200" algn="ctr" rotWithShape="0">
                    <a:prstClr val="black">
                      <a:alpha val="32000"/>
                    </a:prstClr>
                  </a:outerShdw>
                </a:effectLst>
              </a:rPr>
              <a:t> - X</a:t>
            </a:r>
            <a:r>
              <a:rPr lang="en-US" sz="4000" b="1" baseline="-25000" dirty="0">
                <a:ln w="38100">
                  <a:solidFill>
                    <a:srgbClr val="7030A0"/>
                  </a:solidFill>
                </a:ln>
                <a:solidFill>
                  <a:srgbClr val="FFC000"/>
                </a:solidFill>
                <a:effectLst>
                  <a:outerShdw blurRad="60007" dist="310007" dir="7680000" sy="30000" kx="1300200" algn="ctr" rotWithShape="0">
                    <a:prstClr val="black">
                      <a:alpha val="32000"/>
                    </a:prstClr>
                  </a:outerShdw>
                </a:effectLst>
              </a:rPr>
              <a:t>C</a:t>
            </a:r>
            <a:endParaRPr lang="en-US" sz="4000" b="1" dirty="0">
              <a:ln w="38100">
                <a:solidFill>
                  <a:srgbClr val="7030A0"/>
                </a:solidFill>
              </a:ln>
              <a:solidFill>
                <a:srgbClr val="FFC000"/>
              </a:solidFill>
              <a:effectLst>
                <a:outerShdw blurRad="60007" dist="310007" dir="7680000" sy="30000" kx="1300200" algn="ctr" rotWithShape="0">
                  <a:prstClr val="black">
                    <a:alpha val="32000"/>
                  </a:prstClr>
                </a:outerShdw>
              </a:effectLst>
            </a:endParaRPr>
          </a:p>
          <a:p>
            <a:pPr marL="82296" indent="0" algn="ctr">
              <a:lnSpc>
                <a:spcPct val="150000"/>
              </a:lnSpc>
              <a:spcBef>
                <a:spcPts val="0"/>
              </a:spcBef>
              <a:buNone/>
            </a:pPr>
            <a:r>
              <a:rPr lang="en-US" sz="4000" b="1" dirty="0">
                <a:ln w="38100">
                  <a:solidFill>
                    <a:srgbClr val="7030A0"/>
                  </a:solidFill>
                </a:ln>
                <a:solidFill>
                  <a:srgbClr val="FFC000"/>
                </a:solidFill>
                <a:effectLst>
                  <a:outerShdw blurRad="60007" dist="310007" dir="7680000" sy="30000" kx="1300200" algn="ctr" rotWithShape="0">
                    <a:prstClr val="black">
                      <a:alpha val="32000"/>
                    </a:prstClr>
                  </a:outerShdw>
                </a:effectLst>
              </a:rPr>
              <a:t>%Bias = (Bias/X</a:t>
            </a:r>
            <a:r>
              <a:rPr lang="en-US" sz="4000" b="1" baseline="-25000" dirty="0">
                <a:ln w="38100">
                  <a:solidFill>
                    <a:srgbClr val="7030A0"/>
                  </a:solidFill>
                </a:ln>
                <a:solidFill>
                  <a:srgbClr val="FFC000"/>
                </a:solidFill>
                <a:effectLst>
                  <a:outerShdw blurRad="60007" dist="310007" dir="7680000" sy="30000" kx="1300200" algn="ctr" rotWithShape="0">
                    <a:prstClr val="black">
                      <a:alpha val="32000"/>
                    </a:prstClr>
                  </a:outerShdw>
                </a:effectLst>
              </a:rPr>
              <a:t>C</a:t>
            </a:r>
            <a:r>
              <a:rPr lang="en-US" sz="4000" b="1" dirty="0">
                <a:ln w="38100">
                  <a:solidFill>
                    <a:srgbClr val="7030A0"/>
                  </a:solidFill>
                </a:ln>
                <a:solidFill>
                  <a:srgbClr val="FFC000"/>
                </a:solidFill>
                <a:effectLst>
                  <a:outerShdw blurRad="60007" dist="310007" dir="7680000" sy="30000" kx="1300200" algn="ctr" rotWithShape="0">
                    <a:prstClr val="black">
                      <a:alpha val="32000"/>
                    </a:prstClr>
                  </a:outerShdw>
                </a:effectLst>
              </a:rPr>
              <a:t>) x 100</a:t>
            </a:r>
            <a:endParaRPr lang="en-US" sz="4000" b="1" baseline="-25000" dirty="0">
              <a:ln w="38100">
                <a:solidFill>
                  <a:srgbClr val="7030A0"/>
                </a:solidFill>
              </a:ln>
              <a:solidFill>
                <a:srgbClr val="FFC000"/>
              </a:solidFill>
              <a:effectLst>
                <a:outerShdw blurRad="60007" dist="310007" dir="7680000" sy="30000" kx="1300200" algn="ctr" rotWithShape="0">
                  <a:prstClr val="black">
                    <a:alpha val="32000"/>
                  </a:prstClr>
                </a:outerShdw>
              </a:effectLst>
            </a:endParaRPr>
          </a:p>
          <a:p>
            <a:pPr marL="82296" indent="0" algn="ctr">
              <a:lnSpc>
                <a:spcPct val="150000"/>
              </a:lnSpc>
              <a:buNone/>
            </a:pPr>
            <a:endParaRPr lang="en-US" sz="5400" b="1" baseline="-25000" dirty="0">
              <a:ln w="38100">
                <a:solidFill>
                  <a:schemeClr val="tx1"/>
                </a:solidFill>
              </a:ln>
              <a:solidFill>
                <a:schemeClr val="bg1"/>
              </a:solidFill>
              <a:effectLst>
                <a:outerShdw blurRad="60007" dist="310007" dir="7680000" sy="30000" kx="1300200" algn="ctr" rotWithShape="0">
                  <a:prstClr val="black">
                    <a:alpha val="32000"/>
                  </a:prstClr>
                </a:outerShdw>
              </a:effectLst>
            </a:endParaRPr>
          </a:p>
          <a:p>
            <a:pPr marL="82296" indent="0" rtl="1">
              <a:buNone/>
            </a:pPr>
            <a:endParaRPr lang="fa-IR" sz="1500" b="1" dirty="0"/>
          </a:p>
        </p:txBody>
      </p:sp>
      <p:sp>
        <p:nvSpPr>
          <p:cNvPr id="4" name="TextBox 3"/>
          <p:cNvSpPr txBox="1"/>
          <p:nvPr/>
        </p:nvSpPr>
        <p:spPr>
          <a:xfrm>
            <a:off x="1776781" y="833053"/>
            <a:ext cx="8583848" cy="6001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fa-IR" sz="3300" b="1" dirty="0"/>
              <a:t>محاسبه‌ی نامیزانی</a:t>
            </a:r>
            <a:r>
              <a:rPr lang="fa-IR" sz="3300" dirty="0"/>
              <a:t> </a:t>
            </a:r>
            <a:endParaRPr lang="en-US" sz="3300" dirty="0"/>
          </a:p>
        </p:txBody>
      </p:sp>
      <p:sp>
        <p:nvSpPr>
          <p:cNvPr id="6" name="TextBox 5"/>
          <p:cNvSpPr txBox="1"/>
          <p:nvPr/>
        </p:nvSpPr>
        <p:spPr>
          <a:xfrm>
            <a:off x="4841222" y="2132856"/>
            <a:ext cx="2454965" cy="784830"/>
          </a:xfrm>
          <a:prstGeom prst="rect">
            <a:avLst/>
          </a:prstGeom>
          <a:solidFill>
            <a:schemeClr val="bg1"/>
          </a:solidFill>
          <a:effectLst>
            <a:glow rad="228600">
              <a:schemeClr val="accent6">
                <a:satMod val="175000"/>
                <a:alpha val="40000"/>
              </a:schemeClr>
            </a:glow>
          </a:effectLst>
        </p:spPr>
        <p:txBody>
          <a:bodyPr wrap="square" rtlCol="0">
            <a:spAutoFit/>
          </a:bodyPr>
          <a:lstStyle/>
          <a:p>
            <a:pPr marL="82296" algn="ctr">
              <a:lnSpc>
                <a:spcPct val="150000"/>
              </a:lnSpc>
            </a:pPr>
            <a:r>
              <a:rPr lang="en-US" sz="3000" b="1" dirty="0">
                <a:solidFill>
                  <a:srgbClr val="00B050"/>
                </a:solidFill>
              </a:rPr>
              <a:t>Y = A + BX</a:t>
            </a:r>
          </a:p>
        </p:txBody>
      </p:sp>
    </p:spTree>
    <p:extLst>
      <p:ext uri="{BB962C8B-B14F-4D97-AF65-F5344CB8AC3E}">
        <p14:creationId xmlns:p14="http://schemas.microsoft.com/office/powerpoint/2010/main" val="34651857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left)">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left)">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0839" y="1379278"/>
            <a:ext cx="8495732" cy="5097722"/>
          </a:xfrm>
          <a:solidFill>
            <a:schemeClr val="accent1">
              <a:lumMod val="20000"/>
              <a:lumOff val="80000"/>
            </a:schemeClr>
          </a:solidFill>
        </p:spPr>
        <p:style>
          <a:lnRef idx="1">
            <a:schemeClr val="accent5"/>
          </a:lnRef>
          <a:fillRef idx="2">
            <a:schemeClr val="accent5"/>
          </a:fillRef>
          <a:effectRef idx="1">
            <a:schemeClr val="accent5"/>
          </a:effectRef>
          <a:fontRef idx="minor">
            <a:schemeClr val="dk1"/>
          </a:fontRef>
        </p:style>
        <p:txBody>
          <a:bodyPr>
            <a:noAutofit/>
          </a:bodyPr>
          <a:lstStyle/>
          <a:p>
            <a:pPr marL="82296" indent="0">
              <a:lnSpc>
                <a:spcPct val="150000"/>
              </a:lnSpc>
              <a:buNone/>
            </a:pPr>
            <a:r>
              <a:rPr lang="en-US" b="1" i="1" dirty="0">
                <a:solidFill>
                  <a:srgbClr val="FF0000"/>
                </a:solidFill>
              </a:rPr>
              <a:t>r = 0.98 ;  </a:t>
            </a:r>
            <a:r>
              <a:rPr lang="en-US" b="1" i="1" dirty="0">
                <a:solidFill>
                  <a:srgbClr val="00B050"/>
                </a:solidFill>
              </a:rPr>
              <a:t>Y = -5 + 1.05X</a:t>
            </a:r>
          </a:p>
          <a:p>
            <a:pPr marL="82296" indent="0">
              <a:lnSpc>
                <a:spcPct val="150000"/>
              </a:lnSpc>
              <a:buNone/>
            </a:pPr>
            <a:r>
              <a:rPr lang="en-US" sz="1500" b="1" dirty="0"/>
              <a:t>Y</a:t>
            </a:r>
            <a:r>
              <a:rPr lang="en-US" sz="1500" b="1" baseline="-25000" dirty="0"/>
              <a:t>50</a:t>
            </a:r>
            <a:r>
              <a:rPr lang="en-US" sz="1500" b="1" dirty="0"/>
              <a:t> = -5 + 1.05 * 50 = 47.5</a:t>
            </a:r>
          </a:p>
          <a:p>
            <a:pPr marL="82296" indent="0">
              <a:lnSpc>
                <a:spcPct val="150000"/>
              </a:lnSpc>
              <a:buNone/>
            </a:pPr>
            <a:r>
              <a:rPr lang="en-US" sz="1500" b="1" dirty="0"/>
              <a:t>Bias</a:t>
            </a:r>
            <a:r>
              <a:rPr lang="en-US" sz="1500" b="1" baseline="-25000" dirty="0"/>
              <a:t>50</a:t>
            </a:r>
            <a:r>
              <a:rPr lang="en-US" sz="1500" b="1" dirty="0"/>
              <a:t> = 47.5 – 50 = -2.5 mg/dL</a:t>
            </a:r>
          </a:p>
          <a:p>
            <a:pPr marL="82296" indent="0">
              <a:lnSpc>
                <a:spcPct val="150000"/>
              </a:lnSpc>
              <a:buNone/>
            </a:pPr>
            <a:r>
              <a:rPr lang="en-US" sz="1500" b="1" dirty="0"/>
              <a:t>%Bias</a:t>
            </a:r>
            <a:r>
              <a:rPr lang="en-US" sz="1500" b="1" baseline="-25000" dirty="0"/>
              <a:t>50</a:t>
            </a:r>
            <a:r>
              <a:rPr lang="en-US" sz="1500" b="1" dirty="0"/>
              <a:t> = (2.5/50) * 100 = </a:t>
            </a:r>
            <a:r>
              <a:rPr lang="en-US" sz="1500" b="1" dirty="0">
                <a:solidFill>
                  <a:srgbClr val="FF0000"/>
                </a:solidFill>
              </a:rPr>
              <a:t>-5%</a:t>
            </a:r>
          </a:p>
          <a:p>
            <a:pPr marL="82296" indent="0">
              <a:buNone/>
            </a:pPr>
            <a:endParaRPr lang="en-US" sz="1500" b="1" dirty="0"/>
          </a:p>
          <a:p>
            <a:pPr marL="82296" indent="0">
              <a:lnSpc>
                <a:spcPct val="150000"/>
              </a:lnSpc>
              <a:buNone/>
            </a:pPr>
            <a:r>
              <a:rPr lang="en-US" sz="1500" b="1" dirty="0"/>
              <a:t> Y</a:t>
            </a:r>
            <a:r>
              <a:rPr lang="en-US" sz="1500" b="1" baseline="-25000" dirty="0"/>
              <a:t>100</a:t>
            </a:r>
            <a:r>
              <a:rPr lang="en-US" sz="1500" b="1" dirty="0"/>
              <a:t> = -5 + 1.05 * 100 = 100</a:t>
            </a:r>
          </a:p>
          <a:p>
            <a:pPr marL="82296" indent="0">
              <a:lnSpc>
                <a:spcPct val="150000"/>
              </a:lnSpc>
              <a:buNone/>
            </a:pPr>
            <a:r>
              <a:rPr lang="en-US" sz="1500" b="1" dirty="0"/>
              <a:t>%Bias</a:t>
            </a:r>
            <a:r>
              <a:rPr lang="en-US" sz="1500" b="1" baseline="-25000" dirty="0"/>
              <a:t>100</a:t>
            </a:r>
            <a:r>
              <a:rPr lang="en-US" sz="1500" b="1" dirty="0"/>
              <a:t> = (0/100) * 100 = </a:t>
            </a:r>
            <a:r>
              <a:rPr lang="en-US" sz="1500" b="1" dirty="0">
                <a:solidFill>
                  <a:srgbClr val="FF0000"/>
                </a:solidFill>
              </a:rPr>
              <a:t>0%</a:t>
            </a:r>
          </a:p>
          <a:p>
            <a:pPr marL="82296" indent="0">
              <a:lnSpc>
                <a:spcPct val="150000"/>
              </a:lnSpc>
              <a:buNone/>
            </a:pPr>
            <a:endParaRPr lang="en-US" sz="1500" b="1" dirty="0"/>
          </a:p>
          <a:p>
            <a:pPr marL="82296" indent="0">
              <a:lnSpc>
                <a:spcPct val="150000"/>
              </a:lnSpc>
              <a:buNone/>
            </a:pPr>
            <a:r>
              <a:rPr lang="en-US" sz="1500" b="1" dirty="0"/>
              <a:t>Y</a:t>
            </a:r>
            <a:r>
              <a:rPr lang="en-US" sz="1500" b="1" baseline="-25000" dirty="0"/>
              <a:t>200</a:t>
            </a:r>
            <a:r>
              <a:rPr lang="en-US" sz="1500" b="1" dirty="0"/>
              <a:t> = -5 + 1.05* 200 = 205</a:t>
            </a:r>
          </a:p>
          <a:p>
            <a:pPr marL="82296" indent="0">
              <a:lnSpc>
                <a:spcPct val="150000"/>
              </a:lnSpc>
              <a:buNone/>
            </a:pPr>
            <a:r>
              <a:rPr lang="en-US" sz="1500" b="1" dirty="0"/>
              <a:t>%Bias</a:t>
            </a:r>
            <a:r>
              <a:rPr lang="en-US" sz="1500" b="1" baseline="-25000" dirty="0"/>
              <a:t>200</a:t>
            </a:r>
            <a:r>
              <a:rPr lang="en-US" sz="1500" b="1" dirty="0"/>
              <a:t> = (5/200) * 100 = </a:t>
            </a:r>
            <a:r>
              <a:rPr lang="en-US" sz="1500" b="1" dirty="0">
                <a:solidFill>
                  <a:srgbClr val="FF0000"/>
                </a:solidFill>
              </a:rPr>
              <a:t>2.5%</a:t>
            </a:r>
          </a:p>
          <a:p>
            <a:pPr marL="82296" indent="0" rtl="1">
              <a:buNone/>
            </a:pPr>
            <a:endParaRPr lang="fa-IR" sz="1500" b="1" dirty="0"/>
          </a:p>
        </p:txBody>
      </p:sp>
      <p:sp>
        <p:nvSpPr>
          <p:cNvPr id="4" name="TextBox 3"/>
          <p:cNvSpPr txBox="1"/>
          <p:nvPr/>
        </p:nvSpPr>
        <p:spPr>
          <a:xfrm>
            <a:off x="1776781" y="833053"/>
            <a:ext cx="8583848" cy="6001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fa-IR" sz="3300" b="1" dirty="0"/>
              <a:t>محاسبه‌ی نامیزانی؛ مثال</a:t>
            </a:r>
            <a:r>
              <a:rPr lang="fa-IR" sz="3300" dirty="0"/>
              <a:t> </a:t>
            </a:r>
            <a:endParaRPr lang="en-US" sz="3300" dirty="0"/>
          </a:p>
        </p:txBody>
      </p:sp>
      <p:sp>
        <p:nvSpPr>
          <p:cNvPr id="5" name="TextBox 4"/>
          <p:cNvSpPr txBox="1"/>
          <p:nvPr/>
        </p:nvSpPr>
        <p:spPr>
          <a:xfrm>
            <a:off x="7263493" y="1502228"/>
            <a:ext cx="2955472" cy="600164"/>
          </a:xfrm>
          <a:prstGeom prst="rect">
            <a:avLst/>
          </a:prstGeom>
          <a:noFill/>
        </p:spPr>
        <p:txBody>
          <a:bodyPr wrap="square" rtlCol="0">
            <a:spAutoFit/>
          </a:bodyPr>
          <a:lstStyle/>
          <a:p>
            <a:pPr algn="r"/>
            <a:r>
              <a:rPr lang="fa-IR" sz="3300" b="1" dirty="0">
                <a:solidFill>
                  <a:schemeClr val="accent6">
                    <a:lumMod val="50000"/>
                  </a:schemeClr>
                </a:solidFill>
              </a:rPr>
              <a:t>سنجش گلوکز</a:t>
            </a:r>
            <a:endParaRPr lang="en-US" sz="3300" b="1" dirty="0">
              <a:solidFill>
                <a:schemeClr val="accent6">
                  <a:lumMod val="50000"/>
                </a:schemeClr>
              </a:solidFill>
            </a:endParaRPr>
          </a:p>
        </p:txBody>
      </p:sp>
    </p:spTree>
    <p:extLst>
      <p:ext uri="{BB962C8B-B14F-4D97-AF65-F5344CB8AC3E}">
        <p14:creationId xmlns:p14="http://schemas.microsoft.com/office/powerpoint/2010/main" val="28440553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barn(inVertical)">
                                      <p:cBhvr>
                                        <p:cTn id="25" dur="5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barn(inVertical)">
                                      <p:cBhvr>
                                        <p:cTn id="30" dur="500"/>
                                        <p:tgtEl>
                                          <p:spTgt spid="3">
                                            <p:txEl>
                                              <p:pRg st="8" end="8"/>
                                            </p:txEl>
                                          </p:spTgt>
                                        </p:tgtEl>
                                      </p:cBhvr>
                                    </p:animEffect>
                                  </p:childTnLst>
                                </p:cTn>
                              </p:par>
                              <p:par>
                                <p:cTn id="31" presetID="16" presetClass="entr" presetSubtype="21"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barn(inVertical)">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83229" y="2008414"/>
            <a:ext cx="8441872" cy="3854330"/>
          </a:xfrm>
          <a:gradFill>
            <a:gsLst>
              <a:gs pos="19000">
                <a:schemeClr val="bg1"/>
              </a:gs>
              <a:gs pos="100000">
                <a:schemeClr val="accent5">
                  <a:lumMod val="105000"/>
                  <a:satMod val="109000"/>
                  <a:tint val="81000"/>
                </a:schemeClr>
              </a:gs>
            </a:gsLst>
          </a:gradFill>
        </p:spPr>
        <p:style>
          <a:lnRef idx="1">
            <a:schemeClr val="accent5"/>
          </a:lnRef>
          <a:fillRef idx="2">
            <a:schemeClr val="accent5"/>
          </a:fillRef>
          <a:effectRef idx="1">
            <a:schemeClr val="accent5"/>
          </a:effectRef>
          <a:fontRef idx="minor">
            <a:schemeClr val="dk1"/>
          </a:fontRef>
        </p:style>
        <p:txBody>
          <a:bodyPr/>
          <a:lstStyle/>
          <a:p>
            <a:pPr marL="82296" indent="0" algn="r" rtl="1">
              <a:buNone/>
            </a:pPr>
            <a:endParaRPr lang="fa-IR" dirty="0"/>
          </a:p>
        </p:txBody>
      </p:sp>
      <p:graphicFrame>
        <p:nvGraphicFramePr>
          <p:cNvPr id="5" name="Chart 4"/>
          <p:cNvGraphicFramePr>
            <a:graphicFrameLocks/>
          </p:cNvGraphicFramePr>
          <p:nvPr>
            <p:extLst>
              <p:ext uri="{D42A27DB-BD31-4B8C-83A1-F6EECF244321}">
                <p14:modId xmlns:p14="http://schemas.microsoft.com/office/powerpoint/2010/main" val="193122420"/>
              </p:ext>
            </p:extLst>
          </p:nvPr>
        </p:nvGraphicFramePr>
        <p:xfrm>
          <a:off x="3287688" y="2726922"/>
          <a:ext cx="5508612" cy="3024336"/>
        </p:xfrm>
        <a:graphic>
          <a:graphicData uri="http://schemas.openxmlformats.org/drawingml/2006/chart">
            <c:chart xmlns:c="http://schemas.openxmlformats.org/drawingml/2006/chart" xmlns:r="http://schemas.openxmlformats.org/officeDocument/2006/relationships" r:id="rId2"/>
          </a:graphicData>
        </a:graphic>
      </p:graphicFrame>
      <p:sp>
        <p:nvSpPr>
          <p:cNvPr id="8" name="Rounded Rectangle 7"/>
          <p:cNvSpPr/>
          <p:nvPr/>
        </p:nvSpPr>
        <p:spPr>
          <a:xfrm>
            <a:off x="6672266" y="3420836"/>
            <a:ext cx="3238074" cy="2066351"/>
          </a:xfrm>
          <a:prstGeom prst="roundRect">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justLow">
              <a:lnSpc>
                <a:spcPct val="150000"/>
              </a:lnSpc>
            </a:pPr>
            <a:r>
              <a:rPr lang="en-US" sz="2100" b="1" dirty="0"/>
              <a:t>Y</a:t>
            </a:r>
            <a:r>
              <a:rPr lang="fa-IR" sz="2100" b="1" baseline="-25000" dirty="0"/>
              <a:t>150</a:t>
            </a:r>
            <a:r>
              <a:rPr lang="en-US" sz="2100" b="1" dirty="0"/>
              <a:t> = </a:t>
            </a:r>
            <a:r>
              <a:rPr lang="fa-IR" sz="2100" b="1" dirty="0"/>
              <a:t>158</a:t>
            </a:r>
            <a:r>
              <a:rPr lang="en-US" sz="2100" b="1" dirty="0"/>
              <a:t>;  %B = </a:t>
            </a:r>
            <a:r>
              <a:rPr lang="fa-IR" sz="2100" b="1" dirty="0"/>
              <a:t>5.3</a:t>
            </a:r>
            <a:r>
              <a:rPr lang="en-US" sz="2100" b="1" dirty="0"/>
              <a:t>% </a:t>
            </a:r>
          </a:p>
          <a:p>
            <a:pPr algn="justLow">
              <a:lnSpc>
                <a:spcPct val="150000"/>
              </a:lnSpc>
            </a:pPr>
            <a:r>
              <a:rPr lang="en-US" sz="2100" b="1" dirty="0"/>
              <a:t>Y</a:t>
            </a:r>
            <a:r>
              <a:rPr lang="fa-IR" sz="2100" b="1" baseline="-25000" dirty="0"/>
              <a:t>240</a:t>
            </a:r>
            <a:r>
              <a:rPr lang="en-US" sz="2100" b="1" dirty="0"/>
              <a:t> = </a:t>
            </a:r>
            <a:r>
              <a:rPr lang="fa-IR" sz="2100" b="1" dirty="0"/>
              <a:t>366</a:t>
            </a:r>
            <a:r>
              <a:rPr lang="en-US" sz="2100" b="1" dirty="0"/>
              <a:t>;  %B = </a:t>
            </a:r>
            <a:r>
              <a:rPr lang="fa-IR" sz="2100" b="1" dirty="0"/>
              <a:t>4.6</a:t>
            </a:r>
            <a:r>
              <a:rPr lang="en-US" sz="2100" b="1" dirty="0"/>
              <a:t>%</a:t>
            </a:r>
          </a:p>
          <a:p>
            <a:pPr algn="ctr">
              <a:lnSpc>
                <a:spcPct val="150000"/>
              </a:lnSpc>
            </a:pPr>
            <a:r>
              <a:rPr lang="en-US" sz="2400" b="1" i="1" dirty="0">
                <a:solidFill>
                  <a:srgbClr val="FF0000"/>
                </a:solidFill>
              </a:rPr>
              <a:t>Average Bias = </a:t>
            </a:r>
            <a:r>
              <a:rPr lang="fa-IR" sz="2400" b="1" i="1" dirty="0">
                <a:solidFill>
                  <a:srgbClr val="FF0000"/>
                </a:solidFill>
              </a:rPr>
              <a:t>5</a:t>
            </a:r>
            <a:r>
              <a:rPr lang="en-US" sz="2400" b="1" i="1" dirty="0">
                <a:solidFill>
                  <a:srgbClr val="FF0000"/>
                </a:solidFill>
              </a:rPr>
              <a:t>%</a:t>
            </a:r>
            <a:endParaRPr lang="fa-IR" sz="2400" i="1" dirty="0">
              <a:solidFill>
                <a:srgbClr val="FF0000"/>
              </a:solidFill>
            </a:endParaRPr>
          </a:p>
        </p:txBody>
      </p:sp>
      <p:sp>
        <p:nvSpPr>
          <p:cNvPr id="15" name="TextBox 14"/>
          <p:cNvSpPr txBox="1"/>
          <p:nvPr/>
        </p:nvSpPr>
        <p:spPr>
          <a:xfrm>
            <a:off x="1883229" y="1340023"/>
            <a:ext cx="8441872" cy="600164"/>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rtl="1"/>
            <a:r>
              <a:rPr lang="fa-IR" sz="3300" b="1" dirty="0"/>
              <a:t>محاسبه‌ی نامیزانی؛ مثال</a:t>
            </a:r>
            <a:r>
              <a:rPr lang="fa-IR" sz="3300" dirty="0"/>
              <a:t> </a:t>
            </a:r>
            <a:endParaRPr lang="en-US" sz="3300" dirty="0"/>
          </a:p>
        </p:txBody>
      </p:sp>
      <p:sp>
        <p:nvSpPr>
          <p:cNvPr id="4" name="TextBox 3"/>
          <p:cNvSpPr txBox="1"/>
          <p:nvPr/>
        </p:nvSpPr>
        <p:spPr>
          <a:xfrm>
            <a:off x="7100208" y="2078971"/>
            <a:ext cx="3119132" cy="553998"/>
          </a:xfrm>
          <a:prstGeom prst="rect">
            <a:avLst/>
          </a:prstGeom>
          <a:noFill/>
        </p:spPr>
        <p:txBody>
          <a:bodyPr wrap="square" rtlCol="0">
            <a:spAutoFit/>
          </a:bodyPr>
          <a:lstStyle/>
          <a:p>
            <a:pPr algn="r" rtl="1"/>
            <a:r>
              <a:rPr lang="fa-IR" sz="3000" b="1" dirty="0">
                <a:solidFill>
                  <a:srgbClr val="00B0F0"/>
                </a:solidFill>
              </a:rPr>
              <a:t>سنجش</a:t>
            </a:r>
            <a:r>
              <a:rPr lang="fa-IR" sz="3000" b="1" dirty="0"/>
              <a:t> </a:t>
            </a:r>
            <a:r>
              <a:rPr lang="fa-IR" sz="3000" b="1" dirty="0">
                <a:solidFill>
                  <a:srgbClr val="00B0F0"/>
                </a:solidFill>
              </a:rPr>
              <a:t>کورتیزول</a:t>
            </a:r>
            <a:endParaRPr lang="en-US" sz="2100" b="1" dirty="0">
              <a:solidFill>
                <a:srgbClr val="00B0F0"/>
              </a:solidFill>
            </a:endParaRPr>
          </a:p>
        </p:txBody>
      </p:sp>
      <p:sp>
        <p:nvSpPr>
          <p:cNvPr id="18" name="TextBox 17"/>
          <p:cNvSpPr txBox="1"/>
          <p:nvPr/>
        </p:nvSpPr>
        <p:spPr>
          <a:xfrm rot="20476008">
            <a:off x="1707646" y="3638149"/>
            <a:ext cx="7833745" cy="715581"/>
          </a:xfrm>
          <a:prstGeom prst="rect">
            <a:avLst/>
          </a:prstGeom>
          <a:solidFill>
            <a:schemeClr val="bg1"/>
          </a:solidFill>
          <a:ln>
            <a:solidFill>
              <a:schemeClr val="tx1"/>
            </a:solidFill>
          </a:ln>
        </p:spPr>
        <p:txBody>
          <a:bodyPr wrap="square" rtlCol="0">
            <a:spAutoFit/>
          </a:bodyPr>
          <a:lstStyle/>
          <a:p>
            <a:pPr algn="ctr"/>
            <a:r>
              <a:rPr lang="fa-IR" sz="4050" b="1" dirty="0">
                <a:solidFill>
                  <a:schemeClr val="tx1">
                    <a:lumMod val="95000"/>
                    <a:lumOff val="5000"/>
                  </a:schemeClr>
                </a:solidFill>
              </a:rPr>
              <a:t>برآورد قابل اطمنیان «عدم صحت»</a:t>
            </a:r>
            <a:endParaRPr lang="en-US" sz="4050" b="1" dirty="0">
              <a:solidFill>
                <a:schemeClr val="tx1">
                  <a:lumMod val="95000"/>
                  <a:lumOff val="5000"/>
                </a:schemeClr>
              </a:solidFill>
            </a:endParaRPr>
          </a:p>
        </p:txBody>
      </p:sp>
    </p:spTree>
    <p:extLst>
      <p:ext uri="{BB962C8B-B14F-4D97-AF65-F5344CB8AC3E}">
        <p14:creationId xmlns:p14="http://schemas.microsoft.com/office/powerpoint/2010/main" val="60814102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barn(inVertical)">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barn(inVertical)">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animBg="1"/>
    </p:bld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8" name="Straight Connector 27"/>
          <p:cNvCxnSpPr/>
          <p:nvPr/>
        </p:nvCxnSpPr>
        <p:spPr>
          <a:xfrm>
            <a:off x="6781800" y="4495800"/>
            <a:ext cx="0" cy="9144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5867400" y="5288280"/>
            <a:ext cx="0" cy="11887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152400" y="245852"/>
            <a:ext cx="11863137" cy="6612148"/>
          </a:xfrm>
          <a:noFill/>
        </p:spPr>
        <p:style>
          <a:lnRef idx="1">
            <a:schemeClr val="accent3"/>
          </a:lnRef>
          <a:fillRef idx="2">
            <a:schemeClr val="accent3"/>
          </a:fillRef>
          <a:effectRef idx="1">
            <a:schemeClr val="accent3"/>
          </a:effectRef>
          <a:fontRef idx="minor">
            <a:schemeClr val="dk1"/>
          </a:fontRef>
        </p:style>
        <p:txBody>
          <a:bodyPr anchor="t">
            <a:normAutofit/>
          </a:bodyPr>
          <a:lstStyle/>
          <a:p>
            <a:pPr marL="109728" indent="0" algn="ctr" rtl="1">
              <a:spcBef>
                <a:spcPts val="0"/>
              </a:spcBef>
              <a:spcAft>
                <a:spcPts val="600"/>
              </a:spcAft>
              <a:buNone/>
            </a:pPr>
            <a:r>
              <a:rPr lang="fa-IR" sz="3200" dirty="0">
                <a:solidFill>
                  <a:srgbClr val="FF0000"/>
                </a:solidFill>
              </a:rPr>
              <a:t>مثال: حلقه‌های بازی دور کمری</a:t>
            </a:r>
            <a:endParaRPr lang="en-US" sz="3200" dirty="0">
              <a:solidFill>
                <a:srgbClr val="FF0000"/>
              </a:solidFill>
            </a:endParaRPr>
          </a:p>
          <a:p>
            <a:pPr marL="109728" indent="0" algn="r" rtl="1">
              <a:spcBef>
                <a:spcPts val="0"/>
              </a:spcBef>
              <a:spcAft>
                <a:spcPts val="600"/>
              </a:spcAft>
              <a:buNone/>
            </a:pPr>
            <a:r>
              <a:rPr lang="fa-IR" sz="3200" dirty="0"/>
              <a:t>خطای کل مجاز: 10%    </a:t>
            </a:r>
          </a:p>
          <a:p>
            <a:pPr marL="109728" indent="0" algn="r" rtl="1">
              <a:spcBef>
                <a:spcPts val="0"/>
              </a:spcBef>
              <a:spcAft>
                <a:spcPts val="600"/>
              </a:spcAft>
              <a:buNone/>
            </a:pPr>
            <a:r>
              <a:rPr lang="fa-IR" sz="3200" dirty="0"/>
              <a:t>حداکثر خرابی قابل قبول: 5%</a:t>
            </a:r>
          </a:p>
          <a:p>
            <a:pPr marL="109728" indent="0" algn="r" rtl="1">
              <a:spcBef>
                <a:spcPts val="1200"/>
              </a:spcBef>
              <a:spcAft>
                <a:spcPts val="600"/>
              </a:spcAft>
              <a:buNone/>
            </a:pPr>
            <a:r>
              <a:rPr lang="fa-IR" sz="3200" dirty="0"/>
              <a:t>ارزیابی تولید </a:t>
            </a:r>
            <a:r>
              <a:rPr lang="fa-IR" sz="3200" dirty="0">
                <a:solidFill>
                  <a:schemeClr val="tx1"/>
                </a:solidFill>
              </a:rPr>
              <a:t>حلقه‌های 100 سانتی متری:</a:t>
            </a:r>
            <a:endParaRPr lang="en-US" sz="3200" dirty="0">
              <a:solidFill>
                <a:schemeClr val="tx1"/>
              </a:solidFill>
            </a:endParaRPr>
          </a:p>
          <a:p>
            <a:pPr marL="109728" indent="0">
              <a:spcBef>
                <a:spcPts val="0"/>
              </a:spcBef>
              <a:spcAft>
                <a:spcPts val="600"/>
              </a:spcAft>
              <a:buNone/>
            </a:pPr>
            <a:r>
              <a:rPr lang="en-US" sz="3200" dirty="0"/>
              <a:t>Mean= 102 cm      SD = 3 cm</a:t>
            </a:r>
          </a:p>
          <a:p>
            <a:pPr marL="109728" indent="0" algn="r" rtl="1">
              <a:spcBef>
                <a:spcPts val="0"/>
              </a:spcBef>
              <a:spcAft>
                <a:spcPts val="600"/>
              </a:spcAft>
              <a:buNone/>
            </a:pPr>
            <a:r>
              <a:rPr lang="fa-IR" sz="3200" dirty="0">
                <a:solidFill>
                  <a:srgbClr val="FF0000"/>
                </a:solidFill>
              </a:rPr>
              <a:t>عملکرد: 95% تولید در فاصله                است.</a:t>
            </a:r>
          </a:p>
          <a:p>
            <a:pPr marL="109728" indent="0" algn="r" rtl="1">
              <a:spcBef>
                <a:spcPts val="0"/>
              </a:spcBef>
              <a:spcAft>
                <a:spcPts val="600"/>
              </a:spcAft>
              <a:buNone/>
            </a:pPr>
            <a:endParaRPr lang="fa-IR" sz="2400" dirty="0"/>
          </a:p>
          <a:p>
            <a:pPr marL="109728" indent="0" algn="ctr" rtl="1">
              <a:spcBef>
                <a:spcPts val="0"/>
              </a:spcBef>
              <a:spcAft>
                <a:spcPts val="600"/>
              </a:spcAft>
              <a:buNone/>
            </a:pPr>
            <a:endParaRPr lang="fa-IR" sz="2000" dirty="0"/>
          </a:p>
          <a:p>
            <a:pPr marL="109728" indent="0" algn="ctr" rtl="1">
              <a:spcBef>
                <a:spcPts val="0"/>
              </a:spcBef>
              <a:spcAft>
                <a:spcPts val="600"/>
              </a:spcAft>
              <a:buFont typeface="Wingdings" pitchFamily="2" charset="2"/>
              <a:buChar char="v"/>
            </a:pPr>
            <a:endParaRPr lang="fa-IR" sz="2000" dirty="0"/>
          </a:p>
        </p:txBody>
      </p:sp>
      <p:sp>
        <p:nvSpPr>
          <p:cNvPr id="4" name="Slide Number Placeholder 3"/>
          <p:cNvSpPr>
            <a:spLocks noGrp="1"/>
          </p:cNvSpPr>
          <p:nvPr>
            <p:ph type="sldNum" sz="quarter" idx="12"/>
          </p:nvPr>
        </p:nvSpPr>
        <p:spPr/>
        <p:txBody>
          <a:bodyPr/>
          <a:lstStyle/>
          <a:p>
            <a:fld id="{6FAF22BB-B8CB-43B2-9A75-2AB6527143BB}" type="slidenum">
              <a:rPr lang="en-US" smtClean="0"/>
              <a:pPr/>
              <a:t>165</a:t>
            </a:fld>
            <a:endParaRPr lang="en-US"/>
          </a:p>
        </p:txBody>
      </p:sp>
      <p:sp>
        <p:nvSpPr>
          <p:cNvPr id="13" name="TextBox 12"/>
          <p:cNvSpPr txBox="1"/>
          <p:nvPr/>
        </p:nvSpPr>
        <p:spPr>
          <a:xfrm>
            <a:off x="4583832" y="4725144"/>
            <a:ext cx="648072" cy="400110"/>
          </a:xfrm>
          <a:prstGeom prst="rect">
            <a:avLst/>
          </a:prstGeom>
          <a:noFill/>
        </p:spPr>
        <p:txBody>
          <a:bodyPr wrap="square" rtlCol="0">
            <a:spAutoFit/>
          </a:bodyPr>
          <a:lstStyle/>
          <a:p>
            <a:endParaRPr lang="en-US" sz="2000" b="1" dirty="0">
              <a:solidFill>
                <a:srgbClr val="FF0000"/>
              </a:solidFill>
            </a:endParaRPr>
          </a:p>
        </p:txBody>
      </p:sp>
      <p:sp>
        <p:nvSpPr>
          <p:cNvPr id="10" name="Rectangle 9"/>
          <p:cNvSpPr/>
          <p:nvPr/>
        </p:nvSpPr>
        <p:spPr>
          <a:xfrm>
            <a:off x="1295400" y="5795746"/>
            <a:ext cx="9144000" cy="436483"/>
          </a:xfrm>
          <a:prstGeom prst="rect">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2800" b="1" dirty="0"/>
              <a:t>بازه‌ی</a:t>
            </a:r>
            <a:r>
              <a:rPr lang="fa-IR" sz="2800" dirty="0"/>
              <a:t> </a:t>
            </a:r>
            <a:r>
              <a:rPr lang="fa-IR" sz="2800" b="1" dirty="0"/>
              <a:t>خطای مجاز</a:t>
            </a:r>
            <a:endParaRPr lang="fa-IR" b="1" dirty="0"/>
          </a:p>
        </p:txBody>
      </p:sp>
      <p:sp>
        <p:nvSpPr>
          <p:cNvPr id="8" name="TextBox 7"/>
          <p:cNvSpPr txBox="1"/>
          <p:nvPr/>
        </p:nvSpPr>
        <p:spPr>
          <a:xfrm>
            <a:off x="5181600" y="6457890"/>
            <a:ext cx="1447800" cy="400110"/>
          </a:xfrm>
          <a:prstGeom prst="rect">
            <a:avLst/>
          </a:prstGeom>
          <a:noFill/>
        </p:spPr>
        <p:txBody>
          <a:bodyPr wrap="square" rtlCol="0">
            <a:spAutoFit/>
          </a:bodyPr>
          <a:lstStyle/>
          <a:p>
            <a:r>
              <a:rPr lang="en-US" sz="2000" b="1" dirty="0"/>
              <a:t>Target: </a:t>
            </a:r>
            <a:r>
              <a:rPr lang="fa-IR" sz="2000" b="1" dirty="0"/>
              <a:t>100</a:t>
            </a:r>
            <a:endParaRPr lang="en-US" sz="2000" b="1" dirty="0"/>
          </a:p>
        </p:txBody>
      </p:sp>
      <p:sp>
        <p:nvSpPr>
          <p:cNvPr id="12" name="TextBox 11"/>
          <p:cNvSpPr txBox="1"/>
          <p:nvPr/>
        </p:nvSpPr>
        <p:spPr>
          <a:xfrm>
            <a:off x="1219200" y="6271148"/>
            <a:ext cx="838200" cy="369332"/>
          </a:xfrm>
          <a:prstGeom prst="rect">
            <a:avLst/>
          </a:prstGeom>
          <a:noFill/>
        </p:spPr>
        <p:txBody>
          <a:bodyPr wrap="square" rtlCol="0">
            <a:spAutoFit/>
          </a:bodyPr>
          <a:lstStyle/>
          <a:p>
            <a:r>
              <a:rPr lang="fa-IR" b="1" dirty="0"/>
              <a:t>90</a:t>
            </a:r>
            <a:endParaRPr lang="en-US" b="1" dirty="0"/>
          </a:p>
        </p:txBody>
      </p:sp>
      <p:sp>
        <p:nvSpPr>
          <p:cNvPr id="14" name="TextBox 13"/>
          <p:cNvSpPr txBox="1"/>
          <p:nvPr/>
        </p:nvSpPr>
        <p:spPr>
          <a:xfrm>
            <a:off x="10058400" y="6302869"/>
            <a:ext cx="838200" cy="369332"/>
          </a:xfrm>
          <a:prstGeom prst="rect">
            <a:avLst/>
          </a:prstGeom>
          <a:noFill/>
        </p:spPr>
        <p:txBody>
          <a:bodyPr wrap="square" rtlCol="0">
            <a:spAutoFit/>
          </a:bodyPr>
          <a:lstStyle/>
          <a:p>
            <a:r>
              <a:rPr lang="fa-IR" b="1" dirty="0"/>
              <a:t>110</a:t>
            </a:r>
            <a:endParaRPr lang="en-US" b="1" dirty="0"/>
          </a:p>
        </p:txBody>
      </p:sp>
      <p:sp>
        <p:nvSpPr>
          <p:cNvPr id="11" name="TextBox 10"/>
          <p:cNvSpPr txBox="1"/>
          <p:nvPr/>
        </p:nvSpPr>
        <p:spPr>
          <a:xfrm>
            <a:off x="152400" y="1447800"/>
            <a:ext cx="533400" cy="369332"/>
          </a:xfrm>
          <a:prstGeom prst="rect">
            <a:avLst/>
          </a:prstGeom>
          <a:noFill/>
        </p:spPr>
        <p:txBody>
          <a:bodyPr wrap="square" rtlCol="0">
            <a:spAutoFit/>
          </a:bodyPr>
          <a:lstStyle/>
          <a:p>
            <a:endParaRPr lang="en-US" dirty="0"/>
          </a:p>
        </p:txBody>
      </p:sp>
      <p:sp>
        <p:nvSpPr>
          <p:cNvPr id="15" name="TextBox 14"/>
          <p:cNvSpPr txBox="1"/>
          <p:nvPr/>
        </p:nvSpPr>
        <p:spPr>
          <a:xfrm>
            <a:off x="6019800" y="2971800"/>
            <a:ext cx="1600200" cy="523220"/>
          </a:xfrm>
          <a:prstGeom prst="rect">
            <a:avLst/>
          </a:prstGeom>
          <a:solidFill>
            <a:schemeClr val="accent1">
              <a:lumMod val="40000"/>
              <a:lumOff val="60000"/>
            </a:schemeClr>
          </a:solidFill>
        </p:spPr>
        <p:txBody>
          <a:bodyPr wrap="square" rtlCol="0">
            <a:spAutoFit/>
          </a:bodyPr>
          <a:lstStyle/>
          <a:p>
            <a:pPr algn="r" rtl="1"/>
            <a:r>
              <a:rPr lang="fa-IR" sz="2800" b="1" dirty="0">
                <a:solidFill>
                  <a:srgbClr val="FF0000"/>
                </a:solidFill>
              </a:rPr>
              <a:t>96 تا 108</a:t>
            </a:r>
            <a:endParaRPr lang="en-US" sz="2800" b="1" dirty="0">
              <a:solidFill>
                <a:srgbClr val="FF0000"/>
              </a:solidFill>
            </a:endParaRPr>
          </a:p>
        </p:txBody>
      </p:sp>
      <p:sp>
        <p:nvSpPr>
          <p:cNvPr id="18" name="Rectangle 17"/>
          <p:cNvSpPr/>
          <p:nvPr/>
        </p:nvSpPr>
        <p:spPr>
          <a:xfrm>
            <a:off x="4114800" y="4744500"/>
            <a:ext cx="5486400" cy="4572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t>95% تولید</a:t>
            </a:r>
          </a:p>
        </p:txBody>
      </p:sp>
      <p:sp>
        <p:nvSpPr>
          <p:cNvPr id="19" name="Oval 18"/>
          <p:cNvSpPr/>
          <p:nvPr/>
        </p:nvSpPr>
        <p:spPr>
          <a:xfrm>
            <a:off x="152400" y="2133600"/>
            <a:ext cx="5029200" cy="109728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6019800" y="4095690"/>
            <a:ext cx="1295400" cy="400110"/>
          </a:xfrm>
          <a:prstGeom prst="rect">
            <a:avLst/>
          </a:prstGeom>
          <a:noFill/>
        </p:spPr>
        <p:txBody>
          <a:bodyPr wrap="square" rtlCol="0">
            <a:spAutoFit/>
          </a:bodyPr>
          <a:lstStyle/>
          <a:p>
            <a:r>
              <a:rPr lang="en-US" sz="2000" b="1" dirty="0"/>
              <a:t>Mean:</a:t>
            </a:r>
            <a:r>
              <a:rPr lang="fa-IR" sz="2000" b="1" dirty="0"/>
              <a:t>102</a:t>
            </a:r>
            <a:endParaRPr lang="en-US" sz="2000" b="1" dirty="0"/>
          </a:p>
        </p:txBody>
      </p:sp>
      <p:sp>
        <p:nvSpPr>
          <p:cNvPr id="25" name="TextBox 24"/>
          <p:cNvSpPr txBox="1"/>
          <p:nvPr/>
        </p:nvSpPr>
        <p:spPr>
          <a:xfrm>
            <a:off x="3962400" y="4355068"/>
            <a:ext cx="457200" cy="369332"/>
          </a:xfrm>
          <a:prstGeom prst="rect">
            <a:avLst/>
          </a:prstGeom>
          <a:noFill/>
        </p:spPr>
        <p:txBody>
          <a:bodyPr wrap="square" rtlCol="0">
            <a:spAutoFit/>
          </a:bodyPr>
          <a:lstStyle/>
          <a:p>
            <a:r>
              <a:rPr lang="fa-IR" b="1" dirty="0"/>
              <a:t>96</a:t>
            </a:r>
            <a:endParaRPr lang="en-US" b="1" dirty="0"/>
          </a:p>
        </p:txBody>
      </p:sp>
      <p:sp>
        <p:nvSpPr>
          <p:cNvPr id="26" name="TextBox 25"/>
          <p:cNvSpPr txBox="1"/>
          <p:nvPr/>
        </p:nvSpPr>
        <p:spPr>
          <a:xfrm>
            <a:off x="9119938" y="4343400"/>
            <a:ext cx="633662" cy="369332"/>
          </a:xfrm>
          <a:prstGeom prst="rect">
            <a:avLst/>
          </a:prstGeom>
          <a:noFill/>
        </p:spPr>
        <p:txBody>
          <a:bodyPr wrap="square" rtlCol="0">
            <a:spAutoFit/>
          </a:bodyPr>
          <a:lstStyle/>
          <a:p>
            <a:r>
              <a:rPr lang="fa-IR" b="1" dirty="0"/>
              <a:t>108</a:t>
            </a:r>
            <a:endParaRPr lang="en-US" b="1" dirty="0"/>
          </a:p>
        </p:txBody>
      </p:sp>
      <p:cxnSp>
        <p:nvCxnSpPr>
          <p:cNvPr id="30" name="Straight Arrow Connector 29"/>
          <p:cNvCxnSpPr/>
          <p:nvPr/>
        </p:nvCxnSpPr>
        <p:spPr>
          <a:xfrm>
            <a:off x="5867400" y="5334000"/>
            <a:ext cx="914400" cy="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5715000" y="5334000"/>
            <a:ext cx="1295400" cy="523220"/>
          </a:xfrm>
          <a:prstGeom prst="rect">
            <a:avLst/>
          </a:prstGeom>
          <a:noFill/>
        </p:spPr>
        <p:txBody>
          <a:bodyPr wrap="square" rtlCol="0">
            <a:spAutoFit/>
          </a:bodyPr>
          <a:lstStyle/>
          <a:p>
            <a:pPr algn="ctr"/>
            <a:r>
              <a:rPr lang="en-US" sz="2800" b="1" dirty="0">
                <a:solidFill>
                  <a:srgbClr val="FF0000"/>
                </a:solidFill>
              </a:rPr>
              <a:t>BIAS</a:t>
            </a:r>
            <a:endParaRPr lang="en-US" sz="2000" b="1" dirty="0">
              <a:solidFill>
                <a:srgbClr val="FF0000"/>
              </a:solidFill>
            </a:endParaRPr>
          </a:p>
        </p:txBody>
      </p:sp>
      <p:sp>
        <p:nvSpPr>
          <p:cNvPr id="32" name="TextBox 31"/>
          <p:cNvSpPr txBox="1"/>
          <p:nvPr/>
        </p:nvSpPr>
        <p:spPr>
          <a:xfrm>
            <a:off x="176463" y="3429000"/>
            <a:ext cx="3886199" cy="954107"/>
          </a:xfrm>
          <a:prstGeom prst="rect">
            <a:avLst/>
          </a:prstGeom>
          <a:solidFill>
            <a:schemeClr val="accent4">
              <a:lumMod val="60000"/>
              <a:lumOff val="40000"/>
            </a:schemeClr>
          </a:solidFill>
        </p:spPr>
        <p:txBody>
          <a:bodyPr wrap="square" rtlCol="0">
            <a:spAutoFit/>
          </a:bodyPr>
          <a:lstStyle/>
          <a:p>
            <a:r>
              <a:rPr lang="en-US" sz="2800" dirty="0"/>
              <a:t>Bias = 102 – 100 = 2 cm</a:t>
            </a:r>
          </a:p>
          <a:p>
            <a:r>
              <a:rPr lang="en-US" sz="2800" dirty="0"/>
              <a:t>Bias = (2/100)x100 = 2%</a:t>
            </a:r>
          </a:p>
        </p:txBody>
      </p:sp>
      <p:cxnSp>
        <p:nvCxnSpPr>
          <p:cNvPr id="6" name="Straight Connector 5"/>
          <p:cNvCxnSpPr/>
          <p:nvPr/>
        </p:nvCxnSpPr>
        <p:spPr>
          <a:xfrm>
            <a:off x="4114800" y="4744500"/>
            <a:ext cx="0" cy="1051246"/>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591368" y="4744500"/>
            <a:ext cx="0" cy="1051246"/>
          </a:xfrm>
          <a:prstGeom prst="line">
            <a:avLst/>
          </a:prstGeom>
          <a:ln w="38100">
            <a:solidFill>
              <a:srgbClr val="7030A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48736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arn(inVertical)">
                                      <p:cBhvr>
                                        <p:cTn id="13" dur="500"/>
                                        <p:tgtEl>
                                          <p:spTgt spid="8"/>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arn(inVertical)">
                                      <p:cBhvr>
                                        <p:cTn id="19" dur="5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heel(1)">
                                      <p:cBhvr>
                                        <p:cTn id="29" dur="20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arn(inVertical)">
                                      <p:cBhvr>
                                        <p:cTn id="39" dur="500"/>
                                        <p:tgtEl>
                                          <p:spTgt spid="18"/>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barn(inVertical)">
                                      <p:cBhvr>
                                        <p:cTn id="42" dur="500"/>
                                        <p:tgtEl>
                                          <p:spTgt spid="22"/>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par>
                                <p:cTn id="49" presetID="16" presetClass="entr" presetSubtype="21"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barn(inVertical)">
                                      <p:cBhvr>
                                        <p:cTn id="51" dur="5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barn(inVertical)">
                                      <p:cBhvr>
                                        <p:cTn id="56" dur="500"/>
                                        <p:tgtEl>
                                          <p:spTgt spid="3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barn(inVertical)">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grpId="0" nodeType="clickEffect">
                                  <p:stCondLst>
                                    <p:cond delay="0"/>
                                  </p:stCondLst>
                                  <p:childTnLst>
                                    <p:set>
                                      <p:cBhvr>
                                        <p:cTn id="65" dur="1" fill="hold">
                                          <p:stCondLst>
                                            <p:cond delay="0"/>
                                          </p:stCondLst>
                                        </p:cTn>
                                        <p:tgtEl>
                                          <p:spTgt spid="32"/>
                                        </p:tgtEl>
                                        <p:attrNameLst>
                                          <p:attrName>style.visibility</p:attrName>
                                        </p:attrNameLst>
                                      </p:cBhvr>
                                      <p:to>
                                        <p:strVal val="visible"/>
                                      </p:to>
                                    </p:set>
                                    <p:animEffect transition="in" filter="barn(inVertical)">
                                      <p:cBhvr>
                                        <p:cTn id="66" dur="500"/>
                                        <p:tgtEl>
                                          <p:spTgt spid="32"/>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6"/>
                                        </p:tgtEl>
                                        <p:attrNameLst>
                                          <p:attrName>style.visibility</p:attrName>
                                        </p:attrNameLst>
                                      </p:cBhvr>
                                      <p:to>
                                        <p:strVal val="visible"/>
                                      </p:to>
                                    </p:set>
                                    <p:animEffect transition="in" filter="wipe(up)">
                                      <p:cBhvr>
                                        <p:cTn id="71" dur="500"/>
                                        <p:tgtEl>
                                          <p:spTgt spid="6"/>
                                        </p:tgtEl>
                                      </p:cBhvr>
                                    </p:animEffect>
                                  </p:childTnLst>
                                </p:cTn>
                              </p:par>
                              <p:par>
                                <p:cTn id="72" presetID="22" presetClass="entr" presetSubtype="1" fill="hold" nodeType="with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ipe(up)">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8" grpId="0"/>
      <p:bldP spid="12" grpId="0"/>
      <p:bldP spid="14" grpId="0"/>
      <p:bldP spid="15" grpId="0" animBg="1"/>
      <p:bldP spid="18" grpId="0" animBg="1"/>
      <p:bldP spid="19" grpId="0" animBg="1"/>
      <p:bldP spid="22" grpId="0"/>
      <p:bldP spid="25" grpId="0"/>
      <p:bldP spid="26" grpId="0"/>
      <p:bldP spid="31" grpId="0"/>
      <p:bldP spid="32" grpId="0" animBg="1"/>
    </p:bld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0"/>
            <a:ext cx="11887200" cy="6574536"/>
          </a:xfrm>
          <a:solidFill>
            <a:schemeClr val="bg1"/>
          </a:solidFill>
        </p:spPr>
        <p:style>
          <a:lnRef idx="1">
            <a:schemeClr val="accent3"/>
          </a:lnRef>
          <a:fillRef idx="2">
            <a:schemeClr val="accent3"/>
          </a:fillRef>
          <a:effectRef idx="1">
            <a:schemeClr val="accent3"/>
          </a:effectRef>
          <a:fontRef idx="minor">
            <a:schemeClr val="dk1"/>
          </a:fontRef>
        </p:style>
        <p:txBody>
          <a:bodyPr anchor="t"/>
          <a:lstStyle/>
          <a:p>
            <a:pPr marL="109728" indent="0" algn="ctr" rtl="1">
              <a:spcBef>
                <a:spcPts val="0"/>
              </a:spcBef>
              <a:spcAft>
                <a:spcPts val="3000"/>
              </a:spcAft>
              <a:buNone/>
            </a:pPr>
            <a:endParaRPr lang="en-US" sz="4000" dirty="0"/>
          </a:p>
          <a:p>
            <a:pPr marL="109728" indent="0">
              <a:spcBef>
                <a:spcPts val="0"/>
              </a:spcBef>
              <a:spcAft>
                <a:spcPts val="1200"/>
              </a:spcAft>
              <a:buNone/>
            </a:pPr>
            <a:r>
              <a:rPr lang="en-US" sz="3200" b="1" dirty="0">
                <a:solidFill>
                  <a:srgbClr val="00B050"/>
                </a:solidFill>
              </a:rPr>
              <a:t>Target Value: 104 mg/dL       ATE (CLIA): 10% </a:t>
            </a:r>
          </a:p>
          <a:p>
            <a:pPr marL="109728" indent="0">
              <a:spcBef>
                <a:spcPts val="0"/>
              </a:spcBef>
              <a:spcAft>
                <a:spcPts val="1200"/>
              </a:spcAft>
              <a:buNone/>
            </a:pPr>
            <a:r>
              <a:rPr lang="en-US" sz="3200" b="1" dirty="0">
                <a:solidFill>
                  <a:srgbClr val="0070C0"/>
                </a:solidFill>
              </a:rPr>
              <a:t>Mean= 103    SD = 1.5</a:t>
            </a:r>
            <a:endParaRPr lang="fa-IR" sz="3200" b="1" dirty="0">
              <a:solidFill>
                <a:srgbClr val="0070C0"/>
              </a:solidFill>
            </a:endParaRPr>
          </a:p>
          <a:p>
            <a:pPr marL="109728" indent="0" algn="r" rtl="1">
              <a:spcAft>
                <a:spcPts val="2400"/>
              </a:spcAft>
              <a:buFont typeface="Wingdings" pitchFamily="2" charset="2"/>
              <a:buChar char="v"/>
              <a:tabLst>
                <a:tab pos="723900" algn="l"/>
              </a:tabLst>
            </a:pPr>
            <a:r>
              <a:rPr lang="fa-IR" sz="3200" dirty="0"/>
              <a:t>95% از نتایج گلوکز این آزمایشگاه بین </a:t>
            </a:r>
            <a:r>
              <a:rPr lang="fa-IR" sz="3200" b="1" dirty="0">
                <a:solidFill>
                  <a:srgbClr val="FF0000"/>
                </a:solidFill>
              </a:rPr>
              <a:t>100 </a:t>
            </a:r>
            <a:r>
              <a:rPr lang="fa-IR" sz="3200" dirty="0"/>
              <a:t>تا </a:t>
            </a:r>
            <a:r>
              <a:rPr lang="fa-IR" sz="3200" b="1" dirty="0">
                <a:solidFill>
                  <a:srgbClr val="FF0000"/>
                </a:solidFill>
              </a:rPr>
              <a:t>106 </a:t>
            </a:r>
            <a:r>
              <a:rPr lang="fa-IR" sz="3200" dirty="0"/>
              <a:t>است.</a:t>
            </a:r>
            <a:endParaRPr lang="fa-IR" dirty="0"/>
          </a:p>
        </p:txBody>
      </p:sp>
      <p:sp>
        <p:nvSpPr>
          <p:cNvPr id="4" name="Slide Number Placeholder 3"/>
          <p:cNvSpPr>
            <a:spLocks noGrp="1"/>
          </p:cNvSpPr>
          <p:nvPr>
            <p:ph type="sldNum" sz="quarter" idx="12"/>
          </p:nvPr>
        </p:nvSpPr>
        <p:spPr/>
        <p:txBody>
          <a:bodyPr/>
          <a:lstStyle/>
          <a:p>
            <a:fld id="{6FAF22BB-B8CB-43B2-9A75-2AB6527143BB}" type="slidenum">
              <a:rPr lang="en-US" smtClean="0"/>
              <a:pPr/>
              <a:t>166</a:t>
            </a:fld>
            <a:endParaRPr lang="en-US"/>
          </a:p>
        </p:txBody>
      </p:sp>
      <p:sp>
        <p:nvSpPr>
          <p:cNvPr id="13" name="TextBox 12"/>
          <p:cNvSpPr txBox="1"/>
          <p:nvPr/>
        </p:nvSpPr>
        <p:spPr>
          <a:xfrm>
            <a:off x="4583832" y="4725144"/>
            <a:ext cx="648072" cy="400110"/>
          </a:xfrm>
          <a:prstGeom prst="rect">
            <a:avLst/>
          </a:prstGeom>
          <a:noFill/>
        </p:spPr>
        <p:txBody>
          <a:bodyPr wrap="square" rtlCol="0">
            <a:spAutoFit/>
          </a:bodyPr>
          <a:lstStyle/>
          <a:p>
            <a:endParaRPr lang="en-US" sz="2000" b="1" dirty="0">
              <a:solidFill>
                <a:srgbClr val="FF0000"/>
              </a:solidFill>
            </a:endParaRPr>
          </a:p>
        </p:txBody>
      </p:sp>
      <p:sp>
        <p:nvSpPr>
          <p:cNvPr id="2" name="Rectangle 1"/>
          <p:cNvSpPr/>
          <p:nvPr/>
        </p:nvSpPr>
        <p:spPr>
          <a:xfrm>
            <a:off x="762000" y="4800600"/>
            <a:ext cx="10058400" cy="436483"/>
          </a:xfrm>
          <a:prstGeom prst="rect">
            <a:avLst/>
          </a:prstGeom>
          <a:solidFill>
            <a:srgbClr val="00FF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8" name="Straight Connector 7"/>
          <p:cNvCxnSpPr/>
          <p:nvPr/>
        </p:nvCxnSpPr>
        <p:spPr>
          <a:xfrm>
            <a:off x="5791200" y="4495800"/>
            <a:ext cx="0" cy="792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323332" y="5341203"/>
            <a:ext cx="935736" cy="830997"/>
          </a:xfrm>
          <a:prstGeom prst="rect">
            <a:avLst/>
          </a:prstGeom>
          <a:noFill/>
        </p:spPr>
        <p:txBody>
          <a:bodyPr wrap="square" rtlCol="1">
            <a:spAutoFit/>
          </a:bodyPr>
          <a:lstStyle/>
          <a:p>
            <a:pPr algn="ctr" rtl="1"/>
            <a:r>
              <a:rPr lang="en-US" sz="2400" dirty="0"/>
              <a:t>104</a:t>
            </a:r>
            <a:endParaRPr lang="en-US" sz="2800" dirty="0"/>
          </a:p>
          <a:p>
            <a:pPr algn="ctr" rtl="1"/>
            <a:r>
              <a:rPr lang="en-US" sz="2400" dirty="0"/>
              <a:t>TV</a:t>
            </a:r>
            <a:endParaRPr lang="fa-IR" dirty="0"/>
          </a:p>
        </p:txBody>
      </p:sp>
      <p:sp>
        <p:nvSpPr>
          <p:cNvPr id="11" name="TextBox 10"/>
          <p:cNvSpPr txBox="1"/>
          <p:nvPr/>
        </p:nvSpPr>
        <p:spPr>
          <a:xfrm>
            <a:off x="386037" y="5237083"/>
            <a:ext cx="935736" cy="461665"/>
          </a:xfrm>
          <a:prstGeom prst="rect">
            <a:avLst/>
          </a:prstGeom>
          <a:noFill/>
        </p:spPr>
        <p:txBody>
          <a:bodyPr wrap="square" rtlCol="1">
            <a:spAutoFit/>
          </a:bodyPr>
          <a:lstStyle/>
          <a:p>
            <a:pPr algn="ctr" rtl="1"/>
            <a:r>
              <a:rPr lang="en-US" sz="2400" dirty="0"/>
              <a:t>93.6</a:t>
            </a:r>
            <a:endParaRPr lang="fa-IR" dirty="0"/>
          </a:p>
        </p:txBody>
      </p:sp>
      <p:sp>
        <p:nvSpPr>
          <p:cNvPr id="12" name="TextBox 11"/>
          <p:cNvSpPr txBox="1"/>
          <p:nvPr/>
        </p:nvSpPr>
        <p:spPr>
          <a:xfrm>
            <a:off x="10265664" y="5257800"/>
            <a:ext cx="935736" cy="461665"/>
          </a:xfrm>
          <a:prstGeom prst="rect">
            <a:avLst/>
          </a:prstGeom>
          <a:noFill/>
        </p:spPr>
        <p:txBody>
          <a:bodyPr wrap="square" rtlCol="1">
            <a:spAutoFit/>
          </a:bodyPr>
          <a:lstStyle/>
          <a:p>
            <a:pPr algn="ctr" rtl="1"/>
            <a:r>
              <a:rPr lang="en-US" sz="2400" dirty="0"/>
              <a:t>114.4</a:t>
            </a:r>
            <a:endParaRPr lang="fa-IR" dirty="0"/>
          </a:p>
        </p:txBody>
      </p:sp>
      <p:sp>
        <p:nvSpPr>
          <p:cNvPr id="14" name="TextBox 13"/>
          <p:cNvSpPr txBox="1"/>
          <p:nvPr/>
        </p:nvSpPr>
        <p:spPr>
          <a:xfrm>
            <a:off x="6634437" y="4716172"/>
            <a:ext cx="935736" cy="523220"/>
          </a:xfrm>
          <a:prstGeom prst="rect">
            <a:avLst/>
          </a:prstGeom>
          <a:noFill/>
        </p:spPr>
        <p:txBody>
          <a:bodyPr wrap="square" rtlCol="1">
            <a:spAutoFit/>
          </a:bodyPr>
          <a:lstStyle/>
          <a:p>
            <a:pPr algn="ctr" rtl="1"/>
            <a:r>
              <a:rPr lang="fa-IR" sz="2800" dirty="0"/>
              <a:t>معیار</a:t>
            </a:r>
            <a:endParaRPr lang="fa-IR" dirty="0"/>
          </a:p>
        </p:txBody>
      </p:sp>
      <p:sp>
        <p:nvSpPr>
          <p:cNvPr id="21" name="Rectangle 20"/>
          <p:cNvSpPr/>
          <p:nvPr/>
        </p:nvSpPr>
        <p:spPr>
          <a:xfrm>
            <a:off x="3705142" y="4049723"/>
            <a:ext cx="2743200" cy="3609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fa-IR" b="1" dirty="0"/>
              <a:t>95% نتایج</a:t>
            </a:r>
          </a:p>
        </p:txBody>
      </p:sp>
      <p:sp>
        <p:nvSpPr>
          <p:cNvPr id="23" name="TextBox 22"/>
          <p:cNvSpPr txBox="1"/>
          <p:nvPr/>
        </p:nvSpPr>
        <p:spPr>
          <a:xfrm>
            <a:off x="4585376" y="3593775"/>
            <a:ext cx="935736" cy="461665"/>
          </a:xfrm>
          <a:prstGeom prst="rect">
            <a:avLst/>
          </a:prstGeom>
          <a:noFill/>
        </p:spPr>
        <p:txBody>
          <a:bodyPr wrap="square" rtlCol="1">
            <a:spAutoFit/>
          </a:bodyPr>
          <a:lstStyle/>
          <a:p>
            <a:pPr algn="ctr"/>
            <a:r>
              <a:rPr lang="en-US" sz="2400" dirty="0"/>
              <a:t>103</a:t>
            </a:r>
            <a:endParaRPr lang="fa-IR" sz="2800" dirty="0"/>
          </a:p>
        </p:txBody>
      </p:sp>
      <p:sp>
        <p:nvSpPr>
          <p:cNvPr id="24" name="TextBox 23"/>
          <p:cNvSpPr txBox="1"/>
          <p:nvPr/>
        </p:nvSpPr>
        <p:spPr>
          <a:xfrm>
            <a:off x="3216048" y="3645024"/>
            <a:ext cx="935736" cy="461665"/>
          </a:xfrm>
          <a:prstGeom prst="rect">
            <a:avLst/>
          </a:prstGeom>
          <a:noFill/>
        </p:spPr>
        <p:txBody>
          <a:bodyPr wrap="square" rtlCol="1">
            <a:spAutoFit/>
          </a:bodyPr>
          <a:lstStyle/>
          <a:p>
            <a:pPr algn="ctr" rtl="1"/>
            <a:r>
              <a:rPr lang="en-US" sz="2400" dirty="0"/>
              <a:t>100</a:t>
            </a:r>
            <a:endParaRPr lang="fa-IR" dirty="0"/>
          </a:p>
        </p:txBody>
      </p:sp>
      <p:sp>
        <p:nvSpPr>
          <p:cNvPr id="25" name="TextBox 24"/>
          <p:cNvSpPr txBox="1"/>
          <p:nvPr/>
        </p:nvSpPr>
        <p:spPr>
          <a:xfrm>
            <a:off x="6024360" y="3615407"/>
            <a:ext cx="935736" cy="461665"/>
          </a:xfrm>
          <a:prstGeom prst="rect">
            <a:avLst/>
          </a:prstGeom>
          <a:noFill/>
        </p:spPr>
        <p:txBody>
          <a:bodyPr wrap="square" rtlCol="1">
            <a:spAutoFit/>
          </a:bodyPr>
          <a:lstStyle/>
          <a:p>
            <a:pPr algn="ctr" rtl="1"/>
            <a:r>
              <a:rPr lang="en-US" sz="2400" dirty="0"/>
              <a:t>106</a:t>
            </a:r>
            <a:endParaRPr lang="fa-IR" dirty="0"/>
          </a:p>
        </p:txBody>
      </p:sp>
      <p:sp>
        <p:nvSpPr>
          <p:cNvPr id="29" name="Rectangle 28"/>
          <p:cNvSpPr/>
          <p:nvPr/>
        </p:nvSpPr>
        <p:spPr>
          <a:xfrm>
            <a:off x="5025916" y="4453212"/>
            <a:ext cx="765502" cy="27410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dirty="0"/>
              <a:t>Bias</a:t>
            </a:r>
            <a:endParaRPr lang="fa-IR" dirty="0"/>
          </a:p>
        </p:txBody>
      </p:sp>
      <p:sp>
        <p:nvSpPr>
          <p:cNvPr id="33" name="TextBox 32"/>
          <p:cNvSpPr txBox="1"/>
          <p:nvPr/>
        </p:nvSpPr>
        <p:spPr>
          <a:xfrm>
            <a:off x="6259068" y="84038"/>
            <a:ext cx="4329787" cy="584775"/>
          </a:xfrm>
          <a:prstGeom prst="rect">
            <a:avLst/>
          </a:prstGeom>
          <a:noFill/>
        </p:spPr>
        <p:txBody>
          <a:bodyPr wrap="square" rtlCol="1">
            <a:spAutoFit/>
          </a:bodyPr>
          <a:lstStyle/>
          <a:p>
            <a:pPr algn="r" rtl="1"/>
            <a:r>
              <a:rPr lang="fa-IR" sz="3200" b="1" dirty="0">
                <a:solidFill>
                  <a:srgbClr val="FF0000"/>
                </a:solidFill>
              </a:rPr>
              <a:t>مثال: سنجش ماده مرجع گلوکز</a:t>
            </a:r>
          </a:p>
        </p:txBody>
      </p:sp>
      <p:cxnSp>
        <p:nvCxnSpPr>
          <p:cNvPr id="26" name="Straight Connector 25"/>
          <p:cNvCxnSpPr/>
          <p:nvPr/>
        </p:nvCxnSpPr>
        <p:spPr>
          <a:xfrm>
            <a:off x="5029200" y="3962400"/>
            <a:ext cx="0" cy="54864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888936" y="3478269"/>
            <a:ext cx="4274750" cy="954107"/>
          </a:xfrm>
          <a:prstGeom prst="rect">
            <a:avLst/>
          </a:prstGeom>
          <a:solidFill>
            <a:schemeClr val="bg1">
              <a:lumMod val="95000"/>
            </a:schemeClr>
          </a:solidFill>
          <a:ln w="38100">
            <a:solidFill>
              <a:srgbClr val="F79175"/>
            </a:solidFill>
          </a:ln>
        </p:spPr>
        <p:txBody>
          <a:bodyPr wrap="square" rtlCol="0">
            <a:spAutoFit/>
          </a:bodyPr>
          <a:lstStyle/>
          <a:p>
            <a:r>
              <a:rPr lang="en-US" sz="2800" b="1" i="1" dirty="0">
                <a:solidFill>
                  <a:srgbClr val="7030A0"/>
                </a:solidFill>
              </a:rPr>
              <a:t>Bias = 103 – 104 = -1 mg/dL</a:t>
            </a:r>
          </a:p>
          <a:p>
            <a:r>
              <a:rPr lang="en-US" sz="2800" b="1" i="1" dirty="0">
                <a:solidFill>
                  <a:srgbClr val="7030A0"/>
                </a:solidFill>
              </a:rPr>
              <a:t>Bias =  (-1)/104 = -0.96%</a:t>
            </a:r>
          </a:p>
        </p:txBody>
      </p:sp>
    </p:spTree>
    <p:extLst>
      <p:ext uri="{BB962C8B-B14F-4D97-AF65-F5344CB8AC3E}">
        <p14:creationId xmlns:p14="http://schemas.microsoft.com/office/powerpoint/2010/main" val="20426279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inVertical)">
                                      <p:cBhvr>
                                        <p:cTn id="16" dur="500"/>
                                        <p:tgtEl>
                                          <p:spTgt spid="14"/>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barn(inVertical)">
                                      <p:cBhvr>
                                        <p:cTn id="28" dur="500"/>
                                        <p:tgtEl>
                                          <p:spTgt spid="25"/>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barn(inVertical)">
                                      <p:cBhvr>
                                        <p:cTn id="34" dur="500"/>
                                        <p:tgtEl>
                                          <p:spTgt spid="24"/>
                                        </p:tgtEl>
                                      </p:cBhvr>
                                    </p:animEffect>
                                  </p:childTnLst>
                                </p:cTn>
                              </p:par>
                              <p:par>
                                <p:cTn id="35" presetID="16" presetClass="entr" presetSubtype="21"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barn(inVertical)">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barn(inVertical)">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1" grpId="0"/>
      <p:bldP spid="12" grpId="0"/>
      <p:bldP spid="14" grpId="0"/>
      <p:bldP spid="21" grpId="0" animBg="1"/>
      <p:bldP spid="23" grpId="0"/>
      <p:bldP spid="24" grpId="0"/>
      <p:bldP spid="25" grpId="0"/>
      <p:bldP spid="29" grpId="0" animBg="1"/>
      <p:bldP spid="7" grpId="0" animBg="1"/>
    </p:bld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ln/>
        </p:spPr>
        <p:style>
          <a:lnRef idx="1">
            <a:schemeClr val="accent3"/>
          </a:lnRef>
          <a:fillRef idx="2">
            <a:schemeClr val="accent3"/>
          </a:fillRef>
          <a:effectRef idx="1">
            <a:schemeClr val="accent3"/>
          </a:effectRef>
          <a:fontRef idx="minor">
            <a:schemeClr val="dk1"/>
          </a:fontRef>
        </p:style>
        <p:txBody>
          <a:bodyPr>
            <a:normAutofit/>
          </a:bodyPr>
          <a:lstStyle/>
          <a:p>
            <a:pPr marL="109728" indent="0" algn="r" rtl="1">
              <a:buClr>
                <a:schemeClr val="accent3"/>
              </a:buClr>
              <a:buNone/>
              <a:defRPr/>
            </a:pPr>
            <a:r>
              <a:rPr lang="en-US" dirty="0"/>
              <a:t>TEa = 10%</a:t>
            </a:r>
          </a:p>
          <a:p>
            <a:pPr marL="109728" indent="0" algn="r" rtl="1">
              <a:buClr>
                <a:schemeClr val="accent3"/>
              </a:buClr>
              <a:buNone/>
              <a:defRPr/>
            </a:pPr>
            <a:endParaRPr lang="en-US" dirty="0"/>
          </a:p>
          <a:p>
            <a:pPr marL="109728" indent="0" algn="r" rtl="1">
              <a:buClr>
                <a:schemeClr val="accent3"/>
              </a:buClr>
              <a:buNone/>
              <a:defRPr/>
            </a:pPr>
            <a:endParaRPr lang="en-US" dirty="0"/>
          </a:p>
          <a:p>
            <a:pPr marL="109728" indent="0" algn="r" rtl="1">
              <a:buClr>
                <a:schemeClr val="accent3"/>
              </a:buClr>
              <a:buNone/>
              <a:defRPr/>
            </a:pPr>
            <a:r>
              <a:rPr lang="en-US" dirty="0"/>
              <a:t>Bias = 2%</a:t>
            </a:r>
          </a:p>
          <a:p>
            <a:pPr marL="109728" indent="0" algn="r" rtl="1">
              <a:buClr>
                <a:schemeClr val="accent3"/>
              </a:buClr>
              <a:buNone/>
              <a:defRPr/>
            </a:pPr>
            <a:r>
              <a:rPr lang="en-US" dirty="0"/>
              <a:t>CV = 3%</a:t>
            </a:r>
            <a:endParaRPr lang="fa-IR" dirty="0"/>
          </a:p>
        </p:txBody>
      </p:sp>
      <p:sp>
        <p:nvSpPr>
          <p:cNvPr id="56328" name="Slide Number Placeholder 3"/>
          <p:cNvSpPr>
            <a:spLocks noGrp="1"/>
          </p:cNvSpPr>
          <p:nvPr>
            <p:ph type="sldNum" sz="quarter" idx="12"/>
          </p:nvPr>
        </p:nvSpPr>
        <p:spPr bwMode="auto">
          <a:noFill/>
          <a:ln>
            <a:miter lim="800000"/>
            <a:headEnd/>
            <a:tailEnd/>
          </a:ln>
        </p:spPr>
        <p:txBody>
          <a:bodyPr vert="horz" wrap="square" lIns="91440" tIns="45720" rIns="91440" bIns="45720" numCol="1" rtlCol="0" anchor="ctr" anchorCtr="0" compatLnSpc="1">
            <a:prstTxWarp prst="textNoShape">
              <a:avLst/>
            </a:prstTxWarp>
          </a:bodyPr>
          <a:lstStyle/>
          <a:p>
            <a:pPr fontAlgn="base">
              <a:spcBef>
                <a:spcPct val="0"/>
              </a:spcBef>
              <a:spcAft>
                <a:spcPct val="0"/>
              </a:spcAft>
            </a:pPr>
            <a:fld id="{085D07FF-CF64-4BFF-8373-7B2225526904}" type="slidenum">
              <a:rPr lang="en-US"/>
              <a:pPr fontAlgn="base">
                <a:spcBef>
                  <a:spcPct val="0"/>
                </a:spcBef>
                <a:spcAft>
                  <a:spcPct val="0"/>
                </a:spcAft>
              </a:pPr>
              <a:t>167</a:t>
            </a:fld>
            <a:endParaRPr lang="en-US"/>
          </a:p>
        </p:txBody>
      </p:sp>
      <p:sp>
        <p:nvSpPr>
          <p:cNvPr id="7" name="Rectangle 6"/>
          <p:cNvSpPr/>
          <p:nvPr/>
        </p:nvSpPr>
        <p:spPr>
          <a:xfrm>
            <a:off x="3857625" y="2420938"/>
            <a:ext cx="1873250" cy="33845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dirty="0"/>
          </a:p>
        </p:txBody>
      </p:sp>
      <p:cxnSp>
        <p:nvCxnSpPr>
          <p:cNvPr id="9" name="Straight Connector 8"/>
          <p:cNvCxnSpPr/>
          <p:nvPr/>
        </p:nvCxnSpPr>
        <p:spPr>
          <a:xfrm>
            <a:off x="4802188" y="2493963"/>
            <a:ext cx="0" cy="339090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5" name="TextBox 4"/>
          <p:cNvSpPr txBox="1">
            <a:spLocks noChangeArrowheads="1"/>
          </p:cNvSpPr>
          <p:nvPr/>
        </p:nvSpPr>
        <p:spPr bwMode="auto">
          <a:xfrm>
            <a:off x="4583114" y="5805489"/>
            <a:ext cx="649287" cy="369887"/>
          </a:xfrm>
          <a:prstGeom prst="rect">
            <a:avLst/>
          </a:prstGeom>
          <a:noFill/>
          <a:ln w="9525">
            <a:noFill/>
            <a:miter lim="800000"/>
            <a:headEnd/>
            <a:tailEnd/>
          </a:ln>
        </p:spPr>
        <p:txBody>
          <a:bodyPr>
            <a:spAutoFit/>
          </a:bodyPr>
          <a:lstStyle/>
          <a:p>
            <a:r>
              <a:rPr lang="fa-IR" b="1"/>
              <a:t>هدف</a:t>
            </a:r>
          </a:p>
        </p:txBody>
      </p:sp>
      <p:sp>
        <p:nvSpPr>
          <p:cNvPr id="6" name="TextBox 5"/>
          <p:cNvSpPr txBox="1">
            <a:spLocks noChangeArrowheads="1"/>
          </p:cNvSpPr>
          <p:nvPr/>
        </p:nvSpPr>
        <p:spPr bwMode="auto">
          <a:xfrm>
            <a:off x="5448300" y="5840413"/>
            <a:ext cx="935038" cy="368300"/>
          </a:xfrm>
          <a:prstGeom prst="rect">
            <a:avLst/>
          </a:prstGeom>
          <a:noFill/>
          <a:ln w="9525">
            <a:noFill/>
            <a:miter lim="800000"/>
            <a:headEnd/>
            <a:tailEnd/>
          </a:ln>
        </p:spPr>
        <p:txBody>
          <a:bodyPr>
            <a:spAutoFit/>
          </a:bodyPr>
          <a:lstStyle/>
          <a:p>
            <a:r>
              <a:rPr lang="fa-IR"/>
              <a:t>10% +</a:t>
            </a:r>
          </a:p>
        </p:txBody>
      </p:sp>
      <p:sp>
        <p:nvSpPr>
          <p:cNvPr id="8" name="TextBox 7"/>
          <p:cNvSpPr txBox="1">
            <a:spLocks noChangeArrowheads="1"/>
          </p:cNvSpPr>
          <p:nvPr/>
        </p:nvSpPr>
        <p:spPr bwMode="auto">
          <a:xfrm>
            <a:off x="3359150" y="5840413"/>
            <a:ext cx="865188" cy="368300"/>
          </a:xfrm>
          <a:prstGeom prst="rect">
            <a:avLst/>
          </a:prstGeom>
          <a:noFill/>
          <a:ln w="9525">
            <a:noFill/>
            <a:miter lim="800000"/>
            <a:headEnd/>
            <a:tailEnd/>
          </a:ln>
        </p:spPr>
        <p:txBody>
          <a:bodyPr>
            <a:spAutoFit/>
          </a:bodyPr>
          <a:lstStyle/>
          <a:p>
            <a:r>
              <a:rPr lang="fa-IR"/>
              <a:t>10% -</a:t>
            </a:r>
          </a:p>
        </p:txBody>
      </p:sp>
      <p:cxnSp>
        <p:nvCxnSpPr>
          <p:cNvPr id="10" name="Straight Arrow Connector 9"/>
          <p:cNvCxnSpPr/>
          <p:nvPr/>
        </p:nvCxnSpPr>
        <p:spPr>
          <a:xfrm flipV="1">
            <a:off x="5026025" y="3251200"/>
            <a:ext cx="0" cy="2554288"/>
          </a:xfrm>
          <a:prstGeom prst="straightConnector1">
            <a:avLst/>
          </a:prstGeom>
          <a:ln>
            <a:solidFill>
              <a:schemeClr val="tx1"/>
            </a:solidFill>
            <a:tailEnd type="arrow"/>
          </a:ln>
        </p:spPr>
        <p:style>
          <a:lnRef idx="3">
            <a:schemeClr val="accent4"/>
          </a:lnRef>
          <a:fillRef idx="0">
            <a:schemeClr val="accent4"/>
          </a:fillRef>
          <a:effectRef idx="2">
            <a:schemeClr val="accent4"/>
          </a:effectRef>
          <a:fontRef idx="minor">
            <a:schemeClr val="tx1"/>
          </a:fontRef>
        </p:style>
      </p:cxnSp>
      <p:sp>
        <p:nvSpPr>
          <p:cNvPr id="13" name="TextBox 12"/>
          <p:cNvSpPr txBox="1">
            <a:spLocks noChangeArrowheads="1"/>
          </p:cNvSpPr>
          <p:nvPr/>
        </p:nvSpPr>
        <p:spPr bwMode="auto">
          <a:xfrm>
            <a:off x="4527552" y="4724174"/>
            <a:ext cx="649287" cy="401638"/>
          </a:xfrm>
          <a:prstGeom prst="rect">
            <a:avLst/>
          </a:prstGeom>
          <a:noFill/>
          <a:ln w="9525">
            <a:noFill/>
            <a:miter lim="800000"/>
            <a:headEnd/>
            <a:tailEnd/>
          </a:ln>
        </p:spPr>
        <p:txBody>
          <a:bodyPr>
            <a:spAutoFit/>
          </a:bodyPr>
          <a:lstStyle/>
          <a:p>
            <a:r>
              <a:rPr lang="fa-IR" sz="2000" b="1" dirty="0">
                <a:solidFill>
                  <a:srgbClr val="FF0000"/>
                </a:solidFill>
              </a:rPr>
              <a:t>2%</a:t>
            </a:r>
            <a:endParaRPr lang="en-US" sz="2000" b="1" dirty="0">
              <a:solidFill>
                <a:srgbClr val="FF0000"/>
              </a:solidFill>
            </a:endParaRPr>
          </a:p>
        </p:txBody>
      </p:sp>
      <p:sp>
        <p:nvSpPr>
          <p:cNvPr id="14" name="Rectangle 13"/>
          <p:cNvSpPr/>
          <p:nvPr/>
        </p:nvSpPr>
        <p:spPr>
          <a:xfrm>
            <a:off x="4794251" y="5043488"/>
            <a:ext cx="227013" cy="176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8-Point Star 14"/>
          <p:cNvSpPr/>
          <p:nvPr/>
        </p:nvSpPr>
        <p:spPr>
          <a:xfrm>
            <a:off x="4979989" y="4845051"/>
            <a:ext cx="46037" cy="73025"/>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16" name="8-Point Star 15"/>
          <p:cNvSpPr/>
          <p:nvPr/>
        </p:nvSpPr>
        <p:spPr>
          <a:xfrm>
            <a:off x="5187950" y="4970464"/>
            <a:ext cx="44450" cy="73025"/>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17" name="8-Point Star 16"/>
          <p:cNvSpPr/>
          <p:nvPr/>
        </p:nvSpPr>
        <p:spPr>
          <a:xfrm>
            <a:off x="5176839" y="5241925"/>
            <a:ext cx="46037" cy="7143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18" name="8-Point Star 17"/>
          <p:cNvSpPr/>
          <p:nvPr/>
        </p:nvSpPr>
        <p:spPr>
          <a:xfrm>
            <a:off x="5116514" y="5487989"/>
            <a:ext cx="46037" cy="7143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19" name="8-Point Star 18"/>
          <p:cNvSpPr/>
          <p:nvPr/>
        </p:nvSpPr>
        <p:spPr>
          <a:xfrm>
            <a:off x="4742657" y="5264150"/>
            <a:ext cx="46038" cy="7143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20" name="8-Point Star 19"/>
          <p:cNvSpPr/>
          <p:nvPr/>
        </p:nvSpPr>
        <p:spPr>
          <a:xfrm>
            <a:off x="4008438" y="4422776"/>
            <a:ext cx="44450" cy="73025"/>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21" name="8-Point Star 20"/>
          <p:cNvSpPr/>
          <p:nvPr/>
        </p:nvSpPr>
        <p:spPr>
          <a:xfrm>
            <a:off x="5002214" y="5521325"/>
            <a:ext cx="46037" cy="7143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22" name="8-Point Star 21"/>
          <p:cNvSpPr/>
          <p:nvPr/>
        </p:nvSpPr>
        <p:spPr>
          <a:xfrm>
            <a:off x="4930900" y="5288210"/>
            <a:ext cx="45719" cy="46525"/>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23" name="8-Point Star 22"/>
          <p:cNvSpPr/>
          <p:nvPr/>
        </p:nvSpPr>
        <p:spPr>
          <a:xfrm>
            <a:off x="4862514" y="5561014"/>
            <a:ext cx="46037" cy="7143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24" name="8-Point Star 23"/>
          <p:cNvSpPr/>
          <p:nvPr/>
        </p:nvSpPr>
        <p:spPr>
          <a:xfrm>
            <a:off x="4908550" y="5713414"/>
            <a:ext cx="44450" cy="7143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25" name="8-Point Star 24"/>
          <p:cNvSpPr/>
          <p:nvPr/>
        </p:nvSpPr>
        <p:spPr>
          <a:xfrm>
            <a:off x="5184775" y="5605464"/>
            <a:ext cx="46038" cy="7143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26" name="8-Point Star 25"/>
          <p:cNvSpPr/>
          <p:nvPr/>
        </p:nvSpPr>
        <p:spPr>
          <a:xfrm>
            <a:off x="4908550" y="4608514"/>
            <a:ext cx="44450" cy="73025"/>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27" name="8-Point Star 26"/>
          <p:cNvSpPr/>
          <p:nvPr/>
        </p:nvSpPr>
        <p:spPr>
          <a:xfrm>
            <a:off x="4575175" y="5400675"/>
            <a:ext cx="46038" cy="7143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28" name="8-Point Star 27"/>
          <p:cNvSpPr/>
          <p:nvPr/>
        </p:nvSpPr>
        <p:spPr>
          <a:xfrm>
            <a:off x="5078414" y="4652964"/>
            <a:ext cx="46037" cy="7143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29" name="8-Point Star 28"/>
          <p:cNvSpPr/>
          <p:nvPr/>
        </p:nvSpPr>
        <p:spPr>
          <a:xfrm>
            <a:off x="5399088" y="4117975"/>
            <a:ext cx="44450" cy="7143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30" name="8-Point Star 29"/>
          <p:cNvSpPr/>
          <p:nvPr/>
        </p:nvSpPr>
        <p:spPr>
          <a:xfrm>
            <a:off x="5056189" y="4351339"/>
            <a:ext cx="46037" cy="7143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31" name="8-Point Star 30"/>
          <p:cNvSpPr/>
          <p:nvPr/>
        </p:nvSpPr>
        <p:spPr>
          <a:xfrm>
            <a:off x="5176839" y="4768850"/>
            <a:ext cx="46037" cy="7143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32" name="8-Point Star 31"/>
          <p:cNvSpPr/>
          <p:nvPr/>
        </p:nvSpPr>
        <p:spPr>
          <a:xfrm>
            <a:off x="4895850" y="4421189"/>
            <a:ext cx="44450" cy="7143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33" name="8-Point Star 32"/>
          <p:cNvSpPr/>
          <p:nvPr/>
        </p:nvSpPr>
        <p:spPr>
          <a:xfrm>
            <a:off x="4940300" y="5618164"/>
            <a:ext cx="46038" cy="7143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34" name="8-Point Star 33"/>
          <p:cNvSpPr/>
          <p:nvPr/>
        </p:nvSpPr>
        <p:spPr>
          <a:xfrm>
            <a:off x="5162550" y="4492625"/>
            <a:ext cx="44450" cy="7143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35" name="8-Point Star 34"/>
          <p:cNvSpPr/>
          <p:nvPr/>
        </p:nvSpPr>
        <p:spPr>
          <a:xfrm>
            <a:off x="4948239" y="4157664"/>
            <a:ext cx="46037" cy="7143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36" name="8-Point Star 35"/>
          <p:cNvSpPr/>
          <p:nvPr/>
        </p:nvSpPr>
        <p:spPr>
          <a:xfrm>
            <a:off x="5870575" y="5205414"/>
            <a:ext cx="46038" cy="71437"/>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fa-IR"/>
          </a:p>
        </p:txBody>
      </p:sp>
      <p:sp>
        <p:nvSpPr>
          <p:cNvPr id="39" name="Title 1"/>
          <p:cNvSpPr>
            <a:spLocks noGrp="1"/>
          </p:cNvSpPr>
          <p:nvPr>
            <p:ph type="title"/>
          </p:nvPr>
        </p:nvSpPr>
        <p:spPr>
          <a:xfrm>
            <a:off x="838200" y="365125"/>
            <a:ext cx="10515600" cy="1325563"/>
          </a:xfrm>
        </p:spPr>
        <p:style>
          <a:lnRef idx="1">
            <a:schemeClr val="accent2"/>
          </a:lnRef>
          <a:fillRef idx="3">
            <a:schemeClr val="accent2"/>
          </a:fillRef>
          <a:effectRef idx="2">
            <a:schemeClr val="accent2"/>
          </a:effectRef>
          <a:fontRef idx="minor">
            <a:schemeClr val="lt1"/>
          </a:fontRef>
        </p:style>
        <p:txBody>
          <a:bodyPr>
            <a:normAutofit/>
          </a:bodyPr>
          <a:lstStyle/>
          <a:p>
            <a:pPr algn="ctr" rtl="1"/>
            <a:r>
              <a:rPr lang="fa-IR" dirty="0"/>
              <a:t>تصمیم‌گیری در باره‌ی روش</a:t>
            </a:r>
          </a:p>
        </p:txBody>
      </p:sp>
    </p:spTree>
    <p:extLst>
      <p:ext uri="{BB962C8B-B14F-4D97-AF65-F5344CB8AC3E}">
        <p14:creationId xmlns:p14="http://schemas.microsoft.com/office/powerpoint/2010/main" val="124192283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Lst>
  </p:timing>
</p:sld>
</file>

<file path=ppt/slides/slide1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pPr algn="ctr" rtl="1"/>
            <a:r>
              <a:rPr lang="fa-IR" dirty="0"/>
              <a:t>تصمیم‌گیری در باره‌ی روش</a:t>
            </a: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109728" indent="0" algn="r" rtl="1">
              <a:buNone/>
            </a:pPr>
            <a:r>
              <a:rPr lang="en-US" dirty="0"/>
              <a:t>TEa = 10%</a:t>
            </a:r>
          </a:p>
          <a:p>
            <a:pPr marL="109728" indent="0" algn="r" rtl="1">
              <a:buNone/>
            </a:pPr>
            <a:endParaRPr lang="en-US" dirty="0"/>
          </a:p>
          <a:p>
            <a:pPr marL="109728" indent="0" algn="r" rtl="1">
              <a:buNone/>
            </a:pPr>
            <a:endParaRPr lang="en-US" dirty="0"/>
          </a:p>
          <a:p>
            <a:pPr marL="109728" indent="0" algn="r" rtl="1">
              <a:buNone/>
            </a:pPr>
            <a:r>
              <a:rPr lang="en-US" dirty="0"/>
              <a:t>Bias = 2%</a:t>
            </a:r>
          </a:p>
          <a:p>
            <a:pPr marL="109728" indent="0" algn="r" rtl="1">
              <a:buNone/>
            </a:pPr>
            <a:r>
              <a:rPr lang="en-US" dirty="0"/>
              <a:t>CV = 3%</a:t>
            </a:r>
            <a:endParaRPr lang="fa-IR" dirty="0"/>
          </a:p>
        </p:txBody>
      </p:sp>
      <p:sp>
        <p:nvSpPr>
          <p:cNvPr id="4" name="Slide Number Placeholder 3"/>
          <p:cNvSpPr>
            <a:spLocks noGrp="1"/>
          </p:cNvSpPr>
          <p:nvPr>
            <p:ph type="sldNum" sz="quarter" idx="12"/>
          </p:nvPr>
        </p:nvSpPr>
        <p:spPr/>
        <p:txBody>
          <a:bodyPr/>
          <a:lstStyle/>
          <a:p>
            <a:fld id="{6FAF22BB-B8CB-43B2-9A75-2AB6527143BB}" type="slidenum">
              <a:rPr lang="en-US" smtClean="0"/>
              <a:pPr/>
              <a:t>168</a:t>
            </a:fld>
            <a:endParaRPr lang="en-US"/>
          </a:p>
        </p:txBody>
      </p:sp>
      <p:sp>
        <p:nvSpPr>
          <p:cNvPr id="7" name="Rectangle 6"/>
          <p:cNvSpPr/>
          <p:nvPr/>
        </p:nvSpPr>
        <p:spPr>
          <a:xfrm>
            <a:off x="3863752" y="2420888"/>
            <a:ext cx="1872208" cy="3384376"/>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cxnSp>
        <p:nvCxnSpPr>
          <p:cNvPr id="9" name="Straight Connector 8"/>
          <p:cNvCxnSpPr>
            <a:endCxn id="7" idx="2"/>
          </p:cNvCxnSpPr>
          <p:nvPr/>
        </p:nvCxnSpPr>
        <p:spPr>
          <a:xfrm>
            <a:off x="4799856" y="2415064"/>
            <a:ext cx="0" cy="3390200"/>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4583832" y="5805264"/>
            <a:ext cx="648072" cy="369332"/>
          </a:xfrm>
          <a:prstGeom prst="rect">
            <a:avLst/>
          </a:prstGeom>
          <a:noFill/>
        </p:spPr>
        <p:txBody>
          <a:bodyPr wrap="square" rtlCol="1">
            <a:spAutoFit/>
          </a:bodyPr>
          <a:lstStyle/>
          <a:p>
            <a:r>
              <a:rPr lang="fa-IR" b="1" dirty="0"/>
              <a:t>هدف</a:t>
            </a:r>
          </a:p>
        </p:txBody>
      </p:sp>
      <p:sp>
        <p:nvSpPr>
          <p:cNvPr id="6" name="TextBox 5"/>
          <p:cNvSpPr txBox="1"/>
          <p:nvPr/>
        </p:nvSpPr>
        <p:spPr>
          <a:xfrm>
            <a:off x="5447928" y="5839865"/>
            <a:ext cx="936104" cy="369332"/>
          </a:xfrm>
          <a:prstGeom prst="rect">
            <a:avLst/>
          </a:prstGeom>
          <a:noFill/>
        </p:spPr>
        <p:txBody>
          <a:bodyPr wrap="square" rtlCol="1">
            <a:spAutoFit/>
          </a:bodyPr>
          <a:lstStyle/>
          <a:p>
            <a:pPr algn="l"/>
            <a:r>
              <a:rPr lang="fa-IR" dirty="0"/>
              <a:t>10% +</a:t>
            </a:r>
          </a:p>
        </p:txBody>
      </p:sp>
      <p:sp>
        <p:nvSpPr>
          <p:cNvPr id="8" name="TextBox 7"/>
          <p:cNvSpPr txBox="1"/>
          <p:nvPr/>
        </p:nvSpPr>
        <p:spPr>
          <a:xfrm>
            <a:off x="3359696" y="5839865"/>
            <a:ext cx="864096" cy="369332"/>
          </a:xfrm>
          <a:prstGeom prst="rect">
            <a:avLst/>
          </a:prstGeom>
          <a:noFill/>
        </p:spPr>
        <p:txBody>
          <a:bodyPr wrap="square" rtlCol="1">
            <a:spAutoFit/>
          </a:bodyPr>
          <a:lstStyle/>
          <a:p>
            <a:r>
              <a:rPr lang="fa-IR" dirty="0"/>
              <a:t>10% -</a:t>
            </a:r>
          </a:p>
        </p:txBody>
      </p:sp>
      <p:cxnSp>
        <p:nvCxnSpPr>
          <p:cNvPr id="10" name="Straight Arrow Connector 9"/>
          <p:cNvCxnSpPr/>
          <p:nvPr/>
        </p:nvCxnSpPr>
        <p:spPr>
          <a:xfrm flipV="1">
            <a:off x="5027581" y="3251732"/>
            <a:ext cx="0" cy="2553533"/>
          </a:xfrm>
          <a:prstGeom prst="straightConnector1">
            <a:avLst/>
          </a:prstGeom>
          <a:ln>
            <a:solidFill>
              <a:schemeClr val="tx1"/>
            </a:solidFill>
            <a:tailEnd type="arrow"/>
          </a:ln>
        </p:spPr>
        <p:style>
          <a:lnRef idx="3">
            <a:schemeClr val="accent4"/>
          </a:lnRef>
          <a:fillRef idx="0">
            <a:schemeClr val="accent4"/>
          </a:fillRef>
          <a:effectRef idx="2">
            <a:schemeClr val="accent4"/>
          </a:effectRef>
          <a:fontRef idx="minor">
            <a:schemeClr val="tx1"/>
          </a:fontRef>
        </p:style>
      </p:cxnSp>
      <p:sp>
        <p:nvSpPr>
          <p:cNvPr id="15" name="8-Point Star 14"/>
          <p:cNvSpPr/>
          <p:nvPr/>
        </p:nvSpPr>
        <p:spPr>
          <a:xfrm>
            <a:off x="4980648" y="4845307"/>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 name="8-Point Star 15"/>
          <p:cNvSpPr/>
          <p:nvPr/>
        </p:nvSpPr>
        <p:spPr>
          <a:xfrm>
            <a:off x="5187246" y="4971146"/>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8-Point Star 16"/>
          <p:cNvSpPr/>
          <p:nvPr/>
        </p:nvSpPr>
        <p:spPr>
          <a:xfrm>
            <a:off x="5184858" y="5229421"/>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8-Point Star 17"/>
          <p:cNvSpPr/>
          <p:nvPr/>
        </p:nvSpPr>
        <p:spPr>
          <a:xfrm>
            <a:off x="5116280" y="5487335"/>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9" name="8-Point Star 18"/>
          <p:cNvSpPr/>
          <p:nvPr/>
        </p:nvSpPr>
        <p:spPr>
          <a:xfrm>
            <a:off x="4952261" y="5364505"/>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 name="8-Point Star 19"/>
          <p:cNvSpPr/>
          <p:nvPr/>
        </p:nvSpPr>
        <p:spPr>
          <a:xfrm>
            <a:off x="4529963" y="4773651"/>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 name="8-Point Star 20"/>
          <p:cNvSpPr/>
          <p:nvPr/>
        </p:nvSpPr>
        <p:spPr>
          <a:xfrm>
            <a:off x="5001989" y="5521130"/>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 name="8-Point Star 21"/>
          <p:cNvSpPr/>
          <p:nvPr/>
        </p:nvSpPr>
        <p:spPr>
          <a:xfrm>
            <a:off x="5870262" y="5122310"/>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8-Point Star 22"/>
          <p:cNvSpPr/>
          <p:nvPr/>
        </p:nvSpPr>
        <p:spPr>
          <a:xfrm>
            <a:off x="4862149" y="5560403"/>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8-Point Star 23"/>
          <p:cNvSpPr/>
          <p:nvPr/>
        </p:nvSpPr>
        <p:spPr>
          <a:xfrm>
            <a:off x="4907869" y="5712803"/>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8-Point Star 24"/>
          <p:cNvSpPr/>
          <p:nvPr/>
        </p:nvSpPr>
        <p:spPr>
          <a:xfrm>
            <a:off x="5184859" y="5604791"/>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8-Point Star 25"/>
          <p:cNvSpPr/>
          <p:nvPr/>
        </p:nvSpPr>
        <p:spPr>
          <a:xfrm>
            <a:off x="4907869" y="4609248"/>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8-Point Star 26"/>
          <p:cNvSpPr/>
          <p:nvPr/>
        </p:nvSpPr>
        <p:spPr>
          <a:xfrm>
            <a:off x="4575682" y="5400509"/>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8-Point Star 27"/>
          <p:cNvSpPr/>
          <p:nvPr/>
        </p:nvSpPr>
        <p:spPr>
          <a:xfrm>
            <a:off x="5078671" y="4653136"/>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8-Point Star 28"/>
          <p:cNvSpPr/>
          <p:nvPr/>
        </p:nvSpPr>
        <p:spPr>
          <a:xfrm>
            <a:off x="5398608" y="4117476"/>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8-Point Star 29"/>
          <p:cNvSpPr/>
          <p:nvPr/>
        </p:nvSpPr>
        <p:spPr>
          <a:xfrm>
            <a:off x="5055811" y="4350805"/>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8-Point Star 30"/>
          <p:cNvSpPr/>
          <p:nvPr/>
        </p:nvSpPr>
        <p:spPr>
          <a:xfrm>
            <a:off x="5018242" y="4809655"/>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8-Point Star 31"/>
          <p:cNvSpPr/>
          <p:nvPr/>
        </p:nvSpPr>
        <p:spPr>
          <a:xfrm>
            <a:off x="4895281" y="4420485"/>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8-Point Star 32"/>
          <p:cNvSpPr/>
          <p:nvPr/>
        </p:nvSpPr>
        <p:spPr>
          <a:xfrm>
            <a:off x="4941000" y="5618094"/>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8-Point Star 33"/>
          <p:cNvSpPr/>
          <p:nvPr/>
        </p:nvSpPr>
        <p:spPr>
          <a:xfrm>
            <a:off x="5161999" y="4492493"/>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5" name="8-Point Star 34"/>
          <p:cNvSpPr/>
          <p:nvPr/>
        </p:nvSpPr>
        <p:spPr>
          <a:xfrm>
            <a:off x="4948658" y="4157360"/>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8-Point Star 35"/>
          <p:cNvSpPr/>
          <p:nvPr/>
        </p:nvSpPr>
        <p:spPr>
          <a:xfrm>
            <a:off x="4975120" y="5230636"/>
            <a:ext cx="45719" cy="72008"/>
          </a:xfrm>
          <a:prstGeom prst="star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38" name="Straight Connector 37"/>
          <p:cNvCxnSpPr/>
          <p:nvPr/>
        </p:nvCxnSpPr>
        <p:spPr>
          <a:xfrm>
            <a:off x="4621400" y="4689140"/>
            <a:ext cx="826528" cy="0"/>
          </a:xfrm>
          <a:prstGeom prst="line">
            <a:avLst/>
          </a:prstGeom>
          <a:ln>
            <a:solidFill>
              <a:srgbClr val="7030A0"/>
            </a:solidFill>
          </a:ln>
        </p:spPr>
        <p:style>
          <a:lnRef idx="3">
            <a:schemeClr val="accent3"/>
          </a:lnRef>
          <a:fillRef idx="0">
            <a:schemeClr val="accent3"/>
          </a:fillRef>
          <a:effectRef idx="2">
            <a:schemeClr val="accent3"/>
          </a:effectRef>
          <a:fontRef idx="minor">
            <a:schemeClr val="tx1"/>
          </a:fontRef>
        </p:style>
      </p:cxnSp>
      <p:sp>
        <p:nvSpPr>
          <p:cNvPr id="47" name="TextBox 46"/>
          <p:cNvSpPr txBox="1"/>
          <p:nvPr/>
        </p:nvSpPr>
        <p:spPr>
          <a:xfrm>
            <a:off x="5047706" y="4229368"/>
            <a:ext cx="544238" cy="369332"/>
          </a:xfrm>
          <a:prstGeom prst="rect">
            <a:avLst/>
          </a:prstGeom>
          <a:noFill/>
        </p:spPr>
        <p:txBody>
          <a:bodyPr wrap="square" rtlCol="0">
            <a:spAutoFit/>
          </a:bodyPr>
          <a:lstStyle/>
          <a:p>
            <a:r>
              <a:rPr lang="en-US" b="1" dirty="0">
                <a:solidFill>
                  <a:srgbClr val="0070C0"/>
                </a:solidFill>
              </a:rPr>
              <a:t>6%</a:t>
            </a:r>
          </a:p>
        </p:txBody>
      </p:sp>
      <p:sp>
        <p:nvSpPr>
          <p:cNvPr id="48" name="TextBox 47"/>
          <p:cNvSpPr txBox="1"/>
          <p:nvPr/>
        </p:nvSpPr>
        <p:spPr>
          <a:xfrm>
            <a:off x="4317910" y="4228989"/>
            <a:ext cx="544238" cy="369332"/>
          </a:xfrm>
          <a:prstGeom prst="rect">
            <a:avLst/>
          </a:prstGeom>
          <a:noFill/>
        </p:spPr>
        <p:txBody>
          <a:bodyPr wrap="square" rtlCol="0">
            <a:spAutoFit/>
          </a:bodyPr>
          <a:lstStyle/>
          <a:p>
            <a:r>
              <a:rPr lang="en-US" b="1" dirty="0">
                <a:solidFill>
                  <a:srgbClr val="0070C0"/>
                </a:solidFill>
              </a:rPr>
              <a:t>6%</a:t>
            </a:r>
          </a:p>
        </p:txBody>
      </p:sp>
      <p:cxnSp>
        <p:nvCxnSpPr>
          <p:cNvPr id="37" name="Straight Connector 36"/>
          <p:cNvCxnSpPr/>
          <p:nvPr/>
        </p:nvCxnSpPr>
        <p:spPr>
          <a:xfrm flipH="1" flipV="1">
            <a:off x="5447928" y="2386288"/>
            <a:ext cx="3602" cy="34189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4598540" y="2365835"/>
            <a:ext cx="3602" cy="34189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7-Point Star 10"/>
          <p:cNvSpPr/>
          <p:nvPr/>
        </p:nvSpPr>
        <p:spPr>
          <a:xfrm>
            <a:off x="5967514" y="3125135"/>
            <a:ext cx="2414957" cy="2362200"/>
          </a:xfrm>
          <a:prstGeom prst="star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chemeClr val="bg1"/>
                </a:solidFill>
              </a:rPr>
              <a:t>پذیرفته!</a:t>
            </a:r>
            <a:endParaRPr lang="en-US" sz="3200" b="1" dirty="0">
              <a:solidFill>
                <a:schemeClr val="bg1"/>
              </a:solidFill>
            </a:endParaRPr>
          </a:p>
        </p:txBody>
      </p:sp>
      <p:sp>
        <p:nvSpPr>
          <p:cNvPr id="41" name="Rectangle 40"/>
          <p:cNvSpPr/>
          <p:nvPr/>
        </p:nvSpPr>
        <p:spPr>
          <a:xfrm>
            <a:off x="4794251" y="5043488"/>
            <a:ext cx="227013" cy="1762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TextBox 42"/>
          <p:cNvSpPr txBox="1">
            <a:spLocks noChangeArrowheads="1"/>
          </p:cNvSpPr>
          <p:nvPr/>
        </p:nvSpPr>
        <p:spPr bwMode="auto">
          <a:xfrm>
            <a:off x="4527552" y="4724174"/>
            <a:ext cx="649287" cy="401638"/>
          </a:xfrm>
          <a:prstGeom prst="rect">
            <a:avLst/>
          </a:prstGeom>
          <a:noFill/>
          <a:ln w="9525">
            <a:noFill/>
            <a:miter lim="800000"/>
            <a:headEnd/>
            <a:tailEnd/>
          </a:ln>
        </p:spPr>
        <p:txBody>
          <a:bodyPr>
            <a:spAutoFit/>
          </a:bodyPr>
          <a:lstStyle/>
          <a:p>
            <a:r>
              <a:rPr lang="fa-IR" sz="2000" b="1" dirty="0">
                <a:solidFill>
                  <a:srgbClr val="FF0000"/>
                </a:solidFill>
              </a:rPr>
              <a:t>2%</a:t>
            </a:r>
            <a:endParaRPr lang="en-US" sz="2000" b="1" dirty="0">
              <a:solidFill>
                <a:srgbClr val="FF0000"/>
              </a:solidFill>
            </a:endParaRPr>
          </a:p>
        </p:txBody>
      </p:sp>
    </p:spTree>
    <p:extLst>
      <p:ext uri="{BB962C8B-B14F-4D97-AF65-F5344CB8AC3E}">
        <p14:creationId xmlns:p14="http://schemas.microsoft.com/office/powerpoint/2010/main" val="1371533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500"/>
                                        <p:tgtEl>
                                          <p:spTgt spid="4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barn(inVertical)">
                                      <p:cBhvr>
                                        <p:cTn id="10" dur="500"/>
                                        <p:tgtEl>
                                          <p:spTgt spid="47"/>
                                        </p:tgtEl>
                                      </p:cBhvr>
                                    </p:animEffect>
                                  </p:childTnLst>
                                </p:cTn>
                              </p:par>
                              <p:par>
                                <p:cTn id="11" presetID="16" presetClass="entr" presetSubtype="21"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down)">
                                      <p:cBhvr>
                                        <p:cTn id="18" dur="500"/>
                                        <p:tgtEl>
                                          <p:spTgt spid="42"/>
                                        </p:tgtEl>
                                      </p:cBhvr>
                                    </p:animEffect>
                                  </p:childTnLst>
                                </p:cTn>
                              </p:par>
                              <p:par>
                                <p:cTn id="19" presetID="22" presetClass="entr" presetSubtype="4"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wipe(down)">
                                      <p:cBhvr>
                                        <p:cTn id="21" dur="500"/>
                                        <p:tgtEl>
                                          <p:spTgt spid="3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11" grpId="0" animBg="1"/>
    </p:bld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pPr algn="ctr" rtl="1"/>
            <a:r>
              <a:rPr lang="fa-IR" dirty="0"/>
              <a:t>تصمیم‌گیری در باره‌ی روش</a:t>
            </a: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109728" indent="0" algn="r" rtl="1">
              <a:buNone/>
            </a:pPr>
            <a:r>
              <a:rPr lang="en-US" dirty="0"/>
              <a:t>TEa = 30%</a:t>
            </a:r>
          </a:p>
          <a:p>
            <a:pPr marL="109728" indent="0" algn="r" rtl="1">
              <a:buNone/>
            </a:pPr>
            <a:endParaRPr lang="en-US" dirty="0"/>
          </a:p>
          <a:p>
            <a:pPr marL="109728" indent="0" algn="r" rtl="1">
              <a:buNone/>
            </a:pPr>
            <a:endParaRPr lang="en-US" dirty="0"/>
          </a:p>
          <a:p>
            <a:pPr marL="109728" indent="0" algn="r" rtl="1">
              <a:buNone/>
            </a:pPr>
            <a:endParaRPr lang="en-US" dirty="0"/>
          </a:p>
          <a:p>
            <a:pPr marL="109728" indent="0" algn="r" rtl="1">
              <a:buNone/>
            </a:pPr>
            <a:r>
              <a:rPr lang="en-US" dirty="0"/>
              <a:t>Bias = -10%</a:t>
            </a:r>
          </a:p>
          <a:p>
            <a:pPr marL="109728" indent="0" algn="r" rtl="1">
              <a:buNone/>
            </a:pPr>
            <a:r>
              <a:rPr lang="en-US" dirty="0"/>
              <a:t>CV = 7%</a:t>
            </a:r>
            <a:endParaRPr lang="fa-IR" dirty="0"/>
          </a:p>
        </p:txBody>
      </p:sp>
      <p:sp>
        <p:nvSpPr>
          <p:cNvPr id="4" name="Slide Number Placeholder 3"/>
          <p:cNvSpPr>
            <a:spLocks noGrp="1"/>
          </p:cNvSpPr>
          <p:nvPr>
            <p:ph type="sldNum" sz="quarter" idx="12"/>
          </p:nvPr>
        </p:nvSpPr>
        <p:spPr/>
        <p:txBody>
          <a:bodyPr/>
          <a:lstStyle/>
          <a:p>
            <a:fld id="{6FAF22BB-B8CB-43B2-9A75-2AB6527143BB}" type="slidenum">
              <a:rPr lang="en-US" smtClean="0"/>
              <a:pPr/>
              <a:t>169</a:t>
            </a:fld>
            <a:endParaRPr lang="en-US"/>
          </a:p>
        </p:txBody>
      </p:sp>
      <p:sp>
        <p:nvSpPr>
          <p:cNvPr id="7" name="Rectangle 6"/>
          <p:cNvSpPr/>
          <p:nvPr/>
        </p:nvSpPr>
        <p:spPr>
          <a:xfrm>
            <a:off x="2927648" y="2420888"/>
            <a:ext cx="3744416" cy="336392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cxnSp>
        <p:nvCxnSpPr>
          <p:cNvPr id="9" name="Straight Connector 8"/>
          <p:cNvCxnSpPr>
            <a:endCxn id="7" idx="2"/>
          </p:cNvCxnSpPr>
          <p:nvPr/>
        </p:nvCxnSpPr>
        <p:spPr>
          <a:xfrm>
            <a:off x="4799856" y="2415064"/>
            <a:ext cx="0" cy="3369746"/>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4583832" y="5805264"/>
            <a:ext cx="648072" cy="369332"/>
          </a:xfrm>
          <a:prstGeom prst="rect">
            <a:avLst/>
          </a:prstGeom>
          <a:noFill/>
        </p:spPr>
        <p:txBody>
          <a:bodyPr wrap="square" rtlCol="1">
            <a:spAutoFit/>
          </a:bodyPr>
          <a:lstStyle/>
          <a:p>
            <a:r>
              <a:rPr lang="fa-IR" b="1" dirty="0"/>
              <a:t>هدف</a:t>
            </a:r>
          </a:p>
        </p:txBody>
      </p:sp>
      <p:sp>
        <p:nvSpPr>
          <p:cNvPr id="6" name="TextBox 5"/>
          <p:cNvSpPr txBox="1"/>
          <p:nvPr/>
        </p:nvSpPr>
        <p:spPr>
          <a:xfrm>
            <a:off x="5919749" y="5805264"/>
            <a:ext cx="936104" cy="369332"/>
          </a:xfrm>
          <a:prstGeom prst="rect">
            <a:avLst/>
          </a:prstGeom>
          <a:noFill/>
        </p:spPr>
        <p:txBody>
          <a:bodyPr wrap="square" rtlCol="1">
            <a:spAutoFit/>
          </a:bodyPr>
          <a:lstStyle/>
          <a:p>
            <a:pPr algn="l"/>
            <a:r>
              <a:rPr lang="en-US" dirty="0"/>
              <a:t>30% +</a:t>
            </a:r>
            <a:endParaRPr lang="fa-IR" dirty="0"/>
          </a:p>
        </p:txBody>
      </p:sp>
      <p:sp>
        <p:nvSpPr>
          <p:cNvPr id="8" name="TextBox 7"/>
          <p:cNvSpPr txBox="1"/>
          <p:nvPr/>
        </p:nvSpPr>
        <p:spPr>
          <a:xfrm>
            <a:off x="2711624" y="5852136"/>
            <a:ext cx="864096" cy="369332"/>
          </a:xfrm>
          <a:prstGeom prst="rect">
            <a:avLst/>
          </a:prstGeom>
          <a:noFill/>
        </p:spPr>
        <p:txBody>
          <a:bodyPr wrap="square" rtlCol="1">
            <a:spAutoFit/>
          </a:bodyPr>
          <a:lstStyle/>
          <a:p>
            <a:r>
              <a:rPr lang="en-US" dirty="0"/>
              <a:t>30% -</a:t>
            </a:r>
            <a:endParaRPr lang="fa-IR" dirty="0"/>
          </a:p>
        </p:txBody>
      </p:sp>
      <p:cxnSp>
        <p:nvCxnSpPr>
          <p:cNvPr id="10" name="Straight Arrow Connector 9"/>
          <p:cNvCxnSpPr/>
          <p:nvPr/>
        </p:nvCxnSpPr>
        <p:spPr>
          <a:xfrm rot="16200000" flipV="1">
            <a:off x="2790408" y="4372394"/>
            <a:ext cx="2833979" cy="32792"/>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38" name="Straight Connector 37"/>
          <p:cNvCxnSpPr/>
          <p:nvPr/>
        </p:nvCxnSpPr>
        <p:spPr>
          <a:xfrm flipV="1">
            <a:off x="3147275" y="4293096"/>
            <a:ext cx="2167725" cy="19338"/>
          </a:xfrm>
          <a:prstGeom prst="line">
            <a:avLst/>
          </a:prstGeom>
          <a:ln>
            <a:solidFill>
              <a:srgbClr val="7030A0"/>
            </a:solidFill>
          </a:ln>
        </p:spPr>
        <p:style>
          <a:lnRef idx="3">
            <a:schemeClr val="accent3"/>
          </a:lnRef>
          <a:fillRef idx="0">
            <a:schemeClr val="accent3"/>
          </a:fillRef>
          <a:effectRef idx="2">
            <a:schemeClr val="accent3"/>
          </a:effectRef>
          <a:fontRef idx="minor">
            <a:schemeClr val="tx1"/>
          </a:fontRef>
        </p:style>
      </p:cxnSp>
      <p:cxnSp>
        <p:nvCxnSpPr>
          <p:cNvPr id="37" name="Straight Connector 36"/>
          <p:cNvCxnSpPr/>
          <p:nvPr/>
        </p:nvCxnSpPr>
        <p:spPr>
          <a:xfrm flipV="1">
            <a:off x="5309596" y="2287498"/>
            <a:ext cx="0" cy="3518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flipV="1">
            <a:off x="3143672" y="2476769"/>
            <a:ext cx="3602" cy="341897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5638800" y="2438401"/>
            <a:ext cx="1160028" cy="584775"/>
          </a:xfrm>
          <a:prstGeom prst="rect">
            <a:avLst/>
          </a:prstGeom>
          <a:noFill/>
        </p:spPr>
        <p:txBody>
          <a:bodyPr wrap="square" rtlCol="0">
            <a:spAutoFit/>
          </a:bodyPr>
          <a:lstStyle/>
          <a:p>
            <a:r>
              <a:rPr lang="en-US" sz="3200" dirty="0"/>
              <a:t>ALP</a:t>
            </a:r>
            <a:endParaRPr lang="en-US" dirty="0"/>
          </a:p>
        </p:txBody>
      </p:sp>
      <p:pic>
        <p:nvPicPr>
          <p:cNvPr id="21" name="Picture 4" descr="http://t2.gstatic.com/images?q=tbn:ANd9GcRQIVmFiKoxUwjTnJcXmFziM_xeJbVyV3e0wFXGf0uOcWzBgOmG"/>
          <p:cNvPicPr>
            <a:picLocks noChangeAspect="1" noChangeArrowheads="1"/>
          </p:cNvPicPr>
          <p:nvPr/>
        </p:nvPicPr>
        <p:blipFill rotWithShape="1">
          <a:blip r:embed="rId2">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1" r="-419" b="30600"/>
          <a:stretch/>
        </p:blipFill>
        <p:spPr bwMode="auto">
          <a:xfrm>
            <a:off x="2271369" y="3935908"/>
            <a:ext cx="3977031" cy="1398093"/>
          </a:xfrm>
          <a:prstGeom prst="rect">
            <a:avLst/>
          </a:prstGeom>
          <a:noFill/>
          <a:extLst>
            <a:ext uri="{909E8E84-426E-40DD-AFC4-6F175D3DCCD1}">
              <a14:hiddenFill xmlns:a14="http://schemas.microsoft.com/office/drawing/2010/main">
                <a:solidFill>
                  <a:srgbClr val="FFFFFF"/>
                </a:solidFill>
              </a14:hiddenFill>
            </a:ext>
          </a:extLst>
        </p:spPr>
      </p:pic>
      <p:sp>
        <p:nvSpPr>
          <p:cNvPr id="16" name="Left Arrow 15"/>
          <p:cNvSpPr/>
          <p:nvPr/>
        </p:nvSpPr>
        <p:spPr>
          <a:xfrm>
            <a:off x="4191000" y="3657600"/>
            <a:ext cx="603454" cy="24342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191000" y="3810000"/>
            <a:ext cx="936104" cy="369332"/>
          </a:xfrm>
          <a:prstGeom prst="rect">
            <a:avLst/>
          </a:prstGeom>
          <a:noFill/>
        </p:spPr>
        <p:txBody>
          <a:bodyPr wrap="square" rtlCol="1">
            <a:spAutoFit/>
          </a:bodyPr>
          <a:lstStyle/>
          <a:p>
            <a:pPr algn="l"/>
            <a:r>
              <a:rPr lang="fa-IR" dirty="0"/>
              <a:t>10</a:t>
            </a:r>
            <a:r>
              <a:rPr lang="en-US" dirty="0"/>
              <a:t>%</a:t>
            </a:r>
            <a:endParaRPr lang="fa-IR" dirty="0"/>
          </a:p>
        </p:txBody>
      </p:sp>
      <p:sp>
        <p:nvSpPr>
          <p:cNvPr id="18" name="Right Arrow 17"/>
          <p:cNvSpPr/>
          <p:nvPr/>
        </p:nvSpPr>
        <p:spPr>
          <a:xfrm>
            <a:off x="4250427" y="3136390"/>
            <a:ext cx="1044000" cy="25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200400" y="2743200"/>
            <a:ext cx="936104" cy="369332"/>
          </a:xfrm>
          <a:prstGeom prst="rect">
            <a:avLst/>
          </a:prstGeom>
          <a:noFill/>
        </p:spPr>
        <p:txBody>
          <a:bodyPr wrap="square" rtlCol="1">
            <a:spAutoFit/>
          </a:bodyPr>
          <a:lstStyle/>
          <a:p>
            <a:r>
              <a:rPr lang="fa-IR" dirty="0"/>
              <a:t>14</a:t>
            </a:r>
            <a:r>
              <a:rPr lang="en-US" dirty="0"/>
              <a:t>%</a:t>
            </a:r>
            <a:endParaRPr lang="fa-IR" dirty="0"/>
          </a:p>
        </p:txBody>
      </p:sp>
      <p:sp>
        <p:nvSpPr>
          <p:cNvPr id="22" name="Left Arrow 21"/>
          <p:cNvSpPr/>
          <p:nvPr/>
        </p:nvSpPr>
        <p:spPr>
          <a:xfrm>
            <a:off x="3124200" y="3124200"/>
            <a:ext cx="1030243" cy="27638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343400" y="2819400"/>
            <a:ext cx="936104" cy="369332"/>
          </a:xfrm>
          <a:prstGeom prst="rect">
            <a:avLst/>
          </a:prstGeom>
          <a:noFill/>
        </p:spPr>
        <p:txBody>
          <a:bodyPr wrap="square" rtlCol="1">
            <a:spAutoFit/>
          </a:bodyPr>
          <a:lstStyle/>
          <a:p>
            <a:r>
              <a:rPr lang="fa-IR" dirty="0"/>
              <a:t>14</a:t>
            </a:r>
            <a:r>
              <a:rPr lang="en-US" dirty="0"/>
              <a:t>%</a:t>
            </a:r>
            <a:endParaRPr lang="fa-IR" dirty="0"/>
          </a:p>
        </p:txBody>
      </p:sp>
      <p:sp>
        <p:nvSpPr>
          <p:cNvPr id="24" name="7-Point Star 23"/>
          <p:cNvSpPr/>
          <p:nvPr/>
        </p:nvSpPr>
        <p:spPr>
          <a:xfrm>
            <a:off x="6694147" y="2614254"/>
            <a:ext cx="2414957" cy="2362200"/>
          </a:xfrm>
          <a:prstGeom prst="star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chemeClr val="bg1"/>
                </a:solidFill>
              </a:rPr>
              <a:t>پذیرفته!</a:t>
            </a:r>
            <a:endParaRPr lang="en-US" sz="3200" b="1" dirty="0">
              <a:solidFill>
                <a:schemeClr val="bg1"/>
              </a:solidFill>
            </a:endParaRPr>
          </a:p>
        </p:txBody>
      </p:sp>
      <p:sp>
        <p:nvSpPr>
          <p:cNvPr id="11" name="32-Point Star 10"/>
          <p:cNvSpPr/>
          <p:nvPr/>
        </p:nvSpPr>
        <p:spPr>
          <a:xfrm>
            <a:off x="3520636" y="4642999"/>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32-Point Star 48"/>
          <p:cNvSpPr/>
          <p:nvPr/>
        </p:nvSpPr>
        <p:spPr>
          <a:xfrm>
            <a:off x="3787553" y="5334000"/>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32-Point Star 49"/>
          <p:cNvSpPr/>
          <p:nvPr/>
        </p:nvSpPr>
        <p:spPr>
          <a:xfrm>
            <a:off x="5483575" y="4742675"/>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32-Point Star 50"/>
          <p:cNvSpPr/>
          <p:nvPr/>
        </p:nvSpPr>
        <p:spPr>
          <a:xfrm>
            <a:off x="4916859" y="5043145"/>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32-Point Star 51"/>
          <p:cNvSpPr/>
          <p:nvPr/>
        </p:nvSpPr>
        <p:spPr>
          <a:xfrm>
            <a:off x="4343419" y="5138660"/>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32-Point Star 52"/>
          <p:cNvSpPr/>
          <p:nvPr/>
        </p:nvSpPr>
        <p:spPr>
          <a:xfrm>
            <a:off x="2947865" y="4986260"/>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32-Point Star 53"/>
          <p:cNvSpPr/>
          <p:nvPr/>
        </p:nvSpPr>
        <p:spPr>
          <a:xfrm>
            <a:off x="2558479" y="4921962"/>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32-Point Star 54"/>
          <p:cNvSpPr/>
          <p:nvPr/>
        </p:nvSpPr>
        <p:spPr>
          <a:xfrm>
            <a:off x="4175389" y="4865721"/>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32-Point Star 55"/>
          <p:cNvSpPr/>
          <p:nvPr/>
        </p:nvSpPr>
        <p:spPr>
          <a:xfrm>
            <a:off x="3565630" y="4946702"/>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32-Point Star 56"/>
          <p:cNvSpPr/>
          <p:nvPr/>
        </p:nvSpPr>
        <p:spPr>
          <a:xfrm>
            <a:off x="4045011" y="5301914"/>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32-Point Star 57"/>
          <p:cNvSpPr/>
          <p:nvPr/>
        </p:nvSpPr>
        <p:spPr>
          <a:xfrm>
            <a:off x="3100265" y="5138660"/>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32-Point Star 58"/>
          <p:cNvSpPr/>
          <p:nvPr/>
        </p:nvSpPr>
        <p:spPr>
          <a:xfrm>
            <a:off x="3485078" y="5361808"/>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32-Point Star 59"/>
          <p:cNvSpPr/>
          <p:nvPr/>
        </p:nvSpPr>
        <p:spPr>
          <a:xfrm>
            <a:off x="4495819" y="5291060"/>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32-Point Star 60"/>
          <p:cNvSpPr/>
          <p:nvPr/>
        </p:nvSpPr>
        <p:spPr>
          <a:xfrm>
            <a:off x="4648219" y="5443460"/>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32-Point Star 61"/>
          <p:cNvSpPr/>
          <p:nvPr/>
        </p:nvSpPr>
        <p:spPr>
          <a:xfrm>
            <a:off x="3909029" y="4732870"/>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32-Point Star 63"/>
          <p:cNvSpPr/>
          <p:nvPr/>
        </p:nvSpPr>
        <p:spPr>
          <a:xfrm>
            <a:off x="4087966" y="5128513"/>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32-Point Star 64"/>
          <p:cNvSpPr/>
          <p:nvPr/>
        </p:nvSpPr>
        <p:spPr>
          <a:xfrm>
            <a:off x="4240366" y="5280913"/>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32-Point Star 65"/>
          <p:cNvSpPr/>
          <p:nvPr/>
        </p:nvSpPr>
        <p:spPr>
          <a:xfrm>
            <a:off x="4327789" y="5018121"/>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32-Point Star 66"/>
          <p:cNvSpPr/>
          <p:nvPr/>
        </p:nvSpPr>
        <p:spPr>
          <a:xfrm>
            <a:off x="4480189" y="5170521"/>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32-Point Star 67"/>
          <p:cNvSpPr/>
          <p:nvPr/>
        </p:nvSpPr>
        <p:spPr>
          <a:xfrm>
            <a:off x="4061429" y="4885270"/>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32-Point Star 68"/>
          <p:cNvSpPr/>
          <p:nvPr/>
        </p:nvSpPr>
        <p:spPr>
          <a:xfrm>
            <a:off x="4213829" y="5037670"/>
            <a:ext cx="76200" cy="128596"/>
          </a:xfrm>
          <a:prstGeom prst="star3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34003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circle(in)">
                                      <p:cBhvr>
                                        <p:cTn id="7" dur="20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1000" fill="hold"/>
                                        <p:tgtEl>
                                          <p:spTgt spid="24"/>
                                        </p:tgtEl>
                                        <p:attrNameLst>
                                          <p:attrName>ppt_w</p:attrName>
                                        </p:attrNameLst>
                                      </p:cBhvr>
                                      <p:tavLst>
                                        <p:tav tm="0">
                                          <p:val>
                                            <p:fltVal val="0"/>
                                          </p:val>
                                        </p:tav>
                                        <p:tav tm="100000">
                                          <p:val>
                                            <p:strVal val="#ppt_w"/>
                                          </p:val>
                                        </p:tav>
                                      </p:tavLst>
                                    </p:anim>
                                    <p:anim calcmode="lin" valueType="num">
                                      <p:cBhvr>
                                        <p:cTn id="13" dur="1000" fill="hold"/>
                                        <p:tgtEl>
                                          <p:spTgt spid="24"/>
                                        </p:tgtEl>
                                        <p:attrNameLst>
                                          <p:attrName>ppt_h</p:attrName>
                                        </p:attrNameLst>
                                      </p:cBhvr>
                                      <p:tavLst>
                                        <p:tav tm="0">
                                          <p:val>
                                            <p:fltVal val="0"/>
                                          </p:val>
                                        </p:tav>
                                        <p:tav tm="100000">
                                          <p:val>
                                            <p:strVal val="#ppt_h"/>
                                          </p:val>
                                        </p:tav>
                                      </p:tavLst>
                                    </p:anim>
                                    <p:anim calcmode="lin" valueType="num">
                                      <p:cBhvr>
                                        <p:cTn id="14" dur="1000" fill="hold"/>
                                        <p:tgtEl>
                                          <p:spTgt spid="24"/>
                                        </p:tgtEl>
                                        <p:attrNameLst>
                                          <p:attrName>style.rotation</p:attrName>
                                        </p:attrNameLst>
                                      </p:cBhvr>
                                      <p:tavLst>
                                        <p:tav tm="0">
                                          <p:val>
                                            <p:fltVal val="90"/>
                                          </p:val>
                                        </p:tav>
                                        <p:tav tm="100000">
                                          <p:val>
                                            <p:fltVal val="0"/>
                                          </p:val>
                                        </p:tav>
                                      </p:tavLst>
                                    </p:anim>
                                    <p:animEffect transition="in" filter="fade">
                                      <p:cBhvr>
                                        <p:cTn id="15"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37446" y="1833308"/>
            <a:ext cx="6930280" cy="1607747"/>
          </a:xfrm>
        </p:spPr>
        <p:txBody>
          <a:bodyPr>
            <a:normAutofit/>
          </a:bodyPr>
          <a:lstStyle/>
          <a:p>
            <a:pPr marL="0" indent="0" algn="r" rtl="1">
              <a:spcAft>
                <a:spcPts val="1200"/>
              </a:spcAft>
              <a:buNone/>
            </a:pPr>
            <a:r>
              <a:rPr lang="fa-IR" b="1" dirty="0"/>
              <a:t>1 – چقدر انحراف از اندازه هدف، مجاز است؟</a:t>
            </a:r>
            <a:endParaRPr lang="en-US" b="1" dirty="0"/>
          </a:p>
          <a:p>
            <a:pPr algn="r" rtl="1">
              <a:spcAft>
                <a:spcPts val="1200"/>
              </a:spcAft>
              <a:buFont typeface="Wingdings" panose="05000000000000000000" pitchFamily="2" charset="2"/>
              <a:buChar char="§"/>
            </a:pPr>
            <a:r>
              <a:rPr lang="fa-IR" dirty="0"/>
              <a:t>خطای کل مجاز یا انحراف مجاز، </a:t>
            </a:r>
            <a:r>
              <a:rPr lang="en-US" dirty="0"/>
              <a:t>TE</a:t>
            </a:r>
            <a:r>
              <a:rPr lang="en-US" b="1" baseline="-25000" dirty="0"/>
              <a:t>a</a:t>
            </a:r>
            <a:r>
              <a:rPr lang="fa-IR" b="1" baseline="-25000" dirty="0">
                <a:solidFill>
                  <a:srgbClr val="FF0000"/>
                </a:solidFill>
              </a:rPr>
              <a:t> </a:t>
            </a:r>
          </a:p>
        </p:txBody>
      </p:sp>
      <p:sp>
        <p:nvSpPr>
          <p:cNvPr id="5" name="AutoShape 5" descr="Image result for Six Sig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MANUFACTURING STEEL BALLS, for Bearing, Rs 200 /ton Mahavir Associates |  ID: 21465976388"/>
          <p:cNvPicPr>
            <a:picLocks noChangeAspect="1" noChangeArrowheads="1"/>
          </p:cNvPicPr>
          <p:nvPr/>
        </p:nvPicPr>
        <p:blipFill rotWithShape="1">
          <a:blip r:embed="rId2">
            <a:extLst>
              <a:ext uri="{28A0092B-C50C-407E-A947-70E740481C1C}">
                <a14:useLocalDpi xmlns:a14="http://schemas.microsoft.com/office/drawing/2010/main" val="0"/>
              </a:ext>
            </a:extLst>
          </a:blip>
          <a:srcRect t="24064" r="1427" b="18132"/>
          <a:stretch/>
        </p:blipFill>
        <p:spPr bwMode="auto">
          <a:xfrm>
            <a:off x="307975" y="1417982"/>
            <a:ext cx="3661051" cy="21468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7190848" y="1047273"/>
            <a:ext cx="4297366" cy="584775"/>
          </a:xfrm>
          <a:prstGeom prst="rect">
            <a:avLst/>
          </a:prstGeom>
          <a:noFill/>
        </p:spPr>
        <p:txBody>
          <a:bodyPr wrap="square" rtlCol="0">
            <a:spAutoFit/>
          </a:bodyPr>
          <a:lstStyle/>
          <a:p>
            <a:pPr algn="r" rtl="1"/>
            <a:r>
              <a:rPr lang="fa-IR" sz="3200" b="1" dirty="0">
                <a:solidFill>
                  <a:srgbClr val="7030A0"/>
                </a:solidFill>
              </a:rPr>
              <a:t>مثال: تولید ساچمه فلزی</a:t>
            </a:r>
            <a:endParaRPr lang="en-US" sz="3200" b="1" dirty="0">
              <a:solidFill>
                <a:srgbClr val="7030A0"/>
              </a:solidFill>
            </a:endParaRPr>
          </a:p>
        </p:txBody>
      </p:sp>
      <p:sp>
        <p:nvSpPr>
          <p:cNvPr id="12" name="TextBox 11"/>
          <p:cNvSpPr txBox="1"/>
          <p:nvPr/>
        </p:nvSpPr>
        <p:spPr>
          <a:xfrm>
            <a:off x="6255025" y="3784654"/>
            <a:ext cx="2173358" cy="523220"/>
          </a:xfrm>
          <a:prstGeom prst="rect">
            <a:avLst/>
          </a:prstGeom>
          <a:noFill/>
        </p:spPr>
        <p:txBody>
          <a:bodyPr wrap="square" rtlCol="0">
            <a:spAutoFit/>
          </a:bodyPr>
          <a:lstStyle/>
          <a:p>
            <a:pPr algn="l"/>
            <a:r>
              <a:rPr lang="fa-IR" sz="2800" b="1" i="1" dirty="0">
                <a:solidFill>
                  <a:srgbClr val="FF0000"/>
                </a:solidFill>
              </a:rPr>
              <a:t>خطا</a:t>
            </a:r>
            <a:r>
              <a:rPr lang="en-US" sz="2800" b="1" i="1" dirty="0">
                <a:solidFill>
                  <a:srgbClr val="FF0000"/>
                </a:solidFill>
              </a:rPr>
              <a:t> &lt; TE</a:t>
            </a:r>
            <a:r>
              <a:rPr lang="en-US" sz="2800" b="1" i="1" baseline="-25000" dirty="0">
                <a:solidFill>
                  <a:srgbClr val="FF0000"/>
                </a:solidFill>
              </a:rPr>
              <a:t>a</a:t>
            </a:r>
            <a:r>
              <a:rPr lang="en-US" sz="2800" b="1" i="1" dirty="0">
                <a:solidFill>
                  <a:srgbClr val="FF0000"/>
                </a:solidFill>
              </a:rPr>
              <a:t>?</a:t>
            </a:r>
          </a:p>
        </p:txBody>
      </p:sp>
      <p:pic>
        <p:nvPicPr>
          <p:cNvPr id="2050" name="Picture 2" descr="Steel Ball 8 for 200 series tractors | Jinma, Farm Pro, Nortrac, Agracat  Parts |"/>
          <p:cNvPicPr>
            <a:picLocks noChangeAspect="1" noChangeArrowheads="1"/>
          </p:cNvPicPr>
          <p:nvPr/>
        </p:nvPicPr>
        <p:blipFill rotWithShape="1">
          <a:blip r:embed="rId3">
            <a:extLst>
              <a:ext uri="{28A0092B-C50C-407E-A947-70E740481C1C}">
                <a14:useLocalDpi xmlns:a14="http://schemas.microsoft.com/office/drawing/2010/main" val="0"/>
              </a:ext>
            </a:extLst>
          </a:blip>
          <a:srcRect l="39188" t="32499" r="35420" b="30351"/>
          <a:stretch/>
        </p:blipFill>
        <p:spPr bwMode="auto">
          <a:xfrm>
            <a:off x="1475891" y="1609307"/>
            <a:ext cx="1118793" cy="1188720"/>
          </a:xfrm>
          <a:prstGeom prst="ellipse">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911424" y="3829878"/>
            <a:ext cx="2520887" cy="523220"/>
          </a:xfrm>
          <a:prstGeom prst="rect">
            <a:avLst/>
          </a:prstGeom>
          <a:noFill/>
        </p:spPr>
        <p:txBody>
          <a:bodyPr wrap="square" rtlCol="0">
            <a:spAutoFit/>
          </a:bodyPr>
          <a:lstStyle/>
          <a:p>
            <a:pPr algn="l"/>
            <a:r>
              <a:rPr lang="fa-IR" sz="2800" b="1" i="1" dirty="0">
                <a:solidFill>
                  <a:srgbClr val="FF0000"/>
                </a:solidFill>
              </a:rPr>
              <a:t>نرخ خطا</a:t>
            </a:r>
            <a:r>
              <a:rPr lang="en-US" sz="2800" b="1" i="1" dirty="0">
                <a:solidFill>
                  <a:srgbClr val="FF0000"/>
                </a:solidFill>
              </a:rPr>
              <a:t> &lt; DR</a:t>
            </a:r>
            <a:r>
              <a:rPr lang="en-US" sz="2800" b="1" i="1" baseline="-25000" dirty="0">
                <a:solidFill>
                  <a:srgbClr val="FF0000"/>
                </a:solidFill>
              </a:rPr>
              <a:t>a</a:t>
            </a:r>
            <a:r>
              <a:rPr lang="en-US" sz="2800" b="1" i="1" dirty="0">
                <a:solidFill>
                  <a:srgbClr val="FF0000"/>
                </a:solidFill>
              </a:rPr>
              <a:t>?</a:t>
            </a:r>
          </a:p>
        </p:txBody>
      </p:sp>
      <p:sp>
        <p:nvSpPr>
          <p:cNvPr id="2" name="Oval 1"/>
          <p:cNvSpPr/>
          <p:nvPr/>
        </p:nvSpPr>
        <p:spPr>
          <a:xfrm>
            <a:off x="155575" y="1152939"/>
            <a:ext cx="4071868" cy="3475332"/>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A2F2E611-2491-4DBF-9B8F-EBC2F2FE67EF}"/>
              </a:ext>
            </a:extLst>
          </p:cNvPr>
          <p:cNvSpPr txBox="1">
            <a:spLocks/>
          </p:cNvSpPr>
          <p:nvPr/>
        </p:nvSpPr>
        <p:spPr>
          <a:xfrm>
            <a:off x="4557934" y="4758018"/>
            <a:ext cx="6930280" cy="160774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spcAft>
                <a:spcPts val="1200"/>
              </a:spcAft>
              <a:buFont typeface="Arial" panose="020B0604020202020204" pitchFamily="34" charset="0"/>
              <a:buNone/>
            </a:pPr>
            <a:r>
              <a:rPr lang="fa-IR" b="1" dirty="0"/>
              <a:t>2 – چند در صد نقص، مجاز است؟</a:t>
            </a:r>
            <a:endParaRPr lang="en-US" b="1" dirty="0"/>
          </a:p>
          <a:p>
            <a:pPr algn="r" rtl="1">
              <a:spcAft>
                <a:spcPts val="1200"/>
              </a:spcAft>
              <a:buFont typeface="Wingdings" panose="05000000000000000000" pitchFamily="2" charset="2"/>
              <a:buChar char="§"/>
            </a:pPr>
            <a:r>
              <a:rPr lang="fa-IR" dirty="0"/>
              <a:t>نرخ مجاز خطا، </a:t>
            </a:r>
            <a:r>
              <a:rPr lang="en-US" dirty="0"/>
              <a:t>Allowable Defect Rate; </a:t>
            </a:r>
            <a:r>
              <a:rPr lang="en-US" b="1" dirty="0">
                <a:solidFill>
                  <a:srgbClr val="FF0000"/>
                </a:solidFill>
              </a:rPr>
              <a:t>DR</a:t>
            </a:r>
            <a:r>
              <a:rPr lang="en-US" b="1" baseline="-25000" dirty="0">
                <a:solidFill>
                  <a:srgbClr val="FF0000"/>
                </a:solidFill>
              </a:rPr>
              <a:t>a</a:t>
            </a:r>
          </a:p>
        </p:txBody>
      </p:sp>
      <p:sp>
        <p:nvSpPr>
          <p:cNvPr id="15" name="Title 1">
            <a:extLst>
              <a:ext uri="{FF2B5EF4-FFF2-40B4-BE49-F238E27FC236}">
                <a16:creationId xmlns:a16="http://schemas.microsoft.com/office/drawing/2014/main" id="{F8D78ADB-AF0F-48FC-81E9-AC02C193CC5D}"/>
              </a:ext>
            </a:extLst>
          </p:cNvPr>
          <p:cNvSpPr>
            <a:spLocks noGrp="1"/>
          </p:cNvSpPr>
          <p:nvPr>
            <p:ph type="title"/>
          </p:nvPr>
        </p:nvSpPr>
        <p:spPr>
          <a:xfrm>
            <a:off x="725905" y="124742"/>
            <a:ext cx="10515600" cy="695065"/>
          </a:xfrm>
        </p:spPr>
        <p:txBody>
          <a:bodyPr>
            <a:normAutofit/>
          </a:bodyPr>
          <a:lstStyle/>
          <a:p>
            <a:pPr algn="r" rtl="1"/>
            <a:r>
              <a:rPr lang="fa-IR" sz="3600" b="1" dirty="0">
                <a:ln>
                  <a:solidFill>
                    <a:schemeClr val="tx1">
                      <a:lumMod val="95000"/>
                      <a:lumOff val="5000"/>
                    </a:schemeClr>
                  </a:solidFill>
                </a:ln>
                <a:solidFill>
                  <a:srgbClr val="00B0F0"/>
                </a:solidFill>
              </a:rPr>
              <a:t>کیفیت محصول </a:t>
            </a:r>
            <a:r>
              <a:rPr lang="fa-IR" sz="3600" dirty="0"/>
              <a:t>در مقابل </a:t>
            </a:r>
            <a:r>
              <a:rPr lang="fa-IR" sz="3600" b="1" dirty="0">
                <a:ln>
                  <a:solidFill>
                    <a:schemeClr val="tx1">
                      <a:lumMod val="95000"/>
                      <a:lumOff val="5000"/>
                    </a:schemeClr>
                  </a:solidFill>
                </a:ln>
                <a:solidFill>
                  <a:srgbClr val="00B0F0"/>
                </a:solidFill>
              </a:rPr>
              <a:t>کیفیت</a:t>
            </a:r>
            <a:r>
              <a:rPr lang="fa-IR" sz="3600" dirty="0">
                <a:ln>
                  <a:solidFill>
                    <a:schemeClr val="tx1">
                      <a:lumMod val="95000"/>
                      <a:lumOff val="5000"/>
                    </a:schemeClr>
                  </a:solidFill>
                </a:ln>
              </a:rPr>
              <a:t> </a:t>
            </a:r>
            <a:r>
              <a:rPr lang="fa-IR" sz="3600" b="1" dirty="0">
                <a:ln>
                  <a:solidFill>
                    <a:schemeClr val="tx1">
                      <a:lumMod val="95000"/>
                      <a:lumOff val="5000"/>
                    </a:schemeClr>
                  </a:solidFill>
                </a:ln>
                <a:solidFill>
                  <a:srgbClr val="00B0F0"/>
                </a:solidFill>
              </a:rPr>
              <a:t>عملکرد</a:t>
            </a:r>
            <a:endParaRPr lang="en-US" sz="3600" b="1" dirty="0">
              <a:ln>
                <a:solidFill>
                  <a:schemeClr val="tx1">
                    <a:lumMod val="95000"/>
                    <a:lumOff val="5000"/>
                  </a:schemeClr>
                </a:solidFill>
              </a:ln>
              <a:solidFill>
                <a:srgbClr val="00B0F0"/>
              </a:solidFill>
            </a:endParaRPr>
          </a:p>
        </p:txBody>
      </p:sp>
    </p:spTree>
    <p:extLst>
      <p:ext uri="{BB962C8B-B14F-4D97-AF65-F5344CB8AC3E}">
        <p14:creationId xmlns:p14="http://schemas.microsoft.com/office/powerpoint/2010/main" val="247635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style.rotation</p:attrName>
                                        </p:attrNameLst>
                                      </p:cBhvr>
                                      <p:tavLst>
                                        <p:tav tm="0">
                                          <p:val>
                                            <p:fltVal val="90"/>
                                          </p:val>
                                        </p:tav>
                                        <p:tav tm="100000">
                                          <p:val>
                                            <p:fltVal val="0"/>
                                          </p:val>
                                        </p:tav>
                                      </p:tavLst>
                                    </p:anim>
                                    <p:animEffect transition="in" filter="fade">
                                      <p:cBhvr>
                                        <p:cTn id="10" dur="1000"/>
                                        <p:tgtEl>
                                          <p:spTgt spid="2050"/>
                                        </p:tgtEl>
                                      </p:cBhvr>
                                    </p:animEffect>
                                  </p:childTnLst>
                                </p:cTn>
                              </p:par>
                              <p:par>
                                <p:cTn id="11" presetID="50" presetClass="path" presetSubtype="0" accel="50000" decel="50000" fill="hold" nodeType="withEffect">
                                  <p:stCondLst>
                                    <p:cond delay="0"/>
                                  </p:stCondLst>
                                  <p:childTnLst>
                                    <p:animMotion origin="layout" path="M 2.91667E-6 3.7037E-6 L 0.15208 3.7037E-6 C 0.22005 3.7037E-6 0.30481 0.05717 0.30481 0.10439 L 0.30481 0.20972 " pathEditMode="relative" rAng="0" ptsTypes="AAAA">
                                      <p:cBhvr>
                                        <p:cTn id="12" dur="2000" fill="hold"/>
                                        <p:tgtEl>
                                          <p:spTgt spid="2050"/>
                                        </p:tgtEl>
                                        <p:attrNameLst>
                                          <p:attrName>ppt_x</p:attrName>
                                          <p:attrName>ppt_y</p:attrName>
                                        </p:attrNameLst>
                                      </p:cBhvr>
                                      <p:rCtr x="15234" y="10486"/>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1)">
                                      <p:cBhvr>
                                        <p:cTn id="22" dur="3000"/>
                                        <p:tgtEl>
                                          <p:spTgt spid="2"/>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2" grpId="0" animBg="1"/>
    </p:bld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pPr algn="ctr" rtl="1"/>
            <a:r>
              <a:rPr lang="fa-IR" dirty="0"/>
              <a:t>تصمیم‌گیری در باره‌ی روش</a:t>
            </a:r>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lstStyle/>
          <a:p>
            <a:pPr marL="109728" indent="0" algn="r" rtl="1">
              <a:buNone/>
            </a:pPr>
            <a:r>
              <a:rPr lang="en-US" dirty="0"/>
              <a:t>TEa = 6%</a:t>
            </a:r>
          </a:p>
          <a:p>
            <a:pPr marL="109728" indent="0" algn="r" rtl="1">
              <a:buNone/>
            </a:pPr>
            <a:endParaRPr lang="en-US" dirty="0"/>
          </a:p>
          <a:p>
            <a:pPr marL="109728" indent="0" algn="r" rtl="1">
              <a:buNone/>
            </a:pPr>
            <a:endParaRPr lang="en-US" dirty="0"/>
          </a:p>
          <a:p>
            <a:pPr marL="109728" indent="0" algn="r" rtl="1">
              <a:buNone/>
            </a:pPr>
            <a:endParaRPr lang="en-US" dirty="0"/>
          </a:p>
          <a:p>
            <a:pPr marL="109728" indent="0" algn="r" rtl="1">
              <a:buNone/>
            </a:pPr>
            <a:r>
              <a:rPr lang="en-US" dirty="0"/>
              <a:t>Bias = 0%</a:t>
            </a:r>
          </a:p>
          <a:p>
            <a:pPr marL="109728" indent="0" algn="r" rtl="1">
              <a:buNone/>
            </a:pPr>
            <a:r>
              <a:rPr lang="en-US" dirty="0"/>
              <a:t>CV = </a:t>
            </a:r>
            <a:r>
              <a:rPr lang="en-US" sz="3200" b="1" dirty="0">
                <a:solidFill>
                  <a:srgbClr val="FF0000"/>
                </a:solidFill>
              </a:rPr>
              <a:t>5</a:t>
            </a:r>
            <a:r>
              <a:rPr lang="en-US" dirty="0"/>
              <a:t>%</a:t>
            </a:r>
          </a:p>
          <a:p>
            <a:pPr marL="109728" indent="0" algn="r" rtl="1">
              <a:buNone/>
            </a:pPr>
            <a:endParaRPr lang="fa-IR" dirty="0"/>
          </a:p>
        </p:txBody>
      </p:sp>
      <p:sp>
        <p:nvSpPr>
          <p:cNvPr id="4" name="Slide Number Placeholder 3"/>
          <p:cNvSpPr>
            <a:spLocks noGrp="1"/>
          </p:cNvSpPr>
          <p:nvPr>
            <p:ph type="sldNum" sz="quarter" idx="12"/>
          </p:nvPr>
        </p:nvSpPr>
        <p:spPr/>
        <p:txBody>
          <a:bodyPr/>
          <a:lstStyle/>
          <a:p>
            <a:fld id="{6FAF22BB-B8CB-43B2-9A75-2AB6527143BB}" type="slidenum">
              <a:rPr lang="en-US" smtClean="0"/>
              <a:pPr/>
              <a:t>170</a:t>
            </a:fld>
            <a:endParaRPr lang="en-US"/>
          </a:p>
        </p:txBody>
      </p:sp>
      <p:sp>
        <p:nvSpPr>
          <p:cNvPr id="7" name="Rectangle 6"/>
          <p:cNvSpPr/>
          <p:nvPr/>
        </p:nvSpPr>
        <p:spPr>
          <a:xfrm>
            <a:off x="3863752" y="2420888"/>
            <a:ext cx="1944216" cy="33848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cxnSp>
        <p:nvCxnSpPr>
          <p:cNvPr id="9" name="Straight Connector 8"/>
          <p:cNvCxnSpPr>
            <a:endCxn id="7" idx="2"/>
          </p:cNvCxnSpPr>
          <p:nvPr/>
        </p:nvCxnSpPr>
        <p:spPr>
          <a:xfrm>
            <a:off x="4799856" y="2415064"/>
            <a:ext cx="36004" cy="3390714"/>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5" name="TextBox 4"/>
          <p:cNvSpPr txBox="1"/>
          <p:nvPr/>
        </p:nvSpPr>
        <p:spPr>
          <a:xfrm>
            <a:off x="4583832" y="5805264"/>
            <a:ext cx="648072" cy="369332"/>
          </a:xfrm>
          <a:prstGeom prst="rect">
            <a:avLst/>
          </a:prstGeom>
          <a:noFill/>
        </p:spPr>
        <p:txBody>
          <a:bodyPr wrap="square" rtlCol="1">
            <a:spAutoFit/>
          </a:bodyPr>
          <a:lstStyle/>
          <a:p>
            <a:r>
              <a:rPr lang="fa-IR" b="1" dirty="0"/>
              <a:t>هدف</a:t>
            </a:r>
          </a:p>
        </p:txBody>
      </p:sp>
      <p:sp>
        <p:nvSpPr>
          <p:cNvPr id="6" name="TextBox 5"/>
          <p:cNvSpPr txBox="1"/>
          <p:nvPr/>
        </p:nvSpPr>
        <p:spPr>
          <a:xfrm>
            <a:off x="5339916" y="5895745"/>
            <a:ext cx="936104" cy="369332"/>
          </a:xfrm>
          <a:prstGeom prst="rect">
            <a:avLst/>
          </a:prstGeom>
          <a:noFill/>
        </p:spPr>
        <p:txBody>
          <a:bodyPr wrap="square" rtlCol="1">
            <a:spAutoFit/>
          </a:bodyPr>
          <a:lstStyle/>
          <a:p>
            <a:pPr algn="l"/>
            <a:r>
              <a:rPr lang="en-US" dirty="0"/>
              <a:t>6% +</a:t>
            </a:r>
            <a:endParaRPr lang="fa-IR" dirty="0"/>
          </a:p>
        </p:txBody>
      </p:sp>
      <p:sp>
        <p:nvSpPr>
          <p:cNvPr id="8" name="TextBox 7"/>
          <p:cNvSpPr txBox="1"/>
          <p:nvPr/>
        </p:nvSpPr>
        <p:spPr>
          <a:xfrm>
            <a:off x="3511898" y="5895745"/>
            <a:ext cx="864096" cy="369332"/>
          </a:xfrm>
          <a:prstGeom prst="rect">
            <a:avLst/>
          </a:prstGeom>
          <a:noFill/>
        </p:spPr>
        <p:txBody>
          <a:bodyPr wrap="square" rtlCol="1">
            <a:spAutoFit/>
          </a:bodyPr>
          <a:lstStyle/>
          <a:p>
            <a:r>
              <a:rPr lang="en-US" dirty="0"/>
              <a:t>6% -</a:t>
            </a:r>
            <a:endParaRPr lang="fa-IR" dirty="0"/>
          </a:p>
        </p:txBody>
      </p:sp>
      <p:sp>
        <p:nvSpPr>
          <p:cNvPr id="47" name="TextBox 46"/>
          <p:cNvSpPr txBox="1"/>
          <p:nvPr/>
        </p:nvSpPr>
        <p:spPr>
          <a:xfrm>
            <a:off x="4960244" y="3861971"/>
            <a:ext cx="847724" cy="369332"/>
          </a:xfrm>
          <a:prstGeom prst="rect">
            <a:avLst/>
          </a:prstGeom>
          <a:noFill/>
        </p:spPr>
        <p:txBody>
          <a:bodyPr wrap="square" rtlCol="0">
            <a:spAutoFit/>
          </a:bodyPr>
          <a:lstStyle/>
          <a:p>
            <a:r>
              <a:rPr lang="en-US" b="1" dirty="0">
                <a:solidFill>
                  <a:srgbClr val="0070C0"/>
                </a:solidFill>
              </a:rPr>
              <a:t>10%</a:t>
            </a:r>
          </a:p>
        </p:txBody>
      </p:sp>
      <p:cxnSp>
        <p:nvCxnSpPr>
          <p:cNvPr id="10" name="Straight Arrow Connector 9"/>
          <p:cNvCxnSpPr>
            <a:stCxn id="7" idx="2"/>
          </p:cNvCxnSpPr>
          <p:nvPr/>
        </p:nvCxnSpPr>
        <p:spPr>
          <a:xfrm flipH="1" flipV="1">
            <a:off x="4799856" y="2720598"/>
            <a:ext cx="36004" cy="3085181"/>
          </a:xfrm>
          <a:prstGeom prst="straightConnector1">
            <a:avLst/>
          </a:prstGeom>
          <a:ln w="57150">
            <a:solidFill>
              <a:srgbClr val="C00000"/>
            </a:solidFill>
            <a:tailEnd type="arrow"/>
          </a:ln>
        </p:spPr>
        <p:style>
          <a:lnRef idx="3">
            <a:schemeClr val="accent4"/>
          </a:lnRef>
          <a:fillRef idx="0">
            <a:schemeClr val="accent4"/>
          </a:fillRef>
          <a:effectRef idx="2">
            <a:schemeClr val="accent4"/>
          </a:effectRef>
          <a:fontRef idx="minor">
            <a:schemeClr val="tx1"/>
          </a:fontRef>
        </p:style>
      </p:cxnSp>
      <p:sp>
        <p:nvSpPr>
          <p:cNvPr id="48" name="TextBox 47"/>
          <p:cNvSpPr txBox="1"/>
          <p:nvPr/>
        </p:nvSpPr>
        <p:spPr>
          <a:xfrm>
            <a:off x="3887967" y="3862468"/>
            <a:ext cx="750069" cy="369332"/>
          </a:xfrm>
          <a:prstGeom prst="rect">
            <a:avLst/>
          </a:prstGeom>
          <a:noFill/>
        </p:spPr>
        <p:txBody>
          <a:bodyPr wrap="square" rtlCol="0">
            <a:spAutoFit/>
          </a:bodyPr>
          <a:lstStyle/>
          <a:p>
            <a:r>
              <a:rPr lang="en-US" b="1" dirty="0">
                <a:solidFill>
                  <a:srgbClr val="0070C0"/>
                </a:solidFill>
              </a:rPr>
              <a:t>10%</a:t>
            </a:r>
          </a:p>
        </p:txBody>
      </p:sp>
      <p:cxnSp>
        <p:nvCxnSpPr>
          <p:cNvPr id="37" name="Straight Connector 36"/>
          <p:cNvCxnSpPr/>
          <p:nvPr/>
        </p:nvCxnSpPr>
        <p:spPr>
          <a:xfrm flipV="1">
            <a:off x="6096000" y="2377465"/>
            <a:ext cx="0" cy="351828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276020" y="2397433"/>
            <a:ext cx="1548172" cy="646331"/>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pPr algn="ctr"/>
            <a:r>
              <a:rPr lang="en-US" sz="3600" b="1" dirty="0">
                <a:solidFill>
                  <a:srgbClr val="0070C0"/>
                </a:solidFill>
              </a:rPr>
              <a:t>A1C</a:t>
            </a:r>
          </a:p>
        </p:txBody>
      </p:sp>
      <p:cxnSp>
        <p:nvCxnSpPr>
          <p:cNvPr id="16" name="Straight Connector 15"/>
          <p:cNvCxnSpPr/>
          <p:nvPr/>
        </p:nvCxnSpPr>
        <p:spPr>
          <a:xfrm flipV="1">
            <a:off x="3561814" y="2425603"/>
            <a:ext cx="0" cy="351828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1028" name="Picture 4" descr="http://t2.gstatic.com/images?q=tbn:ANd9GcRQIVmFiKoxUwjTnJcXmFziM_xeJbVyV3e0wFXGf0uOcWzBgOmG"/>
          <p:cNvPicPr>
            <a:picLocks noChangeAspect="1" noChangeArrowheads="1"/>
          </p:cNvPicPr>
          <p:nvPr/>
        </p:nvPicPr>
        <p:blipFill rotWithShape="1">
          <a:blip r:embed="rId2">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r="194" b="38453"/>
          <a:stretch/>
        </p:blipFill>
        <p:spPr bwMode="auto">
          <a:xfrm>
            <a:off x="2531604" y="3255916"/>
            <a:ext cx="4707396" cy="1239885"/>
          </a:xfrm>
          <a:prstGeom prst="rect">
            <a:avLst/>
          </a:prstGeom>
          <a:noFill/>
          <a:extLst>
            <a:ext uri="{909E8E84-426E-40DD-AFC4-6F175D3DCCD1}">
              <a14:hiddenFill xmlns:a14="http://schemas.microsoft.com/office/drawing/2010/main">
                <a:solidFill>
                  <a:srgbClr val="FFFFFF"/>
                </a:solidFill>
              </a14:hiddenFill>
            </a:ext>
          </a:extLst>
        </p:spPr>
      </p:pic>
      <p:cxnSp>
        <p:nvCxnSpPr>
          <p:cNvPr id="20" name="Straight Connector 19"/>
          <p:cNvCxnSpPr/>
          <p:nvPr/>
        </p:nvCxnSpPr>
        <p:spPr>
          <a:xfrm>
            <a:off x="3863752" y="3790721"/>
            <a:ext cx="0" cy="2014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5807968" y="3790721"/>
            <a:ext cx="0" cy="20145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3545750" y="4437112"/>
            <a:ext cx="2550250" cy="19338"/>
          </a:xfrm>
          <a:prstGeom prst="straightConnector1">
            <a:avLst/>
          </a:prstGeom>
          <a:ln w="381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1" name="7-Point Star 20"/>
          <p:cNvSpPr/>
          <p:nvPr/>
        </p:nvSpPr>
        <p:spPr>
          <a:xfrm rot="19411301">
            <a:off x="2062221" y="1480456"/>
            <a:ext cx="2414957" cy="23622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chemeClr val="tx1"/>
                </a:solidFill>
              </a:rPr>
              <a:t>ناپذیرفته!</a:t>
            </a:r>
            <a:endParaRPr lang="en-US" sz="2800" b="1" dirty="0">
              <a:solidFill>
                <a:schemeClr val="tx1"/>
              </a:solidFill>
            </a:endParaRPr>
          </a:p>
        </p:txBody>
      </p:sp>
    </p:spTree>
    <p:extLst>
      <p:ext uri="{BB962C8B-B14F-4D97-AF65-F5344CB8AC3E}">
        <p14:creationId xmlns:p14="http://schemas.microsoft.com/office/powerpoint/2010/main" val="32167063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wipe(down)">
                                      <p:cBhvr>
                                        <p:cTn id="12" dur="580">
                                          <p:stCondLst>
                                            <p:cond delay="0"/>
                                          </p:stCondLst>
                                        </p:cTn>
                                        <p:tgtEl>
                                          <p:spTgt spid="3">
                                            <p:txEl>
                                              <p:pRg st="5" end="5"/>
                                            </p:txEl>
                                          </p:spTgt>
                                        </p:tgtEl>
                                      </p:cBhvr>
                                    </p:animEffect>
                                    <p:anim calcmode="lin" valueType="num">
                                      <p:cBhvr>
                                        <p:cTn id="13"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xEl>
                                              <p:pRg st="5" end="5"/>
                                            </p:txEl>
                                          </p:spTgt>
                                        </p:tgtEl>
                                      </p:cBhvr>
                                      <p:to x="100000" y="60000"/>
                                    </p:animScale>
                                    <p:animScale>
                                      <p:cBhvr>
                                        <p:cTn id="19" dur="166" decel="50000">
                                          <p:stCondLst>
                                            <p:cond delay="676"/>
                                          </p:stCondLst>
                                        </p:cTn>
                                        <p:tgtEl>
                                          <p:spTgt spid="3">
                                            <p:txEl>
                                              <p:pRg st="5" end="5"/>
                                            </p:txEl>
                                          </p:spTgt>
                                        </p:tgtEl>
                                      </p:cBhvr>
                                      <p:to x="100000" y="100000"/>
                                    </p:animScale>
                                    <p:animScale>
                                      <p:cBhvr>
                                        <p:cTn id="20" dur="26">
                                          <p:stCondLst>
                                            <p:cond delay="1312"/>
                                          </p:stCondLst>
                                        </p:cTn>
                                        <p:tgtEl>
                                          <p:spTgt spid="3">
                                            <p:txEl>
                                              <p:pRg st="5" end="5"/>
                                            </p:txEl>
                                          </p:spTgt>
                                        </p:tgtEl>
                                      </p:cBhvr>
                                      <p:to x="100000" y="80000"/>
                                    </p:animScale>
                                    <p:animScale>
                                      <p:cBhvr>
                                        <p:cTn id="21" dur="166" decel="50000">
                                          <p:stCondLst>
                                            <p:cond delay="1338"/>
                                          </p:stCondLst>
                                        </p:cTn>
                                        <p:tgtEl>
                                          <p:spTgt spid="3">
                                            <p:txEl>
                                              <p:pRg st="5" end="5"/>
                                            </p:txEl>
                                          </p:spTgt>
                                        </p:tgtEl>
                                      </p:cBhvr>
                                      <p:to x="100000" y="100000"/>
                                    </p:animScale>
                                    <p:animScale>
                                      <p:cBhvr>
                                        <p:cTn id="22" dur="26">
                                          <p:stCondLst>
                                            <p:cond delay="1642"/>
                                          </p:stCondLst>
                                        </p:cTn>
                                        <p:tgtEl>
                                          <p:spTgt spid="3">
                                            <p:txEl>
                                              <p:pRg st="5" end="5"/>
                                            </p:txEl>
                                          </p:spTgt>
                                        </p:tgtEl>
                                      </p:cBhvr>
                                      <p:to x="100000" y="90000"/>
                                    </p:animScale>
                                    <p:animScale>
                                      <p:cBhvr>
                                        <p:cTn id="23" dur="166" decel="50000">
                                          <p:stCondLst>
                                            <p:cond delay="1668"/>
                                          </p:stCondLst>
                                        </p:cTn>
                                        <p:tgtEl>
                                          <p:spTgt spid="3">
                                            <p:txEl>
                                              <p:pRg st="5" end="5"/>
                                            </p:txEl>
                                          </p:spTgt>
                                        </p:tgtEl>
                                      </p:cBhvr>
                                      <p:to x="100000" y="100000"/>
                                    </p:animScale>
                                    <p:animScale>
                                      <p:cBhvr>
                                        <p:cTn id="24" dur="26">
                                          <p:stCondLst>
                                            <p:cond delay="1808"/>
                                          </p:stCondLst>
                                        </p:cTn>
                                        <p:tgtEl>
                                          <p:spTgt spid="3">
                                            <p:txEl>
                                              <p:pRg st="5" end="5"/>
                                            </p:txEl>
                                          </p:spTgt>
                                        </p:tgtEl>
                                      </p:cBhvr>
                                      <p:to x="100000" y="95000"/>
                                    </p:animScale>
                                    <p:animScale>
                                      <p:cBhvr>
                                        <p:cTn id="25" dur="166" decel="50000">
                                          <p:stCondLst>
                                            <p:cond delay="1834"/>
                                          </p:stCondLst>
                                        </p:cTn>
                                        <p:tgtEl>
                                          <p:spTgt spid="3">
                                            <p:txEl>
                                              <p:pRg st="5" end="5"/>
                                            </p:txEl>
                                          </p:spTgt>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ircle(in)">
                                      <p:cBhvr>
                                        <p:cTn id="30" dur="2000"/>
                                        <p:tgtEl>
                                          <p:spTgt spid="13"/>
                                        </p:tgtEl>
                                      </p:cBhvr>
                                    </p:animEffect>
                                  </p:childTnLst>
                                </p:cTn>
                              </p:par>
                              <p:par>
                                <p:cTn id="31" presetID="6" presetClass="entr" presetSubtype="16"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circle(in)">
                                      <p:cBhvr>
                                        <p:cTn id="33" dur="2000"/>
                                        <p:tgtEl>
                                          <p:spTgt spid="16"/>
                                        </p:tgtEl>
                                      </p:cBhvr>
                                    </p:animEffect>
                                  </p:childTnLst>
                                </p:cTn>
                              </p:par>
                              <p:par>
                                <p:cTn id="34" presetID="6" presetClass="entr" presetSubtype="16" fill="hold" nodeType="with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circle(in)">
                                      <p:cBhvr>
                                        <p:cTn id="36" dur="2000"/>
                                        <p:tgtEl>
                                          <p:spTgt spid="37"/>
                                        </p:tgtEl>
                                      </p:cBhvr>
                                    </p:animEffect>
                                  </p:childTnLst>
                                </p:cTn>
                              </p:par>
                              <p:par>
                                <p:cTn id="37" presetID="6" presetClass="entr" presetSubtype="16"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circle(in)">
                                      <p:cBhvr>
                                        <p:cTn id="39" dur="2000"/>
                                        <p:tgtEl>
                                          <p:spTgt spid="47"/>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circle(in)">
                                      <p:cBhvr>
                                        <p:cTn id="42" dur="20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028"/>
                                        </p:tgtEl>
                                        <p:attrNameLst>
                                          <p:attrName>style.visibility</p:attrName>
                                        </p:attrNameLst>
                                      </p:cBhvr>
                                      <p:to>
                                        <p:strVal val="visible"/>
                                      </p:to>
                                    </p:set>
                                    <p:animEffect transition="in" filter="circle(in)">
                                      <p:cBhvr>
                                        <p:cTn id="47" dur="2000"/>
                                        <p:tgtEl>
                                          <p:spTgt spid="1028"/>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1000" fill="hold"/>
                                        <p:tgtEl>
                                          <p:spTgt spid="21"/>
                                        </p:tgtEl>
                                        <p:attrNameLst>
                                          <p:attrName>ppt_w</p:attrName>
                                        </p:attrNameLst>
                                      </p:cBhvr>
                                      <p:tavLst>
                                        <p:tav tm="0">
                                          <p:val>
                                            <p:fltVal val="0"/>
                                          </p:val>
                                        </p:tav>
                                        <p:tav tm="100000">
                                          <p:val>
                                            <p:strVal val="#ppt_w"/>
                                          </p:val>
                                        </p:tav>
                                      </p:tavLst>
                                    </p:anim>
                                    <p:anim calcmode="lin" valueType="num">
                                      <p:cBhvr>
                                        <p:cTn id="53" dur="1000" fill="hold"/>
                                        <p:tgtEl>
                                          <p:spTgt spid="21"/>
                                        </p:tgtEl>
                                        <p:attrNameLst>
                                          <p:attrName>ppt_h</p:attrName>
                                        </p:attrNameLst>
                                      </p:cBhvr>
                                      <p:tavLst>
                                        <p:tav tm="0">
                                          <p:val>
                                            <p:fltVal val="0"/>
                                          </p:val>
                                        </p:tav>
                                        <p:tav tm="100000">
                                          <p:val>
                                            <p:strVal val="#ppt_h"/>
                                          </p:val>
                                        </p:tav>
                                      </p:tavLst>
                                    </p:anim>
                                    <p:anim calcmode="lin" valueType="num">
                                      <p:cBhvr>
                                        <p:cTn id="54" dur="1000" fill="hold"/>
                                        <p:tgtEl>
                                          <p:spTgt spid="21"/>
                                        </p:tgtEl>
                                        <p:attrNameLst>
                                          <p:attrName>style.rotation</p:attrName>
                                        </p:attrNameLst>
                                      </p:cBhvr>
                                      <p:tavLst>
                                        <p:tav tm="0">
                                          <p:val>
                                            <p:fltVal val="90"/>
                                          </p:val>
                                        </p:tav>
                                        <p:tav tm="100000">
                                          <p:val>
                                            <p:fltVal val="0"/>
                                          </p:val>
                                        </p:tav>
                                      </p:tavLst>
                                    </p:anim>
                                    <p:animEffect transition="in" filter="fade">
                                      <p:cBhvr>
                                        <p:cTn id="55"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21" grpId="0" animBg="1"/>
    </p:bldLst>
  </p:timing>
</p:sld>
</file>

<file path=ppt/slides/slide1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pPr algn="ctr" rtl="1"/>
            <a:r>
              <a:rPr lang="fa-IR" dirty="0"/>
              <a:t>تصمیم‌گیری در باره‌ی روش</a:t>
            </a:r>
          </a:p>
        </p:txBody>
      </p:sp>
      <p:sp>
        <p:nvSpPr>
          <p:cNvPr id="3" name="Content Placeholder 2"/>
          <p:cNvSpPr>
            <a:spLocks noGrp="1"/>
          </p:cNvSpPr>
          <p:nvPr>
            <p:ph idx="1"/>
          </p:nvPr>
        </p:nvSpPr>
        <p:spPr>
          <a:xfrm>
            <a:off x="1981200" y="2209800"/>
            <a:ext cx="8229600" cy="4325112"/>
          </a:xfrm>
          <a:solidFill>
            <a:schemeClr val="bg1"/>
          </a:solidFill>
          <a:ln>
            <a:noFill/>
          </a:ln>
        </p:spPr>
        <p:style>
          <a:lnRef idx="1">
            <a:schemeClr val="accent3"/>
          </a:lnRef>
          <a:fillRef idx="2">
            <a:schemeClr val="accent3"/>
          </a:fillRef>
          <a:effectRef idx="1">
            <a:schemeClr val="accent3"/>
          </a:effectRef>
          <a:fontRef idx="minor">
            <a:schemeClr val="dk1"/>
          </a:fontRef>
        </p:style>
        <p:txBody>
          <a:bodyPr/>
          <a:lstStyle/>
          <a:p>
            <a:pPr marL="109728" indent="0" algn="r" rtl="1">
              <a:buNone/>
            </a:pPr>
            <a:r>
              <a:rPr lang="en-US" dirty="0"/>
              <a:t>TEa = 6%</a:t>
            </a:r>
          </a:p>
          <a:p>
            <a:pPr marL="109728" indent="0" algn="r" rtl="1">
              <a:buNone/>
            </a:pPr>
            <a:endParaRPr lang="en-US" dirty="0"/>
          </a:p>
          <a:p>
            <a:pPr marL="109728" indent="0" algn="r" rtl="1">
              <a:buNone/>
            </a:pPr>
            <a:endParaRPr lang="en-US" dirty="0"/>
          </a:p>
          <a:p>
            <a:pPr marL="109728" indent="0" algn="r" rtl="1">
              <a:buNone/>
            </a:pPr>
            <a:endParaRPr lang="en-US" dirty="0"/>
          </a:p>
          <a:p>
            <a:pPr marL="109728" indent="0" algn="r" rtl="1">
              <a:buNone/>
            </a:pPr>
            <a:r>
              <a:rPr lang="en-US" dirty="0"/>
              <a:t>CV = 0.5%</a:t>
            </a:r>
          </a:p>
          <a:p>
            <a:pPr marL="109728" indent="0" algn="r" rtl="1">
              <a:buNone/>
            </a:pPr>
            <a:r>
              <a:rPr lang="en-US" dirty="0"/>
              <a:t>Bias = </a:t>
            </a:r>
            <a:r>
              <a:rPr lang="en-US" dirty="0">
                <a:solidFill>
                  <a:srgbClr val="FF0000"/>
                </a:solidFill>
              </a:rPr>
              <a:t>-7.5</a:t>
            </a:r>
            <a:r>
              <a:rPr lang="en-US" dirty="0"/>
              <a:t>%</a:t>
            </a:r>
          </a:p>
          <a:p>
            <a:pPr marL="109728" indent="0" algn="r" rtl="1">
              <a:buNone/>
            </a:pPr>
            <a:endParaRPr lang="fa-IR" dirty="0"/>
          </a:p>
        </p:txBody>
      </p:sp>
      <p:sp>
        <p:nvSpPr>
          <p:cNvPr id="4" name="Slide Number Placeholder 3"/>
          <p:cNvSpPr>
            <a:spLocks noGrp="1"/>
          </p:cNvSpPr>
          <p:nvPr>
            <p:ph type="sldNum" sz="quarter" idx="12"/>
          </p:nvPr>
        </p:nvSpPr>
        <p:spPr/>
        <p:txBody>
          <a:bodyPr/>
          <a:lstStyle/>
          <a:p>
            <a:fld id="{6FAF22BB-B8CB-43B2-9A75-2AB6527143BB}" type="slidenum">
              <a:rPr lang="en-US" smtClean="0"/>
              <a:pPr/>
              <a:t>171</a:t>
            </a:fld>
            <a:endParaRPr lang="en-US"/>
          </a:p>
        </p:txBody>
      </p:sp>
      <p:sp>
        <p:nvSpPr>
          <p:cNvPr id="7" name="Rectangle 6"/>
          <p:cNvSpPr/>
          <p:nvPr/>
        </p:nvSpPr>
        <p:spPr>
          <a:xfrm>
            <a:off x="5020260" y="2407706"/>
            <a:ext cx="1761540" cy="338489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cxnSp>
        <p:nvCxnSpPr>
          <p:cNvPr id="9" name="Straight Connector 8"/>
          <p:cNvCxnSpPr>
            <a:endCxn id="7" idx="2"/>
          </p:cNvCxnSpPr>
          <p:nvPr/>
        </p:nvCxnSpPr>
        <p:spPr>
          <a:xfrm>
            <a:off x="5802946" y="2401882"/>
            <a:ext cx="0" cy="3390714"/>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6528048" y="5895745"/>
            <a:ext cx="936104" cy="369332"/>
          </a:xfrm>
          <a:prstGeom prst="rect">
            <a:avLst/>
          </a:prstGeom>
          <a:noFill/>
        </p:spPr>
        <p:txBody>
          <a:bodyPr wrap="square" rtlCol="1">
            <a:spAutoFit/>
          </a:bodyPr>
          <a:lstStyle/>
          <a:p>
            <a:pPr algn="l"/>
            <a:r>
              <a:rPr lang="en-US" dirty="0"/>
              <a:t>6% +</a:t>
            </a:r>
            <a:endParaRPr lang="fa-IR" dirty="0"/>
          </a:p>
        </p:txBody>
      </p:sp>
      <p:sp>
        <p:nvSpPr>
          <p:cNvPr id="8" name="TextBox 7"/>
          <p:cNvSpPr txBox="1"/>
          <p:nvPr/>
        </p:nvSpPr>
        <p:spPr>
          <a:xfrm>
            <a:off x="4721274" y="5853406"/>
            <a:ext cx="864096" cy="369332"/>
          </a:xfrm>
          <a:prstGeom prst="rect">
            <a:avLst/>
          </a:prstGeom>
          <a:noFill/>
        </p:spPr>
        <p:txBody>
          <a:bodyPr wrap="square" rtlCol="1">
            <a:spAutoFit/>
          </a:bodyPr>
          <a:lstStyle/>
          <a:p>
            <a:r>
              <a:rPr lang="en-US" dirty="0"/>
              <a:t>6% -</a:t>
            </a:r>
            <a:endParaRPr lang="fa-IR" dirty="0"/>
          </a:p>
        </p:txBody>
      </p:sp>
      <p:cxnSp>
        <p:nvCxnSpPr>
          <p:cNvPr id="38" name="Straight Connector 37"/>
          <p:cNvCxnSpPr/>
          <p:nvPr/>
        </p:nvCxnSpPr>
        <p:spPr>
          <a:xfrm>
            <a:off x="4613822" y="4353119"/>
            <a:ext cx="346423" cy="0"/>
          </a:xfrm>
          <a:prstGeom prst="line">
            <a:avLst/>
          </a:prstGeom>
          <a:ln>
            <a:solidFill>
              <a:srgbClr val="7030A0"/>
            </a:solidFill>
          </a:ln>
        </p:spPr>
        <p:style>
          <a:lnRef idx="3">
            <a:schemeClr val="accent3"/>
          </a:lnRef>
          <a:fillRef idx="0">
            <a:schemeClr val="accent3"/>
          </a:fillRef>
          <a:effectRef idx="2">
            <a:schemeClr val="accent3"/>
          </a:effectRef>
          <a:fontRef idx="minor">
            <a:schemeClr val="tx1"/>
          </a:fontRef>
        </p:style>
      </p:cxnSp>
      <p:sp>
        <p:nvSpPr>
          <p:cNvPr id="47" name="TextBox 46"/>
          <p:cNvSpPr txBox="1"/>
          <p:nvPr/>
        </p:nvSpPr>
        <p:spPr>
          <a:xfrm>
            <a:off x="4960244" y="3861971"/>
            <a:ext cx="847724" cy="369332"/>
          </a:xfrm>
          <a:prstGeom prst="rect">
            <a:avLst/>
          </a:prstGeom>
          <a:noFill/>
        </p:spPr>
        <p:txBody>
          <a:bodyPr wrap="square" rtlCol="0">
            <a:spAutoFit/>
          </a:bodyPr>
          <a:lstStyle/>
          <a:p>
            <a:r>
              <a:rPr lang="en-US" b="1" dirty="0">
                <a:solidFill>
                  <a:srgbClr val="0070C0"/>
                </a:solidFill>
              </a:rPr>
              <a:t>1%</a:t>
            </a:r>
          </a:p>
        </p:txBody>
      </p:sp>
      <p:cxnSp>
        <p:nvCxnSpPr>
          <p:cNvPr id="10" name="Straight Arrow Connector 9"/>
          <p:cNvCxnSpPr/>
          <p:nvPr/>
        </p:nvCxnSpPr>
        <p:spPr>
          <a:xfrm flipV="1">
            <a:off x="4787032" y="2636912"/>
            <a:ext cx="0" cy="3155684"/>
          </a:xfrm>
          <a:prstGeom prst="straightConnector1">
            <a:avLst/>
          </a:prstGeom>
          <a:ln w="28575">
            <a:solidFill>
              <a:srgbClr val="C00000"/>
            </a:solidFill>
            <a:tailEnd type="arrow"/>
          </a:ln>
        </p:spPr>
        <p:style>
          <a:lnRef idx="3">
            <a:schemeClr val="accent4"/>
          </a:lnRef>
          <a:fillRef idx="0">
            <a:schemeClr val="accent4"/>
          </a:fillRef>
          <a:effectRef idx="2">
            <a:schemeClr val="accent4"/>
          </a:effectRef>
          <a:fontRef idx="minor">
            <a:schemeClr val="tx1"/>
          </a:fontRef>
        </p:style>
      </p:cxnSp>
      <p:sp>
        <p:nvSpPr>
          <p:cNvPr id="48" name="TextBox 47"/>
          <p:cNvSpPr txBox="1"/>
          <p:nvPr/>
        </p:nvSpPr>
        <p:spPr>
          <a:xfrm>
            <a:off x="4172793" y="3857171"/>
            <a:ext cx="750069" cy="369332"/>
          </a:xfrm>
          <a:prstGeom prst="rect">
            <a:avLst/>
          </a:prstGeom>
          <a:noFill/>
        </p:spPr>
        <p:txBody>
          <a:bodyPr wrap="square" rtlCol="0">
            <a:spAutoFit/>
          </a:bodyPr>
          <a:lstStyle/>
          <a:p>
            <a:r>
              <a:rPr lang="en-US" b="1" dirty="0">
                <a:solidFill>
                  <a:srgbClr val="0070C0"/>
                </a:solidFill>
              </a:rPr>
              <a:t>1%</a:t>
            </a:r>
          </a:p>
        </p:txBody>
      </p:sp>
      <p:cxnSp>
        <p:nvCxnSpPr>
          <p:cNvPr id="37" name="Straight Connector 36"/>
          <p:cNvCxnSpPr/>
          <p:nvPr/>
        </p:nvCxnSpPr>
        <p:spPr>
          <a:xfrm flipV="1">
            <a:off x="4922862" y="2492898"/>
            <a:ext cx="37382" cy="33123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215680" y="2475906"/>
            <a:ext cx="1160314"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200" b="1" dirty="0">
                <a:solidFill>
                  <a:srgbClr val="0070C0"/>
                </a:solidFill>
              </a:rPr>
              <a:t>A1C</a:t>
            </a:r>
            <a:endParaRPr lang="en-US" sz="2800" b="1" dirty="0">
              <a:solidFill>
                <a:srgbClr val="0070C0"/>
              </a:solidFill>
            </a:endParaRPr>
          </a:p>
        </p:txBody>
      </p:sp>
      <p:cxnSp>
        <p:nvCxnSpPr>
          <p:cNvPr id="16" name="Straight Connector 15"/>
          <p:cNvCxnSpPr/>
          <p:nvPr/>
        </p:nvCxnSpPr>
        <p:spPr>
          <a:xfrm flipV="1">
            <a:off x="4613821" y="2492896"/>
            <a:ext cx="1" cy="331236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32" name="Picture 4" descr="http://t2.gstatic.com/images?q=tbn:ANd9GcRQIVmFiKoxUwjTnJcXmFziM_xeJbVyV3e0wFXGf0uOcWzBgOmG"/>
          <p:cNvPicPr>
            <a:picLocks noChangeAspect="1" noChangeArrowheads="1"/>
          </p:cNvPicPr>
          <p:nvPr/>
        </p:nvPicPr>
        <p:blipFill rotWithShape="1">
          <a:blip r:embed="rId2">
            <a:clrChange>
              <a:clrFrom>
                <a:srgbClr val="FFFFFF"/>
              </a:clrFrom>
              <a:clrTo>
                <a:srgbClr val="FFFFFF">
                  <a:alpha val="0"/>
                </a:srgbClr>
              </a:clrTo>
            </a:clrChange>
            <a:duotone>
              <a:prstClr val="black"/>
              <a:schemeClr val="tx1">
                <a:tint val="45000"/>
                <a:satMod val="400000"/>
              </a:schemeClr>
            </a:duotone>
            <a:extLst>
              <a:ext uri="{BEBA8EAE-BF5A-486C-A8C5-ECC9F3942E4B}">
                <a14:imgProps xmlns:a14="http://schemas.microsoft.com/office/drawing/2010/main">
                  <a14:imgLayer r:embed="rId3">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l="-1" r="-3321" b="36586"/>
          <a:stretch/>
        </p:blipFill>
        <p:spPr bwMode="auto">
          <a:xfrm>
            <a:off x="4488494" y="3735506"/>
            <a:ext cx="616906" cy="136989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447928" y="5792596"/>
            <a:ext cx="720080" cy="382000"/>
          </a:xfrm>
          <a:prstGeom prst="rect">
            <a:avLst/>
          </a:prstGeom>
          <a:noFill/>
        </p:spPr>
        <p:txBody>
          <a:bodyPr wrap="square" rtlCol="0">
            <a:spAutoFit/>
          </a:bodyPr>
          <a:lstStyle/>
          <a:p>
            <a:pPr algn="ctr"/>
            <a:r>
              <a:rPr lang="fa-IR" b="1" dirty="0"/>
              <a:t>هدف</a:t>
            </a:r>
            <a:endParaRPr lang="en-US" b="1" dirty="0"/>
          </a:p>
        </p:txBody>
      </p:sp>
      <p:sp>
        <p:nvSpPr>
          <p:cNvPr id="18" name="7-Point Star 17"/>
          <p:cNvSpPr/>
          <p:nvPr/>
        </p:nvSpPr>
        <p:spPr>
          <a:xfrm rot="19057174">
            <a:off x="1817525" y="3414842"/>
            <a:ext cx="2414957" cy="2362200"/>
          </a:xfrm>
          <a:prstGeom prst="star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chemeClr val="tx1"/>
                </a:solidFill>
              </a:rPr>
              <a:t>ناپذیرفته!</a:t>
            </a:r>
            <a:endParaRPr lang="en-US" sz="2800" b="1" dirty="0">
              <a:solidFill>
                <a:schemeClr val="tx1"/>
              </a:solidFill>
            </a:endParaRPr>
          </a:p>
        </p:txBody>
      </p:sp>
    </p:spTree>
    <p:extLst>
      <p:ext uri="{BB962C8B-B14F-4D97-AF65-F5344CB8AC3E}">
        <p14:creationId xmlns:p14="http://schemas.microsoft.com/office/powerpoint/2010/main" val="72388373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down)">
                                      <p:cBhvr>
                                        <p:cTn id="7" dur="580">
                                          <p:stCondLst>
                                            <p:cond delay="0"/>
                                          </p:stCondLst>
                                        </p:cTn>
                                        <p:tgtEl>
                                          <p:spTgt spid="3">
                                            <p:txEl>
                                              <p:pRg st="5" end="5"/>
                                            </p:txEl>
                                          </p:spTgt>
                                        </p:tgtEl>
                                      </p:cBhvr>
                                    </p:animEffect>
                                    <p:anim calcmode="lin" valueType="num">
                                      <p:cBhvr>
                                        <p:cTn id="8" dur="1822" tmFilter="0,0; 0.14,0.36; 0.43,0.73; 0.71,0.91; 1.0,1.0">
                                          <p:stCondLst>
                                            <p:cond delay="0"/>
                                          </p:stCondLst>
                                        </p:cTn>
                                        <p:tgtEl>
                                          <p:spTgt spid="3">
                                            <p:txEl>
                                              <p:pRg st="5" end="5"/>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xEl>
                                              <p:pRg st="5" end="5"/>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xEl>
                                              <p:pRg st="5" end="5"/>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xEl>
                                              <p:pRg st="5" end="5"/>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xEl>
                                              <p:pRg st="5" end="5"/>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xEl>
                                              <p:pRg st="5" end="5"/>
                                            </p:txEl>
                                          </p:spTgt>
                                        </p:tgtEl>
                                      </p:cBhvr>
                                      <p:to x="100000" y="60000"/>
                                    </p:animScale>
                                    <p:animScale>
                                      <p:cBhvr>
                                        <p:cTn id="14" dur="166" decel="50000">
                                          <p:stCondLst>
                                            <p:cond delay="676"/>
                                          </p:stCondLst>
                                        </p:cTn>
                                        <p:tgtEl>
                                          <p:spTgt spid="3">
                                            <p:txEl>
                                              <p:pRg st="5" end="5"/>
                                            </p:txEl>
                                          </p:spTgt>
                                        </p:tgtEl>
                                      </p:cBhvr>
                                      <p:to x="100000" y="100000"/>
                                    </p:animScale>
                                    <p:animScale>
                                      <p:cBhvr>
                                        <p:cTn id="15" dur="26">
                                          <p:stCondLst>
                                            <p:cond delay="1312"/>
                                          </p:stCondLst>
                                        </p:cTn>
                                        <p:tgtEl>
                                          <p:spTgt spid="3">
                                            <p:txEl>
                                              <p:pRg st="5" end="5"/>
                                            </p:txEl>
                                          </p:spTgt>
                                        </p:tgtEl>
                                      </p:cBhvr>
                                      <p:to x="100000" y="80000"/>
                                    </p:animScale>
                                    <p:animScale>
                                      <p:cBhvr>
                                        <p:cTn id="16" dur="166" decel="50000">
                                          <p:stCondLst>
                                            <p:cond delay="1338"/>
                                          </p:stCondLst>
                                        </p:cTn>
                                        <p:tgtEl>
                                          <p:spTgt spid="3">
                                            <p:txEl>
                                              <p:pRg st="5" end="5"/>
                                            </p:txEl>
                                          </p:spTgt>
                                        </p:tgtEl>
                                      </p:cBhvr>
                                      <p:to x="100000" y="100000"/>
                                    </p:animScale>
                                    <p:animScale>
                                      <p:cBhvr>
                                        <p:cTn id="17" dur="26">
                                          <p:stCondLst>
                                            <p:cond delay="1642"/>
                                          </p:stCondLst>
                                        </p:cTn>
                                        <p:tgtEl>
                                          <p:spTgt spid="3">
                                            <p:txEl>
                                              <p:pRg st="5" end="5"/>
                                            </p:txEl>
                                          </p:spTgt>
                                        </p:tgtEl>
                                      </p:cBhvr>
                                      <p:to x="100000" y="90000"/>
                                    </p:animScale>
                                    <p:animScale>
                                      <p:cBhvr>
                                        <p:cTn id="18" dur="166" decel="50000">
                                          <p:stCondLst>
                                            <p:cond delay="1668"/>
                                          </p:stCondLst>
                                        </p:cTn>
                                        <p:tgtEl>
                                          <p:spTgt spid="3">
                                            <p:txEl>
                                              <p:pRg st="5" end="5"/>
                                            </p:txEl>
                                          </p:spTgt>
                                        </p:tgtEl>
                                      </p:cBhvr>
                                      <p:to x="100000" y="100000"/>
                                    </p:animScale>
                                    <p:animScale>
                                      <p:cBhvr>
                                        <p:cTn id="19" dur="26">
                                          <p:stCondLst>
                                            <p:cond delay="1808"/>
                                          </p:stCondLst>
                                        </p:cTn>
                                        <p:tgtEl>
                                          <p:spTgt spid="3">
                                            <p:txEl>
                                              <p:pRg st="5" end="5"/>
                                            </p:txEl>
                                          </p:spTgt>
                                        </p:tgtEl>
                                      </p:cBhvr>
                                      <p:to x="100000" y="95000"/>
                                    </p:animScale>
                                    <p:animScale>
                                      <p:cBhvr>
                                        <p:cTn id="20" dur="166" decel="50000">
                                          <p:stCondLst>
                                            <p:cond delay="1834"/>
                                          </p:stCondLst>
                                        </p:cTn>
                                        <p:tgtEl>
                                          <p:spTgt spid="3">
                                            <p:txEl>
                                              <p:pRg st="5" end="5"/>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circle(in)">
                                      <p:cBhvr>
                                        <p:cTn id="25" dur="2000"/>
                                        <p:tgtEl>
                                          <p:spTgt spid="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ircle(in)">
                                      <p:cBhvr>
                                        <p:cTn id="31" dur="2000"/>
                                        <p:tgtEl>
                                          <p:spTgt spid="8"/>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ircle(in)">
                                      <p:cBhvr>
                                        <p:cTn id="34" dur="2000"/>
                                        <p:tgtEl>
                                          <p:spTgt spid="7"/>
                                        </p:tgtEl>
                                      </p:cBhvr>
                                    </p:animEffect>
                                  </p:childTnLst>
                                </p:cTn>
                              </p:par>
                              <p:par>
                                <p:cTn id="35" presetID="6" presetClass="entr" presetSubtype="16"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20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nodeType="click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circle(in)">
                                      <p:cBhvr>
                                        <p:cTn id="42" dur="20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 calcmode="lin" valueType="num">
                                      <p:cBhvr>
                                        <p:cTn id="49" dur="1000" fill="hold"/>
                                        <p:tgtEl>
                                          <p:spTgt spid="18"/>
                                        </p:tgtEl>
                                        <p:attrNameLst>
                                          <p:attrName>style.rotation</p:attrName>
                                        </p:attrNameLst>
                                      </p:cBhvr>
                                      <p:tavLst>
                                        <p:tav tm="0">
                                          <p:val>
                                            <p:fltVal val="90"/>
                                          </p:val>
                                        </p:tav>
                                        <p:tav tm="100000">
                                          <p:val>
                                            <p:fltVal val="0"/>
                                          </p:val>
                                        </p:tav>
                                      </p:tavLst>
                                    </p:anim>
                                    <p:animEffect transition="in" filter="fade">
                                      <p:cBhvr>
                                        <p:cTn id="50"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p:bldP spid="8" grpId="0"/>
      <p:bldP spid="13" grpId="0"/>
      <p:bldP spid="18" grpId="0" animBg="1"/>
    </p:bld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123690"/>
            <a:ext cx="9143999" cy="5734311"/>
          </a:xfrm>
        </p:spPr>
        <p:style>
          <a:lnRef idx="1">
            <a:schemeClr val="accent3"/>
          </a:lnRef>
          <a:fillRef idx="2">
            <a:schemeClr val="accent3"/>
          </a:fillRef>
          <a:effectRef idx="1">
            <a:schemeClr val="accent3"/>
          </a:effectRef>
          <a:fontRef idx="minor">
            <a:schemeClr val="dk1"/>
          </a:fontRef>
        </p:style>
        <p:txBody>
          <a:bodyPr/>
          <a:lstStyle/>
          <a:p>
            <a:pPr marL="109728" indent="0" algn="r" rtl="1">
              <a:buNone/>
            </a:pPr>
            <a:endParaRPr lang="en-US" dirty="0"/>
          </a:p>
          <a:p>
            <a:pPr marL="109728" indent="0" algn="r" rtl="1">
              <a:buNone/>
            </a:pPr>
            <a:endParaRPr lang="en-US" dirty="0"/>
          </a:p>
          <a:p>
            <a:pPr marL="109728" indent="0" algn="r" rtl="1">
              <a:buNone/>
            </a:pPr>
            <a:endParaRPr lang="en-US" dirty="0"/>
          </a:p>
        </p:txBody>
      </p:sp>
      <p:sp>
        <p:nvSpPr>
          <p:cNvPr id="4" name="Slide Number Placeholder 3"/>
          <p:cNvSpPr>
            <a:spLocks noGrp="1"/>
          </p:cNvSpPr>
          <p:nvPr>
            <p:ph type="sldNum" sz="quarter" idx="12"/>
          </p:nvPr>
        </p:nvSpPr>
        <p:spPr/>
        <p:txBody>
          <a:bodyPr/>
          <a:lstStyle/>
          <a:p>
            <a:fld id="{6FAF22BB-B8CB-43B2-9A75-2AB6527143BB}" type="slidenum">
              <a:rPr lang="en-US" smtClean="0"/>
              <a:pPr/>
              <a:t>172</a:t>
            </a:fld>
            <a:endParaRPr lang="en-US"/>
          </a:p>
        </p:txBody>
      </p:sp>
      <p:sp>
        <p:nvSpPr>
          <p:cNvPr id="7" name="Rectangle 6"/>
          <p:cNvSpPr/>
          <p:nvPr/>
        </p:nvSpPr>
        <p:spPr>
          <a:xfrm>
            <a:off x="3558518" y="1123690"/>
            <a:ext cx="3604282" cy="573431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cxnSp>
        <p:nvCxnSpPr>
          <p:cNvPr id="9" name="Straight Connector 8"/>
          <p:cNvCxnSpPr>
            <a:stCxn id="7" idx="0"/>
            <a:endCxn id="7" idx="2"/>
          </p:cNvCxnSpPr>
          <p:nvPr/>
        </p:nvCxnSpPr>
        <p:spPr>
          <a:xfrm>
            <a:off x="5360659" y="1123690"/>
            <a:ext cx="0" cy="5734310"/>
          </a:xfrm>
          <a:prstGeom prst="line">
            <a:avLst/>
          </a:prstGeom>
          <a:ln w="57150">
            <a:solidFill>
              <a:schemeClr val="bg1"/>
            </a:solidFill>
            <a:prstDash val="dash"/>
          </a:ln>
        </p:spPr>
        <p:style>
          <a:lnRef idx="3">
            <a:schemeClr val="dk1"/>
          </a:lnRef>
          <a:fillRef idx="0">
            <a:schemeClr val="dk1"/>
          </a:fillRef>
          <a:effectRef idx="2">
            <a:schemeClr val="dk1"/>
          </a:effectRef>
          <a:fontRef idx="minor">
            <a:schemeClr val="tx1"/>
          </a:fontRef>
        </p:style>
      </p:cxnSp>
      <p:sp>
        <p:nvSpPr>
          <p:cNvPr id="6" name="TextBox 5"/>
          <p:cNvSpPr txBox="1"/>
          <p:nvPr/>
        </p:nvSpPr>
        <p:spPr>
          <a:xfrm>
            <a:off x="7210939" y="6404840"/>
            <a:ext cx="936104" cy="369332"/>
          </a:xfrm>
          <a:prstGeom prst="rect">
            <a:avLst/>
          </a:prstGeom>
          <a:noFill/>
        </p:spPr>
        <p:txBody>
          <a:bodyPr wrap="square" rtlCol="1">
            <a:spAutoFit/>
          </a:bodyPr>
          <a:lstStyle/>
          <a:p>
            <a:pPr algn="l"/>
            <a:r>
              <a:rPr lang="en-US" dirty="0"/>
              <a:t>6% +</a:t>
            </a:r>
            <a:endParaRPr lang="fa-IR" dirty="0"/>
          </a:p>
        </p:txBody>
      </p:sp>
      <p:sp>
        <p:nvSpPr>
          <p:cNvPr id="8" name="TextBox 7"/>
          <p:cNvSpPr txBox="1"/>
          <p:nvPr/>
        </p:nvSpPr>
        <p:spPr>
          <a:xfrm>
            <a:off x="2995277" y="6315185"/>
            <a:ext cx="864096" cy="369332"/>
          </a:xfrm>
          <a:prstGeom prst="rect">
            <a:avLst/>
          </a:prstGeom>
          <a:noFill/>
        </p:spPr>
        <p:txBody>
          <a:bodyPr wrap="square" rtlCol="1">
            <a:spAutoFit/>
          </a:bodyPr>
          <a:lstStyle/>
          <a:p>
            <a:r>
              <a:rPr lang="en-US" dirty="0"/>
              <a:t>6% -</a:t>
            </a:r>
            <a:endParaRPr lang="fa-IR" dirty="0"/>
          </a:p>
        </p:txBody>
      </p:sp>
      <p:sp>
        <p:nvSpPr>
          <p:cNvPr id="11" name="TextBox 10"/>
          <p:cNvSpPr txBox="1"/>
          <p:nvPr/>
        </p:nvSpPr>
        <p:spPr>
          <a:xfrm>
            <a:off x="2045281" y="1325707"/>
            <a:ext cx="1160314"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200" b="1" dirty="0">
                <a:solidFill>
                  <a:srgbClr val="0070C0"/>
                </a:solidFill>
              </a:rPr>
              <a:t>A1C</a:t>
            </a:r>
            <a:endParaRPr lang="en-US" sz="2800" b="1" dirty="0">
              <a:solidFill>
                <a:srgbClr val="0070C0"/>
              </a:solidFill>
            </a:endParaRPr>
          </a:p>
        </p:txBody>
      </p:sp>
      <p:sp>
        <p:nvSpPr>
          <p:cNvPr id="13" name="TextBox 12"/>
          <p:cNvSpPr txBox="1"/>
          <p:nvPr/>
        </p:nvSpPr>
        <p:spPr>
          <a:xfrm>
            <a:off x="4139604" y="6040059"/>
            <a:ext cx="720080" cy="382000"/>
          </a:xfrm>
          <a:prstGeom prst="rect">
            <a:avLst/>
          </a:prstGeom>
          <a:noFill/>
        </p:spPr>
        <p:txBody>
          <a:bodyPr wrap="square" rtlCol="0">
            <a:spAutoFit/>
          </a:bodyPr>
          <a:lstStyle/>
          <a:p>
            <a:pPr algn="ctr"/>
            <a:r>
              <a:rPr lang="fa-IR" b="1" dirty="0"/>
              <a:t>هدف</a:t>
            </a:r>
            <a:endParaRPr lang="en-US" b="1" dirty="0"/>
          </a:p>
        </p:txBody>
      </p:sp>
      <p:cxnSp>
        <p:nvCxnSpPr>
          <p:cNvPr id="12" name="Straight Arrow Connector 11"/>
          <p:cNvCxnSpPr/>
          <p:nvPr/>
        </p:nvCxnSpPr>
        <p:spPr>
          <a:xfrm flipH="1" flipV="1">
            <a:off x="4804444" y="1853137"/>
            <a:ext cx="0" cy="4934245"/>
          </a:xfrm>
          <a:prstGeom prst="straightConnector1">
            <a:avLst/>
          </a:prstGeom>
          <a:ln>
            <a:solidFill>
              <a:srgbClr val="FF0000"/>
            </a:solidFill>
            <a:tailEnd type="triangle"/>
          </a:ln>
        </p:spPr>
        <p:style>
          <a:lnRef idx="3">
            <a:schemeClr val="accent4"/>
          </a:lnRef>
          <a:fillRef idx="0">
            <a:schemeClr val="accent4"/>
          </a:fillRef>
          <a:effectRef idx="2">
            <a:schemeClr val="accent4"/>
          </a:effectRef>
          <a:fontRef idx="minor">
            <a:schemeClr val="tx1"/>
          </a:fontRef>
        </p:style>
      </p:cxnSp>
      <p:sp>
        <p:nvSpPr>
          <p:cNvPr id="15" name="TextBox 14"/>
          <p:cNvSpPr txBox="1"/>
          <p:nvPr/>
        </p:nvSpPr>
        <p:spPr>
          <a:xfrm>
            <a:off x="7545745" y="1583149"/>
            <a:ext cx="1750656" cy="461665"/>
          </a:xfrm>
          <a:prstGeom prst="rect">
            <a:avLst/>
          </a:prstGeom>
          <a:solidFill>
            <a:schemeClr val="bg1"/>
          </a:solidFill>
          <a:ln>
            <a:solidFill>
              <a:schemeClr val="tx1"/>
            </a:solidFill>
          </a:ln>
        </p:spPr>
        <p:txBody>
          <a:bodyPr wrap="square" rtlCol="0">
            <a:spAutoFit/>
          </a:bodyPr>
          <a:lstStyle/>
          <a:p>
            <a:r>
              <a:rPr lang="en-US" sz="2400" dirty="0">
                <a:solidFill>
                  <a:srgbClr val="0070C0"/>
                </a:solidFill>
              </a:rPr>
              <a:t>B = -</a:t>
            </a:r>
            <a:r>
              <a:rPr lang="fa-IR" sz="2400" dirty="0">
                <a:solidFill>
                  <a:srgbClr val="0070C0"/>
                </a:solidFill>
              </a:rPr>
              <a:t>2</a:t>
            </a:r>
            <a:r>
              <a:rPr lang="en-US" sz="2400" dirty="0">
                <a:solidFill>
                  <a:srgbClr val="0070C0"/>
                </a:solidFill>
              </a:rPr>
              <a:t>%</a:t>
            </a:r>
          </a:p>
        </p:txBody>
      </p:sp>
      <p:pic>
        <p:nvPicPr>
          <p:cNvPr id="23" name="Picture 4" descr="http://t2.gstatic.com/images?q=tbn:ANd9GcRQIVmFiKoxUwjTnJcXmFziM_xeJbVyV3e0wFXGf0uOcWzBgOmG"/>
          <p:cNvPicPr>
            <a:picLocks noChangeAspect="1" noChangeArrowheads="1"/>
          </p:cNvPicPr>
          <p:nvPr/>
        </p:nvPicPr>
        <p:blipFill rotWithShape="1">
          <a:blip r:embed="rId2">
            <a:clrChange>
              <a:clrFrom>
                <a:srgbClr val="FFFFFF"/>
              </a:clrFrom>
              <a:clrTo>
                <a:srgbClr val="FFFFFF">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r="-3223" b="37824"/>
          <a:stretch/>
        </p:blipFill>
        <p:spPr bwMode="auto">
          <a:xfrm>
            <a:off x="3579142" y="3203804"/>
            <a:ext cx="2593058" cy="1596797"/>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7545745" y="2273440"/>
            <a:ext cx="1750656" cy="461665"/>
          </a:xfrm>
          <a:prstGeom prst="rect">
            <a:avLst/>
          </a:prstGeom>
          <a:solidFill>
            <a:schemeClr val="bg1"/>
          </a:solidFill>
          <a:ln>
            <a:solidFill>
              <a:schemeClr val="tx1"/>
            </a:solidFill>
          </a:ln>
        </p:spPr>
        <p:txBody>
          <a:bodyPr wrap="square" rtlCol="0">
            <a:spAutoFit/>
          </a:bodyPr>
          <a:lstStyle>
            <a:defPPr>
              <a:defRPr lang="en-US"/>
            </a:defPPr>
            <a:lvl1pPr>
              <a:defRPr sz="2400">
                <a:solidFill>
                  <a:srgbClr val="0070C0"/>
                </a:solidFill>
              </a:defRPr>
            </a:lvl1pPr>
          </a:lstStyle>
          <a:p>
            <a:r>
              <a:rPr lang="en-US" dirty="0">
                <a:solidFill>
                  <a:srgbClr val="FF0000"/>
                </a:solidFill>
              </a:rPr>
              <a:t>CV = </a:t>
            </a:r>
            <a:r>
              <a:rPr lang="fa-IR" dirty="0">
                <a:solidFill>
                  <a:srgbClr val="FF0000"/>
                </a:solidFill>
              </a:rPr>
              <a:t>1.5</a:t>
            </a:r>
            <a:r>
              <a:rPr lang="en-US" dirty="0">
                <a:solidFill>
                  <a:srgbClr val="FF0000"/>
                </a:solidFill>
              </a:rPr>
              <a:t>%</a:t>
            </a:r>
          </a:p>
        </p:txBody>
      </p:sp>
      <p:sp>
        <p:nvSpPr>
          <p:cNvPr id="35" name="Flowchart: Connector 34"/>
          <p:cNvSpPr/>
          <p:nvPr/>
        </p:nvSpPr>
        <p:spPr>
          <a:xfrm>
            <a:off x="4891543" y="3771619"/>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Connector 48"/>
          <p:cNvSpPr/>
          <p:nvPr/>
        </p:nvSpPr>
        <p:spPr>
          <a:xfrm>
            <a:off x="4945867" y="4030699"/>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nnector 49"/>
          <p:cNvSpPr/>
          <p:nvPr/>
        </p:nvSpPr>
        <p:spPr>
          <a:xfrm>
            <a:off x="5196343" y="4076419"/>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Connector 50"/>
          <p:cNvSpPr/>
          <p:nvPr/>
        </p:nvSpPr>
        <p:spPr>
          <a:xfrm>
            <a:off x="5348743" y="4228819"/>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Connector 51"/>
          <p:cNvSpPr/>
          <p:nvPr/>
        </p:nvSpPr>
        <p:spPr>
          <a:xfrm>
            <a:off x="5098651" y="4487899"/>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Connector 52"/>
          <p:cNvSpPr/>
          <p:nvPr/>
        </p:nvSpPr>
        <p:spPr>
          <a:xfrm>
            <a:off x="5653543" y="4533619"/>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Connector 53"/>
          <p:cNvSpPr/>
          <p:nvPr/>
        </p:nvSpPr>
        <p:spPr>
          <a:xfrm>
            <a:off x="5805943" y="4686019"/>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Connector 54"/>
          <p:cNvSpPr/>
          <p:nvPr/>
        </p:nvSpPr>
        <p:spPr>
          <a:xfrm>
            <a:off x="5218438" y="4556077"/>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p:cNvSpPr/>
          <p:nvPr/>
        </p:nvSpPr>
        <p:spPr>
          <a:xfrm>
            <a:off x="4499644" y="4579339"/>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Connector 56"/>
          <p:cNvSpPr/>
          <p:nvPr/>
        </p:nvSpPr>
        <p:spPr>
          <a:xfrm>
            <a:off x="4652044" y="4731739"/>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Connector 57"/>
          <p:cNvSpPr/>
          <p:nvPr/>
        </p:nvSpPr>
        <p:spPr>
          <a:xfrm>
            <a:off x="4652044" y="4483128"/>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Connector 58"/>
          <p:cNvSpPr/>
          <p:nvPr/>
        </p:nvSpPr>
        <p:spPr>
          <a:xfrm>
            <a:off x="4956844" y="5036539"/>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Connector 59"/>
          <p:cNvSpPr/>
          <p:nvPr/>
        </p:nvSpPr>
        <p:spPr>
          <a:xfrm>
            <a:off x="4850164" y="4487899"/>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Connector 60"/>
          <p:cNvSpPr/>
          <p:nvPr/>
        </p:nvSpPr>
        <p:spPr>
          <a:xfrm>
            <a:off x="4676566" y="4157230"/>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lowchart: Connector 64"/>
          <p:cNvSpPr/>
          <p:nvPr/>
        </p:nvSpPr>
        <p:spPr>
          <a:xfrm>
            <a:off x="4415780" y="3684790"/>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Connector 65"/>
          <p:cNvSpPr/>
          <p:nvPr/>
        </p:nvSpPr>
        <p:spPr>
          <a:xfrm>
            <a:off x="4051930" y="4510358"/>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Connector 67"/>
          <p:cNvSpPr/>
          <p:nvPr/>
        </p:nvSpPr>
        <p:spPr>
          <a:xfrm>
            <a:off x="5484242" y="4823179"/>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Connector 69"/>
          <p:cNvSpPr/>
          <p:nvPr/>
        </p:nvSpPr>
        <p:spPr>
          <a:xfrm>
            <a:off x="4460026" y="4179410"/>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2" name="Straight Connector 71"/>
          <p:cNvCxnSpPr/>
          <p:nvPr/>
        </p:nvCxnSpPr>
        <p:spPr>
          <a:xfrm>
            <a:off x="4139604" y="2273440"/>
            <a:ext cx="0" cy="4575059"/>
          </a:xfrm>
          <a:prstGeom prst="line">
            <a:avLst/>
          </a:prstGeom>
          <a:ln>
            <a:solidFill>
              <a:srgbClr val="F363D4"/>
            </a:solidFill>
          </a:ln>
        </p:spPr>
        <p:style>
          <a:lnRef idx="3">
            <a:schemeClr val="accent4"/>
          </a:lnRef>
          <a:fillRef idx="0">
            <a:schemeClr val="accent4"/>
          </a:fillRef>
          <a:effectRef idx="2">
            <a:schemeClr val="accent4"/>
          </a:effectRef>
          <a:fontRef idx="minor">
            <a:schemeClr val="tx1"/>
          </a:fontRef>
        </p:style>
      </p:cxnSp>
      <p:cxnSp>
        <p:nvCxnSpPr>
          <p:cNvPr id="73" name="Straight Connector 72"/>
          <p:cNvCxnSpPr/>
          <p:nvPr/>
        </p:nvCxnSpPr>
        <p:spPr>
          <a:xfrm flipH="1">
            <a:off x="5476344" y="2305712"/>
            <a:ext cx="45720" cy="4500733"/>
          </a:xfrm>
          <a:prstGeom prst="line">
            <a:avLst/>
          </a:prstGeom>
          <a:ln>
            <a:solidFill>
              <a:srgbClr val="F363D4"/>
            </a:solidFill>
          </a:ln>
        </p:spPr>
        <p:style>
          <a:lnRef idx="3">
            <a:schemeClr val="accent4"/>
          </a:lnRef>
          <a:fillRef idx="0">
            <a:schemeClr val="accent4"/>
          </a:fillRef>
          <a:effectRef idx="2">
            <a:schemeClr val="accent4"/>
          </a:effectRef>
          <a:fontRef idx="minor">
            <a:schemeClr val="tx1"/>
          </a:fontRef>
        </p:style>
      </p:cxnSp>
      <p:sp>
        <p:nvSpPr>
          <p:cNvPr id="87" name="Flowchart: Connector 86"/>
          <p:cNvSpPr/>
          <p:nvPr/>
        </p:nvSpPr>
        <p:spPr>
          <a:xfrm>
            <a:off x="4568180" y="3837190"/>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lowchart: Connector 87"/>
          <p:cNvSpPr/>
          <p:nvPr/>
        </p:nvSpPr>
        <p:spPr>
          <a:xfrm>
            <a:off x="4051930" y="3990845"/>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lowchart: Connector 88"/>
          <p:cNvSpPr/>
          <p:nvPr/>
        </p:nvSpPr>
        <p:spPr>
          <a:xfrm>
            <a:off x="4297252" y="3520424"/>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lowchart: Connector 89"/>
          <p:cNvSpPr/>
          <p:nvPr/>
        </p:nvSpPr>
        <p:spPr>
          <a:xfrm>
            <a:off x="3763262" y="4359675"/>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lowchart: Connector 90"/>
          <p:cNvSpPr/>
          <p:nvPr/>
        </p:nvSpPr>
        <p:spPr>
          <a:xfrm>
            <a:off x="4697764" y="3611864"/>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lowchart: Connector 91"/>
          <p:cNvSpPr/>
          <p:nvPr/>
        </p:nvSpPr>
        <p:spPr>
          <a:xfrm>
            <a:off x="5012543" y="4345006"/>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lowchart: Connector 92"/>
          <p:cNvSpPr/>
          <p:nvPr/>
        </p:nvSpPr>
        <p:spPr>
          <a:xfrm>
            <a:off x="4797928" y="3442376"/>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lowchart: Connector 93"/>
          <p:cNvSpPr/>
          <p:nvPr/>
        </p:nvSpPr>
        <p:spPr>
          <a:xfrm>
            <a:off x="4228184" y="4421501"/>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lowchart: Connector 94"/>
          <p:cNvSpPr/>
          <p:nvPr/>
        </p:nvSpPr>
        <p:spPr>
          <a:xfrm>
            <a:off x="4523079" y="3279491"/>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lowchart: Connector 95"/>
          <p:cNvSpPr/>
          <p:nvPr/>
        </p:nvSpPr>
        <p:spPr>
          <a:xfrm>
            <a:off x="4568180" y="4057648"/>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lowchart: Connector 96"/>
          <p:cNvSpPr/>
          <p:nvPr/>
        </p:nvSpPr>
        <p:spPr>
          <a:xfrm>
            <a:off x="4396109" y="4207097"/>
            <a:ext cx="91440" cy="91440"/>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4837663" y="2943199"/>
            <a:ext cx="504000" cy="155448"/>
          </a:xfrm>
          <a:prstGeom prst="rect">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4467170" y="2947900"/>
            <a:ext cx="320040" cy="155448"/>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lowchart: Process 61"/>
          <p:cNvSpPr/>
          <p:nvPr/>
        </p:nvSpPr>
        <p:spPr>
          <a:xfrm>
            <a:off x="4119446" y="2947164"/>
            <a:ext cx="320040" cy="155448"/>
          </a:xfrm>
          <a:prstGeom prst="flowChartProcess">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5753978" y="2826588"/>
            <a:ext cx="5742622" cy="830997"/>
          </a:xfrm>
          <a:prstGeom prst="rect">
            <a:avLst/>
          </a:prstGeom>
          <a:solidFill>
            <a:schemeClr val="bg1"/>
          </a:solidFill>
          <a:ln w="38100">
            <a:solidFill>
              <a:srgbClr val="0070C0"/>
            </a:solidFill>
          </a:ln>
        </p:spPr>
        <p:txBody>
          <a:bodyPr wrap="square" rtlCol="0">
            <a:spAutoFit/>
          </a:bodyPr>
          <a:lstStyle/>
          <a:p>
            <a:pPr algn="ctr"/>
            <a:r>
              <a:rPr lang="en-US" sz="4800" b="1" i="1" dirty="0">
                <a:solidFill>
                  <a:srgbClr val="7030A0"/>
                </a:solidFill>
              </a:rPr>
              <a:t>TAE (TE)</a:t>
            </a:r>
            <a:r>
              <a:rPr lang="en-US" sz="4800" dirty="0"/>
              <a:t> = |</a:t>
            </a:r>
            <a:r>
              <a:rPr lang="en-US" sz="4800" dirty="0">
                <a:solidFill>
                  <a:srgbClr val="0070C0"/>
                </a:solidFill>
              </a:rPr>
              <a:t>B</a:t>
            </a:r>
            <a:r>
              <a:rPr lang="en-US" sz="4800" dirty="0"/>
              <a:t> | + 2</a:t>
            </a:r>
            <a:r>
              <a:rPr lang="en-US" sz="4800" dirty="0">
                <a:solidFill>
                  <a:srgbClr val="FF0000"/>
                </a:solidFill>
              </a:rPr>
              <a:t>CV</a:t>
            </a:r>
          </a:p>
        </p:txBody>
      </p:sp>
      <p:sp>
        <p:nvSpPr>
          <p:cNvPr id="64" name="TextBox 63"/>
          <p:cNvSpPr txBox="1"/>
          <p:nvPr/>
        </p:nvSpPr>
        <p:spPr>
          <a:xfrm>
            <a:off x="1567594" y="4951276"/>
            <a:ext cx="9056809" cy="1938992"/>
          </a:xfrm>
          <a:prstGeom prst="rect">
            <a:avLst/>
          </a:prstGeom>
          <a:solidFill>
            <a:schemeClr val="bg1"/>
          </a:solidFill>
          <a:ln w="38100">
            <a:solidFill>
              <a:srgbClr val="0070C0"/>
            </a:solidFill>
          </a:ln>
        </p:spPr>
        <p:txBody>
          <a:bodyPr wrap="square" rtlCol="0">
            <a:spAutoFit/>
          </a:bodyPr>
          <a:lstStyle/>
          <a:p>
            <a:pPr algn="justLow" rtl="1"/>
            <a:r>
              <a:rPr lang="fa-IR" sz="4000" b="1" i="1" dirty="0">
                <a:solidFill>
                  <a:srgbClr val="FF0000"/>
                </a:solidFill>
              </a:rPr>
              <a:t>حداکثر</a:t>
            </a:r>
            <a:r>
              <a:rPr lang="fa-IR" sz="4000" dirty="0"/>
              <a:t> خطایی که ممکن است یک نتیجه به دلیل </a:t>
            </a:r>
            <a:r>
              <a:rPr lang="fa-IR" sz="4000" i="1" dirty="0">
                <a:solidFill>
                  <a:srgbClr val="FF0000"/>
                </a:solidFill>
              </a:rPr>
              <a:t>حاصل جمع خطاهای ناشی از نامیزانی و نوسان</a:t>
            </a:r>
            <a:r>
              <a:rPr lang="fa-IR" sz="4000" dirty="0"/>
              <a:t> داشته باشد.</a:t>
            </a:r>
            <a:endParaRPr lang="en-US" sz="4000" dirty="0"/>
          </a:p>
        </p:txBody>
      </p:sp>
      <p:sp>
        <p:nvSpPr>
          <p:cNvPr id="14" name="Right Arrow 13"/>
          <p:cNvSpPr/>
          <p:nvPr/>
        </p:nvSpPr>
        <p:spPr>
          <a:xfrm flipH="1">
            <a:off x="4158601" y="2548764"/>
            <a:ext cx="1188000" cy="29998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7" name="Title 1"/>
          <p:cNvSpPr txBox="1">
            <a:spLocks/>
          </p:cNvSpPr>
          <p:nvPr/>
        </p:nvSpPr>
        <p:spPr>
          <a:xfrm>
            <a:off x="191344" y="72008"/>
            <a:ext cx="11928648" cy="908720"/>
          </a:xfrm>
          <a:prstGeom prst="rect">
            <a:avLst/>
          </a:prstGeom>
          <a:solidFill>
            <a:schemeClr val="accent1"/>
          </a:solidFill>
          <a:ln w="6350" cap="flat" cmpd="sng" algn="ctr">
            <a:noFill/>
            <a:prstDash val="solid"/>
            <a:miter lim="800000"/>
          </a:ln>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rtl="1">
              <a:defRPr/>
            </a:pPr>
            <a:r>
              <a:rPr lang="fa-IR" sz="6000" b="1" dirty="0">
                <a:ln>
                  <a:solidFill>
                    <a:srgbClr val="005C2A"/>
                  </a:solidFill>
                </a:ln>
                <a:effectLst>
                  <a:glow rad="63500">
                    <a:schemeClr val="accent4">
                      <a:satMod val="175000"/>
                      <a:alpha val="40000"/>
                    </a:schemeClr>
                  </a:glow>
                </a:effectLst>
                <a:cs typeface="MRT_Contrast" panose="020A0503020102020204" pitchFamily="18" charset="-78"/>
              </a:rPr>
              <a:t>محاسبه خطای سنجشی کل </a:t>
            </a:r>
            <a:r>
              <a:rPr lang="en-US" sz="6000" b="1" dirty="0">
                <a:ln>
                  <a:solidFill>
                    <a:srgbClr val="005C2A"/>
                  </a:solidFill>
                </a:ln>
                <a:effectLst>
                  <a:glow rad="63500">
                    <a:schemeClr val="accent4">
                      <a:satMod val="175000"/>
                      <a:alpha val="40000"/>
                    </a:schemeClr>
                  </a:glow>
                </a:effectLst>
                <a:cs typeface="MRT_Contrast" panose="020A0503020102020204" pitchFamily="18" charset="-78"/>
              </a:rPr>
              <a:t>TAE</a:t>
            </a:r>
            <a:endParaRPr lang="fa-IR" sz="6000" b="1" dirty="0">
              <a:ln>
                <a:solidFill>
                  <a:srgbClr val="005C2A"/>
                </a:solidFill>
              </a:ln>
              <a:effectLst>
                <a:glow rad="63500">
                  <a:schemeClr val="accent4">
                    <a:satMod val="175000"/>
                    <a:alpha val="40000"/>
                  </a:schemeClr>
                </a:glow>
              </a:effectLst>
              <a:cs typeface="MRT_Contrast" panose="020A0503020102020204" pitchFamily="18" charset="-78"/>
            </a:endParaRPr>
          </a:p>
        </p:txBody>
      </p:sp>
    </p:spTree>
    <p:extLst>
      <p:ext uri="{BB962C8B-B14F-4D97-AF65-F5344CB8AC3E}">
        <p14:creationId xmlns:p14="http://schemas.microsoft.com/office/powerpoint/2010/main" val="38075765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arn(inVertical)">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barn(inVertical)">
                                      <p:cBhvr>
                                        <p:cTn id="15" dur="500"/>
                                        <p:tgtEl>
                                          <p:spTgt spid="23"/>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par>
                          <p:cTn id="24" fill="hold">
                            <p:stCondLst>
                              <p:cond delay="500"/>
                            </p:stCondLst>
                            <p:childTnLst>
                              <p:par>
                                <p:cTn id="25" presetID="16" presetClass="entr" presetSubtype="21" fill="hold" grpId="0" nodeType="afterEffect">
                                  <p:stCondLst>
                                    <p:cond delay="1000"/>
                                  </p:stCondLst>
                                  <p:childTnLst>
                                    <p:set>
                                      <p:cBhvr>
                                        <p:cTn id="26" dur="1" fill="hold">
                                          <p:stCondLst>
                                            <p:cond delay="0"/>
                                          </p:stCondLst>
                                        </p:cTn>
                                        <p:tgtEl>
                                          <p:spTgt spid="56"/>
                                        </p:tgtEl>
                                        <p:attrNameLst>
                                          <p:attrName>style.visibility</p:attrName>
                                        </p:attrNameLst>
                                      </p:cBhvr>
                                      <p:to>
                                        <p:strVal val="visible"/>
                                      </p:to>
                                    </p:set>
                                    <p:animEffect transition="in" filter="barn(inVertical)">
                                      <p:cBhvr>
                                        <p:cTn id="27" dur="500"/>
                                        <p:tgtEl>
                                          <p:spTgt spid="56"/>
                                        </p:tgtEl>
                                      </p:cBhvr>
                                    </p:animEffect>
                                  </p:childTnLst>
                                </p:cTn>
                              </p:par>
                            </p:childTnLst>
                          </p:cTn>
                        </p:par>
                        <p:par>
                          <p:cTn id="28" fill="hold">
                            <p:stCondLst>
                              <p:cond delay="2000"/>
                            </p:stCondLst>
                            <p:childTnLst>
                              <p:par>
                                <p:cTn id="29" presetID="16" presetClass="entr" presetSubtype="21" fill="hold" grpId="0" nodeType="afterEffect">
                                  <p:stCondLst>
                                    <p:cond delay="1000"/>
                                  </p:stCondLst>
                                  <p:childTnLst>
                                    <p:set>
                                      <p:cBhvr>
                                        <p:cTn id="30" dur="1" fill="hold">
                                          <p:stCondLst>
                                            <p:cond delay="0"/>
                                          </p:stCondLst>
                                        </p:cTn>
                                        <p:tgtEl>
                                          <p:spTgt spid="62"/>
                                        </p:tgtEl>
                                        <p:attrNameLst>
                                          <p:attrName>style.visibility</p:attrName>
                                        </p:attrNameLst>
                                      </p:cBhvr>
                                      <p:to>
                                        <p:strVal val="visible"/>
                                      </p:to>
                                    </p:set>
                                    <p:animEffect transition="in" filter="barn(inVertical)">
                                      <p:cBhvr>
                                        <p:cTn id="31" dur="500"/>
                                        <p:tgtEl>
                                          <p:spTgt spid="62"/>
                                        </p:tgtEl>
                                      </p:cBhvr>
                                    </p:animEffect>
                                  </p:childTnLst>
                                </p:cTn>
                              </p:par>
                            </p:childTnLst>
                          </p:cTn>
                        </p:par>
                        <p:par>
                          <p:cTn id="32" fill="hold">
                            <p:stCondLst>
                              <p:cond delay="3500"/>
                            </p:stCondLst>
                            <p:childTnLst>
                              <p:par>
                                <p:cTn id="33" presetID="16" presetClass="entr" presetSubtype="21" fill="hold" grpId="0" nodeType="afterEffect">
                                  <p:stCondLst>
                                    <p:cond delay="2000"/>
                                  </p:stCondLst>
                                  <p:childTnLst>
                                    <p:set>
                                      <p:cBhvr>
                                        <p:cTn id="34" dur="1" fill="hold">
                                          <p:stCondLst>
                                            <p:cond delay="0"/>
                                          </p:stCondLst>
                                        </p:cTn>
                                        <p:tgtEl>
                                          <p:spTgt spid="14"/>
                                        </p:tgtEl>
                                        <p:attrNameLst>
                                          <p:attrName>style.visibility</p:attrName>
                                        </p:attrNameLst>
                                      </p:cBhvr>
                                      <p:to>
                                        <p:strVal val="visible"/>
                                      </p:to>
                                    </p:set>
                                    <p:animEffect transition="in" filter="barn(inVertical)">
                                      <p:cBhvr>
                                        <p:cTn id="35" dur="500"/>
                                        <p:tgtEl>
                                          <p:spTgt spid="14"/>
                                        </p:tgtEl>
                                      </p:cBhvr>
                                    </p:animEffect>
                                  </p:childTnLst>
                                </p:cTn>
                              </p:par>
                            </p:childTnLst>
                          </p:cTn>
                        </p:par>
                        <p:par>
                          <p:cTn id="36" fill="hold">
                            <p:stCondLst>
                              <p:cond delay="6000"/>
                            </p:stCondLst>
                            <p:childTnLst>
                              <p:par>
                                <p:cTn id="37" presetID="16" presetClass="entr" presetSubtype="21"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barn(inVertical)">
                                      <p:cBhvr>
                                        <p:cTn id="39" dur="500"/>
                                        <p:tgtEl>
                                          <p:spTgt spid="6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barn(inVertical)">
                                      <p:cBhvr>
                                        <p:cTn id="44"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P spid="5" grpId="0" animBg="1"/>
      <p:bldP spid="56" grpId="0" animBg="1"/>
      <p:bldP spid="62" grpId="0" animBg="1"/>
      <p:bldP spid="63" grpId="0" animBg="1"/>
      <p:bldP spid="64" grpId="0" animBg="1"/>
      <p:bldP spid="14" grpId="0" animBg="1"/>
    </p:bldLst>
  </p:timing>
</p:sld>
</file>

<file path=ppt/slides/slide173.xml><?xml version="1.0" encoding="utf-8"?>
<p:sld xmlns:a="http://schemas.openxmlformats.org/drawingml/2006/main" xmlns:r="http://schemas.openxmlformats.org/officeDocument/2006/relationships" xmlns:p="http://schemas.openxmlformats.org/presentationml/2006/main" showMasterSp="0">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AF22BB-B8CB-43B2-9A75-2AB6527143BB}" type="slidenum">
              <a:rPr lang="en-US" smtClean="0"/>
              <a:pPr/>
              <a:t>173</a:t>
            </a:fld>
            <a:endParaRPr lang="en-US"/>
          </a:p>
        </p:txBody>
      </p:sp>
      <p:sp>
        <p:nvSpPr>
          <p:cNvPr id="5" name="Rounded Rectangle 4"/>
          <p:cNvSpPr/>
          <p:nvPr/>
        </p:nvSpPr>
        <p:spPr>
          <a:xfrm>
            <a:off x="695400" y="260647"/>
            <a:ext cx="10297144" cy="2523829"/>
          </a:xfrm>
          <a:prstGeom prst="roundRect">
            <a:avLst/>
          </a:prstGeom>
          <a:solidFill>
            <a:schemeClr val="bg1"/>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r" rtl="1">
              <a:spcAft>
                <a:spcPts val="1800"/>
              </a:spcAft>
            </a:pPr>
            <a:r>
              <a:rPr lang="fa-IR" sz="4000" b="1" u="sng" dirty="0">
                <a:solidFill>
                  <a:srgbClr val="7030A0"/>
                </a:solidFill>
              </a:rPr>
              <a:t>فرمول کلی خطای کل</a:t>
            </a:r>
            <a:endParaRPr lang="en-US" sz="4000" b="1" u="sng" dirty="0">
              <a:solidFill>
                <a:srgbClr val="7030A0"/>
              </a:solidFill>
            </a:endParaRPr>
          </a:p>
          <a:p>
            <a:pPr algn="ctr">
              <a:spcAft>
                <a:spcPts val="1200"/>
              </a:spcAft>
            </a:pPr>
            <a:r>
              <a:rPr lang="en-US" sz="4800" dirty="0">
                <a:solidFill>
                  <a:schemeClr val="tx1"/>
                </a:solidFill>
              </a:rPr>
              <a:t>TAE = |B| + </a:t>
            </a:r>
            <a:r>
              <a:rPr lang="en-US" sz="4800">
                <a:solidFill>
                  <a:schemeClr val="tx1"/>
                </a:solidFill>
              </a:rPr>
              <a:t>Z*SD</a:t>
            </a:r>
            <a:endParaRPr lang="en-US" sz="4800" dirty="0">
              <a:solidFill>
                <a:schemeClr val="tx1"/>
              </a:solidFill>
            </a:endParaRPr>
          </a:p>
          <a:p>
            <a:pPr algn="ctr"/>
            <a:r>
              <a:rPr lang="en-US" sz="4800" dirty="0">
                <a:solidFill>
                  <a:schemeClr val="tx1"/>
                </a:solidFill>
              </a:rPr>
              <a:t>%TAE = |%B| + </a:t>
            </a:r>
            <a:r>
              <a:rPr lang="en-US" sz="4800" b="1" dirty="0">
                <a:solidFill>
                  <a:srgbClr val="FF0000"/>
                </a:solidFill>
              </a:rPr>
              <a:t>Z</a:t>
            </a:r>
            <a:r>
              <a:rPr lang="en-US" sz="4800" dirty="0">
                <a:solidFill>
                  <a:schemeClr val="tx1"/>
                </a:solidFill>
              </a:rPr>
              <a:t>*CV</a:t>
            </a:r>
          </a:p>
        </p:txBody>
      </p:sp>
      <p:sp>
        <p:nvSpPr>
          <p:cNvPr id="7" name="Rectangular Callout 6"/>
          <p:cNvSpPr/>
          <p:nvPr/>
        </p:nvSpPr>
        <p:spPr>
          <a:xfrm>
            <a:off x="4400850" y="3068960"/>
            <a:ext cx="4968552" cy="432048"/>
          </a:xfrm>
          <a:prstGeom prst="wedgeRectCallout">
            <a:avLst>
              <a:gd name="adj1" fmla="val 9477"/>
              <a:gd name="adj2" fmla="val -14105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t>بسته به مقدار مجاز جواب نادرست</a:t>
            </a:r>
          </a:p>
        </p:txBody>
      </p:sp>
      <p:graphicFrame>
        <p:nvGraphicFramePr>
          <p:cNvPr id="8" name="Table 7"/>
          <p:cNvGraphicFramePr>
            <a:graphicFrameLocks noGrp="1"/>
          </p:cNvGraphicFramePr>
          <p:nvPr>
            <p:extLst>
              <p:ext uri="{D42A27DB-BD31-4B8C-83A1-F6EECF244321}">
                <p14:modId xmlns:p14="http://schemas.microsoft.com/office/powerpoint/2010/main" val="495502784"/>
              </p:ext>
            </p:extLst>
          </p:nvPr>
        </p:nvGraphicFramePr>
        <p:xfrm>
          <a:off x="767408" y="3789040"/>
          <a:ext cx="3456384" cy="2773680"/>
        </p:xfrm>
        <a:graphic>
          <a:graphicData uri="http://schemas.openxmlformats.org/drawingml/2006/table">
            <a:tbl>
              <a:tblPr firstRow="1" bandRow="1">
                <a:tableStyleId>{BDBED569-4797-4DF1-A0F4-6AAB3CD982D8}</a:tableStyleId>
              </a:tblPr>
              <a:tblGrid>
                <a:gridCol w="1440160">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370840">
                <a:tc>
                  <a:txBody>
                    <a:bodyPr/>
                    <a:lstStyle/>
                    <a:p>
                      <a:pPr algn="ctr"/>
                      <a:r>
                        <a:rPr lang="en-US" sz="2000" dirty="0">
                          <a:solidFill>
                            <a:srgbClr val="FF0000"/>
                          </a:solidFill>
                        </a:rPr>
                        <a:t>Z</a:t>
                      </a:r>
                    </a:p>
                  </a:txBody>
                  <a:tcPr/>
                </a:tc>
                <a:tc>
                  <a:txBody>
                    <a:bodyPr/>
                    <a:lstStyle/>
                    <a:p>
                      <a:pPr algn="ctr" rtl="1"/>
                      <a:r>
                        <a:rPr lang="fa-IR" dirty="0"/>
                        <a:t>مقدار</a:t>
                      </a:r>
                      <a:r>
                        <a:rPr lang="fa-IR" baseline="0" dirty="0"/>
                        <a:t> مجاز خرابی</a:t>
                      </a:r>
                      <a:endParaRPr lang="en-US" dirty="0"/>
                    </a:p>
                  </a:txBody>
                  <a:tcPr/>
                </a:tc>
                <a:extLst>
                  <a:ext uri="{0D108BD9-81ED-4DB2-BD59-A6C34878D82A}">
                    <a16:rowId xmlns:a16="http://schemas.microsoft.com/office/drawing/2014/main" val="10000"/>
                  </a:ext>
                </a:extLst>
              </a:tr>
              <a:tr h="370840">
                <a:tc>
                  <a:txBody>
                    <a:bodyPr/>
                    <a:lstStyle/>
                    <a:p>
                      <a:pPr algn="ctr"/>
                      <a:r>
                        <a:rPr lang="en-US" sz="2000" b="1" dirty="0"/>
                        <a:t>1</a:t>
                      </a:r>
                    </a:p>
                  </a:txBody>
                  <a:tcPr/>
                </a:tc>
                <a:tc>
                  <a:txBody>
                    <a:bodyPr/>
                    <a:lstStyle/>
                    <a:p>
                      <a:pPr algn="ctr"/>
                      <a:r>
                        <a:rPr lang="en-US" sz="2000" b="1" dirty="0"/>
                        <a:t>32%</a:t>
                      </a:r>
                    </a:p>
                  </a:txBody>
                  <a:tcPr/>
                </a:tc>
                <a:extLst>
                  <a:ext uri="{0D108BD9-81ED-4DB2-BD59-A6C34878D82A}">
                    <a16:rowId xmlns:a16="http://schemas.microsoft.com/office/drawing/2014/main" val="10001"/>
                  </a:ext>
                </a:extLst>
              </a:tr>
              <a:tr h="370840">
                <a:tc>
                  <a:txBody>
                    <a:bodyPr/>
                    <a:lstStyle/>
                    <a:p>
                      <a:pPr algn="ctr"/>
                      <a:r>
                        <a:rPr lang="en-US" sz="2000" b="1" dirty="0"/>
                        <a:t>2</a:t>
                      </a:r>
                    </a:p>
                  </a:txBody>
                  <a:tcPr/>
                </a:tc>
                <a:tc>
                  <a:txBody>
                    <a:bodyPr/>
                    <a:lstStyle/>
                    <a:p>
                      <a:pPr algn="ctr"/>
                      <a:r>
                        <a:rPr lang="en-US" sz="2000" b="1" dirty="0"/>
                        <a:t>5%</a:t>
                      </a:r>
                    </a:p>
                  </a:txBody>
                  <a:tcPr/>
                </a:tc>
                <a:extLst>
                  <a:ext uri="{0D108BD9-81ED-4DB2-BD59-A6C34878D82A}">
                    <a16:rowId xmlns:a16="http://schemas.microsoft.com/office/drawing/2014/main" val="10002"/>
                  </a:ext>
                </a:extLst>
              </a:tr>
              <a:tr h="370840">
                <a:tc>
                  <a:txBody>
                    <a:bodyPr/>
                    <a:lstStyle/>
                    <a:p>
                      <a:pPr algn="ctr"/>
                      <a:r>
                        <a:rPr lang="en-US" sz="2000" b="1" dirty="0"/>
                        <a:t>3</a:t>
                      </a:r>
                    </a:p>
                  </a:txBody>
                  <a:tcPr/>
                </a:tc>
                <a:tc>
                  <a:txBody>
                    <a:bodyPr/>
                    <a:lstStyle/>
                    <a:p>
                      <a:pPr algn="ctr"/>
                      <a:r>
                        <a:rPr lang="en-US" sz="2000" b="1" dirty="0"/>
                        <a:t>0.3%</a:t>
                      </a:r>
                    </a:p>
                  </a:txBody>
                  <a:tcPr/>
                </a:tc>
                <a:extLst>
                  <a:ext uri="{0D108BD9-81ED-4DB2-BD59-A6C34878D82A}">
                    <a16:rowId xmlns:a16="http://schemas.microsoft.com/office/drawing/2014/main" val="10003"/>
                  </a:ext>
                </a:extLst>
              </a:tr>
              <a:tr h="370840">
                <a:tc>
                  <a:txBody>
                    <a:bodyPr/>
                    <a:lstStyle/>
                    <a:p>
                      <a:pPr algn="ctr"/>
                      <a:endParaRPr lang="en-US" sz="2000" b="1" dirty="0"/>
                    </a:p>
                  </a:txBody>
                  <a:tcPr/>
                </a:tc>
                <a:tc>
                  <a:txBody>
                    <a:bodyPr/>
                    <a:lstStyle/>
                    <a:p>
                      <a:pPr algn="ctr"/>
                      <a:r>
                        <a:rPr lang="en-US" sz="2000" b="1" dirty="0"/>
                        <a:t>0.1%</a:t>
                      </a:r>
                    </a:p>
                  </a:txBody>
                  <a:tcPr/>
                </a:tc>
                <a:extLst>
                  <a:ext uri="{0D108BD9-81ED-4DB2-BD59-A6C34878D82A}">
                    <a16:rowId xmlns:a16="http://schemas.microsoft.com/office/drawing/2014/main" val="10004"/>
                  </a:ext>
                </a:extLst>
              </a:tr>
              <a:tr h="370840">
                <a:tc>
                  <a:txBody>
                    <a:bodyPr/>
                    <a:lstStyle/>
                    <a:p>
                      <a:pPr algn="ctr"/>
                      <a:endParaRPr lang="en-US" sz="2000" b="1" dirty="0"/>
                    </a:p>
                  </a:txBody>
                  <a:tcPr/>
                </a:tc>
                <a:tc>
                  <a:txBody>
                    <a:bodyPr/>
                    <a:lstStyle/>
                    <a:p>
                      <a:pPr algn="ctr"/>
                      <a:r>
                        <a:rPr lang="en-US" sz="2000" b="1" dirty="0"/>
                        <a:t>0.01%</a:t>
                      </a:r>
                    </a:p>
                  </a:txBody>
                  <a:tcPr/>
                </a:tc>
                <a:extLst>
                  <a:ext uri="{0D108BD9-81ED-4DB2-BD59-A6C34878D82A}">
                    <a16:rowId xmlns:a16="http://schemas.microsoft.com/office/drawing/2014/main" val="10005"/>
                  </a:ext>
                </a:extLst>
              </a:tr>
              <a:tr h="370840">
                <a:tc>
                  <a:txBody>
                    <a:bodyPr/>
                    <a:lstStyle/>
                    <a:p>
                      <a:pPr algn="ctr"/>
                      <a:endParaRPr lang="en-US" sz="2000" b="1" dirty="0"/>
                    </a:p>
                  </a:txBody>
                  <a:tcPr/>
                </a:tc>
                <a:tc>
                  <a:txBody>
                    <a:bodyPr/>
                    <a:lstStyle/>
                    <a:p>
                      <a:pPr algn="ctr"/>
                      <a:r>
                        <a:rPr lang="en-US" sz="2000" b="1" dirty="0"/>
                        <a:t>0.0000002%</a:t>
                      </a:r>
                    </a:p>
                  </a:txBody>
                  <a:tcPr/>
                </a:tc>
                <a:extLst>
                  <a:ext uri="{0D108BD9-81ED-4DB2-BD59-A6C34878D82A}">
                    <a16:rowId xmlns:a16="http://schemas.microsoft.com/office/drawing/2014/main" val="10006"/>
                  </a:ext>
                </a:extLst>
              </a:tr>
            </a:tbl>
          </a:graphicData>
        </a:graphic>
      </p:graphicFrame>
      <p:sp>
        <p:nvSpPr>
          <p:cNvPr id="10" name="TextBox 9"/>
          <p:cNvSpPr txBox="1"/>
          <p:nvPr/>
        </p:nvSpPr>
        <p:spPr>
          <a:xfrm>
            <a:off x="983432" y="5388296"/>
            <a:ext cx="936104" cy="400110"/>
          </a:xfrm>
          <a:prstGeom prst="rect">
            <a:avLst/>
          </a:prstGeom>
          <a:noFill/>
        </p:spPr>
        <p:txBody>
          <a:bodyPr wrap="square" rtlCol="0">
            <a:spAutoFit/>
          </a:bodyPr>
          <a:lstStyle/>
          <a:p>
            <a:pPr algn="ctr"/>
            <a:r>
              <a:rPr lang="en-US" sz="2000" b="1" dirty="0"/>
              <a:t>3.3</a:t>
            </a:r>
            <a:endParaRPr lang="en-US" b="1" dirty="0"/>
          </a:p>
        </p:txBody>
      </p:sp>
      <p:sp>
        <p:nvSpPr>
          <p:cNvPr id="11" name="TextBox 10"/>
          <p:cNvSpPr txBox="1"/>
          <p:nvPr/>
        </p:nvSpPr>
        <p:spPr>
          <a:xfrm>
            <a:off x="979319" y="5764661"/>
            <a:ext cx="936104" cy="400110"/>
          </a:xfrm>
          <a:prstGeom prst="rect">
            <a:avLst/>
          </a:prstGeom>
          <a:noFill/>
        </p:spPr>
        <p:txBody>
          <a:bodyPr wrap="square" rtlCol="0">
            <a:spAutoFit/>
          </a:bodyPr>
          <a:lstStyle/>
          <a:p>
            <a:pPr algn="ctr"/>
            <a:r>
              <a:rPr lang="en-US" sz="2000" b="1" dirty="0"/>
              <a:t>3.9</a:t>
            </a:r>
            <a:endParaRPr lang="en-US" b="1" dirty="0"/>
          </a:p>
        </p:txBody>
      </p:sp>
      <p:sp>
        <p:nvSpPr>
          <p:cNvPr id="12" name="TextBox 11"/>
          <p:cNvSpPr txBox="1"/>
          <p:nvPr/>
        </p:nvSpPr>
        <p:spPr>
          <a:xfrm>
            <a:off x="983432" y="6117116"/>
            <a:ext cx="936104" cy="400110"/>
          </a:xfrm>
          <a:prstGeom prst="rect">
            <a:avLst/>
          </a:prstGeom>
          <a:noFill/>
        </p:spPr>
        <p:txBody>
          <a:bodyPr wrap="square" rtlCol="0">
            <a:spAutoFit/>
          </a:bodyPr>
          <a:lstStyle/>
          <a:p>
            <a:pPr algn="ctr"/>
            <a:r>
              <a:rPr lang="en-US" sz="2000" b="1" dirty="0"/>
              <a:t>6</a:t>
            </a:r>
            <a:endParaRPr lang="en-US" b="1" dirty="0"/>
          </a:p>
        </p:txBody>
      </p:sp>
      <p:sp>
        <p:nvSpPr>
          <p:cNvPr id="13" name="Rectangular Callout 12"/>
          <p:cNvSpPr/>
          <p:nvPr/>
        </p:nvSpPr>
        <p:spPr>
          <a:xfrm>
            <a:off x="3935760" y="4617794"/>
            <a:ext cx="3154126" cy="432048"/>
          </a:xfrm>
          <a:prstGeom prst="wedgeRectCallout">
            <a:avLst>
              <a:gd name="adj1" fmla="val -66296"/>
              <a:gd name="adj2" fmla="val -16493"/>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rPr>
              <a:t>TE = |B| + 2SD</a:t>
            </a:r>
          </a:p>
        </p:txBody>
      </p:sp>
      <p:pic>
        <p:nvPicPr>
          <p:cNvPr id="14" name="Picture 13">
            <a:extLst>
              <a:ext uri="{FF2B5EF4-FFF2-40B4-BE49-F238E27FC236}">
                <a16:creationId xmlns:a16="http://schemas.microsoft.com/office/drawing/2014/main" id="{FFEA52F7-7899-4A92-A69D-36BFC793147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8069084" y="3915555"/>
            <a:ext cx="3355508" cy="2615711"/>
          </a:xfrm>
          <a:prstGeom prst="rect">
            <a:avLst/>
          </a:prstGeom>
        </p:spPr>
      </p:pic>
    </p:spTree>
    <p:extLst>
      <p:ext uri="{BB962C8B-B14F-4D97-AF65-F5344CB8AC3E}">
        <p14:creationId xmlns:p14="http://schemas.microsoft.com/office/powerpoint/2010/main" val="25953246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p:bldP spid="12" grpId="0"/>
      <p:bldP spid="13" grpId="0" animBg="1"/>
    </p:bld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pPr algn="ctr" rtl="1"/>
            <a:r>
              <a:rPr lang="fa-IR" dirty="0"/>
              <a:t>تصمیم‌گیری در باره‌ی روش</a:t>
            </a:r>
          </a:p>
        </p:txBody>
      </p:sp>
      <p:sp>
        <p:nvSpPr>
          <p:cNvPr id="3" name="Content Placeholder 2"/>
          <p:cNvSpPr>
            <a:spLocks noGrp="1"/>
          </p:cNvSpPr>
          <p:nvPr>
            <p:ph idx="1"/>
          </p:nvPr>
        </p:nvSpPr>
        <p:spPr>
          <a:xfrm>
            <a:off x="1991544" y="2204864"/>
            <a:ext cx="8229600" cy="4325112"/>
          </a:xfrm>
          <a:ln>
            <a:solidFill>
              <a:srgbClr val="7030A0"/>
            </a:solidFill>
          </a:ln>
        </p:spPr>
        <p:style>
          <a:lnRef idx="1">
            <a:schemeClr val="accent3"/>
          </a:lnRef>
          <a:fillRef idx="2">
            <a:schemeClr val="accent3"/>
          </a:fillRef>
          <a:effectRef idx="1">
            <a:schemeClr val="accent3"/>
          </a:effectRef>
          <a:fontRef idx="minor">
            <a:schemeClr val="dk1"/>
          </a:fontRef>
        </p:style>
        <p:txBody>
          <a:bodyPr anchor="t"/>
          <a:lstStyle/>
          <a:p>
            <a:pPr marL="109728" indent="0" algn="r" rtl="1">
              <a:buNone/>
            </a:pPr>
            <a:endParaRPr lang="en-US" sz="4800" dirty="0">
              <a:solidFill>
                <a:srgbClr val="7030A0"/>
              </a:solidFill>
            </a:endParaRPr>
          </a:p>
          <a:p>
            <a:pPr marL="109728" indent="0" algn="r" rtl="1">
              <a:buNone/>
            </a:pPr>
            <a:endParaRPr lang="fa-IR" sz="4800" dirty="0">
              <a:solidFill>
                <a:srgbClr val="7030A0"/>
              </a:solidFill>
            </a:endParaRPr>
          </a:p>
          <a:p>
            <a:pPr algn="ctr" rtl="1">
              <a:buFont typeface="Wingdings" pitchFamily="2" charset="2"/>
              <a:buChar char="ü"/>
            </a:pPr>
            <a:r>
              <a:rPr lang="fa-IR" sz="8000" dirty="0">
                <a:solidFill>
                  <a:srgbClr val="00B050"/>
                </a:solidFill>
              </a:rPr>
              <a:t>پذیرفته</a:t>
            </a:r>
            <a:endParaRPr lang="fa-IR" sz="4800" dirty="0">
              <a:solidFill>
                <a:srgbClr val="00B050"/>
              </a:solidFill>
            </a:endParaRPr>
          </a:p>
        </p:txBody>
      </p:sp>
      <p:sp>
        <p:nvSpPr>
          <p:cNvPr id="4" name="Slide Number Placeholder 3"/>
          <p:cNvSpPr>
            <a:spLocks noGrp="1"/>
          </p:cNvSpPr>
          <p:nvPr>
            <p:ph type="sldNum" sz="quarter" idx="12"/>
          </p:nvPr>
        </p:nvSpPr>
        <p:spPr/>
        <p:txBody>
          <a:bodyPr/>
          <a:lstStyle/>
          <a:p>
            <a:fld id="{6FAF22BB-B8CB-43B2-9A75-2AB6527143BB}" type="slidenum">
              <a:rPr lang="en-US" smtClean="0"/>
              <a:pPr/>
              <a:t>174</a:t>
            </a:fld>
            <a:endParaRPr lang="en-US"/>
          </a:p>
        </p:txBody>
      </p:sp>
      <p:sp>
        <p:nvSpPr>
          <p:cNvPr id="6" name="Rounded Rectangle 5"/>
          <p:cNvSpPr/>
          <p:nvPr/>
        </p:nvSpPr>
        <p:spPr>
          <a:xfrm>
            <a:off x="2423592" y="476672"/>
            <a:ext cx="6264696" cy="612068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r"/>
            <a:r>
              <a:rPr lang="fa-IR" sz="3600" dirty="0">
                <a:solidFill>
                  <a:srgbClr val="7030A0"/>
                </a:solidFill>
                <a:effectLst>
                  <a:glow rad="228600">
                    <a:schemeClr val="accent3">
                      <a:satMod val="175000"/>
                      <a:alpha val="40000"/>
                    </a:schemeClr>
                  </a:glow>
                </a:effectLst>
              </a:rPr>
              <a:t>مثال:</a:t>
            </a:r>
            <a:r>
              <a:rPr lang="fa-IR" sz="3200" dirty="0"/>
              <a:t> </a:t>
            </a:r>
            <a:endParaRPr lang="en-US" sz="3200" dirty="0"/>
          </a:p>
          <a:p>
            <a:pPr algn="r" rtl="1"/>
            <a:r>
              <a:rPr lang="fa-IR" sz="2400" dirty="0"/>
              <a:t>1) ارزشیابی سنجش </a:t>
            </a:r>
            <a:r>
              <a:rPr lang="en-US" sz="2400" dirty="0" err="1"/>
              <a:t>Hb</a:t>
            </a:r>
            <a:r>
              <a:rPr lang="fa-IR" sz="2400" dirty="0"/>
              <a:t>:</a:t>
            </a:r>
          </a:p>
          <a:p>
            <a:r>
              <a:rPr lang="en-US" sz="2400" dirty="0"/>
              <a:t>B = 4%</a:t>
            </a:r>
          </a:p>
          <a:p>
            <a:r>
              <a:rPr lang="en-US" sz="2400" dirty="0"/>
              <a:t>CV = 1.5%</a:t>
            </a:r>
          </a:p>
          <a:p>
            <a:r>
              <a:rPr lang="en-US" sz="2400" dirty="0"/>
              <a:t>TE = 7%</a:t>
            </a:r>
            <a:endParaRPr lang="fa-IR" sz="2400" dirty="0"/>
          </a:p>
          <a:p>
            <a:r>
              <a:rPr lang="en-US" sz="2400" dirty="0"/>
              <a:t>TEa = 6%; </a:t>
            </a:r>
            <a:r>
              <a:rPr lang="fa-IR" sz="2400" dirty="0"/>
              <a:t> </a:t>
            </a:r>
            <a:r>
              <a:rPr lang="en-US" sz="2400" dirty="0"/>
              <a:t>TE &gt; TEa </a:t>
            </a:r>
          </a:p>
          <a:p>
            <a:pPr algn="ctr" rtl="1"/>
            <a:r>
              <a:rPr lang="fa-IR" sz="2800" b="1" dirty="0">
                <a:solidFill>
                  <a:srgbClr val="FF0000"/>
                </a:solidFill>
              </a:rPr>
              <a:t>×</a:t>
            </a:r>
            <a:r>
              <a:rPr lang="fa-IR" sz="2400" dirty="0">
                <a:solidFill>
                  <a:srgbClr val="FF0000"/>
                </a:solidFill>
              </a:rPr>
              <a:t> </a:t>
            </a:r>
            <a:r>
              <a:rPr lang="fa-IR" sz="2400" b="1" dirty="0">
                <a:solidFill>
                  <a:srgbClr val="FF0000"/>
                </a:solidFill>
              </a:rPr>
              <a:t>ناپذیرفته</a:t>
            </a:r>
            <a:endParaRPr lang="en-US" sz="2400" b="1" dirty="0">
              <a:solidFill>
                <a:srgbClr val="FF0000"/>
              </a:solidFill>
            </a:endParaRPr>
          </a:p>
          <a:p>
            <a:pPr algn="ctr" rtl="1"/>
            <a:endParaRPr lang="en-US" sz="2400" dirty="0"/>
          </a:p>
          <a:p>
            <a:pPr algn="r" rtl="1">
              <a:spcBef>
                <a:spcPts val="1800"/>
              </a:spcBef>
            </a:pPr>
            <a:r>
              <a:rPr lang="fa-IR" sz="2400" dirty="0"/>
              <a:t>2) ارزشیابی سنجش </a:t>
            </a:r>
            <a:r>
              <a:rPr lang="en-US" sz="2400" dirty="0"/>
              <a:t>T4</a:t>
            </a:r>
            <a:r>
              <a:rPr lang="fa-IR" sz="2400" dirty="0"/>
              <a:t>:</a:t>
            </a:r>
            <a:endParaRPr lang="fa-IR" sz="2400" b="1" dirty="0">
              <a:solidFill>
                <a:srgbClr val="FF0000"/>
              </a:solidFill>
            </a:endParaRPr>
          </a:p>
          <a:p>
            <a:r>
              <a:rPr lang="en-US" sz="2400" dirty="0"/>
              <a:t>B = 10%</a:t>
            </a:r>
          </a:p>
          <a:p>
            <a:r>
              <a:rPr lang="en-US" sz="2400" dirty="0"/>
              <a:t>CV = 3%</a:t>
            </a:r>
          </a:p>
          <a:p>
            <a:r>
              <a:rPr lang="en-US" sz="2400" dirty="0"/>
              <a:t>TE = 16%</a:t>
            </a:r>
            <a:endParaRPr lang="fa-IR" sz="2400" dirty="0"/>
          </a:p>
          <a:p>
            <a:r>
              <a:rPr lang="en-US" sz="2400" dirty="0"/>
              <a:t>TEa = 20%; </a:t>
            </a:r>
            <a:r>
              <a:rPr lang="fa-IR" sz="2400" dirty="0"/>
              <a:t> </a:t>
            </a:r>
            <a:r>
              <a:rPr lang="en-US" sz="2400" dirty="0"/>
              <a:t>TE &lt; TEa </a:t>
            </a:r>
          </a:p>
          <a:p>
            <a:pPr marL="342900" indent="-342900" algn="ctr" rtl="1">
              <a:buFont typeface="Wingdings" pitchFamily="2" charset="2"/>
              <a:buChar char="ü"/>
            </a:pPr>
            <a:r>
              <a:rPr lang="fa-IR" sz="2800" b="1" dirty="0">
                <a:solidFill>
                  <a:srgbClr val="005C2A"/>
                </a:solidFill>
              </a:rPr>
              <a:t>پذیرفته</a:t>
            </a:r>
          </a:p>
          <a:p>
            <a:endParaRPr lang="en-US" sz="2400" dirty="0"/>
          </a:p>
        </p:txBody>
      </p:sp>
    </p:spTree>
    <p:extLst>
      <p:ext uri="{BB962C8B-B14F-4D97-AF65-F5344CB8AC3E}">
        <p14:creationId xmlns:p14="http://schemas.microsoft.com/office/powerpoint/2010/main" val="7184864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0" dur="500"/>
                                        <p:tgtEl>
                                          <p:spTgt spid="6">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circle(in)">
                                      <p:cBhvr>
                                        <p:cTn id="18" dur="20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barn(inVertical)">
                                      <p:cBhvr>
                                        <p:cTn id="23" dur="5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6">
                                            <p:txEl>
                                              <p:pRg st="6" end="6"/>
                                            </p:txEl>
                                          </p:spTgt>
                                        </p:tgtEl>
                                        <p:attrNameLst>
                                          <p:attrName>style.visibility</p:attrName>
                                        </p:attrNameLst>
                                      </p:cBhvr>
                                      <p:to>
                                        <p:strVal val="visible"/>
                                      </p:to>
                                    </p:set>
                                    <p:animEffect transition="in" filter="barn(inVertical)">
                                      <p:cBhvr>
                                        <p:cTn id="28" dur="500"/>
                                        <p:tgtEl>
                                          <p:spTgt spid="6">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 calcmode="lin" valueType="num">
                                      <p:cBhvr additive="base">
                                        <p:cTn id="3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6">
                                            <p:txEl>
                                              <p:pRg st="9" end="9"/>
                                            </p:txEl>
                                          </p:spTgt>
                                        </p:tgtEl>
                                        <p:attrNameLst>
                                          <p:attrName>style.visibility</p:attrName>
                                        </p:attrNameLst>
                                      </p:cBhvr>
                                      <p:to>
                                        <p:strVal val="visible"/>
                                      </p:to>
                                    </p:set>
                                    <p:anim calcmode="lin" valueType="num">
                                      <p:cBhvr additive="base">
                                        <p:cTn id="37"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 calcmode="lin" valueType="num">
                                      <p:cBhvr additive="base">
                                        <p:cTn id="41"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randombar(horizontal)">
                                      <p:cBhvr>
                                        <p:cTn id="47" dur="500"/>
                                        <p:tgtEl>
                                          <p:spTgt spid="6">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
                                            <p:txEl>
                                              <p:pRg st="12" end="12"/>
                                            </p:txEl>
                                          </p:spTgt>
                                        </p:tgtEl>
                                        <p:attrNameLst>
                                          <p:attrName>style.visibility</p:attrName>
                                        </p:attrNameLst>
                                      </p:cBhvr>
                                      <p:to>
                                        <p:strVal val="visible"/>
                                      </p:to>
                                    </p:set>
                                    <p:animEffect transition="in" filter="barn(inVertical)">
                                      <p:cBhvr>
                                        <p:cTn id="52" dur="500"/>
                                        <p:tgtEl>
                                          <p:spTgt spid="6">
                                            <p:txEl>
                                              <p:pRg st="12" end="1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6">
                                            <p:txEl>
                                              <p:pRg st="13" end="13"/>
                                            </p:txEl>
                                          </p:spTgt>
                                        </p:tgtEl>
                                        <p:attrNameLst>
                                          <p:attrName>style.visibility</p:attrName>
                                        </p:attrNameLst>
                                      </p:cBhvr>
                                      <p:to>
                                        <p:strVal val="visible"/>
                                      </p:to>
                                    </p:set>
                                    <p:animEffect transition="in" filter="barn(inVertical)">
                                      <p:cBhvr>
                                        <p:cTn id="57" dur="500"/>
                                        <p:tgtEl>
                                          <p:spTgt spid="6">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3">
            <a:schemeClr val="accent2"/>
          </a:fillRef>
          <a:effectRef idx="2">
            <a:schemeClr val="accent2"/>
          </a:effectRef>
          <a:fontRef idx="minor">
            <a:schemeClr val="lt1"/>
          </a:fontRef>
        </p:style>
        <p:txBody>
          <a:bodyPr>
            <a:normAutofit/>
          </a:bodyPr>
          <a:lstStyle/>
          <a:p>
            <a:pPr algn="ctr" rtl="1"/>
            <a:r>
              <a:rPr lang="fa-IR" dirty="0"/>
              <a:t>تصمیم‌گیری در باره‌ی روش</a:t>
            </a:r>
          </a:p>
        </p:txBody>
      </p:sp>
      <p:sp>
        <p:nvSpPr>
          <p:cNvPr id="3" name="Content Placeholder 2"/>
          <p:cNvSpPr>
            <a:spLocks noGrp="1"/>
          </p:cNvSpPr>
          <p:nvPr>
            <p:ph idx="1"/>
          </p:nvPr>
        </p:nvSpPr>
        <p:spPr>
          <a:xfrm>
            <a:off x="1991544" y="2204864"/>
            <a:ext cx="8229600" cy="4325112"/>
          </a:xfrm>
          <a:ln>
            <a:solidFill>
              <a:srgbClr val="7030A0"/>
            </a:solidFill>
          </a:ln>
        </p:spPr>
        <p:style>
          <a:lnRef idx="1">
            <a:schemeClr val="accent3"/>
          </a:lnRef>
          <a:fillRef idx="2">
            <a:schemeClr val="accent3"/>
          </a:fillRef>
          <a:effectRef idx="1">
            <a:schemeClr val="accent3"/>
          </a:effectRef>
          <a:fontRef idx="minor">
            <a:schemeClr val="dk1"/>
          </a:fontRef>
        </p:style>
        <p:txBody>
          <a:bodyPr anchor="t"/>
          <a:lstStyle/>
          <a:p>
            <a:pPr marL="109728" indent="0" algn="r" rtl="1">
              <a:buNone/>
            </a:pPr>
            <a:endParaRPr lang="en-US" sz="4800" dirty="0">
              <a:solidFill>
                <a:srgbClr val="7030A0"/>
              </a:solidFill>
            </a:endParaRPr>
          </a:p>
          <a:p>
            <a:pPr marL="109728" indent="0" algn="r" rtl="1">
              <a:buNone/>
            </a:pPr>
            <a:endParaRPr lang="fa-IR" sz="4800" dirty="0">
              <a:solidFill>
                <a:srgbClr val="7030A0"/>
              </a:solidFill>
            </a:endParaRPr>
          </a:p>
          <a:p>
            <a:pPr algn="ctr" rtl="1">
              <a:buFont typeface="Wingdings" pitchFamily="2" charset="2"/>
              <a:buChar char="ü"/>
            </a:pPr>
            <a:r>
              <a:rPr lang="fa-IR" sz="8000" dirty="0">
                <a:solidFill>
                  <a:srgbClr val="00B050"/>
                </a:solidFill>
              </a:rPr>
              <a:t>پذیرفته</a:t>
            </a:r>
            <a:endParaRPr lang="fa-IR" sz="4800" dirty="0">
              <a:solidFill>
                <a:srgbClr val="00B050"/>
              </a:solidFill>
            </a:endParaRPr>
          </a:p>
        </p:txBody>
      </p:sp>
      <p:sp>
        <p:nvSpPr>
          <p:cNvPr id="4" name="Slide Number Placeholder 3"/>
          <p:cNvSpPr>
            <a:spLocks noGrp="1"/>
          </p:cNvSpPr>
          <p:nvPr>
            <p:ph type="sldNum" sz="quarter" idx="12"/>
          </p:nvPr>
        </p:nvSpPr>
        <p:spPr/>
        <p:txBody>
          <a:bodyPr/>
          <a:lstStyle/>
          <a:p>
            <a:fld id="{6FAF22BB-B8CB-43B2-9A75-2AB6527143BB}" type="slidenum">
              <a:rPr lang="en-US" smtClean="0"/>
              <a:pPr/>
              <a:t>175</a:t>
            </a:fld>
            <a:endParaRPr lang="en-US"/>
          </a:p>
        </p:txBody>
      </p:sp>
      <p:sp>
        <p:nvSpPr>
          <p:cNvPr id="6" name="Rounded Rectangle 5"/>
          <p:cNvSpPr/>
          <p:nvPr/>
        </p:nvSpPr>
        <p:spPr>
          <a:xfrm>
            <a:off x="2423592" y="476672"/>
            <a:ext cx="6264696" cy="612068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t"/>
          <a:lstStyle/>
          <a:p>
            <a:pPr algn="r"/>
            <a:r>
              <a:rPr lang="fa-IR" sz="3600" dirty="0">
                <a:solidFill>
                  <a:srgbClr val="7030A0"/>
                </a:solidFill>
                <a:effectLst>
                  <a:glow rad="228600">
                    <a:schemeClr val="accent3">
                      <a:satMod val="175000"/>
                      <a:alpha val="40000"/>
                    </a:schemeClr>
                  </a:glow>
                </a:effectLst>
              </a:rPr>
              <a:t>مثال:</a:t>
            </a:r>
            <a:r>
              <a:rPr lang="fa-IR" sz="3200" dirty="0"/>
              <a:t> </a:t>
            </a:r>
            <a:endParaRPr lang="en-US" sz="3200" dirty="0"/>
          </a:p>
          <a:p>
            <a:pPr algn="r" rtl="1"/>
            <a:r>
              <a:rPr lang="fa-IR" sz="2400" dirty="0"/>
              <a:t>3) ارزشیابی سنجش </a:t>
            </a:r>
            <a:r>
              <a:rPr lang="en-US" sz="2400" dirty="0"/>
              <a:t>PT</a:t>
            </a:r>
            <a:r>
              <a:rPr lang="fa-IR" sz="2400" dirty="0"/>
              <a:t>:</a:t>
            </a:r>
          </a:p>
          <a:p>
            <a:r>
              <a:rPr lang="en-US" sz="2400" dirty="0"/>
              <a:t>B = 5%</a:t>
            </a:r>
          </a:p>
          <a:p>
            <a:r>
              <a:rPr lang="en-US" sz="2400" dirty="0"/>
              <a:t>CV =6%</a:t>
            </a:r>
          </a:p>
          <a:p>
            <a:r>
              <a:rPr lang="en-US" sz="2400" dirty="0"/>
              <a:t>TEa = 15%</a:t>
            </a:r>
          </a:p>
          <a:p>
            <a:pPr algn="ctr" rtl="1"/>
            <a:r>
              <a:rPr lang="fa-IR" sz="2800" b="1" dirty="0">
                <a:solidFill>
                  <a:srgbClr val="FF0000"/>
                </a:solidFill>
              </a:rPr>
              <a:t>×</a:t>
            </a:r>
            <a:r>
              <a:rPr lang="fa-IR" sz="2400" dirty="0">
                <a:solidFill>
                  <a:srgbClr val="FF0000"/>
                </a:solidFill>
              </a:rPr>
              <a:t> </a:t>
            </a:r>
            <a:r>
              <a:rPr lang="fa-IR" sz="2400" b="1" dirty="0">
                <a:solidFill>
                  <a:srgbClr val="FF0000"/>
                </a:solidFill>
              </a:rPr>
              <a:t>ناپذیرفته</a:t>
            </a:r>
            <a:endParaRPr lang="en-US" sz="2400" b="1" dirty="0">
              <a:solidFill>
                <a:srgbClr val="FF0000"/>
              </a:solidFill>
            </a:endParaRPr>
          </a:p>
          <a:p>
            <a:pPr algn="ctr" rtl="1"/>
            <a:endParaRPr lang="en-US" sz="2400" dirty="0"/>
          </a:p>
          <a:p>
            <a:pPr algn="r" rtl="1">
              <a:spcBef>
                <a:spcPts val="1800"/>
              </a:spcBef>
            </a:pPr>
            <a:r>
              <a:rPr lang="fa-IR" sz="2400" dirty="0"/>
              <a:t>2) ارزشیابی سنجش </a:t>
            </a:r>
            <a:r>
              <a:rPr lang="en-US" sz="2400" dirty="0"/>
              <a:t>Na</a:t>
            </a:r>
            <a:r>
              <a:rPr lang="fa-IR" sz="2400" dirty="0"/>
              <a:t>:</a:t>
            </a:r>
            <a:endParaRPr lang="fa-IR" sz="2400" b="1" dirty="0">
              <a:solidFill>
                <a:srgbClr val="FF0000"/>
              </a:solidFill>
            </a:endParaRPr>
          </a:p>
          <a:p>
            <a:r>
              <a:rPr lang="en-US" sz="2400" dirty="0"/>
              <a:t>B = 1%</a:t>
            </a:r>
          </a:p>
          <a:p>
            <a:r>
              <a:rPr lang="en-US" sz="2400" dirty="0"/>
              <a:t>CV = 0.2%</a:t>
            </a:r>
          </a:p>
          <a:p>
            <a:r>
              <a:rPr lang="en-US" sz="2400" dirty="0"/>
              <a:t>TEa = 3% </a:t>
            </a:r>
            <a:r>
              <a:rPr lang="fa-IR" sz="2400" dirty="0"/>
              <a:t> </a:t>
            </a:r>
            <a:endParaRPr lang="en-US" sz="2400" dirty="0"/>
          </a:p>
          <a:p>
            <a:pPr marL="342900" indent="-342900" algn="ctr" rtl="1">
              <a:buFont typeface="Wingdings" pitchFamily="2" charset="2"/>
              <a:buChar char="ü"/>
            </a:pPr>
            <a:r>
              <a:rPr lang="fa-IR" sz="2800" b="1" dirty="0">
                <a:solidFill>
                  <a:srgbClr val="005C2A"/>
                </a:solidFill>
              </a:rPr>
              <a:t>پذیرفته</a:t>
            </a:r>
          </a:p>
          <a:p>
            <a:endParaRPr lang="en-US" sz="2400" dirty="0"/>
          </a:p>
        </p:txBody>
      </p:sp>
    </p:spTree>
    <p:extLst>
      <p:ext uri="{BB962C8B-B14F-4D97-AF65-F5344CB8AC3E}">
        <p14:creationId xmlns:p14="http://schemas.microsoft.com/office/powerpoint/2010/main" val="330593614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randombar(horizontal)">
                                      <p:cBhvr>
                                        <p:cTn id="7" dur="500"/>
                                        <p:tgtEl>
                                          <p:spTgt spid="6">
                                            <p:txEl>
                                              <p:pRg st="1" end="1"/>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randombar(horizontal)">
                                      <p:cBhvr>
                                        <p:cTn id="10" dur="500"/>
                                        <p:tgtEl>
                                          <p:spTgt spid="6">
                                            <p:txEl>
                                              <p:pRg st="2" end="2"/>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randombar(horizontal)">
                                      <p:cBhvr>
                                        <p:cTn id="13" dur="500"/>
                                        <p:tgtEl>
                                          <p:spTgt spid="6">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6">
                                            <p:txEl>
                                              <p:pRg st="4" end="4"/>
                                            </p:txEl>
                                          </p:spTgt>
                                        </p:tgtEl>
                                        <p:attrNameLst>
                                          <p:attrName>style.visibility</p:attrName>
                                        </p:attrNameLst>
                                      </p:cBhvr>
                                      <p:to>
                                        <p:strVal val="visible"/>
                                      </p:to>
                                    </p:set>
                                    <p:animEffect transition="in" filter="barn(inVertical)">
                                      <p:cBhvr>
                                        <p:cTn id="18" dur="500"/>
                                        <p:tgtEl>
                                          <p:spTgt spid="6">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animEffect transition="in" filter="barn(inVertical)">
                                      <p:cBhvr>
                                        <p:cTn id="23" dur="500"/>
                                        <p:tgtEl>
                                          <p:spTgt spid="6">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xEl>
                                              <p:pRg st="7" end="7"/>
                                            </p:txEl>
                                          </p:spTgt>
                                        </p:tgtEl>
                                        <p:attrNameLst>
                                          <p:attrName>style.visibility</p:attrName>
                                        </p:attrNameLst>
                                      </p:cBhvr>
                                      <p:to>
                                        <p:strVal val="visible"/>
                                      </p:to>
                                    </p:set>
                                    <p:anim calcmode="lin" valueType="num">
                                      <p:cBhvr additive="base">
                                        <p:cTn id="28"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
                                            <p:txEl>
                                              <p:pRg st="7" end="7"/>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6">
                                            <p:txEl>
                                              <p:pRg st="8" end="8"/>
                                            </p:txEl>
                                          </p:spTgt>
                                        </p:tgtEl>
                                        <p:attrNameLst>
                                          <p:attrName>style.visibility</p:attrName>
                                        </p:attrNameLst>
                                      </p:cBhvr>
                                      <p:to>
                                        <p:strVal val="visible"/>
                                      </p:to>
                                    </p:set>
                                    <p:anim calcmode="lin" valueType="num">
                                      <p:cBhvr additive="base">
                                        <p:cTn id="32"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6">
                                            <p:txEl>
                                              <p:pRg st="8" end="8"/>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6">
                                            <p:txEl>
                                              <p:pRg st="9" end="9"/>
                                            </p:txEl>
                                          </p:spTgt>
                                        </p:tgtEl>
                                        <p:attrNameLst>
                                          <p:attrName>style.visibility</p:attrName>
                                        </p:attrNameLst>
                                      </p:cBhvr>
                                      <p:to>
                                        <p:strVal val="visible"/>
                                      </p:to>
                                    </p:set>
                                    <p:anim calcmode="lin" valueType="num">
                                      <p:cBhvr additive="base">
                                        <p:cTn id="36"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6">
                                            <p:txEl>
                                              <p:pRg st="10" end="10"/>
                                            </p:txEl>
                                          </p:spTgt>
                                        </p:tgtEl>
                                        <p:attrNameLst>
                                          <p:attrName>style.visibility</p:attrName>
                                        </p:attrNameLst>
                                      </p:cBhvr>
                                      <p:to>
                                        <p:strVal val="visible"/>
                                      </p:to>
                                    </p:set>
                                    <p:animEffect transition="in" filter="barn(inVertical)">
                                      <p:cBhvr>
                                        <p:cTn id="42" dur="500"/>
                                        <p:tgtEl>
                                          <p:spTgt spid="6">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6">
                                            <p:txEl>
                                              <p:pRg st="11" end="11"/>
                                            </p:txEl>
                                          </p:spTgt>
                                        </p:tgtEl>
                                        <p:attrNameLst>
                                          <p:attrName>style.visibility</p:attrName>
                                        </p:attrNameLst>
                                      </p:cBhvr>
                                      <p:to>
                                        <p:strVal val="visible"/>
                                      </p:to>
                                    </p:set>
                                    <p:animEffect transition="in" filter="barn(inVertical)">
                                      <p:cBhvr>
                                        <p:cTn id="47"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685800"/>
            <a:ext cx="8229600" cy="1066800"/>
          </a:xfrm>
          <a:solidFill>
            <a:schemeClr val="bg1"/>
          </a:solidFill>
        </p:spPr>
        <p:style>
          <a:lnRef idx="1">
            <a:schemeClr val="accent1"/>
          </a:lnRef>
          <a:fillRef idx="2">
            <a:schemeClr val="accent1"/>
          </a:fillRef>
          <a:effectRef idx="1">
            <a:schemeClr val="accent1"/>
          </a:effectRef>
          <a:fontRef idx="minor">
            <a:schemeClr val="dk1"/>
          </a:fontRef>
        </p:style>
        <p:txBody>
          <a:bodyPr rtlCol="0">
            <a:normAutofit/>
          </a:bodyPr>
          <a:lstStyle/>
          <a:p>
            <a:pPr algn="ctr" rtl="1">
              <a:defRPr/>
            </a:pPr>
            <a:r>
              <a:rPr lang="fa-IR" b="1" dirty="0">
                <a:solidFill>
                  <a:srgbClr val="FF0000"/>
                </a:solidFill>
              </a:rPr>
              <a:t>عیار سیگما </a:t>
            </a:r>
            <a:r>
              <a:rPr lang="en-US" b="1" dirty="0">
                <a:solidFill>
                  <a:srgbClr val="FF0000"/>
                </a:solidFill>
              </a:rPr>
              <a:t>Six metrics</a:t>
            </a:r>
          </a:p>
        </p:txBody>
      </p:sp>
      <p:sp>
        <p:nvSpPr>
          <p:cNvPr id="3" name="Content Placeholder 2"/>
          <p:cNvSpPr>
            <a:spLocks noGrp="1"/>
          </p:cNvSpPr>
          <p:nvPr>
            <p:ph idx="1"/>
          </p:nvPr>
        </p:nvSpPr>
        <p:spPr>
          <a:xfrm>
            <a:off x="1981200" y="1981200"/>
            <a:ext cx="8229600" cy="4593336"/>
          </a:xfrm>
        </p:spPr>
        <p:style>
          <a:lnRef idx="1">
            <a:schemeClr val="accent1"/>
          </a:lnRef>
          <a:fillRef idx="2">
            <a:schemeClr val="accent1"/>
          </a:fillRef>
          <a:effectRef idx="1">
            <a:schemeClr val="accent1"/>
          </a:effectRef>
          <a:fontRef idx="minor">
            <a:schemeClr val="dk1"/>
          </a:fontRef>
        </p:style>
        <p:txBody>
          <a:bodyPr rtlCol="0">
            <a:normAutofit/>
          </a:bodyPr>
          <a:lstStyle/>
          <a:p>
            <a:pPr marL="109728" indent="0" algn="r" rtl="1">
              <a:buNone/>
              <a:defRPr/>
            </a:pPr>
            <a:endParaRPr lang="fa-IR" dirty="0"/>
          </a:p>
          <a:p>
            <a:pPr marL="109728" indent="0" algn="r" rtl="1">
              <a:buNone/>
              <a:defRPr/>
            </a:pPr>
            <a:endParaRPr lang="fa-IR" dirty="0"/>
          </a:p>
          <a:p>
            <a:pPr marL="109728" indent="0" algn="r" rtl="1">
              <a:buNone/>
              <a:defRPr/>
            </a:pPr>
            <a:r>
              <a:rPr lang="en-US" dirty="0" err="1"/>
              <a:t>TEa</a:t>
            </a:r>
            <a:r>
              <a:rPr lang="en-US" dirty="0"/>
              <a:t> = 30%</a:t>
            </a:r>
          </a:p>
          <a:p>
            <a:pPr marL="109728" indent="0" algn="r" rtl="1">
              <a:buNone/>
              <a:defRPr/>
            </a:pPr>
            <a:r>
              <a:rPr lang="en-US" dirty="0"/>
              <a:t>Bias = </a:t>
            </a:r>
            <a:r>
              <a:rPr lang="en-US" dirty="0">
                <a:solidFill>
                  <a:schemeClr val="tx1"/>
                </a:solidFill>
              </a:rPr>
              <a:t>10</a:t>
            </a:r>
            <a:r>
              <a:rPr lang="en-US" dirty="0"/>
              <a:t>%</a:t>
            </a:r>
          </a:p>
          <a:p>
            <a:pPr marL="109728" indent="0" algn="r" rtl="1">
              <a:buNone/>
              <a:defRPr/>
            </a:pPr>
            <a:r>
              <a:rPr lang="en-US" dirty="0"/>
              <a:t>CV = 4 </a:t>
            </a:r>
          </a:p>
          <a:p>
            <a:pPr marL="109728" indent="0" algn="r" rtl="1">
              <a:buNone/>
              <a:defRPr/>
            </a:pPr>
            <a:endParaRPr lang="en-US" dirty="0"/>
          </a:p>
          <a:p>
            <a:pPr marL="109728" indent="0" algn="r" rtl="1">
              <a:buNone/>
              <a:defRPr/>
            </a:pPr>
            <a:r>
              <a:rPr lang="en-US" dirty="0"/>
              <a:t>SM = 5</a:t>
            </a:r>
          </a:p>
        </p:txBody>
      </p:sp>
      <p:sp>
        <p:nvSpPr>
          <p:cNvPr id="11" name="TextBox 10"/>
          <p:cNvSpPr txBox="1"/>
          <p:nvPr/>
        </p:nvSpPr>
        <p:spPr>
          <a:xfrm>
            <a:off x="8991600" y="2057401"/>
            <a:ext cx="1160314" cy="584775"/>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n-US" sz="3200" b="1" dirty="0">
                <a:solidFill>
                  <a:srgbClr val="0070C0"/>
                </a:solidFill>
              </a:rPr>
              <a:t>ALP</a:t>
            </a:r>
            <a:endParaRPr lang="en-US" sz="2800" b="1" dirty="0">
              <a:solidFill>
                <a:srgbClr val="0070C0"/>
              </a:solidFill>
            </a:endParaRPr>
          </a:p>
        </p:txBody>
      </p:sp>
      <p:sp>
        <p:nvSpPr>
          <p:cNvPr id="35" name="Rectangle 34"/>
          <p:cNvSpPr/>
          <p:nvPr/>
        </p:nvSpPr>
        <p:spPr>
          <a:xfrm>
            <a:off x="3124200" y="2286001"/>
            <a:ext cx="2667000" cy="399309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pic>
        <p:nvPicPr>
          <p:cNvPr id="36" name="Picture 4" descr="http://t2.gstatic.com/images?q=tbn:ANd9GcRQIVmFiKoxUwjTnJcXmFziM_xeJbVyV3e0wFXGf0uOcWzBgOmG"/>
          <p:cNvPicPr>
            <a:picLocks noChangeAspect="1" noChangeArrowheads="1"/>
          </p:cNvPicPr>
          <p:nvPr/>
        </p:nvPicPr>
        <p:blipFill>
          <a:blip r:embed="rId2">
            <a:clrChange>
              <a:clrFrom>
                <a:srgbClr val="FFFFFF"/>
              </a:clrFrom>
              <a:clrTo>
                <a:srgbClr val="FFFFFF">
                  <a:alpha val="0"/>
                </a:srgbClr>
              </a:clrTo>
            </a:clrChange>
            <a:duotone>
              <a:prstClr val="black"/>
              <a:schemeClr val="tx1">
                <a:tint val="45000"/>
                <a:satMod val="400000"/>
              </a:schemeClr>
            </a:duotone>
            <a:extLst>
              <a:ext uri="{28A0092B-C50C-407E-A947-70E740481C1C}">
                <a14:useLocalDpi xmlns:a14="http://schemas.microsoft.com/office/drawing/2010/main" val="0"/>
              </a:ext>
            </a:extLst>
          </a:blip>
          <a:srcRect/>
          <a:stretch>
            <a:fillRect/>
          </a:stretch>
        </p:blipFill>
        <p:spPr bwMode="auto">
          <a:xfrm>
            <a:off x="4191000" y="4697760"/>
            <a:ext cx="1295400" cy="2160240"/>
          </a:xfrm>
          <a:prstGeom prst="rect">
            <a:avLst/>
          </a:prstGeom>
          <a:noFill/>
          <a:extLst>
            <a:ext uri="{909E8E84-426E-40DD-AFC4-6F175D3DCCD1}">
              <a14:hiddenFill xmlns:a14="http://schemas.microsoft.com/office/drawing/2010/main">
                <a:solidFill>
                  <a:srgbClr val="FFFFFF"/>
                </a:solidFill>
              </a14:hiddenFill>
            </a:ext>
          </a:extLst>
        </p:spPr>
      </p:pic>
      <p:cxnSp>
        <p:nvCxnSpPr>
          <p:cNvPr id="39" name="Straight Arrow Connector 38"/>
          <p:cNvCxnSpPr/>
          <p:nvPr/>
        </p:nvCxnSpPr>
        <p:spPr>
          <a:xfrm rot="5400000" flipH="1" flipV="1">
            <a:off x="2857500" y="4305300"/>
            <a:ext cx="3886200" cy="1588"/>
          </a:xfrm>
          <a:prstGeom prst="straightConnector1">
            <a:avLst/>
          </a:prstGeom>
          <a:ln w="38100">
            <a:solidFill>
              <a:schemeClr val="bg1"/>
            </a:solidFill>
            <a:tailEnd type="arrow"/>
          </a:ln>
        </p:spPr>
        <p:style>
          <a:lnRef idx="3">
            <a:schemeClr val="accent4"/>
          </a:lnRef>
          <a:fillRef idx="0">
            <a:schemeClr val="accent4"/>
          </a:fillRef>
          <a:effectRef idx="2">
            <a:schemeClr val="accent4"/>
          </a:effectRef>
          <a:fontRef idx="minor">
            <a:schemeClr val="tx1"/>
          </a:fontRef>
        </p:style>
      </p:cxnSp>
      <p:cxnSp>
        <p:nvCxnSpPr>
          <p:cNvPr id="40" name="Straight Connector 39"/>
          <p:cNvCxnSpPr/>
          <p:nvPr/>
        </p:nvCxnSpPr>
        <p:spPr>
          <a:xfrm rot="16200000" flipH="1">
            <a:off x="2423848" y="4281754"/>
            <a:ext cx="3993095" cy="1588"/>
          </a:xfrm>
          <a:prstGeom prst="line">
            <a:avLst/>
          </a:prstGeom>
          <a:ln>
            <a:prstDash val="dash"/>
          </a:ln>
        </p:spPr>
        <p:style>
          <a:lnRef idx="3">
            <a:schemeClr val="dk1"/>
          </a:lnRef>
          <a:fillRef idx="0">
            <a:schemeClr val="dk1"/>
          </a:fillRef>
          <a:effectRef idx="2">
            <a:schemeClr val="dk1"/>
          </a:effectRef>
          <a:fontRef idx="minor">
            <a:schemeClr val="tx1"/>
          </a:fontRef>
        </p:style>
      </p:cxnSp>
      <p:sp>
        <p:nvSpPr>
          <p:cNvPr id="9" name="Content Placeholder 2"/>
          <p:cNvSpPr txBox="1">
            <a:spLocks/>
          </p:cNvSpPr>
          <p:nvPr/>
        </p:nvSpPr>
        <p:spPr>
          <a:xfrm>
            <a:off x="1989667" y="2009426"/>
            <a:ext cx="8229600" cy="4593336"/>
          </a:xfrm>
          <a:prstGeom prst="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vert="horz" rtlCol="0" anchor="ctr">
            <a:normAutofit/>
          </a:bodyPr>
          <a:lstStyle>
            <a:lvl1pPr marL="365760" indent="-256032" algn="l" rtl="0" eaLnBrk="1" latinLnBrk="0" hangingPunct="1">
              <a:spcBef>
                <a:spcPts val="300"/>
              </a:spcBef>
              <a:buClr>
                <a:schemeClr val="accent3"/>
              </a:buClr>
              <a:buFont typeface="Georgia"/>
              <a:buChar char="•"/>
              <a:defRPr kumimoji="0" sz="2800" kern="1200">
                <a:solidFill>
                  <a:schemeClr val="dk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dk1"/>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dk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dk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dk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dk1"/>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dk1"/>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dk1"/>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dk1"/>
                </a:solidFill>
                <a:latin typeface="+mn-lt"/>
                <a:ea typeface="+mn-ea"/>
                <a:cs typeface="+mn-cs"/>
              </a:defRPr>
            </a:lvl9pPr>
          </a:lstStyle>
          <a:p>
            <a:pPr algn="r" rtl="1">
              <a:spcAft>
                <a:spcPts val="1800"/>
              </a:spcAft>
              <a:buFont typeface="Wingdings" panose="05000000000000000000" pitchFamily="2" charset="2"/>
              <a:buChar char="v"/>
              <a:defRPr/>
            </a:pPr>
            <a:r>
              <a:rPr lang="fa-IR" sz="3600" dirty="0">
                <a:solidFill>
                  <a:srgbClr val="005C2A"/>
                </a:solidFill>
              </a:rPr>
              <a:t>اطلاعاتی بیش از گزارش «قبول/مردود»</a:t>
            </a:r>
          </a:p>
          <a:p>
            <a:pPr marL="109728" indent="0" algn="ctr" rtl="1">
              <a:spcAft>
                <a:spcPts val="1200"/>
              </a:spcAft>
              <a:buNone/>
              <a:defRPr/>
            </a:pPr>
            <a:r>
              <a:rPr lang="fa-IR" sz="3600" b="1" dirty="0">
                <a:solidFill>
                  <a:srgbClr val="7030A0"/>
                </a:solidFill>
              </a:rPr>
              <a:t>گزارش «چقدر خوب/چقدربد»</a:t>
            </a:r>
          </a:p>
          <a:p>
            <a:pPr marL="109728" indent="0" algn="ctr" rtl="1">
              <a:spcAft>
                <a:spcPts val="600"/>
              </a:spcAft>
              <a:buNone/>
              <a:defRPr/>
            </a:pPr>
            <a:r>
              <a:rPr lang="fa-IR" sz="5400" b="1" dirty="0">
                <a:solidFill>
                  <a:srgbClr val="FF0000"/>
                </a:solidFill>
              </a:rPr>
              <a:t>مقدار عددی کیفیت!</a:t>
            </a:r>
          </a:p>
        </p:txBody>
      </p:sp>
    </p:spTree>
    <p:extLst>
      <p:ext uri="{BB962C8B-B14F-4D97-AF65-F5344CB8AC3E}">
        <p14:creationId xmlns:p14="http://schemas.microsoft.com/office/powerpoint/2010/main" val="5820983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p:cTn id="7"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838200" y="1406768"/>
            <a:ext cx="10515600" cy="5275385"/>
          </a:xfrm>
        </p:spPr>
        <p:txBody>
          <a:bodyPr>
            <a:normAutofit/>
          </a:bodyPr>
          <a:lstStyle/>
          <a:p>
            <a:pPr marL="0" indent="0" rtl="1">
              <a:spcAft>
                <a:spcPts val="600"/>
              </a:spcAft>
              <a:buNone/>
            </a:pPr>
            <a:r>
              <a:rPr lang="en-US" sz="3200" b="1" dirty="0"/>
              <a:t>TE = </a:t>
            </a:r>
            <a:r>
              <a:rPr lang="en-US" sz="3200" b="1" dirty="0">
                <a:solidFill>
                  <a:srgbClr val="FF0000"/>
                </a:solidFill>
              </a:rPr>
              <a:t>Bias</a:t>
            </a:r>
            <a:r>
              <a:rPr lang="en-US" sz="3200" b="1" dirty="0">
                <a:solidFill>
                  <a:srgbClr val="0070C0"/>
                </a:solidFill>
              </a:rPr>
              <a:t> </a:t>
            </a:r>
            <a:r>
              <a:rPr lang="en-US" sz="3200" b="1" dirty="0"/>
              <a:t>+</a:t>
            </a:r>
            <a:r>
              <a:rPr lang="en-US" sz="3200" b="1" dirty="0">
                <a:solidFill>
                  <a:srgbClr val="0070C0"/>
                </a:solidFill>
              </a:rPr>
              <a:t> 2 SD</a:t>
            </a:r>
            <a:endParaRPr lang="fa-IR" sz="3200" b="1" dirty="0"/>
          </a:p>
          <a:p>
            <a:pPr marL="0" indent="0" rtl="1">
              <a:spcAft>
                <a:spcPts val="600"/>
              </a:spcAft>
              <a:buNone/>
            </a:pPr>
            <a:r>
              <a:rPr lang="en-US" sz="3200" b="1" dirty="0"/>
              <a:t>TE ≤ TEa</a:t>
            </a:r>
            <a:r>
              <a:rPr lang="fa-IR" sz="3200" b="1" dirty="0"/>
              <a:t> </a:t>
            </a:r>
            <a:endParaRPr lang="en-US" sz="3200" b="1" dirty="0"/>
          </a:p>
          <a:p>
            <a:pPr marL="0" indent="0" algn="ctr" rtl="1">
              <a:spcAft>
                <a:spcPts val="600"/>
              </a:spcAft>
              <a:buNone/>
            </a:pPr>
            <a:endParaRPr lang="en-US" sz="4000" b="1" dirty="0"/>
          </a:p>
        </p:txBody>
      </p:sp>
      <p:pic>
        <p:nvPicPr>
          <p:cNvPr id="15" name="Picture 14">
            <a:extLst>
              <a:ext uri="{FF2B5EF4-FFF2-40B4-BE49-F238E27FC236}">
                <a16:creationId xmlns:a16="http://schemas.microsoft.com/office/drawing/2014/main" id="{BCDF8FA9-C056-46A6-AD74-0AFE8BCA9E7F}"/>
              </a:ext>
            </a:extLst>
          </p:cNvPr>
          <p:cNvPicPr>
            <a:picLocks noChangeAspect="1"/>
          </p:cNvPicPr>
          <p:nvPr/>
        </p:nvPicPr>
        <p:blipFill rotWithShape="1">
          <a:blip r:embed="rId2">
            <a:extLst>
              <a:ext uri="{28A0092B-C50C-407E-A947-70E740481C1C}">
                <a14:useLocalDpi xmlns:a14="http://schemas.microsoft.com/office/drawing/2010/main" val="0"/>
              </a:ext>
            </a:extLst>
          </a:blip>
          <a:srcRect l="1375" t="5453" r="2336" b="5458"/>
          <a:stretch/>
        </p:blipFill>
        <p:spPr>
          <a:xfrm>
            <a:off x="3108959" y="2926080"/>
            <a:ext cx="6569613" cy="2525152"/>
          </a:xfrm>
          <a:prstGeom prst="rect">
            <a:avLst/>
          </a:prstGeom>
        </p:spPr>
      </p:pic>
      <p:sp>
        <p:nvSpPr>
          <p:cNvPr id="5" name="TextBox 4"/>
          <p:cNvSpPr txBox="1"/>
          <p:nvPr/>
        </p:nvSpPr>
        <p:spPr>
          <a:xfrm>
            <a:off x="281354" y="161197"/>
            <a:ext cx="11003418" cy="646331"/>
          </a:xfrm>
          <a:prstGeom prst="rect">
            <a:avLst/>
          </a:prstGeom>
          <a:noFill/>
          <a:ln>
            <a:solidFill>
              <a:schemeClr val="tx1"/>
            </a:solidFill>
          </a:ln>
        </p:spPr>
        <p:txBody>
          <a:bodyPr wrap="square" rtlCol="0">
            <a:spAutoFit/>
          </a:bodyPr>
          <a:lstStyle/>
          <a:p>
            <a:pPr algn="r" rtl="1"/>
            <a:r>
              <a:rPr lang="fa-IR" sz="3600" b="1" dirty="0">
                <a:solidFill>
                  <a:srgbClr val="0070C0"/>
                </a:solidFill>
              </a:rPr>
              <a:t>عیار سیگما و </a:t>
            </a:r>
            <a:r>
              <a:rPr lang="fa-IR" sz="3600" b="1" dirty="0">
                <a:solidFill>
                  <a:srgbClr val="FF0000"/>
                </a:solidFill>
              </a:rPr>
              <a:t>خطای کل</a:t>
            </a:r>
            <a:endParaRPr lang="en-US" sz="3600" b="1" dirty="0">
              <a:solidFill>
                <a:srgbClr val="FF0000"/>
              </a:solidFill>
            </a:endParaRPr>
          </a:p>
        </p:txBody>
      </p:sp>
      <p:pic>
        <p:nvPicPr>
          <p:cNvPr id="6" name="Picture 5">
            <a:extLst>
              <a:ext uri="{FF2B5EF4-FFF2-40B4-BE49-F238E27FC236}">
                <a16:creationId xmlns:a16="http://schemas.microsoft.com/office/drawing/2014/main" id="{D1F0AA01-1DEF-4414-8C25-2ED3B2D54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711" y="1938456"/>
            <a:ext cx="574734" cy="460245"/>
          </a:xfrm>
          <a:prstGeom prst="rect">
            <a:avLst/>
          </a:prstGeom>
        </p:spPr>
      </p:pic>
      <p:cxnSp>
        <p:nvCxnSpPr>
          <p:cNvPr id="7" name="Straight Connector 6">
            <a:extLst>
              <a:ext uri="{FF2B5EF4-FFF2-40B4-BE49-F238E27FC236}">
                <a16:creationId xmlns:a16="http://schemas.microsoft.com/office/drawing/2014/main" id="{546ACC5A-8252-4DF7-8F57-9E784C9659DA}"/>
              </a:ext>
            </a:extLst>
          </p:cNvPr>
          <p:cNvCxnSpPr/>
          <p:nvPr/>
        </p:nvCxnSpPr>
        <p:spPr>
          <a:xfrm>
            <a:off x="3474720" y="2862932"/>
            <a:ext cx="0" cy="223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B04858-7DB5-42C9-96FC-24128C89E04A}"/>
              </a:ext>
            </a:extLst>
          </p:cNvPr>
          <p:cNvCxnSpPr/>
          <p:nvPr/>
        </p:nvCxnSpPr>
        <p:spPr>
          <a:xfrm>
            <a:off x="9311371" y="2882371"/>
            <a:ext cx="0" cy="223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hidden="1">
            <a:extLst>
              <a:ext uri="{FF2B5EF4-FFF2-40B4-BE49-F238E27FC236}">
                <a16:creationId xmlns:a16="http://schemas.microsoft.com/office/drawing/2014/main" id="{FCC181A9-6741-435D-A094-357A9D73E110}"/>
              </a:ext>
            </a:extLst>
          </p:cNvPr>
          <p:cNvCxnSpPr/>
          <p:nvPr/>
        </p:nvCxnSpPr>
        <p:spPr>
          <a:xfrm>
            <a:off x="6426595" y="2882371"/>
            <a:ext cx="0" cy="2232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2E8BB459-28AE-4E2A-8705-A27A74235E61}"/>
              </a:ext>
            </a:extLst>
          </p:cNvPr>
          <p:cNvSpPr/>
          <p:nvPr/>
        </p:nvSpPr>
        <p:spPr>
          <a:xfrm>
            <a:off x="6431907" y="4437112"/>
            <a:ext cx="1800000" cy="33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ln>
                  <a:solidFill>
                    <a:srgbClr val="002060"/>
                  </a:solidFill>
                </a:ln>
                <a:solidFill>
                  <a:schemeClr val="tx1">
                    <a:lumMod val="85000"/>
                    <a:lumOff val="15000"/>
                  </a:schemeClr>
                </a:solidFill>
              </a:rPr>
              <a:t>|</a:t>
            </a:r>
            <a:endParaRPr lang="fa-IR" sz="2400" b="1" dirty="0">
              <a:ln>
                <a:solidFill>
                  <a:srgbClr val="002060"/>
                </a:solidFill>
              </a:ln>
              <a:solidFill>
                <a:schemeClr val="tx1">
                  <a:lumMod val="85000"/>
                  <a:lumOff val="15000"/>
                </a:schemeClr>
              </a:solidFill>
            </a:endParaRPr>
          </a:p>
        </p:txBody>
      </p:sp>
      <p:sp>
        <p:nvSpPr>
          <p:cNvPr id="18" name="TextBox 17">
            <a:extLst>
              <a:ext uri="{FF2B5EF4-FFF2-40B4-BE49-F238E27FC236}">
                <a16:creationId xmlns:a16="http://schemas.microsoft.com/office/drawing/2014/main" id="{693996CB-F667-4686-9674-CD0F4B702F63}"/>
              </a:ext>
            </a:extLst>
          </p:cNvPr>
          <p:cNvSpPr txBox="1"/>
          <p:nvPr/>
        </p:nvSpPr>
        <p:spPr>
          <a:xfrm>
            <a:off x="6001879" y="2510010"/>
            <a:ext cx="783771" cy="338554"/>
          </a:xfrm>
          <a:prstGeom prst="rect">
            <a:avLst/>
          </a:prstGeom>
          <a:noFill/>
        </p:spPr>
        <p:txBody>
          <a:bodyPr wrap="square" rtlCol="0">
            <a:spAutoFit/>
          </a:bodyPr>
          <a:lstStyle/>
          <a:p>
            <a:pPr algn="ctr"/>
            <a:r>
              <a:rPr lang="en-US" sz="1600" b="1" dirty="0"/>
              <a:t>Target</a:t>
            </a:r>
          </a:p>
        </p:txBody>
      </p:sp>
      <p:sp>
        <p:nvSpPr>
          <p:cNvPr id="19" name="TextBox 18">
            <a:extLst>
              <a:ext uri="{FF2B5EF4-FFF2-40B4-BE49-F238E27FC236}">
                <a16:creationId xmlns:a16="http://schemas.microsoft.com/office/drawing/2014/main" id="{C9F9B92F-D315-4A8D-9A63-2D4A9E33F2ED}"/>
              </a:ext>
            </a:extLst>
          </p:cNvPr>
          <p:cNvSpPr txBox="1"/>
          <p:nvPr/>
        </p:nvSpPr>
        <p:spPr>
          <a:xfrm>
            <a:off x="3108959" y="2519911"/>
            <a:ext cx="783771" cy="338554"/>
          </a:xfrm>
          <a:prstGeom prst="rect">
            <a:avLst/>
          </a:prstGeom>
          <a:noFill/>
        </p:spPr>
        <p:txBody>
          <a:bodyPr wrap="square" rtlCol="0">
            <a:spAutoFit/>
          </a:bodyPr>
          <a:lstStyle/>
          <a:p>
            <a:pPr algn="ctr"/>
            <a:r>
              <a:rPr lang="en-US" sz="1600" b="1" dirty="0"/>
              <a:t>-TEa</a:t>
            </a:r>
          </a:p>
        </p:txBody>
      </p:sp>
      <p:sp>
        <p:nvSpPr>
          <p:cNvPr id="20" name="TextBox 19">
            <a:extLst>
              <a:ext uri="{FF2B5EF4-FFF2-40B4-BE49-F238E27FC236}">
                <a16:creationId xmlns:a16="http://schemas.microsoft.com/office/drawing/2014/main" id="{9B6E004F-F30D-466A-BEA5-7563CDA98637}"/>
              </a:ext>
            </a:extLst>
          </p:cNvPr>
          <p:cNvSpPr txBox="1"/>
          <p:nvPr/>
        </p:nvSpPr>
        <p:spPr>
          <a:xfrm>
            <a:off x="8894801" y="2505059"/>
            <a:ext cx="783771" cy="338554"/>
          </a:xfrm>
          <a:prstGeom prst="rect">
            <a:avLst/>
          </a:prstGeom>
          <a:noFill/>
        </p:spPr>
        <p:txBody>
          <a:bodyPr wrap="square" rtlCol="0">
            <a:spAutoFit/>
          </a:bodyPr>
          <a:lstStyle/>
          <a:p>
            <a:pPr algn="ctr"/>
            <a:r>
              <a:rPr lang="en-US" sz="1600" b="1" dirty="0"/>
              <a:t>+TEa</a:t>
            </a:r>
          </a:p>
        </p:txBody>
      </p:sp>
      <p:sp>
        <p:nvSpPr>
          <p:cNvPr id="21" name="Rectangle 20">
            <a:extLst>
              <a:ext uri="{FF2B5EF4-FFF2-40B4-BE49-F238E27FC236}">
                <a16:creationId xmlns:a16="http://schemas.microsoft.com/office/drawing/2014/main" id="{36944027-327C-48D9-9138-58CF964E9BD8}"/>
              </a:ext>
            </a:extLst>
          </p:cNvPr>
          <p:cNvSpPr/>
          <p:nvPr/>
        </p:nvSpPr>
        <p:spPr>
          <a:xfrm>
            <a:off x="4606464" y="4437112"/>
            <a:ext cx="1800000" cy="33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ln>
                  <a:solidFill>
                    <a:srgbClr val="002060"/>
                  </a:solidFill>
                </a:ln>
                <a:solidFill>
                  <a:schemeClr val="tx1">
                    <a:lumMod val="85000"/>
                    <a:lumOff val="15000"/>
                  </a:schemeClr>
                </a:solidFill>
              </a:rPr>
              <a:t>|</a:t>
            </a:r>
            <a:endParaRPr lang="fa-IR" sz="2400" b="1" dirty="0">
              <a:ln>
                <a:solidFill>
                  <a:srgbClr val="002060"/>
                </a:solidFill>
              </a:ln>
              <a:solidFill>
                <a:schemeClr val="tx1">
                  <a:lumMod val="85000"/>
                  <a:lumOff val="15000"/>
                </a:schemeClr>
              </a:solidFill>
            </a:endParaRPr>
          </a:p>
        </p:txBody>
      </p:sp>
      <p:sp>
        <p:nvSpPr>
          <p:cNvPr id="22" name="TextBox 21">
            <a:extLst>
              <a:ext uri="{FF2B5EF4-FFF2-40B4-BE49-F238E27FC236}">
                <a16:creationId xmlns:a16="http://schemas.microsoft.com/office/drawing/2014/main" id="{FB8F2E72-CCDD-48B2-80EF-856FE2B0F3FB}"/>
              </a:ext>
            </a:extLst>
          </p:cNvPr>
          <p:cNvSpPr txBox="1"/>
          <p:nvPr/>
        </p:nvSpPr>
        <p:spPr>
          <a:xfrm>
            <a:off x="1012507" y="2858465"/>
            <a:ext cx="1421201" cy="523220"/>
          </a:xfrm>
          <a:prstGeom prst="rect">
            <a:avLst/>
          </a:prstGeom>
          <a:noFill/>
        </p:spPr>
        <p:txBody>
          <a:bodyPr wrap="square" rtlCol="1">
            <a:spAutoFit/>
          </a:bodyPr>
          <a:lstStyle/>
          <a:p>
            <a:r>
              <a:rPr lang="en-US" sz="2800" b="1" dirty="0">
                <a:solidFill>
                  <a:srgbClr val="0070C0"/>
                </a:solidFill>
              </a:rPr>
              <a:t>SM = ?</a:t>
            </a:r>
            <a:endParaRPr lang="fa-IR" sz="2800" b="1" dirty="0">
              <a:solidFill>
                <a:srgbClr val="0070C0"/>
              </a:solidFill>
            </a:endParaRPr>
          </a:p>
        </p:txBody>
      </p:sp>
      <p:sp>
        <p:nvSpPr>
          <p:cNvPr id="23" name="TextBox 22">
            <a:extLst>
              <a:ext uri="{FF2B5EF4-FFF2-40B4-BE49-F238E27FC236}">
                <a16:creationId xmlns:a16="http://schemas.microsoft.com/office/drawing/2014/main" id="{79D4BFCA-698E-4AD9-AA4D-260968809E69}"/>
              </a:ext>
            </a:extLst>
          </p:cNvPr>
          <p:cNvSpPr txBox="1"/>
          <p:nvPr/>
        </p:nvSpPr>
        <p:spPr>
          <a:xfrm>
            <a:off x="1012507" y="3429000"/>
            <a:ext cx="1729252" cy="523220"/>
          </a:xfrm>
          <a:prstGeom prst="rect">
            <a:avLst/>
          </a:prstGeom>
          <a:noFill/>
        </p:spPr>
        <p:txBody>
          <a:bodyPr wrap="square" rtlCol="1">
            <a:spAutoFit/>
          </a:bodyPr>
          <a:lstStyle/>
          <a:p>
            <a:r>
              <a:rPr lang="en-US" sz="2800" b="1" dirty="0">
                <a:solidFill>
                  <a:srgbClr val="0070C0"/>
                </a:solidFill>
              </a:rPr>
              <a:t>SM = 3.2</a:t>
            </a:r>
            <a:endParaRPr lang="fa-IR" sz="2800" b="1" dirty="0">
              <a:solidFill>
                <a:srgbClr val="0070C0"/>
              </a:solidFill>
            </a:endParaRPr>
          </a:p>
        </p:txBody>
      </p:sp>
      <p:sp>
        <p:nvSpPr>
          <p:cNvPr id="24" name="TextBox 23">
            <a:extLst>
              <a:ext uri="{FF2B5EF4-FFF2-40B4-BE49-F238E27FC236}">
                <a16:creationId xmlns:a16="http://schemas.microsoft.com/office/drawing/2014/main" id="{B4B2DF1D-9ACE-412F-85F8-EDEA794E3A0B}"/>
              </a:ext>
            </a:extLst>
          </p:cNvPr>
          <p:cNvSpPr txBox="1"/>
          <p:nvPr/>
        </p:nvSpPr>
        <p:spPr>
          <a:xfrm>
            <a:off x="3218052" y="1981839"/>
            <a:ext cx="1729252" cy="523220"/>
          </a:xfrm>
          <a:prstGeom prst="rect">
            <a:avLst/>
          </a:prstGeom>
          <a:noFill/>
        </p:spPr>
        <p:txBody>
          <a:bodyPr wrap="square" rtlCol="1">
            <a:spAutoFit/>
          </a:bodyPr>
          <a:lstStyle/>
          <a:p>
            <a:r>
              <a:rPr lang="en-US" sz="2800" b="1" dirty="0">
                <a:solidFill>
                  <a:srgbClr val="FF0000"/>
                </a:solidFill>
              </a:rPr>
              <a:t>DR &lt; 5%</a:t>
            </a:r>
            <a:endParaRPr lang="fa-IR" sz="2800" b="1" dirty="0">
              <a:solidFill>
                <a:srgbClr val="FF0000"/>
              </a:solidFill>
            </a:endParaRPr>
          </a:p>
        </p:txBody>
      </p:sp>
      <p:cxnSp>
        <p:nvCxnSpPr>
          <p:cNvPr id="25" name="Straight Connector 24">
            <a:extLst>
              <a:ext uri="{FF2B5EF4-FFF2-40B4-BE49-F238E27FC236}">
                <a16:creationId xmlns:a16="http://schemas.microsoft.com/office/drawing/2014/main" id="{DE7FF38C-C22F-4951-AE0C-2E3B84A6E08B}"/>
              </a:ext>
            </a:extLst>
          </p:cNvPr>
          <p:cNvCxnSpPr/>
          <p:nvPr/>
        </p:nvCxnSpPr>
        <p:spPr>
          <a:xfrm>
            <a:off x="3309620" y="5056832"/>
            <a:ext cx="606298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E258DF-3011-4578-8385-B8429559CA44}"/>
              </a:ext>
            </a:extLst>
          </p:cNvPr>
          <p:cNvCxnSpPr/>
          <p:nvPr/>
        </p:nvCxnSpPr>
        <p:spPr>
          <a:xfrm>
            <a:off x="6426595" y="3076913"/>
            <a:ext cx="0" cy="1750613"/>
          </a:xfrm>
          <a:prstGeom prst="line">
            <a:avLst/>
          </a:prstGeom>
          <a:ln w="381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2520B5B-4A62-44F7-9284-91AB2FCEDEC3}"/>
              </a:ext>
            </a:extLst>
          </p:cNvPr>
          <p:cNvCxnSpPr/>
          <p:nvPr/>
        </p:nvCxnSpPr>
        <p:spPr>
          <a:xfrm>
            <a:off x="6456040" y="3034771"/>
            <a:ext cx="0" cy="2232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170139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wipe(down)">
                                      <p:cBhvr>
                                        <p:cTn id="10" dur="500"/>
                                        <p:tgtEl>
                                          <p:spTgt spid="27"/>
                                        </p:tgtEl>
                                      </p:cBhvr>
                                    </p:animEffect>
                                  </p:childTnLst>
                                </p:cTn>
                              </p:par>
                              <p:par>
                                <p:cTn id="11" presetID="22" presetClass="entr" presetSubtype="4"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down)">
                                      <p:cBhvr>
                                        <p:cTn id="13" dur="500"/>
                                        <p:tgtEl>
                                          <p:spTgt spid="7"/>
                                        </p:tgtEl>
                                      </p:cBhvr>
                                    </p:animEffect>
                                  </p:childTnLst>
                                </p:cTn>
                              </p:par>
                              <p:par>
                                <p:cTn id="14" presetID="22" presetClass="entr" presetSubtype="4"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down)">
                                      <p:cBhvr>
                                        <p:cTn id="16" dur="500"/>
                                        <p:tgtEl>
                                          <p:spTgt spid="10"/>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par>
                          <p:cTn id="34" fill="hold">
                            <p:stCondLst>
                              <p:cond delay="500"/>
                            </p:stCondLst>
                            <p:childTnLst>
                              <p:par>
                                <p:cTn id="35" presetID="10"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right)">
                                      <p:cBhvr>
                                        <p:cTn id="50" dur="500"/>
                                        <p:tgtEl>
                                          <p:spTgt spid="21"/>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3"/>
                                        </p:tgtEl>
                                        <p:attrNameLst>
                                          <p:attrName>style.visibility</p:attrName>
                                        </p:attrNameLst>
                                      </p:cBhvr>
                                      <p:to>
                                        <p:strVal val="visible"/>
                                      </p:to>
                                    </p:set>
                                    <p:animEffect transition="in" filter="wipe(left)">
                                      <p:cBhvr>
                                        <p:cTn id="6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p:bldP spid="20" grpId="0"/>
      <p:bldP spid="21" grpId="0" animBg="1"/>
      <p:bldP spid="22" grpId="0"/>
      <p:bldP spid="23" grpId="0"/>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838200" y="1406768"/>
            <a:ext cx="10515600" cy="5275385"/>
          </a:xfrm>
        </p:spPr>
        <p:txBody>
          <a:bodyPr>
            <a:normAutofit/>
          </a:bodyPr>
          <a:lstStyle/>
          <a:p>
            <a:pPr marL="0" indent="0" rtl="1">
              <a:spcAft>
                <a:spcPts val="600"/>
              </a:spcAft>
              <a:buNone/>
            </a:pPr>
            <a:r>
              <a:rPr lang="en-US" sz="3200" b="1" dirty="0"/>
              <a:t>TE = </a:t>
            </a:r>
            <a:r>
              <a:rPr lang="en-US" sz="3200" b="1" dirty="0">
                <a:solidFill>
                  <a:srgbClr val="FF0000"/>
                </a:solidFill>
              </a:rPr>
              <a:t>Bias</a:t>
            </a:r>
            <a:r>
              <a:rPr lang="en-US" sz="3200" b="1" dirty="0">
                <a:solidFill>
                  <a:srgbClr val="0070C0"/>
                </a:solidFill>
              </a:rPr>
              <a:t> </a:t>
            </a:r>
            <a:r>
              <a:rPr lang="en-US" sz="3200" b="1" dirty="0"/>
              <a:t>+</a:t>
            </a:r>
            <a:r>
              <a:rPr lang="en-US" sz="3200" b="1" dirty="0">
                <a:solidFill>
                  <a:srgbClr val="0070C0"/>
                </a:solidFill>
              </a:rPr>
              <a:t> 2 SD</a:t>
            </a:r>
            <a:endParaRPr lang="fa-IR" sz="3200" b="1" dirty="0">
              <a:solidFill>
                <a:srgbClr val="0070C0"/>
              </a:solidFill>
            </a:endParaRPr>
          </a:p>
          <a:p>
            <a:pPr marL="0" indent="0" rtl="1">
              <a:spcAft>
                <a:spcPts val="600"/>
              </a:spcAft>
              <a:buNone/>
            </a:pPr>
            <a:r>
              <a:rPr lang="en-US" sz="3200" b="1" dirty="0"/>
              <a:t>TE ≤ TEa</a:t>
            </a:r>
            <a:r>
              <a:rPr lang="fa-IR" sz="3200" b="1" dirty="0"/>
              <a:t> </a:t>
            </a:r>
            <a:endParaRPr lang="en-US" sz="3200" b="1" dirty="0"/>
          </a:p>
          <a:p>
            <a:pPr marL="0" indent="0" algn="ctr" rtl="1">
              <a:spcAft>
                <a:spcPts val="600"/>
              </a:spcAft>
              <a:buNone/>
            </a:pPr>
            <a:endParaRPr lang="en-US" sz="4000" b="1" dirty="0"/>
          </a:p>
        </p:txBody>
      </p:sp>
      <p:pic>
        <p:nvPicPr>
          <p:cNvPr id="15" name="Picture 14">
            <a:extLst>
              <a:ext uri="{FF2B5EF4-FFF2-40B4-BE49-F238E27FC236}">
                <a16:creationId xmlns:a16="http://schemas.microsoft.com/office/drawing/2014/main" id="{BCDF8FA9-C056-46A6-AD74-0AFE8BCA9E7F}"/>
              </a:ext>
            </a:extLst>
          </p:cNvPr>
          <p:cNvPicPr>
            <a:picLocks noChangeAspect="1"/>
          </p:cNvPicPr>
          <p:nvPr/>
        </p:nvPicPr>
        <p:blipFill rotWithShape="1">
          <a:blip r:embed="rId2">
            <a:extLst>
              <a:ext uri="{28A0092B-C50C-407E-A947-70E740481C1C}">
                <a14:useLocalDpi xmlns:a14="http://schemas.microsoft.com/office/drawing/2010/main" val="0"/>
              </a:ext>
            </a:extLst>
          </a:blip>
          <a:srcRect l="1375" t="5453" r="2336" b="5458"/>
          <a:stretch/>
        </p:blipFill>
        <p:spPr>
          <a:xfrm>
            <a:off x="3667760" y="2926080"/>
            <a:ext cx="4472940" cy="2525152"/>
          </a:xfrm>
          <a:prstGeom prst="rect">
            <a:avLst/>
          </a:prstGeom>
        </p:spPr>
      </p:pic>
      <p:sp>
        <p:nvSpPr>
          <p:cNvPr id="5" name="TextBox 4"/>
          <p:cNvSpPr txBox="1"/>
          <p:nvPr/>
        </p:nvSpPr>
        <p:spPr>
          <a:xfrm>
            <a:off x="281354" y="161197"/>
            <a:ext cx="11003418" cy="646331"/>
          </a:xfrm>
          <a:prstGeom prst="rect">
            <a:avLst/>
          </a:prstGeom>
          <a:noFill/>
          <a:ln>
            <a:solidFill>
              <a:schemeClr val="tx1"/>
            </a:solidFill>
          </a:ln>
        </p:spPr>
        <p:txBody>
          <a:bodyPr wrap="square" rtlCol="0">
            <a:spAutoFit/>
          </a:bodyPr>
          <a:lstStyle/>
          <a:p>
            <a:pPr algn="r" rtl="1"/>
            <a:r>
              <a:rPr lang="fa-IR" sz="3600" b="1" dirty="0">
                <a:solidFill>
                  <a:srgbClr val="0070C0"/>
                </a:solidFill>
              </a:rPr>
              <a:t>عیار سیگما و </a:t>
            </a:r>
            <a:r>
              <a:rPr lang="fa-IR" sz="3600" b="1" dirty="0">
                <a:solidFill>
                  <a:srgbClr val="FF0000"/>
                </a:solidFill>
              </a:rPr>
              <a:t>خطای کل</a:t>
            </a:r>
            <a:endParaRPr lang="en-US" sz="3600" b="1" dirty="0">
              <a:solidFill>
                <a:srgbClr val="FF0000"/>
              </a:solidFill>
            </a:endParaRPr>
          </a:p>
        </p:txBody>
      </p:sp>
      <p:pic>
        <p:nvPicPr>
          <p:cNvPr id="6" name="Picture 5">
            <a:extLst>
              <a:ext uri="{FF2B5EF4-FFF2-40B4-BE49-F238E27FC236}">
                <a16:creationId xmlns:a16="http://schemas.microsoft.com/office/drawing/2014/main" id="{D1F0AA01-1DEF-4414-8C25-2ED3B2D54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711" y="1938456"/>
            <a:ext cx="574734" cy="460245"/>
          </a:xfrm>
          <a:prstGeom prst="rect">
            <a:avLst/>
          </a:prstGeom>
        </p:spPr>
      </p:pic>
      <p:cxnSp>
        <p:nvCxnSpPr>
          <p:cNvPr id="7" name="Straight Connector 6">
            <a:extLst>
              <a:ext uri="{FF2B5EF4-FFF2-40B4-BE49-F238E27FC236}">
                <a16:creationId xmlns:a16="http://schemas.microsoft.com/office/drawing/2014/main" id="{546ACC5A-8252-4DF7-8F57-9E784C9659DA}"/>
              </a:ext>
            </a:extLst>
          </p:cNvPr>
          <p:cNvCxnSpPr/>
          <p:nvPr/>
        </p:nvCxnSpPr>
        <p:spPr>
          <a:xfrm>
            <a:off x="3474720" y="2862932"/>
            <a:ext cx="0" cy="223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B04858-7DB5-42C9-96FC-24128C89E04A}"/>
              </a:ext>
            </a:extLst>
          </p:cNvPr>
          <p:cNvCxnSpPr/>
          <p:nvPr/>
        </p:nvCxnSpPr>
        <p:spPr>
          <a:xfrm>
            <a:off x="9311371" y="2882371"/>
            <a:ext cx="0" cy="223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C181A9-6741-435D-A094-357A9D73E110}"/>
              </a:ext>
            </a:extLst>
          </p:cNvPr>
          <p:cNvCxnSpPr/>
          <p:nvPr/>
        </p:nvCxnSpPr>
        <p:spPr>
          <a:xfrm>
            <a:off x="6426595" y="2882371"/>
            <a:ext cx="0" cy="2232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93996CB-F667-4686-9674-CD0F4B702F63}"/>
              </a:ext>
            </a:extLst>
          </p:cNvPr>
          <p:cNvSpPr txBox="1"/>
          <p:nvPr/>
        </p:nvSpPr>
        <p:spPr>
          <a:xfrm>
            <a:off x="6001879" y="2510010"/>
            <a:ext cx="783771" cy="338554"/>
          </a:xfrm>
          <a:prstGeom prst="rect">
            <a:avLst/>
          </a:prstGeom>
          <a:noFill/>
        </p:spPr>
        <p:txBody>
          <a:bodyPr wrap="square" rtlCol="0">
            <a:spAutoFit/>
          </a:bodyPr>
          <a:lstStyle/>
          <a:p>
            <a:pPr algn="ctr"/>
            <a:r>
              <a:rPr lang="en-US" sz="1600" b="1" dirty="0"/>
              <a:t>Target</a:t>
            </a:r>
          </a:p>
        </p:txBody>
      </p:sp>
      <p:sp>
        <p:nvSpPr>
          <p:cNvPr id="19" name="TextBox 18">
            <a:extLst>
              <a:ext uri="{FF2B5EF4-FFF2-40B4-BE49-F238E27FC236}">
                <a16:creationId xmlns:a16="http://schemas.microsoft.com/office/drawing/2014/main" id="{C9F9B92F-D315-4A8D-9A63-2D4A9E33F2ED}"/>
              </a:ext>
            </a:extLst>
          </p:cNvPr>
          <p:cNvSpPr txBox="1"/>
          <p:nvPr/>
        </p:nvSpPr>
        <p:spPr>
          <a:xfrm>
            <a:off x="3108959" y="2519911"/>
            <a:ext cx="783771" cy="338554"/>
          </a:xfrm>
          <a:prstGeom prst="rect">
            <a:avLst/>
          </a:prstGeom>
          <a:noFill/>
        </p:spPr>
        <p:txBody>
          <a:bodyPr wrap="square" rtlCol="0">
            <a:spAutoFit/>
          </a:bodyPr>
          <a:lstStyle/>
          <a:p>
            <a:pPr algn="ctr"/>
            <a:r>
              <a:rPr lang="en-US" sz="1600" b="1" dirty="0"/>
              <a:t>-TEa</a:t>
            </a:r>
          </a:p>
        </p:txBody>
      </p:sp>
      <p:sp>
        <p:nvSpPr>
          <p:cNvPr id="20" name="TextBox 19">
            <a:extLst>
              <a:ext uri="{FF2B5EF4-FFF2-40B4-BE49-F238E27FC236}">
                <a16:creationId xmlns:a16="http://schemas.microsoft.com/office/drawing/2014/main" id="{9B6E004F-F30D-466A-BEA5-7563CDA98637}"/>
              </a:ext>
            </a:extLst>
          </p:cNvPr>
          <p:cNvSpPr txBox="1"/>
          <p:nvPr/>
        </p:nvSpPr>
        <p:spPr>
          <a:xfrm>
            <a:off x="8894801" y="2505059"/>
            <a:ext cx="783771" cy="338554"/>
          </a:xfrm>
          <a:prstGeom prst="rect">
            <a:avLst/>
          </a:prstGeom>
          <a:noFill/>
        </p:spPr>
        <p:txBody>
          <a:bodyPr wrap="square" rtlCol="0">
            <a:spAutoFit/>
          </a:bodyPr>
          <a:lstStyle/>
          <a:p>
            <a:pPr algn="ctr"/>
            <a:r>
              <a:rPr lang="en-US" sz="1600" b="1" dirty="0"/>
              <a:t>+TEa</a:t>
            </a:r>
          </a:p>
        </p:txBody>
      </p:sp>
      <p:sp>
        <p:nvSpPr>
          <p:cNvPr id="21" name="Rectangle 20">
            <a:extLst>
              <a:ext uri="{FF2B5EF4-FFF2-40B4-BE49-F238E27FC236}">
                <a16:creationId xmlns:a16="http://schemas.microsoft.com/office/drawing/2014/main" id="{36944027-327C-48D9-9138-58CF964E9BD8}"/>
              </a:ext>
            </a:extLst>
          </p:cNvPr>
          <p:cNvSpPr/>
          <p:nvPr/>
        </p:nvSpPr>
        <p:spPr>
          <a:xfrm>
            <a:off x="4685029" y="4437112"/>
            <a:ext cx="1219201" cy="33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dirty="0">
                <a:ln>
                  <a:solidFill>
                    <a:srgbClr val="002060"/>
                  </a:solidFill>
                </a:ln>
                <a:solidFill>
                  <a:schemeClr val="tx1">
                    <a:lumMod val="85000"/>
                    <a:lumOff val="15000"/>
                  </a:schemeClr>
                </a:solidFill>
              </a:rPr>
              <a:t>|</a:t>
            </a:r>
            <a:endParaRPr lang="fa-IR" sz="2000" b="1" dirty="0">
              <a:ln>
                <a:solidFill>
                  <a:srgbClr val="002060"/>
                </a:solidFill>
              </a:ln>
              <a:solidFill>
                <a:schemeClr val="tx1">
                  <a:lumMod val="85000"/>
                  <a:lumOff val="15000"/>
                </a:schemeClr>
              </a:solidFill>
            </a:endParaRPr>
          </a:p>
        </p:txBody>
      </p:sp>
      <p:sp>
        <p:nvSpPr>
          <p:cNvPr id="23" name="TextBox 22">
            <a:extLst>
              <a:ext uri="{FF2B5EF4-FFF2-40B4-BE49-F238E27FC236}">
                <a16:creationId xmlns:a16="http://schemas.microsoft.com/office/drawing/2014/main" id="{79D4BFCA-698E-4AD9-AA4D-260968809E69}"/>
              </a:ext>
            </a:extLst>
          </p:cNvPr>
          <p:cNvSpPr txBox="1"/>
          <p:nvPr/>
        </p:nvSpPr>
        <p:spPr>
          <a:xfrm>
            <a:off x="1012507" y="3429000"/>
            <a:ext cx="1729252" cy="523220"/>
          </a:xfrm>
          <a:prstGeom prst="rect">
            <a:avLst/>
          </a:prstGeom>
          <a:noFill/>
        </p:spPr>
        <p:txBody>
          <a:bodyPr wrap="square" rtlCol="1">
            <a:spAutoFit/>
          </a:bodyPr>
          <a:lstStyle/>
          <a:p>
            <a:r>
              <a:rPr lang="en-US" sz="2800" b="1" dirty="0">
                <a:solidFill>
                  <a:srgbClr val="0070C0"/>
                </a:solidFill>
              </a:rPr>
              <a:t>SM = 4</a:t>
            </a:r>
            <a:endParaRPr lang="fa-IR" sz="2800" b="1" dirty="0">
              <a:solidFill>
                <a:srgbClr val="0070C0"/>
              </a:solidFill>
            </a:endParaRPr>
          </a:p>
        </p:txBody>
      </p:sp>
      <p:sp>
        <p:nvSpPr>
          <p:cNvPr id="25" name="Rectangle 24">
            <a:extLst>
              <a:ext uri="{FF2B5EF4-FFF2-40B4-BE49-F238E27FC236}">
                <a16:creationId xmlns:a16="http://schemas.microsoft.com/office/drawing/2014/main" id="{DF3C5F5E-F7BA-48D4-82AE-4DED3BFC40EE}"/>
              </a:ext>
            </a:extLst>
          </p:cNvPr>
          <p:cNvSpPr/>
          <p:nvPr/>
        </p:nvSpPr>
        <p:spPr>
          <a:xfrm>
            <a:off x="5916536" y="4437112"/>
            <a:ext cx="510059" cy="337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b="1" dirty="0">
              <a:ln>
                <a:solidFill>
                  <a:srgbClr val="002060"/>
                </a:solidFill>
              </a:ln>
            </a:endParaRPr>
          </a:p>
        </p:txBody>
      </p:sp>
      <p:cxnSp>
        <p:nvCxnSpPr>
          <p:cNvPr id="26" name="Straight Connector 25">
            <a:extLst>
              <a:ext uri="{FF2B5EF4-FFF2-40B4-BE49-F238E27FC236}">
                <a16:creationId xmlns:a16="http://schemas.microsoft.com/office/drawing/2014/main" id="{0FD775FB-F3A1-4BC7-9557-73097472C704}"/>
              </a:ext>
            </a:extLst>
          </p:cNvPr>
          <p:cNvCxnSpPr/>
          <p:nvPr/>
        </p:nvCxnSpPr>
        <p:spPr>
          <a:xfrm>
            <a:off x="3309620" y="5056832"/>
            <a:ext cx="606298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8CFC41C-EF25-4695-B401-CF7C27B43A57}"/>
              </a:ext>
            </a:extLst>
          </p:cNvPr>
          <p:cNvSpPr txBox="1"/>
          <p:nvPr/>
        </p:nvSpPr>
        <p:spPr>
          <a:xfrm>
            <a:off x="3218052" y="1981839"/>
            <a:ext cx="1729252" cy="523220"/>
          </a:xfrm>
          <a:prstGeom prst="rect">
            <a:avLst/>
          </a:prstGeom>
          <a:noFill/>
        </p:spPr>
        <p:txBody>
          <a:bodyPr wrap="square" rtlCol="1">
            <a:spAutoFit/>
          </a:bodyPr>
          <a:lstStyle/>
          <a:p>
            <a:r>
              <a:rPr lang="en-US" sz="2800" b="1" dirty="0">
                <a:solidFill>
                  <a:srgbClr val="FF0000"/>
                </a:solidFill>
              </a:rPr>
              <a:t>DR &lt; 5%</a:t>
            </a:r>
            <a:endParaRPr lang="fa-IR" sz="2800" b="1" dirty="0">
              <a:solidFill>
                <a:srgbClr val="FF0000"/>
              </a:solidFill>
            </a:endParaRPr>
          </a:p>
        </p:txBody>
      </p:sp>
      <p:cxnSp>
        <p:nvCxnSpPr>
          <p:cNvPr id="24" name="Straight Connector 23">
            <a:extLst>
              <a:ext uri="{FF2B5EF4-FFF2-40B4-BE49-F238E27FC236}">
                <a16:creationId xmlns:a16="http://schemas.microsoft.com/office/drawing/2014/main" id="{A6676498-3D04-4859-B57E-2CCCBED491E1}"/>
              </a:ext>
            </a:extLst>
          </p:cNvPr>
          <p:cNvCxnSpPr/>
          <p:nvPr/>
        </p:nvCxnSpPr>
        <p:spPr>
          <a:xfrm>
            <a:off x="5951984" y="3091833"/>
            <a:ext cx="0" cy="1750613"/>
          </a:xfrm>
          <a:prstGeom prst="line">
            <a:avLst/>
          </a:prstGeom>
          <a:ln w="381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42601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838200" y="1406768"/>
            <a:ext cx="10515600" cy="5275385"/>
          </a:xfrm>
        </p:spPr>
        <p:txBody>
          <a:bodyPr>
            <a:normAutofit/>
          </a:bodyPr>
          <a:lstStyle/>
          <a:p>
            <a:pPr marL="0" indent="0" rtl="1">
              <a:spcAft>
                <a:spcPts val="600"/>
              </a:spcAft>
              <a:buNone/>
            </a:pPr>
            <a:r>
              <a:rPr lang="en-US" sz="3200" b="1" dirty="0"/>
              <a:t>TE = </a:t>
            </a:r>
            <a:r>
              <a:rPr lang="en-US" sz="3200" b="1" dirty="0">
                <a:solidFill>
                  <a:srgbClr val="FF0000"/>
                </a:solidFill>
              </a:rPr>
              <a:t>Bias</a:t>
            </a:r>
            <a:r>
              <a:rPr lang="en-US" sz="3200" b="1" dirty="0">
                <a:solidFill>
                  <a:srgbClr val="0070C0"/>
                </a:solidFill>
              </a:rPr>
              <a:t> </a:t>
            </a:r>
            <a:r>
              <a:rPr lang="en-US" sz="3200" b="1" dirty="0"/>
              <a:t>+</a:t>
            </a:r>
            <a:r>
              <a:rPr lang="en-US" sz="3200" b="1" dirty="0">
                <a:solidFill>
                  <a:srgbClr val="0070C0"/>
                </a:solidFill>
              </a:rPr>
              <a:t> 2 SD</a:t>
            </a:r>
            <a:endParaRPr lang="fa-IR" sz="3200" b="1" dirty="0">
              <a:solidFill>
                <a:srgbClr val="0070C0"/>
              </a:solidFill>
            </a:endParaRPr>
          </a:p>
          <a:p>
            <a:pPr marL="0" indent="0" rtl="1">
              <a:spcAft>
                <a:spcPts val="600"/>
              </a:spcAft>
              <a:buNone/>
            </a:pPr>
            <a:r>
              <a:rPr lang="en-US" sz="3200" b="1" dirty="0"/>
              <a:t>TE ≤ TEa</a:t>
            </a:r>
            <a:r>
              <a:rPr lang="fa-IR" sz="3200" b="1" dirty="0"/>
              <a:t> </a:t>
            </a:r>
            <a:endParaRPr lang="en-US" sz="3200" b="1" dirty="0"/>
          </a:p>
          <a:p>
            <a:pPr marL="0" indent="0" algn="ctr" rtl="1">
              <a:spcAft>
                <a:spcPts val="600"/>
              </a:spcAft>
              <a:buNone/>
            </a:pPr>
            <a:endParaRPr lang="en-US" sz="4000" b="1" dirty="0"/>
          </a:p>
        </p:txBody>
      </p:sp>
      <p:pic>
        <p:nvPicPr>
          <p:cNvPr id="15" name="Picture 14">
            <a:extLst>
              <a:ext uri="{FF2B5EF4-FFF2-40B4-BE49-F238E27FC236}">
                <a16:creationId xmlns:a16="http://schemas.microsoft.com/office/drawing/2014/main" id="{BCDF8FA9-C056-46A6-AD74-0AFE8BCA9E7F}"/>
              </a:ext>
            </a:extLst>
          </p:cNvPr>
          <p:cNvPicPr>
            <a:picLocks noChangeAspect="1"/>
          </p:cNvPicPr>
          <p:nvPr/>
        </p:nvPicPr>
        <p:blipFill rotWithShape="1">
          <a:blip r:embed="rId2">
            <a:extLst>
              <a:ext uri="{28A0092B-C50C-407E-A947-70E740481C1C}">
                <a14:useLocalDpi xmlns:a14="http://schemas.microsoft.com/office/drawing/2010/main" val="0"/>
              </a:ext>
            </a:extLst>
          </a:blip>
          <a:srcRect l="1375" t="5453" r="2336" b="5458"/>
          <a:stretch/>
        </p:blipFill>
        <p:spPr>
          <a:xfrm>
            <a:off x="5727305" y="2926080"/>
            <a:ext cx="2832495" cy="2525152"/>
          </a:xfrm>
          <a:prstGeom prst="rect">
            <a:avLst/>
          </a:prstGeom>
        </p:spPr>
      </p:pic>
      <p:sp>
        <p:nvSpPr>
          <p:cNvPr id="5" name="TextBox 4"/>
          <p:cNvSpPr txBox="1"/>
          <p:nvPr/>
        </p:nvSpPr>
        <p:spPr>
          <a:xfrm>
            <a:off x="281354" y="161197"/>
            <a:ext cx="11003418" cy="646331"/>
          </a:xfrm>
          <a:prstGeom prst="rect">
            <a:avLst/>
          </a:prstGeom>
          <a:noFill/>
          <a:ln>
            <a:solidFill>
              <a:schemeClr val="tx1"/>
            </a:solidFill>
          </a:ln>
        </p:spPr>
        <p:txBody>
          <a:bodyPr wrap="square" rtlCol="0">
            <a:spAutoFit/>
          </a:bodyPr>
          <a:lstStyle/>
          <a:p>
            <a:pPr algn="r" rtl="1"/>
            <a:r>
              <a:rPr lang="fa-IR" sz="3600" b="1" dirty="0">
                <a:solidFill>
                  <a:srgbClr val="0070C0"/>
                </a:solidFill>
              </a:rPr>
              <a:t>عیار سیگما و </a:t>
            </a:r>
            <a:r>
              <a:rPr lang="fa-IR" sz="3600" b="1" dirty="0">
                <a:solidFill>
                  <a:srgbClr val="FF0000"/>
                </a:solidFill>
              </a:rPr>
              <a:t>خطای کل</a:t>
            </a:r>
            <a:endParaRPr lang="en-US" sz="3600" b="1" dirty="0">
              <a:solidFill>
                <a:srgbClr val="FF0000"/>
              </a:solidFill>
            </a:endParaRPr>
          </a:p>
        </p:txBody>
      </p:sp>
      <p:pic>
        <p:nvPicPr>
          <p:cNvPr id="6" name="Picture 5">
            <a:extLst>
              <a:ext uri="{FF2B5EF4-FFF2-40B4-BE49-F238E27FC236}">
                <a16:creationId xmlns:a16="http://schemas.microsoft.com/office/drawing/2014/main" id="{D1F0AA01-1DEF-4414-8C25-2ED3B2D54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711" y="1938456"/>
            <a:ext cx="574734" cy="460245"/>
          </a:xfrm>
          <a:prstGeom prst="rect">
            <a:avLst/>
          </a:prstGeom>
        </p:spPr>
      </p:pic>
      <p:cxnSp>
        <p:nvCxnSpPr>
          <p:cNvPr id="7" name="Straight Connector 6">
            <a:extLst>
              <a:ext uri="{FF2B5EF4-FFF2-40B4-BE49-F238E27FC236}">
                <a16:creationId xmlns:a16="http://schemas.microsoft.com/office/drawing/2014/main" id="{546ACC5A-8252-4DF7-8F57-9E784C9659DA}"/>
              </a:ext>
            </a:extLst>
          </p:cNvPr>
          <p:cNvCxnSpPr/>
          <p:nvPr/>
        </p:nvCxnSpPr>
        <p:spPr>
          <a:xfrm>
            <a:off x="3474720" y="2862932"/>
            <a:ext cx="0" cy="223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B04858-7DB5-42C9-96FC-24128C89E04A}"/>
              </a:ext>
            </a:extLst>
          </p:cNvPr>
          <p:cNvCxnSpPr/>
          <p:nvPr/>
        </p:nvCxnSpPr>
        <p:spPr>
          <a:xfrm>
            <a:off x="9311371" y="2882371"/>
            <a:ext cx="0" cy="223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C181A9-6741-435D-A094-357A9D73E110}"/>
              </a:ext>
            </a:extLst>
          </p:cNvPr>
          <p:cNvCxnSpPr/>
          <p:nvPr/>
        </p:nvCxnSpPr>
        <p:spPr>
          <a:xfrm>
            <a:off x="6426595" y="2882371"/>
            <a:ext cx="0" cy="2232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93996CB-F667-4686-9674-CD0F4B702F63}"/>
              </a:ext>
            </a:extLst>
          </p:cNvPr>
          <p:cNvSpPr txBox="1"/>
          <p:nvPr/>
        </p:nvSpPr>
        <p:spPr>
          <a:xfrm>
            <a:off x="6001879" y="2510010"/>
            <a:ext cx="783771" cy="338554"/>
          </a:xfrm>
          <a:prstGeom prst="rect">
            <a:avLst/>
          </a:prstGeom>
          <a:noFill/>
        </p:spPr>
        <p:txBody>
          <a:bodyPr wrap="square" rtlCol="0">
            <a:spAutoFit/>
          </a:bodyPr>
          <a:lstStyle/>
          <a:p>
            <a:pPr algn="ctr"/>
            <a:r>
              <a:rPr lang="en-US" sz="1600" b="1" dirty="0"/>
              <a:t>Target</a:t>
            </a:r>
          </a:p>
        </p:txBody>
      </p:sp>
      <p:sp>
        <p:nvSpPr>
          <p:cNvPr id="19" name="TextBox 18">
            <a:extLst>
              <a:ext uri="{FF2B5EF4-FFF2-40B4-BE49-F238E27FC236}">
                <a16:creationId xmlns:a16="http://schemas.microsoft.com/office/drawing/2014/main" id="{C9F9B92F-D315-4A8D-9A63-2D4A9E33F2ED}"/>
              </a:ext>
            </a:extLst>
          </p:cNvPr>
          <p:cNvSpPr txBox="1"/>
          <p:nvPr/>
        </p:nvSpPr>
        <p:spPr>
          <a:xfrm>
            <a:off x="3108959" y="2519911"/>
            <a:ext cx="783771" cy="338554"/>
          </a:xfrm>
          <a:prstGeom prst="rect">
            <a:avLst/>
          </a:prstGeom>
          <a:noFill/>
        </p:spPr>
        <p:txBody>
          <a:bodyPr wrap="square" rtlCol="0">
            <a:spAutoFit/>
          </a:bodyPr>
          <a:lstStyle/>
          <a:p>
            <a:pPr algn="ctr"/>
            <a:r>
              <a:rPr lang="en-US" sz="1600" b="1" dirty="0"/>
              <a:t>-TEa</a:t>
            </a:r>
          </a:p>
        </p:txBody>
      </p:sp>
      <p:sp>
        <p:nvSpPr>
          <p:cNvPr id="20" name="TextBox 19">
            <a:extLst>
              <a:ext uri="{FF2B5EF4-FFF2-40B4-BE49-F238E27FC236}">
                <a16:creationId xmlns:a16="http://schemas.microsoft.com/office/drawing/2014/main" id="{9B6E004F-F30D-466A-BEA5-7563CDA98637}"/>
              </a:ext>
            </a:extLst>
          </p:cNvPr>
          <p:cNvSpPr txBox="1"/>
          <p:nvPr/>
        </p:nvSpPr>
        <p:spPr>
          <a:xfrm>
            <a:off x="8894801" y="2505059"/>
            <a:ext cx="783771" cy="338554"/>
          </a:xfrm>
          <a:prstGeom prst="rect">
            <a:avLst/>
          </a:prstGeom>
          <a:noFill/>
        </p:spPr>
        <p:txBody>
          <a:bodyPr wrap="square" rtlCol="0">
            <a:spAutoFit/>
          </a:bodyPr>
          <a:lstStyle/>
          <a:p>
            <a:pPr algn="ctr"/>
            <a:r>
              <a:rPr lang="en-US" sz="1600" b="1" dirty="0"/>
              <a:t>+TEa</a:t>
            </a:r>
          </a:p>
        </p:txBody>
      </p:sp>
      <p:sp>
        <p:nvSpPr>
          <p:cNvPr id="21" name="Rectangle 20">
            <a:extLst>
              <a:ext uri="{FF2B5EF4-FFF2-40B4-BE49-F238E27FC236}">
                <a16:creationId xmlns:a16="http://schemas.microsoft.com/office/drawing/2014/main" id="{36944027-327C-48D9-9138-58CF964E9BD8}"/>
              </a:ext>
            </a:extLst>
          </p:cNvPr>
          <p:cNvSpPr/>
          <p:nvPr/>
        </p:nvSpPr>
        <p:spPr>
          <a:xfrm>
            <a:off x="7158401" y="4437112"/>
            <a:ext cx="756000" cy="2755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ln>
                  <a:solidFill>
                    <a:srgbClr val="002060"/>
                  </a:solidFill>
                </a:ln>
                <a:solidFill>
                  <a:schemeClr val="tx1">
                    <a:lumMod val="85000"/>
                    <a:lumOff val="15000"/>
                  </a:schemeClr>
                </a:solidFill>
              </a:rPr>
              <a:t>|</a:t>
            </a:r>
            <a:endParaRPr lang="fa-IR" sz="2400" b="1" dirty="0">
              <a:ln>
                <a:solidFill>
                  <a:srgbClr val="002060"/>
                </a:solidFill>
              </a:ln>
              <a:solidFill>
                <a:schemeClr val="tx1">
                  <a:lumMod val="85000"/>
                  <a:lumOff val="15000"/>
                </a:schemeClr>
              </a:solidFill>
            </a:endParaRPr>
          </a:p>
        </p:txBody>
      </p:sp>
      <p:sp>
        <p:nvSpPr>
          <p:cNvPr id="23" name="TextBox 22">
            <a:extLst>
              <a:ext uri="{FF2B5EF4-FFF2-40B4-BE49-F238E27FC236}">
                <a16:creationId xmlns:a16="http://schemas.microsoft.com/office/drawing/2014/main" id="{79D4BFCA-698E-4AD9-AA4D-260968809E69}"/>
              </a:ext>
            </a:extLst>
          </p:cNvPr>
          <p:cNvSpPr txBox="1"/>
          <p:nvPr/>
        </p:nvSpPr>
        <p:spPr>
          <a:xfrm>
            <a:off x="1012507" y="3429000"/>
            <a:ext cx="1729252" cy="523220"/>
          </a:xfrm>
          <a:prstGeom prst="rect">
            <a:avLst/>
          </a:prstGeom>
          <a:noFill/>
        </p:spPr>
        <p:txBody>
          <a:bodyPr wrap="square" rtlCol="1">
            <a:spAutoFit/>
          </a:bodyPr>
          <a:lstStyle/>
          <a:p>
            <a:r>
              <a:rPr lang="en-US" sz="2800" b="1" dirty="0">
                <a:solidFill>
                  <a:srgbClr val="0070C0"/>
                </a:solidFill>
              </a:rPr>
              <a:t>SM = 5.3</a:t>
            </a:r>
            <a:endParaRPr lang="fa-IR" sz="2800" b="1" dirty="0">
              <a:solidFill>
                <a:srgbClr val="0070C0"/>
              </a:solidFill>
            </a:endParaRPr>
          </a:p>
        </p:txBody>
      </p:sp>
      <p:sp>
        <p:nvSpPr>
          <p:cNvPr id="25" name="Rectangle 24">
            <a:extLst>
              <a:ext uri="{FF2B5EF4-FFF2-40B4-BE49-F238E27FC236}">
                <a16:creationId xmlns:a16="http://schemas.microsoft.com/office/drawing/2014/main" id="{DF3C5F5E-F7BA-48D4-82AE-4DED3BFC40EE}"/>
              </a:ext>
            </a:extLst>
          </p:cNvPr>
          <p:cNvSpPr/>
          <p:nvPr/>
        </p:nvSpPr>
        <p:spPr>
          <a:xfrm>
            <a:off x="6429136" y="4437112"/>
            <a:ext cx="729264" cy="27556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b="1" dirty="0">
              <a:ln>
                <a:solidFill>
                  <a:srgbClr val="002060"/>
                </a:solidFill>
              </a:ln>
            </a:endParaRPr>
          </a:p>
        </p:txBody>
      </p:sp>
      <p:cxnSp>
        <p:nvCxnSpPr>
          <p:cNvPr id="22" name="Straight Connector 21">
            <a:extLst>
              <a:ext uri="{FF2B5EF4-FFF2-40B4-BE49-F238E27FC236}">
                <a16:creationId xmlns:a16="http://schemas.microsoft.com/office/drawing/2014/main" id="{17CD8542-FF11-499C-9540-7F3E61428528}"/>
              </a:ext>
            </a:extLst>
          </p:cNvPr>
          <p:cNvCxnSpPr/>
          <p:nvPr/>
        </p:nvCxnSpPr>
        <p:spPr>
          <a:xfrm>
            <a:off x="3309620" y="5056832"/>
            <a:ext cx="606298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A3D1C11B-847C-4109-97ED-705A7708FC8F}"/>
              </a:ext>
            </a:extLst>
          </p:cNvPr>
          <p:cNvSpPr txBox="1"/>
          <p:nvPr/>
        </p:nvSpPr>
        <p:spPr>
          <a:xfrm>
            <a:off x="3218052" y="1981839"/>
            <a:ext cx="1729252" cy="523220"/>
          </a:xfrm>
          <a:prstGeom prst="rect">
            <a:avLst/>
          </a:prstGeom>
          <a:noFill/>
        </p:spPr>
        <p:txBody>
          <a:bodyPr wrap="square" rtlCol="1">
            <a:spAutoFit/>
          </a:bodyPr>
          <a:lstStyle/>
          <a:p>
            <a:r>
              <a:rPr lang="en-US" sz="2800" b="1" dirty="0">
                <a:solidFill>
                  <a:srgbClr val="FF0000"/>
                </a:solidFill>
              </a:rPr>
              <a:t>DR &lt; 5%</a:t>
            </a:r>
            <a:endParaRPr lang="fa-IR" sz="2800" b="1" dirty="0">
              <a:solidFill>
                <a:srgbClr val="FF0000"/>
              </a:solidFill>
            </a:endParaRPr>
          </a:p>
        </p:txBody>
      </p:sp>
      <p:cxnSp>
        <p:nvCxnSpPr>
          <p:cNvPr id="24" name="Straight Connector 23">
            <a:extLst>
              <a:ext uri="{FF2B5EF4-FFF2-40B4-BE49-F238E27FC236}">
                <a16:creationId xmlns:a16="http://schemas.microsoft.com/office/drawing/2014/main" id="{43549010-C60E-4A32-9CF6-B8C168EEFDC4}"/>
              </a:ext>
            </a:extLst>
          </p:cNvPr>
          <p:cNvCxnSpPr/>
          <p:nvPr/>
        </p:nvCxnSpPr>
        <p:spPr>
          <a:xfrm>
            <a:off x="7176120" y="3091833"/>
            <a:ext cx="0" cy="1750613"/>
          </a:xfrm>
          <a:prstGeom prst="line">
            <a:avLst/>
          </a:prstGeom>
          <a:ln w="381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6723073"/>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629307" y="2538716"/>
            <a:ext cx="930465" cy="707886"/>
          </a:xfrm>
          <a:prstGeom prst="rect">
            <a:avLst/>
          </a:prstGeom>
          <a:noFill/>
          <a:ln>
            <a:noFill/>
          </a:ln>
        </p:spPr>
        <p:txBody>
          <a:bodyPr wrap="square" rtlCol="0">
            <a:spAutoFit/>
          </a:bodyPr>
          <a:lstStyle/>
          <a:p>
            <a:r>
              <a:rPr lang="en-US" sz="2000" b="1" dirty="0"/>
              <a:t>DEV</a:t>
            </a:r>
            <a:r>
              <a:rPr lang="en-US" sz="2000" b="1" baseline="-25000" dirty="0"/>
              <a:t>a</a:t>
            </a:r>
          </a:p>
          <a:p>
            <a:r>
              <a:rPr lang="en-US" sz="2000" b="1" dirty="0"/>
              <a:t>±10%</a:t>
            </a:r>
          </a:p>
        </p:txBody>
      </p:sp>
      <p:cxnSp>
        <p:nvCxnSpPr>
          <p:cNvPr id="13" name="Straight Arrow Connector 12"/>
          <p:cNvCxnSpPr/>
          <p:nvPr/>
        </p:nvCxnSpPr>
        <p:spPr>
          <a:xfrm>
            <a:off x="9418713" y="3835502"/>
            <a:ext cx="128016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9418713" y="2049557"/>
            <a:ext cx="128016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Rounded Rectangular Callout 1"/>
          <p:cNvSpPr/>
          <p:nvPr/>
        </p:nvSpPr>
        <p:spPr>
          <a:xfrm flipH="1">
            <a:off x="7281985" y="2205703"/>
            <a:ext cx="1297810" cy="1306124"/>
          </a:xfrm>
          <a:custGeom>
            <a:avLst/>
            <a:gdLst>
              <a:gd name="connsiteX0" fmla="*/ 0 w 2475913"/>
              <a:gd name="connsiteY0" fmla="*/ 93786 h 562707"/>
              <a:gd name="connsiteX1" fmla="*/ 93786 w 2475913"/>
              <a:gd name="connsiteY1" fmla="*/ 0 h 562707"/>
              <a:gd name="connsiteX2" fmla="*/ 412652 w 2475913"/>
              <a:gd name="connsiteY2" fmla="*/ 0 h 562707"/>
              <a:gd name="connsiteX3" fmla="*/ 412652 w 2475913"/>
              <a:gd name="connsiteY3" fmla="*/ 0 h 562707"/>
              <a:gd name="connsiteX4" fmla="*/ 1031630 w 2475913"/>
              <a:gd name="connsiteY4" fmla="*/ 0 h 562707"/>
              <a:gd name="connsiteX5" fmla="*/ 2382127 w 2475913"/>
              <a:gd name="connsiteY5" fmla="*/ 0 h 562707"/>
              <a:gd name="connsiteX6" fmla="*/ 2475913 w 2475913"/>
              <a:gd name="connsiteY6" fmla="*/ 93786 h 562707"/>
              <a:gd name="connsiteX7" fmla="*/ 2475913 w 2475913"/>
              <a:gd name="connsiteY7" fmla="*/ 328246 h 562707"/>
              <a:gd name="connsiteX8" fmla="*/ 2475913 w 2475913"/>
              <a:gd name="connsiteY8" fmla="*/ 328246 h 562707"/>
              <a:gd name="connsiteX9" fmla="*/ 2475913 w 2475913"/>
              <a:gd name="connsiteY9" fmla="*/ 468923 h 562707"/>
              <a:gd name="connsiteX10" fmla="*/ 2475913 w 2475913"/>
              <a:gd name="connsiteY10" fmla="*/ 468921 h 562707"/>
              <a:gd name="connsiteX11" fmla="*/ 2382127 w 2475913"/>
              <a:gd name="connsiteY11" fmla="*/ 562707 h 562707"/>
              <a:gd name="connsiteX12" fmla="*/ 1031630 w 2475913"/>
              <a:gd name="connsiteY12" fmla="*/ 562707 h 562707"/>
              <a:gd name="connsiteX13" fmla="*/ 412652 w 2475913"/>
              <a:gd name="connsiteY13" fmla="*/ 562707 h 562707"/>
              <a:gd name="connsiteX14" fmla="*/ 412652 w 2475913"/>
              <a:gd name="connsiteY14" fmla="*/ 562707 h 562707"/>
              <a:gd name="connsiteX15" fmla="*/ 93786 w 2475913"/>
              <a:gd name="connsiteY15" fmla="*/ 562707 h 562707"/>
              <a:gd name="connsiteX16" fmla="*/ 0 w 2475913"/>
              <a:gd name="connsiteY16" fmla="*/ 468921 h 562707"/>
              <a:gd name="connsiteX17" fmla="*/ 0 w 2475913"/>
              <a:gd name="connsiteY17" fmla="*/ 468923 h 562707"/>
              <a:gd name="connsiteX18" fmla="*/ -377181 w 2475913"/>
              <a:gd name="connsiteY18" fmla="*/ 331997 h 562707"/>
              <a:gd name="connsiteX19" fmla="*/ 0 w 2475913"/>
              <a:gd name="connsiteY19" fmla="*/ 328246 h 562707"/>
              <a:gd name="connsiteX20" fmla="*/ 0 w 2475913"/>
              <a:gd name="connsiteY20" fmla="*/ 93786 h 562707"/>
              <a:gd name="connsiteX0" fmla="*/ 377181 w 2853094"/>
              <a:gd name="connsiteY0" fmla="*/ 93786 h 562707"/>
              <a:gd name="connsiteX1" fmla="*/ 470967 w 2853094"/>
              <a:gd name="connsiteY1" fmla="*/ 0 h 562707"/>
              <a:gd name="connsiteX2" fmla="*/ 789833 w 2853094"/>
              <a:gd name="connsiteY2" fmla="*/ 0 h 562707"/>
              <a:gd name="connsiteX3" fmla="*/ 789833 w 2853094"/>
              <a:gd name="connsiteY3" fmla="*/ 0 h 562707"/>
              <a:gd name="connsiteX4" fmla="*/ 1408811 w 2853094"/>
              <a:gd name="connsiteY4" fmla="*/ 0 h 562707"/>
              <a:gd name="connsiteX5" fmla="*/ 2759308 w 2853094"/>
              <a:gd name="connsiteY5" fmla="*/ 0 h 562707"/>
              <a:gd name="connsiteX6" fmla="*/ 2853094 w 2853094"/>
              <a:gd name="connsiteY6" fmla="*/ 93786 h 562707"/>
              <a:gd name="connsiteX7" fmla="*/ 2853094 w 2853094"/>
              <a:gd name="connsiteY7" fmla="*/ 328246 h 562707"/>
              <a:gd name="connsiteX8" fmla="*/ 2853094 w 2853094"/>
              <a:gd name="connsiteY8" fmla="*/ 328246 h 562707"/>
              <a:gd name="connsiteX9" fmla="*/ 2853094 w 2853094"/>
              <a:gd name="connsiteY9" fmla="*/ 468923 h 562707"/>
              <a:gd name="connsiteX10" fmla="*/ 2853094 w 2853094"/>
              <a:gd name="connsiteY10" fmla="*/ 468921 h 562707"/>
              <a:gd name="connsiteX11" fmla="*/ 2759308 w 2853094"/>
              <a:gd name="connsiteY11" fmla="*/ 562707 h 562707"/>
              <a:gd name="connsiteX12" fmla="*/ 1408811 w 2853094"/>
              <a:gd name="connsiteY12" fmla="*/ 562707 h 562707"/>
              <a:gd name="connsiteX13" fmla="*/ 789833 w 2853094"/>
              <a:gd name="connsiteY13" fmla="*/ 562707 h 562707"/>
              <a:gd name="connsiteX14" fmla="*/ 789833 w 2853094"/>
              <a:gd name="connsiteY14" fmla="*/ 562707 h 562707"/>
              <a:gd name="connsiteX15" fmla="*/ 470967 w 2853094"/>
              <a:gd name="connsiteY15" fmla="*/ 562707 h 562707"/>
              <a:gd name="connsiteX16" fmla="*/ 377181 w 2853094"/>
              <a:gd name="connsiteY16" fmla="*/ 468921 h 562707"/>
              <a:gd name="connsiteX17" fmla="*/ 377181 w 2853094"/>
              <a:gd name="connsiteY17" fmla="*/ 468923 h 562707"/>
              <a:gd name="connsiteX18" fmla="*/ 0 w 2853094"/>
              <a:gd name="connsiteY18" fmla="*/ 331997 h 562707"/>
              <a:gd name="connsiteX19" fmla="*/ 377181 w 2853094"/>
              <a:gd name="connsiteY19" fmla="*/ 243839 h 562707"/>
              <a:gd name="connsiteX20" fmla="*/ 377181 w 2853094"/>
              <a:gd name="connsiteY20" fmla="*/ 93786 h 562707"/>
              <a:gd name="connsiteX0" fmla="*/ 377181 w 2853094"/>
              <a:gd name="connsiteY0" fmla="*/ 93786 h 562707"/>
              <a:gd name="connsiteX1" fmla="*/ 470967 w 2853094"/>
              <a:gd name="connsiteY1" fmla="*/ 0 h 562707"/>
              <a:gd name="connsiteX2" fmla="*/ 789833 w 2853094"/>
              <a:gd name="connsiteY2" fmla="*/ 0 h 562707"/>
              <a:gd name="connsiteX3" fmla="*/ 789833 w 2853094"/>
              <a:gd name="connsiteY3" fmla="*/ 0 h 562707"/>
              <a:gd name="connsiteX4" fmla="*/ 1408811 w 2853094"/>
              <a:gd name="connsiteY4" fmla="*/ 0 h 562707"/>
              <a:gd name="connsiteX5" fmla="*/ 2759308 w 2853094"/>
              <a:gd name="connsiteY5" fmla="*/ 0 h 562707"/>
              <a:gd name="connsiteX6" fmla="*/ 2853094 w 2853094"/>
              <a:gd name="connsiteY6" fmla="*/ 93786 h 562707"/>
              <a:gd name="connsiteX7" fmla="*/ 2853094 w 2853094"/>
              <a:gd name="connsiteY7" fmla="*/ 328246 h 562707"/>
              <a:gd name="connsiteX8" fmla="*/ 2853094 w 2853094"/>
              <a:gd name="connsiteY8" fmla="*/ 328246 h 562707"/>
              <a:gd name="connsiteX9" fmla="*/ 2853094 w 2853094"/>
              <a:gd name="connsiteY9" fmla="*/ 468923 h 562707"/>
              <a:gd name="connsiteX10" fmla="*/ 2853094 w 2853094"/>
              <a:gd name="connsiteY10" fmla="*/ 468921 h 562707"/>
              <a:gd name="connsiteX11" fmla="*/ 2759308 w 2853094"/>
              <a:gd name="connsiteY11" fmla="*/ 562707 h 562707"/>
              <a:gd name="connsiteX12" fmla="*/ 1408811 w 2853094"/>
              <a:gd name="connsiteY12" fmla="*/ 562707 h 562707"/>
              <a:gd name="connsiteX13" fmla="*/ 789833 w 2853094"/>
              <a:gd name="connsiteY13" fmla="*/ 562707 h 562707"/>
              <a:gd name="connsiteX14" fmla="*/ 789833 w 2853094"/>
              <a:gd name="connsiteY14" fmla="*/ 562707 h 562707"/>
              <a:gd name="connsiteX15" fmla="*/ 470967 w 2853094"/>
              <a:gd name="connsiteY15" fmla="*/ 562707 h 562707"/>
              <a:gd name="connsiteX16" fmla="*/ 377181 w 2853094"/>
              <a:gd name="connsiteY16" fmla="*/ 468921 h 562707"/>
              <a:gd name="connsiteX17" fmla="*/ 377181 w 2853094"/>
              <a:gd name="connsiteY17" fmla="*/ 440787 h 562707"/>
              <a:gd name="connsiteX18" fmla="*/ 0 w 2853094"/>
              <a:gd name="connsiteY18" fmla="*/ 331997 h 562707"/>
              <a:gd name="connsiteX19" fmla="*/ 377181 w 2853094"/>
              <a:gd name="connsiteY19" fmla="*/ 243839 h 562707"/>
              <a:gd name="connsiteX20" fmla="*/ 377181 w 2853094"/>
              <a:gd name="connsiteY20" fmla="*/ 93786 h 56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3094" h="562707">
                <a:moveTo>
                  <a:pt x="377181" y="93786"/>
                </a:moveTo>
                <a:cubicBezTo>
                  <a:pt x="377181" y="41989"/>
                  <a:pt x="419170" y="0"/>
                  <a:pt x="470967" y="0"/>
                </a:cubicBezTo>
                <a:lnTo>
                  <a:pt x="789833" y="0"/>
                </a:lnTo>
                <a:lnTo>
                  <a:pt x="789833" y="0"/>
                </a:lnTo>
                <a:lnTo>
                  <a:pt x="1408811" y="0"/>
                </a:lnTo>
                <a:lnTo>
                  <a:pt x="2759308" y="0"/>
                </a:lnTo>
                <a:cubicBezTo>
                  <a:pt x="2811105" y="0"/>
                  <a:pt x="2853094" y="41989"/>
                  <a:pt x="2853094" y="93786"/>
                </a:cubicBezTo>
                <a:lnTo>
                  <a:pt x="2853094" y="328246"/>
                </a:lnTo>
                <a:lnTo>
                  <a:pt x="2853094" y="328246"/>
                </a:lnTo>
                <a:lnTo>
                  <a:pt x="2853094" y="468923"/>
                </a:lnTo>
                <a:lnTo>
                  <a:pt x="2853094" y="468921"/>
                </a:lnTo>
                <a:cubicBezTo>
                  <a:pt x="2853094" y="520718"/>
                  <a:pt x="2811105" y="562707"/>
                  <a:pt x="2759308" y="562707"/>
                </a:cubicBezTo>
                <a:lnTo>
                  <a:pt x="1408811" y="562707"/>
                </a:lnTo>
                <a:lnTo>
                  <a:pt x="789833" y="562707"/>
                </a:lnTo>
                <a:lnTo>
                  <a:pt x="789833" y="562707"/>
                </a:lnTo>
                <a:lnTo>
                  <a:pt x="470967" y="562707"/>
                </a:lnTo>
                <a:cubicBezTo>
                  <a:pt x="419170" y="562707"/>
                  <a:pt x="377181" y="520718"/>
                  <a:pt x="377181" y="468921"/>
                </a:cubicBezTo>
                <a:lnTo>
                  <a:pt x="377181" y="440787"/>
                </a:lnTo>
                <a:lnTo>
                  <a:pt x="0" y="331997"/>
                </a:lnTo>
                <a:lnTo>
                  <a:pt x="377181" y="243839"/>
                </a:lnTo>
                <a:lnTo>
                  <a:pt x="377181" y="93786"/>
                </a:lnTo>
                <a:close/>
              </a:path>
            </a:pathLst>
          </a:cu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a:solidFill>
                  <a:srgbClr val="7030A0"/>
                </a:solidFill>
              </a:rPr>
              <a:t>معیار نمونه قابل قبول</a:t>
            </a:r>
            <a:endParaRPr lang="en-US" sz="2400" b="1" dirty="0">
              <a:solidFill>
                <a:srgbClr val="7030A0"/>
              </a:solidFill>
            </a:endParaRPr>
          </a:p>
        </p:txBody>
      </p:sp>
      <p:sp>
        <p:nvSpPr>
          <p:cNvPr id="17" name="Rounded Rectangular Callout 1"/>
          <p:cNvSpPr/>
          <p:nvPr/>
        </p:nvSpPr>
        <p:spPr>
          <a:xfrm flipH="1">
            <a:off x="842906" y="5419066"/>
            <a:ext cx="1552922" cy="1322302"/>
          </a:xfrm>
          <a:custGeom>
            <a:avLst/>
            <a:gdLst>
              <a:gd name="connsiteX0" fmla="*/ 0 w 2475913"/>
              <a:gd name="connsiteY0" fmla="*/ 93786 h 562707"/>
              <a:gd name="connsiteX1" fmla="*/ 93786 w 2475913"/>
              <a:gd name="connsiteY1" fmla="*/ 0 h 562707"/>
              <a:gd name="connsiteX2" fmla="*/ 412652 w 2475913"/>
              <a:gd name="connsiteY2" fmla="*/ 0 h 562707"/>
              <a:gd name="connsiteX3" fmla="*/ 412652 w 2475913"/>
              <a:gd name="connsiteY3" fmla="*/ 0 h 562707"/>
              <a:gd name="connsiteX4" fmla="*/ 1031630 w 2475913"/>
              <a:gd name="connsiteY4" fmla="*/ 0 h 562707"/>
              <a:gd name="connsiteX5" fmla="*/ 2382127 w 2475913"/>
              <a:gd name="connsiteY5" fmla="*/ 0 h 562707"/>
              <a:gd name="connsiteX6" fmla="*/ 2475913 w 2475913"/>
              <a:gd name="connsiteY6" fmla="*/ 93786 h 562707"/>
              <a:gd name="connsiteX7" fmla="*/ 2475913 w 2475913"/>
              <a:gd name="connsiteY7" fmla="*/ 328246 h 562707"/>
              <a:gd name="connsiteX8" fmla="*/ 2475913 w 2475913"/>
              <a:gd name="connsiteY8" fmla="*/ 328246 h 562707"/>
              <a:gd name="connsiteX9" fmla="*/ 2475913 w 2475913"/>
              <a:gd name="connsiteY9" fmla="*/ 468923 h 562707"/>
              <a:gd name="connsiteX10" fmla="*/ 2475913 w 2475913"/>
              <a:gd name="connsiteY10" fmla="*/ 468921 h 562707"/>
              <a:gd name="connsiteX11" fmla="*/ 2382127 w 2475913"/>
              <a:gd name="connsiteY11" fmla="*/ 562707 h 562707"/>
              <a:gd name="connsiteX12" fmla="*/ 1031630 w 2475913"/>
              <a:gd name="connsiteY12" fmla="*/ 562707 h 562707"/>
              <a:gd name="connsiteX13" fmla="*/ 412652 w 2475913"/>
              <a:gd name="connsiteY13" fmla="*/ 562707 h 562707"/>
              <a:gd name="connsiteX14" fmla="*/ 412652 w 2475913"/>
              <a:gd name="connsiteY14" fmla="*/ 562707 h 562707"/>
              <a:gd name="connsiteX15" fmla="*/ 93786 w 2475913"/>
              <a:gd name="connsiteY15" fmla="*/ 562707 h 562707"/>
              <a:gd name="connsiteX16" fmla="*/ 0 w 2475913"/>
              <a:gd name="connsiteY16" fmla="*/ 468921 h 562707"/>
              <a:gd name="connsiteX17" fmla="*/ 0 w 2475913"/>
              <a:gd name="connsiteY17" fmla="*/ 468923 h 562707"/>
              <a:gd name="connsiteX18" fmla="*/ -377181 w 2475913"/>
              <a:gd name="connsiteY18" fmla="*/ 331997 h 562707"/>
              <a:gd name="connsiteX19" fmla="*/ 0 w 2475913"/>
              <a:gd name="connsiteY19" fmla="*/ 328246 h 562707"/>
              <a:gd name="connsiteX20" fmla="*/ 0 w 2475913"/>
              <a:gd name="connsiteY20" fmla="*/ 93786 h 562707"/>
              <a:gd name="connsiteX0" fmla="*/ 377181 w 2853094"/>
              <a:gd name="connsiteY0" fmla="*/ 93786 h 562707"/>
              <a:gd name="connsiteX1" fmla="*/ 470967 w 2853094"/>
              <a:gd name="connsiteY1" fmla="*/ 0 h 562707"/>
              <a:gd name="connsiteX2" fmla="*/ 789833 w 2853094"/>
              <a:gd name="connsiteY2" fmla="*/ 0 h 562707"/>
              <a:gd name="connsiteX3" fmla="*/ 789833 w 2853094"/>
              <a:gd name="connsiteY3" fmla="*/ 0 h 562707"/>
              <a:gd name="connsiteX4" fmla="*/ 1408811 w 2853094"/>
              <a:gd name="connsiteY4" fmla="*/ 0 h 562707"/>
              <a:gd name="connsiteX5" fmla="*/ 2759308 w 2853094"/>
              <a:gd name="connsiteY5" fmla="*/ 0 h 562707"/>
              <a:gd name="connsiteX6" fmla="*/ 2853094 w 2853094"/>
              <a:gd name="connsiteY6" fmla="*/ 93786 h 562707"/>
              <a:gd name="connsiteX7" fmla="*/ 2853094 w 2853094"/>
              <a:gd name="connsiteY7" fmla="*/ 328246 h 562707"/>
              <a:gd name="connsiteX8" fmla="*/ 2853094 w 2853094"/>
              <a:gd name="connsiteY8" fmla="*/ 328246 h 562707"/>
              <a:gd name="connsiteX9" fmla="*/ 2853094 w 2853094"/>
              <a:gd name="connsiteY9" fmla="*/ 468923 h 562707"/>
              <a:gd name="connsiteX10" fmla="*/ 2853094 w 2853094"/>
              <a:gd name="connsiteY10" fmla="*/ 468921 h 562707"/>
              <a:gd name="connsiteX11" fmla="*/ 2759308 w 2853094"/>
              <a:gd name="connsiteY11" fmla="*/ 562707 h 562707"/>
              <a:gd name="connsiteX12" fmla="*/ 1408811 w 2853094"/>
              <a:gd name="connsiteY12" fmla="*/ 562707 h 562707"/>
              <a:gd name="connsiteX13" fmla="*/ 789833 w 2853094"/>
              <a:gd name="connsiteY13" fmla="*/ 562707 h 562707"/>
              <a:gd name="connsiteX14" fmla="*/ 789833 w 2853094"/>
              <a:gd name="connsiteY14" fmla="*/ 562707 h 562707"/>
              <a:gd name="connsiteX15" fmla="*/ 470967 w 2853094"/>
              <a:gd name="connsiteY15" fmla="*/ 562707 h 562707"/>
              <a:gd name="connsiteX16" fmla="*/ 377181 w 2853094"/>
              <a:gd name="connsiteY16" fmla="*/ 468921 h 562707"/>
              <a:gd name="connsiteX17" fmla="*/ 377181 w 2853094"/>
              <a:gd name="connsiteY17" fmla="*/ 468923 h 562707"/>
              <a:gd name="connsiteX18" fmla="*/ 0 w 2853094"/>
              <a:gd name="connsiteY18" fmla="*/ 331997 h 562707"/>
              <a:gd name="connsiteX19" fmla="*/ 377181 w 2853094"/>
              <a:gd name="connsiteY19" fmla="*/ 243839 h 562707"/>
              <a:gd name="connsiteX20" fmla="*/ 377181 w 2853094"/>
              <a:gd name="connsiteY20" fmla="*/ 93786 h 562707"/>
              <a:gd name="connsiteX0" fmla="*/ 377181 w 2853094"/>
              <a:gd name="connsiteY0" fmla="*/ 93786 h 562707"/>
              <a:gd name="connsiteX1" fmla="*/ 470967 w 2853094"/>
              <a:gd name="connsiteY1" fmla="*/ 0 h 562707"/>
              <a:gd name="connsiteX2" fmla="*/ 789833 w 2853094"/>
              <a:gd name="connsiteY2" fmla="*/ 0 h 562707"/>
              <a:gd name="connsiteX3" fmla="*/ 789833 w 2853094"/>
              <a:gd name="connsiteY3" fmla="*/ 0 h 562707"/>
              <a:gd name="connsiteX4" fmla="*/ 1408811 w 2853094"/>
              <a:gd name="connsiteY4" fmla="*/ 0 h 562707"/>
              <a:gd name="connsiteX5" fmla="*/ 2759308 w 2853094"/>
              <a:gd name="connsiteY5" fmla="*/ 0 h 562707"/>
              <a:gd name="connsiteX6" fmla="*/ 2853094 w 2853094"/>
              <a:gd name="connsiteY6" fmla="*/ 93786 h 562707"/>
              <a:gd name="connsiteX7" fmla="*/ 2853094 w 2853094"/>
              <a:gd name="connsiteY7" fmla="*/ 328246 h 562707"/>
              <a:gd name="connsiteX8" fmla="*/ 2853094 w 2853094"/>
              <a:gd name="connsiteY8" fmla="*/ 328246 h 562707"/>
              <a:gd name="connsiteX9" fmla="*/ 2853094 w 2853094"/>
              <a:gd name="connsiteY9" fmla="*/ 468923 h 562707"/>
              <a:gd name="connsiteX10" fmla="*/ 2853094 w 2853094"/>
              <a:gd name="connsiteY10" fmla="*/ 468921 h 562707"/>
              <a:gd name="connsiteX11" fmla="*/ 2759308 w 2853094"/>
              <a:gd name="connsiteY11" fmla="*/ 562707 h 562707"/>
              <a:gd name="connsiteX12" fmla="*/ 1408811 w 2853094"/>
              <a:gd name="connsiteY12" fmla="*/ 562707 h 562707"/>
              <a:gd name="connsiteX13" fmla="*/ 789833 w 2853094"/>
              <a:gd name="connsiteY13" fmla="*/ 562707 h 562707"/>
              <a:gd name="connsiteX14" fmla="*/ 789833 w 2853094"/>
              <a:gd name="connsiteY14" fmla="*/ 562707 h 562707"/>
              <a:gd name="connsiteX15" fmla="*/ 470967 w 2853094"/>
              <a:gd name="connsiteY15" fmla="*/ 562707 h 562707"/>
              <a:gd name="connsiteX16" fmla="*/ 377181 w 2853094"/>
              <a:gd name="connsiteY16" fmla="*/ 468921 h 562707"/>
              <a:gd name="connsiteX17" fmla="*/ 377181 w 2853094"/>
              <a:gd name="connsiteY17" fmla="*/ 440787 h 562707"/>
              <a:gd name="connsiteX18" fmla="*/ 0 w 2853094"/>
              <a:gd name="connsiteY18" fmla="*/ 331997 h 562707"/>
              <a:gd name="connsiteX19" fmla="*/ 377181 w 2853094"/>
              <a:gd name="connsiteY19" fmla="*/ 243839 h 562707"/>
              <a:gd name="connsiteX20" fmla="*/ 377181 w 2853094"/>
              <a:gd name="connsiteY20" fmla="*/ 93786 h 562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53094" h="562707">
                <a:moveTo>
                  <a:pt x="377181" y="93786"/>
                </a:moveTo>
                <a:cubicBezTo>
                  <a:pt x="377181" y="41989"/>
                  <a:pt x="419170" y="0"/>
                  <a:pt x="470967" y="0"/>
                </a:cubicBezTo>
                <a:lnTo>
                  <a:pt x="789833" y="0"/>
                </a:lnTo>
                <a:lnTo>
                  <a:pt x="789833" y="0"/>
                </a:lnTo>
                <a:lnTo>
                  <a:pt x="1408811" y="0"/>
                </a:lnTo>
                <a:lnTo>
                  <a:pt x="2759308" y="0"/>
                </a:lnTo>
                <a:cubicBezTo>
                  <a:pt x="2811105" y="0"/>
                  <a:pt x="2853094" y="41989"/>
                  <a:pt x="2853094" y="93786"/>
                </a:cubicBezTo>
                <a:lnTo>
                  <a:pt x="2853094" y="328246"/>
                </a:lnTo>
                <a:lnTo>
                  <a:pt x="2853094" y="328246"/>
                </a:lnTo>
                <a:lnTo>
                  <a:pt x="2853094" y="468923"/>
                </a:lnTo>
                <a:lnTo>
                  <a:pt x="2853094" y="468921"/>
                </a:lnTo>
                <a:cubicBezTo>
                  <a:pt x="2853094" y="520718"/>
                  <a:pt x="2811105" y="562707"/>
                  <a:pt x="2759308" y="562707"/>
                </a:cubicBezTo>
                <a:lnTo>
                  <a:pt x="1408811" y="562707"/>
                </a:lnTo>
                <a:lnTo>
                  <a:pt x="789833" y="562707"/>
                </a:lnTo>
                <a:lnTo>
                  <a:pt x="789833" y="562707"/>
                </a:lnTo>
                <a:lnTo>
                  <a:pt x="470967" y="562707"/>
                </a:lnTo>
                <a:cubicBezTo>
                  <a:pt x="419170" y="562707"/>
                  <a:pt x="377181" y="520718"/>
                  <a:pt x="377181" y="468921"/>
                </a:cubicBezTo>
                <a:lnTo>
                  <a:pt x="377181" y="440787"/>
                </a:lnTo>
                <a:lnTo>
                  <a:pt x="0" y="331997"/>
                </a:lnTo>
                <a:lnTo>
                  <a:pt x="377181" y="243839"/>
                </a:lnTo>
                <a:lnTo>
                  <a:pt x="377181" y="93786"/>
                </a:lnTo>
                <a:close/>
              </a:path>
            </a:pathLst>
          </a:custGeom>
          <a:noFill/>
          <a:ln w="28575">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a:solidFill>
                  <a:srgbClr val="7030A0"/>
                </a:solidFill>
              </a:rPr>
              <a:t>معیار عملکرد قابل قبول</a:t>
            </a:r>
            <a:endParaRPr lang="en-US" sz="2400" b="1" dirty="0">
              <a:solidFill>
                <a:srgbClr val="7030A0"/>
              </a:solidFill>
            </a:endParaRPr>
          </a:p>
        </p:txBody>
      </p:sp>
      <p:sp>
        <p:nvSpPr>
          <p:cNvPr id="18" name="TextBox 17"/>
          <p:cNvSpPr txBox="1"/>
          <p:nvPr/>
        </p:nvSpPr>
        <p:spPr>
          <a:xfrm>
            <a:off x="2395828" y="5879460"/>
            <a:ext cx="9214852" cy="461665"/>
          </a:xfrm>
          <a:prstGeom prst="rect">
            <a:avLst/>
          </a:prstGeom>
          <a:noFill/>
        </p:spPr>
        <p:txBody>
          <a:bodyPr wrap="square" rtlCol="0">
            <a:spAutoFit/>
          </a:bodyPr>
          <a:lstStyle/>
          <a:p>
            <a:pPr algn="r" rtl="1">
              <a:spcAft>
                <a:spcPts val="1200"/>
              </a:spcAft>
            </a:pPr>
            <a:r>
              <a:rPr lang="fa-IR" sz="2400" b="1" dirty="0"/>
              <a:t>شاخص کیفیت: </a:t>
            </a:r>
            <a:r>
              <a:rPr lang="fa-IR" sz="2400" dirty="0"/>
              <a:t>در طول ماه، حداکثر 2% از نمونه‌ها حجم نامناسب داشته باشد؛ </a:t>
            </a:r>
            <a:r>
              <a:rPr lang="en-US" sz="2400" b="1" dirty="0"/>
              <a:t>DR</a:t>
            </a:r>
            <a:r>
              <a:rPr lang="en-US" sz="2400" b="1" baseline="-25000" dirty="0"/>
              <a:t>a </a:t>
            </a:r>
            <a:r>
              <a:rPr lang="en-US" sz="2400" dirty="0"/>
              <a:t>= 2%</a:t>
            </a:r>
          </a:p>
        </p:txBody>
      </p:sp>
      <p:sp>
        <p:nvSpPr>
          <p:cNvPr id="19" name="TextBox 18"/>
          <p:cNvSpPr txBox="1"/>
          <p:nvPr/>
        </p:nvSpPr>
        <p:spPr>
          <a:xfrm>
            <a:off x="9390003" y="1636507"/>
            <a:ext cx="1179444" cy="369332"/>
          </a:xfrm>
          <a:prstGeom prst="rect">
            <a:avLst/>
          </a:prstGeom>
          <a:noFill/>
        </p:spPr>
        <p:txBody>
          <a:bodyPr wrap="square" rtlCol="0">
            <a:spAutoFit/>
          </a:bodyPr>
          <a:lstStyle/>
          <a:p>
            <a:pPr algn="r" rtl="1"/>
            <a:r>
              <a:rPr lang="fa-IR" b="1" dirty="0"/>
              <a:t>حداکثر 2.2</a:t>
            </a:r>
            <a:endParaRPr lang="en-US" b="1" dirty="0"/>
          </a:p>
        </p:txBody>
      </p:sp>
      <p:sp>
        <p:nvSpPr>
          <p:cNvPr id="20" name="TextBox 19"/>
          <p:cNvSpPr txBox="1"/>
          <p:nvPr/>
        </p:nvSpPr>
        <p:spPr>
          <a:xfrm>
            <a:off x="9242816" y="3834396"/>
            <a:ext cx="1395351" cy="369332"/>
          </a:xfrm>
          <a:prstGeom prst="rect">
            <a:avLst/>
          </a:prstGeom>
          <a:noFill/>
        </p:spPr>
        <p:txBody>
          <a:bodyPr wrap="square" rtlCol="0">
            <a:spAutoFit/>
          </a:bodyPr>
          <a:lstStyle/>
          <a:p>
            <a:pPr algn="r" rtl="1"/>
            <a:r>
              <a:rPr lang="fa-IR" b="1" dirty="0"/>
              <a:t>حداقل 1.8</a:t>
            </a:r>
            <a:endParaRPr lang="en-US" b="1" dirty="0"/>
          </a:p>
        </p:txBody>
      </p:sp>
      <p:sp>
        <p:nvSpPr>
          <p:cNvPr id="23" name="Rectangle 22"/>
          <p:cNvSpPr/>
          <p:nvPr/>
        </p:nvSpPr>
        <p:spPr>
          <a:xfrm>
            <a:off x="10733737" y="1591258"/>
            <a:ext cx="709322" cy="2606950"/>
          </a:xfrm>
          <a:prstGeom prst="rect">
            <a:avLst/>
          </a:prstGeom>
          <a:solidFill>
            <a:srgbClr val="C59EE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10733737" y="2871392"/>
            <a:ext cx="490664" cy="18288"/>
          </a:xfrm>
          <a:prstGeom prst="rect">
            <a:avLst/>
          </a:prstGeom>
          <a:solidFill>
            <a:schemeClr val="tx1">
              <a:lumMod val="85000"/>
              <a:lumOff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p:cNvCxnSpPr/>
          <p:nvPr/>
        </p:nvCxnSpPr>
        <p:spPr>
          <a:xfrm>
            <a:off x="9386414" y="2066789"/>
            <a:ext cx="0" cy="173736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850" y="1098604"/>
            <a:ext cx="3842389" cy="2878083"/>
          </a:xfrm>
          <a:prstGeom prst="rect">
            <a:avLst/>
          </a:prstGeom>
        </p:spPr>
      </p:pic>
      <p:pic>
        <p:nvPicPr>
          <p:cNvPr id="25" name="Picture 2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124" t="7529"/>
          <a:stretch/>
        </p:blipFill>
        <p:spPr>
          <a:xfrm>
            <a:off x="3442122" y="2235807"/>
            <a:ext cx="1083803" cy="1090811"/>
          </a:xfrm>
          <a:prstGeom prst="rect">
            <a:avLst/>
          </a:prstGeom>
        </p:spPr>
      </p:pic>
      <p:sp>
        <p:nvSpPr>
          <p:cNvPr id="5" name="TextBox 4"/>
          <p:cNvSpPr txBox="1"/>
          <p:nvPr/>
        </p:nvSpPr>
        <p:spPr>
          <a:xfrm>
            <a:off x="963988" y="251791"/>
            <a:ext cx="10949527" cy="646331"/>
          </a:xfrm>
          <a:prstGeom prst="rect">
            <a:avLst/>
          </a:prstGeom>
          <a:noFill/>
        </p:spPr>
        <p:txBody>
          <a:bodyPr wrap="square" rtlCol="0">
            <a:spAutoFit/>
          </a:bodyPr>
          <a:lstStyle/>
          <a:p>
            <a:pPr algn="r" rtl="1"/>
            <a:r>
              <a:rPr lang="fa-IR" sz="3600" b="1" dirty="0">
                <a:solidFill>
                  <a:schemeClr val="accent6">
                    <a:lumMod val="50000"/>
                  </a:schemeClr>
                </a:solidFill>
              </a:rPr>
              <a:t>مثال: حجم مناسب خون در لوله </a:t>
            </a:r>
            <a:r>
              <a:rPr lang="en-US" sz="3600" b="1" dirty="0">
                <a:solidFill>
                  <a:schemeClr val="accent6">
                    <a:lumMod val="50000"/>
                  </a:schemeClr>
                </a:solidFill>
              </a:rPr>
              <a:t>CBC</a:t>
            </a:r>
            <a:r>
              <a:rPr lang="fa-IR" sz="3600" b="1" dirty="0">
                <a:solidFill>
                  <a:schemeClr val="accent6">
                    <a:lumMod val="50000"/>
                  </a:schemeClr>
                </a:solidFill>
              </a:rPr>
              <a:t>:	</a:t>
            </a:r>
            <a:r>
              <a:rPr lang="en-US" sz="3600" b="1" dirty="0">
                <a:solidFill>
                  <a:schemeClr val="accent6">
                    <a:lumMod val="50000"/>
                  </a:schemeClr>
                </a:solidFill>
              </a:rPr>
              <a:t>Volume </a:t>
            </a:r>
            <a:r>
              <a:rPr lang="en-US" sz="3600" b="1" dirty="0">
                <a:solidFill>
                  <a:srgbClr val="FF0000"/>
                </a:solidFill>
              </a:rPr>
              <a:t>± 10%</a:t>
            </a:r>
          </a:p>
        </p:txBody>
      </p:sp>
      <p:sp>
        <p:nvSpPr>
          <p:cNvPr id="26" name="TextBox 25"/>
          <p:cNvSpPr txBox="1"/>
          <p:nvPr/>
        </p:nvSpPr>
        <p:spPr>
          <a:xfrm>
            <a:off x="963988" y="4077072"/>
            <a:ext cx="3544606" cy="461665"/>
          </a:xfrm>
          <a:prstGeom prst="rect">
            <a:avLst/>
          </a:prstGeom>
          <a:noFill/>
        </p:spPr>
        <p:txBody>
          <a:bodyPr wrap="square" rtlCol="0">
            <a:spAutoFit/>
          </a:bodyPr>
          <a:lstStyle/>
          <a:p>
            <a:pPr algn="r" rtl="1"/>
            <a:r>
              <a:rPr lang="fa-IR" sz="2400" b="1" dirty="0">
                <a:solidFill>
                  <a:srgbClr val="002060"/>
                </a:solidFill>
              </a:rPr>
              <a:t>گزارش ماه: 1.5% </a:t>
            </a:r>
            <a:r>
              <a:rPr lang="fa-IR" sz="2400" b="1" dirty="0" err="1">
                <a:solidFill>
                  <a:srgbClr val="002060"/>
                </a:solidFill>
              </a:rPr>
              <a:t>بدحجم</a:t>
            </a:r>
            <a:endParaRPr lang="en-US" sz="2400" b="1" dirty="0">
              <a:solidFill>
                <a:srgbClr val="002060"/>
              </a:solidFill>
            </a:endParaRPr>
          </a:p>
        </p:txBody>
      </p:sp>
      <p:sp>
        <p:nvSpPr>
          <p:cNvPr id="27" name="TextBox 26"/>
          <p:cNvSpPr txBox="1"/>
          <p:nvPr/>
        </p:nvSpPr>
        <p:spPr>
          <a:xfrm>
            <a:off x="5008730" y="5218271"/>
            <a:ext cx="6601956" cy="523220"/>
          </a:xfrm>
          <a:prstGeom prst="rect">
            <a:avLst/>
          </a:prstGeom>
          <a:noFill/>
        </p:spPr>
        <p:txBody>
          <a:bodyPr wrap="square" rtlCol="0">
            <a:spAutoFit/>
          </a:bodyPr>
          <a:lstStyle/>
          <a:p>
            <a:pPr marL="914400" indent="-914400" algn="r" rtl="1"/>
            <a:r>
              <a:rPr lang="fa-IR" sz="2800" b="1" i="1" dirty="0">
                <a:solidFill>
                  <a:srgbClr val="FF0000"/>
                </a:solidFill>
              </a:rPr>
              <a:t>پرسش: </a:t>
            </a:r>
            <a:r>
              <a:rPr lang="fa-IR" sz="2800" i="1" dirty="0">
                <a:solidFill>
                  <a:srgbClr val="FF0000"/>
                </a:solidFill>
              </a:rPr>
              <a:t>کیفیت خونگیری ماه قابل قبول است؟</a:t>
            </a:r>
            <a:endParaRPr lang="en-US" sz="2800" i="1" dirty="0">
              <a:solidFill>
                <a:srgbClr val="FF0000"/>
              </a:solidFill>
            </a:endParaRPr>
          </a:p>
        </p:txBody>
      </p:sp>
      <p:pic>
        <p:nvPicPr>
          <p:cNvPr id="3082" name="Picture 10" descr="check mark png PNG image with transparent background | TOPpng"/>
          <p:cNvPicPr>
            <a:picLocks noChangeAspect="1" noChangeArrowheads="1"/>
          </p:cNvPicPr>
          <p:nvPr/>
        </p:nvPicPr>
        <p:blipFill rotWithShape="1">
          <a:blip r:embed="rId4" cstate="print">
            <a:clrChange>
              <a:clrFrom>
                <a:srgbClr val="ECECEC"/>
              </a:clrFrom>
              <a:clrTo>
                <a:srgbClr val="ECECEC">
                  <a:alpha val="0"/>
                </a:srgbClr>
              </a:clrTo>
            </a:clrChange>
            <a:extLst>
              <a:ext uri="{28A0092B-C50C-407E-A947-70E740481C1C}">
                <a14:useLocalDpi xmlns:a14="http://schemas.microsoft.com/office/drawing/2010/main" val="0"/>
              </a:ext>
            </a:extLst>
          </a:blip>
          <a:srcRect l="22669" b="3372"/>
          <a:stretch/>
        </p:blipFill>
        <p:spPr bwMode="auto">
          <a:xfrm>
            <a:off x="4525098" y="3678068"/>
            <a:ext cx="706806" cy="90306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683664" y="2271565"/>
            <a:ext cx="809468" cy="646331"/>
          </a:xfrm>
          <a:prstGeom prst="rect">
            <a:avLst/>
          </a:prstGeom>
          <a:noFill/>
        </p:spPr>
        <p:txBody>
          <a:bodyPr wrap="square" rtlCol="0">
            <a:spAutoFit/>
          </a:bodyPr>
          <a:lstStyle/>
          <a:p>
            <a:endParaRPr lang="en-US" b="1" dirty="0"/>
          </a:p>
          <a:p>
            <a:r>
              <a:rPr lang="en-US" b="1" dirty="0"/>
              <a:t>2 mL</a:t>
            </a:r>
          </a:p>
        </p:txBody>
      </p:sp>
    </p:spTree>
    <p:extLst>
      <p:ext uri="{BB962C8B-B14F-4D97-AF65-F5344CB8AC3E}">
        <p14:creationId xmlns:p14="http://schemas.microsoft.com/office/powerpoint/2010/main" val="381721539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Horizontal)">
                                      <p:cBhvr>
                                        <p:cTn id="11" dur="500"/>
                                        <p:tgtEl>
                                          <p:spTgt spid="4"/>
                                        </p:tgtEl>
                                      </p:cBhvr>
                                    </p:animEffect>
                                  </p:childTnLst>
                                </p:cTn>
                              </p:par>
                              <p:par>
                                <p:cTn id="12" presetID="22" presetClass="entr" presetSubtype="8"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par>
                                <p:cTn id="15" presetID="22" presetClass="entr" presetSubtype="8"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par>
                          <p:cTn id="18" fill="hold">
                            <p:stCondLst>
                              <p:cond delay="10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down)">
                                      <p:cBhvr>
                                        <p:cTn id="35" dur="580">
                                          <p:stCondLst>
                                            <p:cond delay="0"/>
                                          </p:stCondLst>
                                        </p:cTn>
                                        <p:tgtEl>
                                          <p:spTgt spid="25"/>
                                        </p:tgtEl>
                                      </p:cBhvr>
                                    </p:animEffect>
                                    <p:anim calcmode="lin" valueType="num">
                                      <p:cBhvr>
                                        <p:cTn id="3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41" dur="26">
                                          <p:stCondLst>
                                            <p:cond delay="650"/>
                                          </p:stCondLst>
                                        </p:cTn>
                                        <p:tgtEl>
                                          <p:spTgt spid="25"/>
                                        </p:tgtEl>
                                      </p:cBhvr>
                                      <p:to x="100000" y="60000"/>
                                    </p:animScale>
                                    <p:animScale>
                                      <p:cBhvr>
                                        <p:cTn id="42" dur="166" decel="50000">
                                          <p:stCondLst>
                                            <p:cond delay="676"/>
                                          </p:stCondLst>
                                        </p:cTn>
                                        <p:tgtEl>
                                          <p:spTgt spid="25"/>
                                        </p:tgtEl>
                                      </p:cBhvr>
                                      <p:to x="100000" y="100000"/>
                                    </p:animScale>
                                    <p:animScale>
                                      <p:cBhvr>
                                        <p:cTn id="43" dur="26">
                                          <p:stCondLst>
                                            <p:cond delay="1312"/>
                                          </p:stCondLst>
                                        </p:cTn>
                                        <p:tgtEl>
                                          <p:spTgt spid="25"/>
                                        </p:tgtEl>
                                      </p:cBhvr>
                                      <p:to x="100000" y="80000"/>
                                    </p:animScale>
                                    <p:animScale>
                                      <p:cBhvr>
                                        <p:cTn id="44" dur="166" decel="50000">
                                          <p:stCondLst>
                                            <p:cond delay="1338"/>
                                          </p:stCondLst>
                                        </p:cTn>
                                        <p:tgtEl>
                                          <p:spTgt spid="25"/>
                                        </p:tgtEl>
                                      </p:cBhvr>
                                      <p:to x="100000" y="100000"/>
                                    </p:animScale>
                                    <p:animScale>
                                      <p:cBhvr>
                                        <p:cTn id="45" dur="26">
                                          <p:stCondLst>
                                            <p:cond delay="1642"/>
                                          </p:stCondLst>
                                        </p:cTn>
                                        <p:tgtEl>
                                          <p:spTgt spid="25"/>
                                        </p:tgtEl>
                                      </p:cBhvr>
                                      <p:to x="100000" y="90000"/>
                                    </p:animScale>
                                    <p:animScale>
                                      <p:cBhvr>
                                        <p:cTn id="46" dur="166" decel="50000">
                                          <p:stCondLst>
                                            <p:cond delay="1668"/>
                                          </p:stCondLst>
                                        </p:cTn>
                                        <p:tgtEl>
                                          <p:spTgt spid="25"/>
                                        </p:tgtEl>
                                      </p:cBhvr>
                                      <p:to x="100000" y="100000"/>
                                    </p:animScale>
                                    <p:animScale>
                                      <p:cBhvr>
                                        <p:cTn id="47" dur="26">
                                          <p:stCondLst>
                                            <p:cond delay="1808"/>
                                          </p:stCondLst>
                                        </p:cTn>
                                        <p:tgtEl>
                                          <p:spTgt spid="25"/>
                                        </p:tgtEl>
                                      </p:cBhvr>
                                      <p:to x="100000" y="95000"/>
                                    </p:animScale>
                                    <p:animScale>
                                      <p:cBhvr>
                                        <p:cTn id="48" dur="166" decel="50000">
                                          <p:stCondLst>
                                            <p:cond delay="1834"/>
                                          </p:stCondLst>
                                        </p:cTn>
                                        <p:tgtEl>
                                          <p:spTgt spid="25"/>
                                        </p:tgtEl>
                                      </p:cBhvr>
                                      <p:to x="100000" y="100000"/>
                                    </p:animScale>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right)">
                                      <p:cBhvr>
                                        <p:cTn id="53" dur="500"/>
                                        <p:tgtEl>
                                          <p:spTgt spid="26"/>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500"/>
                                  </p:stCondLst>
                                  <p:childTnLst>
                                    <p:set>
                                      <p:cBhvr>
                                        <p:cTn id="57" dur="1" fill="hold">
                                          <p:stCondLst>
                                            <p:cond delay="0"/>
                                          </p:stCondLst>
                                        </p:cTn>
                                        <p:tgtEl>
                                          <p:spTgt spid="27"/>
                                        </p:tgtEl>
                                        <p:attrNameLst>
                                          <p:attrName>style.visibility</p:attrName>
                                        </p:attrNameLst>
                                      </p:cBhvr>
                                      <p:to>
                                        <p:strVal val="visible"/>
                                      </p:to>
                                    </p:set>
                                    <p:animEffect transition="in" filter="wipe(right)">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wipe(right)">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082"/>
                                        </p:tgtEl>
                                        <p:attrNameLst>
                                          <p:attrName>style.visibility</p:attrName>
                                        </p:attrNameLst>
                                      </p:cBhvr>
                                      <p:to>
                                        <p:strVal val="visible"/>
                                      </p:to>
                                    </p:set>
                                    <p:animEffect transition="in" filter="wipe(left)">
                                      <p:cBhvr>
                                        <p:cTn id="68" dur="500"/>
                                        <p:tgtEl>
                                          <p:spTgt spid="308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500"/>
                                        <p:tgtEl>
                                          <p:spTgt spid="16"/>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6" grpId="0" animBg="1"/>
      <p:bldP spid="17" grpId="0" animBg="1"/>
      <p:bldP spid="18" grpId="0"/>
      <p:bldP spid="19" grpId="0"/>
      <p:bldP spid="20" grpId="0"/>
      <p:bldP spid="26" grpId="0"/>
      <p:bldP spid="27" grpId="0"/>
    </p:bld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838200" y="1406768"/>
            <a:ext cx="10515600" cy="5275385"/>
          </a:xfrm>
        </p:spPr>
        <p:txBody>
          <a:bodyPr>
            <a:normAutofit/>
          </a:bodyPr>
          <a:lstStyle/>
          <a:p>
            <a:pPr marL="0" indent="0" rtl="1">
              <a:spcAft>
                <a:spcPts val="600"/>
              </a:spcAft>
              <a:buNone/>
            </a:pPr>
            <a:r>
              <a:rPr lang="en-US" sz="3200" b="1" dirty="0"/>
              <a:t>TE = </a:t>
            </a:r>
            <a:r>
              <a:rPr lang="en-US" sz="3200" b="1" dirty="0">
                <a:solidFill>
                  <a:srgbClr val="FF0000"/>
                </a:solidFill>
              </a:rPr>
              <a:t>Bias</a:t>
            </a:r>
            <a:r>
              <a:rPr lang="en-US" sz="3200" b="1" dirty="0">
                <a:solidFill>
                  <a:srgbClr val="0070C0"/>
                </a:solidFill>
              </a:rPr>
              <a:t> </a:t>
            </a:r>
            <a:r>
              <a:rPr lang="en-US" sz="3200" b="1" dirty="0"/>
              <a:t>+</a:t>
            </a:r>
            <a:r>
              <a:rPr lang="en-US" sz="3200" b="1" dirty="0">
                <a:solidFill>
                  <a:srgbClr val="0070C0"/>
                </a:solidFill>
              </a:rPr>
              <a:t> 2 SD</a:t>
            </a:r>
            <a:endParaRPr lang="fa-IR" sz="3200" b="1" dirty="0">
              <a:solidFill>
                <a:srgbClr val="0070C0"/>
              </a:solidFill>
            </a:endParaRPr>
          </a:p>
          <a:p>
            <a:pPr marL="0" indent="0" rtl="1">
              <a:spcAft>
                <a:spcPts val="600"/>
              </a:spcAft>
              <a:buNone/>
            </a:pPr>
            <a:r>
              <a:rPr lang="en-US" sz="3200" b="1" dirty="0"/>
              <a:t>TE ≤ TEa</a:t>
            </a:r>
            <a:r>
              <a:rPr lang="fa-IR" sz="3200" b="1" dirty="0"/>
              <a:t> </a:t>
            </a:r>
            <a:endParaRPr lang="en-US" sz="3200" b="1" dirty="0"/>
          </a:p>
          <a:p>
            <a:pPr marL="0" indent="0" algn="ctr" rtl="1">
              <a:spcAft>
                <a:spcPts val="600"/>
              </a:spcAft>
              <a:buNone/>
            </a:pPr>
            <a:endParaRPr lang="en-US" sz="4000" b="1" dirty="0"/>
          </a:p>
        </p:txBody>
      </p:sp>
      <p:pic>
        <p:nvPicPr>
          <p:cNvPr id="15" name="Picture 14">
            <a:extLst>
              <a:ext uri="{FF2B5EF4-FFF2-40B4-BE49-F238E27FC236}">
                <a16:creationId xmlns:a16="http://schemas.microsoft.com/office/drawing/2014/main" id="{BCDF8FA9-C056-46A6-AD74-0AFE8BCA9E7F}"/>
              </a:ext>
            </a:extLst>
          </p:cNvPr>
          <p:cNvPicPr>
            <a:picLocks noChangeAspect="1"/>
          </p:cNvPicPr>
          <p:nvPr/>
        </p:nvPicPr>
        <p:blipFill rotWithShape="1">
          <a:blip r:embed="rId2">
            <a:extLst>
              <a:ext uri="{28A0092B-C50C-407E-A947-70E740481C1C}">
                <a14:useLocalDpi xmlns:a14="http://schemas.microsoft.com/office/drawing/2010/main" val="0"/>
              </a:ext>
            </a:extLst>
          </a:blip>
          <a:srcRect l="1375" t="5453" r="2336" b="5458"/>
          <a:stretch/>
        </p:blipFill>
        <p:spPr>
          <a:xfrm>
            <a:off x="5727305" y="2926080"/>
            <a:ext cx="4585095" cy="2525152"/>
          </a:xfrm>
          <a:prstGeom prst="rect">
            <a:avLst/>
          </a:prstGeom>
        </p:spPr>
      </p:pic>
      <p:sp>
        <p:nvSpPr>
          <p:cNvPr id="5" name="TextBox 4"/>
          <p:cNvSpPr txBox="1"/>
          <p:nvPr/>
        </p:nvSpPr>
        <p:spPr>
          <a:xfrm>
            <a:off x="281354" y="161197"/>
            <a:ext cx="11003418" cy="646331"/>
          </a:xfrm>
          <a:prstGeom prst="rect">
            <a:avLst/>
          </a:prstGeom>
          <a:noFill/>
          <a:ln>
            <a:solidFill>
              <a:schemeClr val="tx1"/>
            </a:solidFill>
          </a:ln>
        </p:spPr>
        <p:txBody>
          <a:bodyPr wrap="square" rtlCol="0">
            <a:spAutoFit/>
          </a:bodyPr>
          <a:lstStyle/>
          <a:p>
            <a:pPr algn="r" rtl="1"/>
            <a:r>
              <a:rPr lang="fa-IR" sz="3600" b="1" dirty="0">
                <a:solidFill>
                  <a:srgbClr val="0070C0"/>
                </a:solidFill>
              </a:rPr>
              <a:t>عیار سیگما و </a:t>
            </a:r>
            <a:r>
              <a:rPr lang="fa-IR" sz="3600" b="1" dirty="0">
                <a:solidFill>
                  <a:srgbClr val="FF0000"/>
                </a:solidFill>
              </a:rPr>
              <a:t>خطای کل</a:t>
            </a:r>
            <a:endParaRPr lang="en-US" sz="3600" b="1" dirty="0">
              <a:solidFill>
                <a:srgbClr val="FF0000"/>
              </a:solidFill>
            </a:endParaRPr>
          </a:p>
        </p:txBody>
      </p:sp>
      <p:pic>
        <p:nvPicPr>
          <p:cNvPr id="6" name="Picture 5">
            <a:extLst>
              <a:ext uri="{FF2B5EF4-FFF2-40B4-BE49-F238E27FC236}">
                <a16:creationId xmlns:a16="http://schemas.microsoft.com/office/drawing/2014/main" id="{D1F0AA01-1DEF-4414-8C25-2ED3B2D54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711" y="1938456"/>
            <a:ext cx="574734" cy="460245"/>
          </a:xfrm>
          <a:prstGeom prst="rect">
            <a:avLst/>
          </a:prstGeom>
        </p:spPr>
      </p:pic>
      <p:cxnSp>
        <p:nvCxnSpPr>
          <p:cNvPr id="7" name="Straight Connector 6">
            <a:extLst>
              <a:ext uri="{FF2B5EF4-FFF2-40B4-BE49-F238E27FC236}">
                <a16:creationId xmlns:a16="http://schemas.microsoft.com/office/drawing/2014/main" id="{546ACC5A-8252-4DF7-8F57-9E784C9659DA}"/>
              </a:ext>
            </a:extLst>
          </p:cNvPr>
          <p:cNvCxnSpPr/>
          <p:nvPr/>
        </p:nvCxnSpPr>
        <p:spPr>
          <a:xfrm>
            <a:off x="3474720" y="2862932"/>
            <a:ext cx="0" cy="223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B04858-7DB5-42C9-96FC-24128C89E04A}"/>
              </a:ext>
            </a:extLst>
          </p:cNvPr>
          <p:cNvCxnSpPr/>
          <p:nvPr/>
        </p:nvCxnSpPr>
        <p:spPr>
          <a:xfrm>
            <a:off x="9311371" y="2882371"/>
            <a:ext cx="0" cy="223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C181A9-6741-435D-A094-357A9D73E110}"/>
              </a:ext>
            </a:extLst>
          </p:cNvPr>
          <p:cNvCxnSpPr/>
          <p:nvPr/>
        </p:nvCxnSpPr>
        <p:spPr>
          <a:xfrm>
            <a:off x="6426595" y="2882371"/>
            <a:ext cx="0" cy="2232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93996CB-F667-4686-9674-CD0F4B702F63}"/>
              </a:ext>
            </a:extLst>
          </p:cNvPr>
          <p:cNvSpPr txBox="1"/>
          <p:nvPr/>
        </p:nvSpPr>
        <p:spPr>
          <a:xfrm>
            <a:off x="6001879" y="2510010"/>
            <a:ext cx="783771" cy="338554"/>
          </a:xfrm>
          <a:prstGeom prst="rect">
            <a:avLst/>
          </a:prstGeom>
          <a:noFill/>
        </p:spPr>
        <p:txBody>
          <a:bodyPr wrap="square" rtlCol="0">
            <a:spAutoFit/>
          </a:bodyPr>
          <a:lstStyle/>
          <a:p>
            <a:pPr algn="ctr"/>
            <a:r>
              <a:rPr lang="en-US" sz="1600" b="1" dirty="0"/>
              <a:t>Target</a:t>
            </a:r>
          </a:p>
        </p:txBody>
      </p:sp>
      <p:sp>
        <p:nvSpPr>
          <p:cNvPr id="19" name="TextBox 18">
            <a:extLst>
              <a:ext uri="{FF2B5EF4-FFF2-40B4-BE49-F238E27FC236}">
                <a16:creationId xmlns:a16="http://schemas.microsoft.com/office/drawing/2014/main" id="{C9F9B92F-D315-4A8D-9A63-2D4A9E33F2ED}"/>
              </a:ext>
            </a:extLst>
          </p:cNvPr>
          <p:cNvSpPr txBox="1"/>
          <p:nvPr/>
        </p:nvSpPr>
        <p:spPr>
          <a:xfrm>
            <a:off x="3108959" y="2519911"/>
            <a:ext cx="783771" cy="338554"/>
          </a:xfrm>
          <a:prstGeom prst="rect">
            <a:avLst/>
          </a:prstGeom>
          <a:noFill/>
        </p:spPr>
        <p:txBody>
          <a:bodyPr wrap="square" rtlCol="0">
            <a:spAutoFit/>
          </a:bodyPr>
          <a:lstStyle/>
          <a:p>
            <a:pPr algn="ctr"/>
            <a:r>
              <a:rPr lang="en-US" sz="1600" b="1" dirty="0"/>
              <a:t>-TEa</a:t>
            </a:r>
          </a:p>
        </p:txBody>
      </p:sp>
      <p:sp>
        <p:nvSpPr>
          <p:cNvPr id="20" name="TextBox 19">
            <a:extLst>
              <a:ext uri="{FF2B5EF4-FFF2-40B4-BE49-F238E27FC236}">
                <a16:creationId xmlns:a16="http://schemas.microsoft.com/office/drawing/2014/main" id="{9B6E004F-F30D-466A-BEA5-7563CDA98637}"/>
              </a:ext>
            </a:extLst>
          </p:cNvPr>
          <p:cNvSpPr txBox="1"/>
          <p:nvPr/>
        </p:nvSpPr>
        <p:spPr>
          <a:xfrm>
            <a:off x="8894801" y="2505059"/>
            <a:ext cx="783771" cy="338554"/>
          </a:xfrm>
          <a:prstGeom prst="rect">
            <a:avLst/>
          </a:prstGeom>
          <a:noFill/>
        </p:spPr>
        <p:txBody>
          <a:bodyPr wrap="square" rtlCol="0">
            <a:spAutoFit/>
          </a:bodyPr>
          <a:lstStyle/>
          <a:p>
            <a:pPr algn="ctr"/>
            <a:r>
              <a:rPr lang="en-US" sz="1600" b="1" dirty="0"/>
              <a:t>+TEa</a:t>
            </a:r>
          </a:p>
        </p:txBody>
      </p:sp>
      <p:sp>
        <p:nvSpPr>
          <p:cNvPr id="21" name="Rectangle 20">
            <a:extLst>
              <a:ext uri="{FF2B5EF4-FFF2-40B4-BE49-F238E27FC236}">
                <a16:creationId xmlns:a16="http://schemas.microsoft.com/office/drawing/2014/main" id="{36944027-327C-48D9-9138-58CF964E9BD8}"/>
              </a:ext>
            </a:extLst>
          </p:cNvPr>
          <p:cNvSpPr/>
          <p:nvPr/>
        </p:nvSpPr>
        <p:spPr>
          <a:xfrm>
            <a:off x="8057952" y="4437762"/>
            <a:ext cx="1224000" cy="33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ln>
                  <a:solidFill>
                    <a:srgbClr val="002060"/>
                  </a:solidFill>
                </a:ln>
                <a:solidFill>
                  <a:schemeClr val="tx1">
                    <a:lumMod val="85000"/>
                    <a:lumOff val="15000"/>
                  </a:schemeClr>
                </a:solidFill>
              </a:rPr>
              <a:t>|</a:t>
            </a:r>
            <a:endParaRPr lang="fa-IR" sz="2400" b="1" dirty="0">
              <a:ln>
                <a:solidFill>
                  <a:srgbClr val="002060"/>
                </a:solidFill>
              </a:ln>
              <a:solidFill>
                <a:schemeClr val="tx1">
                  <a:lumMod val="85000"/>
                  <a:lumOff val="15000"/>
                </a:schemeClr>
              </a:solidFill>
            </a:endParaRPr>
          </a:p>
        </p:txBody>
      </p:sp>
      <p:sp>
        <p:nvSpPr>
          <p:cNvPr id="25" name="Rectangle 24">
            <a:extLst>
              <a:ext uri="{FF2B5EF4-FFF2-40B4-BE49-F238E27FC236}">
                <a16:creationId xmlns:a16="http://schemas.microsoft.com/office/drawing/2014/main" id="{DF3C5F5E-F7BA-48D4-82AE-4DED3BFC40EE}"/>
              </a:ext>
            </a:extLst>
          </p:cNvPr>
          <p:cNvSpPr/>
          <p:nvPr/>
        </p:nvSpPr>
        <p:spPr>
          <a:xfrm>
            <a:off x="6454535" y="4437112"/>
            <a:ext cx="1590711" cy="337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b="1" dirty="0">
              <a:ln>
                <a:solidFill>
                  <a:srgbClr val="002060"/>
                </a:solidFill>
              </a:ln>
            </a:endParaRPr>
          </a:p>
        </p:txBody>
      </p:sp>
      <p:sp>
        <p:nvSpPr>
          <p:cNvPr id="16" name="TextBox 15">
            <a:extLst>
              <a:ext uri="{FF2B5EF4-FFF2-40B4-BE49-F238E27FC236}">
                <a16:creationId xmlns:a16="http://schemas.microsoft.com/office/drawing/2014/main" id="{46B34D0B-D3EB-41BD-B46B-1A74A9C29ECC}"/>
              </a:ext>
            </a:extLst>
          </p:cNvPr>
          <p:cNvSpPr txBox="1"/>
          <p:nvPr/>
        </p:nvSpPr>
        <p:spPr>
          <a:xfrm>
            <a:off x="1012507" y="2858465"/>
            <a:ext cx="1421201" cy="523220"/>
          </a:xfrm>
          <a:prstGeom prst="rect">
            <a:avLst/>
          </a:prstGeom>
          <a:noFill/>
        </p:spPr>
        <p:txBody>
          <a:bodyPr wrap="square" rtlCol="1">
            <a:spAutoFit/>
          </a:bodyPr>
          <a:lstStyle/>
          <a:p>
            <a:r>
              <a:rPr lang="en-US" sz="2800" b="1" dirty="0">
                <a:solidFill>
                  <a:srgbClr val="0070C0"/>
                </a:solidFill>
              </a:rPr>
              <a:t>SM = ?</a:t>
            </a:r>
            <a:endParaRPr lang="fa-IR" sz="2800" b="1" dirty="0">
              <a:solidFill>
                <a:srgbClr val="0070C0"/>
              </a:solidFill>
            </a:endParaRPr>
          </a:p>
        </p:txBody>
      </p:sp>
      <p:sp>
        <p:nvSpPr>
          <p:cNvPr id="22" name="TextBox 21">
            <a:extLst>
              <a:ext uri="{FF2B5EF4-FFF2-40B4-BE49-F238E27FC236}">
                <a16:creationId xmlns:a16="http://schemas.microsoft.com/office/drawing/2014/main" id="{5C940E39-2D97-4C35-9E98-3D321DE7C69A}"/>
              </a:ext>
            </a:extLst>
          </p:cNvPr>
          <p:cNvSpPr txBox="1"/>
          <p:nvPr/>
        </p:nvSpPr>
        <p:spPr>
          <a:xfrm>
            <a:off x="1012507" y="3429000"/>
            <a:ext cx="1729252" cy="523220"/>
          </a:xfrm>
          <a:prstGeom prst="rect">
            <a:avLst/>
          </a:prstGeom>
          <a:noFill/>
        </p:spPr>
        <p:txBody>
          <a:bodyPr wrap="square" rtlCol="1">
            <a:spAutoFit/>
          </a:bodyPr>
          <a:lstStyle/>
          <a:p>
            <a:r>
              <a:rPr lang="en-US" sz="2800" b="1" dirty="0">
                <a:solidFill>
                  <a:srgbClr val="0070C0"/>
                </a:solidFill>
              </a:rPr>
              <a:t>SM = </a:t>
            </a:r>
            <a:r>
              <a:rPr lang="en-US" sz="2800" b="1" dirty="0">
                <a:solidFill>
                  <a:srgbClr val="FF0000"/>
                </a:solidFill>
              </a:rPr>
              <a:t>2</a:t>
            </a:r>
            <a:endParaRPr lang="fa-IR" sz="2800" b="1" dirty="0">
              <a:solidFill>
                <a:srgbClr val="FF0000"/>
              </a:solidFill>
            </a:endParaRPr>
          </a:p>
        </p:txBody>
      </p:sp>
      <p:cxnSp>
        <p:nvCxnSpPr>
          <p:cNvPr id="27" name="Straight Connector 26">
            <a:extLst>
              <a:ext uri="{FF2B5EF4-FFF2-40B4-BE49-F238E27FC236}">
                <a16:creationId xmlns:a16="http://schemas.microsoft.com/office/drawing/2014/main" id="{A317E6EE-7979-469A-B65F-8CBBAB19ADEC}"/>
              </a:ext>
            </a:extLst>
          </p:cNvPr>
          <p:cNvCxnSpPr/>
          <p:nvPr/>
        </p:nvCxnSpPr>
        <p:spPr>
          <a:xfrm>
            <a:off x="3309620" y="5056832"/>
            <a:ext cx="606298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2695A71C-EEBD-4753-852D-3D5593BF6286}"/>
              </a:ext>
            </a:extLst>
          </p:cNvPr>
          <p:cNvSpPr txBox="1"/>
          <p:nvPr/>
        </p:nvSpPr>
        <p:spPr>
          <a:xfrm>
            <a:off x="3218052" y="1981839"/>
            <a:ext cx="1729252" cy="523220"/>
          </a:xfrm>
          <a:prstGeom prst="rect">
            <a:avLst/>
          </a:prstGeom>
          <a:noFill/>
        </p:spPr>
        <p:txBody>
          <a:bodyPr wrap="square" rtlCol="1">
            <a:spAutoFit/>
          </a:bodyPr>
          <a:lstStyle/>
          <a:p>
            <a:r>
              <a:rPr lang="en-US" sz="2800" b="1" dirty="0">
                <a:solidFill>
                  <a:srgbClr val="FF0000"/>
                </a:solidFill>
              </a:rPr>
              <a:t>DR = 5%</a:t>
            </a:r>
            <a:endParaRPr lang="fa-IR" sz="2800" b="1" dirty="0">
              <a:solidFill>
                <a:srgbClr val="FF0000"/>
              </a:solidFill>
            </a:endParaRPr>
          </a:p>
        </p:txBody>
      </p:sp>
      <p:cxnSp>
        <p:nvCxnSpPr>
          <p:cNvPr id="24" name="Straight Connector 23">
            <a:extLst>
              <a:ext uri="{FF2B5EF4-FFF2-40B4-BE49-F238E27FC236}">
                <a16:creationId xmlns:a16="http://schemas.microsoft.com/office/drawing/2014/main" id="{5B315355-42B2-4E7C-AD46-1DDCE8F00031}"/>
              </a:ext>
            </a:extLst>
          </p:cNvPr>
          <p:cNvCxnSpPr/>
          <p:nvPr/>
        </p:nvCxnSpPr>
        <p:spPr>
          <a:xfrm>
            <a:off x="8040216" y="3091833"/>
            <a:ext cx="0" cy="1750613"/>
          </a:xfrm>
          <a:prstGeom prst="line">
            <a:avLst/>
          </a:prstGeom>
          <a:ln w="381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49645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2"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838200" y="1406768"/>
            <a:ext cx="10515600" cy="5275385"/>
          </a:xfrm>
        </p:spPr>
        <p:txBody>
          <a:bodyPr>
            <a:normAutofit/>
          </a:bodyPr>
          <a:lstStyle/>
          <a:p>
            <a:pPr marL="0" indent="0" rtl="1">
              <a:spcAft>
                <a:spcPts val="600"/>
              </a:spcAft>
              <a:buNone/>
            </a:pPr>
            <a:r>
              <a:rPr lang="en-US" sz="3200" b="1" dirty="0"/>
              <a:t>TE = </a:t>
            </a:r>
            <a:r>
              <a:rPr lang="en-US" sz="3200" b="1" dirty="0">
                <a:solidFill>
                  <a:srgbClr val="FF0000"/>
                </a:solidFill>
              </a:rPr>
              <a:t>Bias</a:t>
            </a:r>
            <a:r>
              <a:rPr lang="en-US" sz="3200" b="1" dirty="0">
                <a:solidFill>
                  <a:srgbClr val="0070C0"/>
                </a:solidFill>
              </a:rPr>
              <a:t> </a:t>
            </a:r>
            <a:r>
              <a:rPr lang="en-US" sz="3200" b="1" dirty="0"/>
              <a:t>+</a:t>
            </a:r>
            <a:r>
              <a:rPr lang="en-US" sz="3200" b="1" dirty="0">
                <a:solidFill>
                  <a:srgbClr val="0070C0"/>
                </a:solidFill>
              </a:rPr>
              <a:t> 2 SD</a:t>
            </a:r>
            <a:endParaRPr lang="fa-IR" sz="3200" b="1" dirty="0">
              <a:solidFill>
                <a:srgbClr val="0070C0"/>
              </a:solidFill>
            </a:endParaRPr>
          </a:p>
          <a:p>
            <a:pPr marL="0" indent="0" rtl="1">
              <a:spcAft>
                <a:spcPts val="600"/>
              </a:spcAft>
              <a:buNone/>
            </a:pPr>
            <a:r>
              <a:rPr lang="en-US" sz="3200" b="1" dirty="0"/>
              <a:t>TE ≤ TEa</a:t>
            </a:r>
            <a:r>
              <a:rPr lang="fa-IR" sz="3200" b="1" dirty="0"/>
              <a:t> </a:t>
            </a:r>
            <a:endParaRPr lang="en-US" sz="3200" b="1" dirty="0"/>
          </a:p>
          <a:p>
            <a:pPr marL="0" indent="0" algn="ctr" rtl="1">
              <a:spcAft>
                <a:spcPts val="600"/>
              </a:spcAft>
              <a:buNone/>
            </a:pPr>
            <a:endParaRPr lang="en-US" sz="4000" b="1" dirty="0"/>
          </a:p>
        </p:txBody>
      </p:sp>
      <p:pic>
        <p:nvPicPr>
          <p:cNvPr id="15" name="Picture 14">
            <a:extLst>
              <a:ext uri="{FF2B5EF4-FFF2-40B4-BE49-F238E27FC236}">
                <a16:creationId xmlns:a16="http://schemas.microsoft.com/office/drawing/2014/main" id="{BCDF8FA9-C056-46A6-AD74-0AFE8BCA9E7F}"/>
              </a:ext>
            </a:extLst>
          </p:cNvPr>
          <p:cNvPicPr>
            <a:picLocks noChangeAspect="1"/>
          </p:cNvPicPr>
          <p:nvPr/>
        </p:nvPicPr>
        <p:blipFill rotWithShape="1">
          <a:blip r:embed="rId2">
            <a:extLst>
              <a:ext uri="{28A0092B-C50C-407E-A947-70E740481C1C}">
                <a14:useLocalDpi xmlns:a14="http://schemas.microsoft.com/office/drawing/2010/main" val="0"/>
              </a:ext>
            </a:extLst>
          </a:blip>
          <a:srcRect l="1375" t="5453" r="2336" b="5458"/>
          <a:stretch/>
        </p:blipFill>
        <p:spPr>
          <a:xfrm>
            <a:off x="2014772" y="2896659"/>
            <a:ext cx="6565354" cy="2525152"/>
          </a:xfrm>
          <a:prstGeom prst="rect">
            <a:avLst/>
          </a:prstGeom>
        </p:spPr>
      </p:pic>
      <p:sp>
        <p:nvSpPr>
          <p:cNvPr id="5" name="TextBox 4"/>
          <p:cNvSpPr txBox="1"/>
          <p:nvPr/>
        </p:nvSpPr>
        <p:spPr>
          <a:xfrm>
            <a:off x="281354" y="161197"/>
            <a:ext cx="11003418" cy="646331"/>
          </a:xfrm>
          <a:prstGeom prst="rect">
            <a:avLst/>
          </a:prstGeom>
          <a:noFill/>
          <a:ln>
            <a:solidFill>
              <a:schemeClr val="tx1"/>
            </a:solidFill>
          </a:ln>
        </p:spPr>
        <p:txBody>
          <a:bodyPr wrap="square" rtlCol="0">
            <a:spAutoFit/>
          </a:bodyPr>
          <a:lstStyle/>
          <a:p>
            <a:pPr algn="r" rtl="1"/>
            <a:r>
              <a:rPr lang="fa-IR" sz="3600" b="1" dirty="0">
                <a:solidFill>
                  <a:srgbClr val="0070C0"/>
                </a:solidFill>
              </a:rPr>
              <a:t>عیار سیگما و </a:t>
            </a:r>
            <a:r>
              <a:rPr lang="fa-IR" sz="3600" b="1" dirty="0">
                <a:solidFill>
                  <a:srgbClr val="FF0000"/>
                </a:solidFill>
              </a:rPr>
              <a:t>خطای کل</a:t>
            </a:r>
            <a:endParaRPr lang="en-US" sz="3600" b="1" dirty="0">
              <a:solidFill>
                <a:srgbClr val="FF0000"/>
              </a:solidFill>
            </a:endParaRPr>
          </a:p>
        </p:txBody>
      </p:sp>
      <p:pic>
        <p:nvPicPr>
          <p:cNvPr id="6" name="Picture 5">
            <a:extLst>
              <a:ext uri="{FF2B5EF4-FFF2-40B4-BE49-F238E27FC236}">
                <a16:creationId xmlns:a16="http://schemas.microsoft.com/office/drawing/2014/main" id="{D1F0AA01-1DEF-4414-8C25-2ED3B2D54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711" y="1938456"/>
            <a:ext cx="574734" cy="460245"/>
          </a:xfrm>
          <a:prstGeom prst="rect">
            <a:avLst/>
          </a:prstGeom>
        </p:spPr>
      </p:pic>
      <p:cxnSp>
        <p:nvCxnSpPr>
          <p:cNvPr id="7" name="Straight Connector 6">
            <a:extLst>
              <a:ext uri="{FF2B5EF4-FFF2-40B4-BE49-F238E27FC236}">
                <a16:creationId xmlns:a16="http://schemas.microsoft.com/office/drawing/2014/main" id="{546ACC5A-8252-4DF7-8F57-9E784C9659DA}"/>
              </a:ext>
            </a:extLst>
          </p:cNvPr>
          <p:cNvCxnSpPr/>
          <p:nvPr/>
        </p:nvCxnSpPr>
        <p:spPr>
          <a:xfrm>
            <a:off x="3474720" y="2862932"/>
            <a:ext cx="0" cy="223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B04858-7DB5-42C9-96FC-24128C89E04A}"/>
              </a:ext>
            </a:extLst>
          </p:cNvPr>
          <p:cNvCxnSpPr/>
          <p:nvPr/>
        </p:nvCxnSpPr>
        <p:spPr>
          <a:xfrm>
            <a:off x="9311371" y="2882371"/>
            <a:ext cx="0" cy="223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C181A9-6741-435D-A094-357A9D73E110}"/>
              </a:ext>
            </a:extLst>
          </p:cNvPr>
          <p:cNvCxnSpPr/>
          <p:nvPr/>
        </p:nvCxnSpPr>
        <p:spPr>
          <a:xfrm>
            <a:off x="6426595" y="2882371"/>
            <a:ext cx="0" cy="2232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93996CB-F667-4686-9674-CD0F4B702F63}"/>
              </a:ext>
            </a:extLst>
          </p:cNvPr>
          <p:cNvSpPr txBox="1"/>
          <p:nvPr/>
        </p:nvSpPr>
        <p:spPr>
          <a:xfrm>
            <a:off x="6001879" y="2510010"/>
            <a:ext cx="783771" cy="338554"/>
          </a:xfrm>
          <a:prstGeom prst="rect">
            <a:avLst/>
          </a:prstGeom>
          <a:noFill/>
        </p:spPr>
        <p:txBody>
          <a:bodyPr wrap="square" rtlCol="0">
            <a:spAutoFit/>
          </a:bodyPr>
          <a:lstStyle/>
          <a:p>
            <a:pPr algn="ctr"/>
            <a:r>
              <a:rPr lang="en-US" sz="1600" b="1" dirty="0"/>
              <a:t>Target</a:t>
            </a:r>
          </a:p>
        </p:txBody>
      </p:sp>
      <p:sp>
        <p:nvSpPr>
          <p:cNvPr id="19" name="TextBox 18">
            <a:extLst>
              <a:ext uri="{FF2B5EF4-FFF2-40B4-BE49-F238E27FC236}">
                <a16:creationId xmlns:a16="http://schemas.microsoft.com/office/drawing/2014/main" id="{C9F9B92F-D315-4A8D-9A63-2D4A9E33F2ED}"/>
              </a:ext>
            </a:extLst>
          </p:cNvPr>
          <p:cNvSpPr txBox="1"/>
          <p:nvPr/>
        </p:nvSpPr>
        <p:spPr>
          <a:xfrm>
            <a:off x="3108959" y="2519911"/>
            <a:ext cx="783771" cy="338554"/>
          </a:xfrm>
          <a:prstGeom prst="rect">
            <a:avLst/>
          </a:prstGeom>
          <a:noFill/>
        </p:spPr>
        <p:txBody>
          <a:bodyPr wrap="square" rtlCol="0">
            <a:spAutoFit/>
          </a:bodyPr>
          <a:lstStyle/>
          <a:p>
            <a:pPr algn="ctr"/>
            <a:r>
              <a:rPr lang="en-US" sz="1600" b="1" dirty="0"/>
              <a:t>-TEa</a:t>
            </a:r>
          </a:p>
        </p:txBody>
      </p:sp>
      <p:sp>
        <p:nvSpPr>
          <p:cNvPr id="20" name="TextBox 19">
            <a:extLst>
              <a:ext uri="{FF2B5EF4-FFF2-40B4-BE49-F238E27FC236}">
                <a16:creationId xmlns:a16="http://schemas.microsoft.com/office/drawing/2014/main" id="{9B6E004F-F30D-466A-BEA5-7563CDA98637}"/>
              </a:ext>
            </a:extLst>
          </p:cNvPr>
          <p:cNvSpPr txBox="1"/>
          <p:nvPr/>
        </p:nvSpPr>
        <p:spPr>
          <a:xfrm>
            <a:off x="8894801" y="2505059"/>
            <a:ext cx="783771" cy="338554"/>
          </a:xfrm>
          <a:prstGeom prst="rect">
            <a:avLst/>
          </a:prstGeom>
          <a:noFill/>
        </p:spPr>
        <p:txBody>
          <a:bodyPr wrap="square" rtlCol="0">
            <a:spAutoFit/>
          </a:bodyPr>
          <a:lstStyle/>
          <a:p>
            <a:pPr algn="ctr"/>
            <a:r>
              <a:rPr lang="en-US" sz="1600" b="1" dirty="0"/>
              <a:t>+TEa</a:t>
            </a:r>
          </a:p>
        </p:txBody>
      </p:sp>
      <p:sp>
        <p:nvSpPr>
          <p:cNvPr id="21" name="Rectangle 20">
            <a:extLst>
              <a:ext uri="{FF2B5EF4-FFF2-40B4-BE49-F238E27FC236}">
                <a16:creationId xmlns:a16="http://schemas.microsoft.com/office/drawing/2014/main" id="{36944027-327C-48D9-9138-58CF964E9BD8}"/>
              </a:ext>
            </a:extLst>
          </p:cNvPr>
          <p:cNvSpPr/>
          <p:nvPr/>
        </p:nvSpPr>
        <p:spPr>
          <a:xfrm>
            <a:off x="3506268" y="4387519"/>
            <a:ext cx="1803843" cy="33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ln>
                  <a:solidFill>
                    <a:srgbClr val="002060"/>
                  </a:solidFill>
                </a:ln>
                <a:solidFill>
                  <a:schemeClr val="tx1">
                    <a:lumMod val="85000"/>
                    <a:lumOff val="15000"/>
                  </a:schemeClr>
                </a:solidFill>
              </a:rPr>
              <a:t>|</a:t>
            </a:r>
            <a:endParaRPr lang="fa-IR" sz="2400" b="1" dirty="0">
              <a:ln>
                <a:solidFill>
                  <a:srgbClr val="002060"/>
                </a:solidFill>
              </a:ln>
              <a:solidFill>
                <a:schemeClr val="tx1">
                  <a:lumMod val="85000"/>
                  <a:lumOff val="15000"/>
                </a:schemeClr>
              </a:solidFill>
            </a:endParaRPr>
          </a:p>
        </p:txBody>
      </p:sp>
      <p:sp>
        <p:nvSpPr>
          <p:cNvPr id="25" name="Rectangle 24">
            <a:extLst>
              <a:ext uri="{FF2B5EF4-FFF2-40B4-BE49-F238E27FC236}">
                <a16:creationId xmlns:a16="http://schemas.microsoft.com/office/drawing/2014/main" id="{DF3C5F5E-F7BA-48D4-82AE-4DED3BFC40EE}"/>
              </a:ext>
            </a:extLst>
          </p:cNvPr>
          <p:cNvSpPr/>
          <p:nvPr/>
        </p:nvSpPr>
        <p:spPr>
          <a:xfrm>
            <a:off x="5310114" y="4385662"/>
            <a:ext cx="1116482" cy="337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b="1" dirty="0">
              <a:ln>
                <a:solidFill>
                  <a:srgbClr val="002060"/>
                </a:solidFill>
              </a:ln>
            </a:endParaRPr>
          </a:p>
        </p:txBody>
      </p:sp>
      <p:sp>
        <p:nvSpPr>
          <p:cNvPr id="16" name="TextBox 15">
            <a:extLst>
              <a:ext uri="{FF2B5EF4-FFF2-40B4-BE49-F238E27FC236}">
                <a16:creationId xmlns:a16="http://schemas.microsoft.com/office/drawing/2014/main" id="{46B34D0B-D3EB-41BD-B46B-1A74A9C29ECC}"/>
              </a:ext>
            </a:extLst>
          </p:cNvPr>
          <p:cNvSpPr txBox="1"/>
          <p:nvPr/>
        </p:nvSpPr>
        <p:spPr>
          <a:xfrm>
            <a:off x="1012507" y="2858465"/>
            <a:ext cx="1421201" cy="523220"/>
          </a:xfrm>
          <a:prstGeom prst="rect">
            <a:avLst/>
          </a:prstGeom>
          <a:noFill/>
        </p:spPr>
        <p:txBody>
          <a:bodyPr wrap="square" rtlCol="1">
            <a:spAutoFit/>
          </a:bodyPr>
          <a:lstStyle/>
          <a:p>
            <a:r>
              <a:rPr lang="en-US" sz="2800" b="1" dirty="0">
                <a:solidFill>
                  <a:srgbClr val="0070C0"/>
                </a:solidFill>
              </a:rPr>
              <a:t>SM = ?</a:t>
            </a:r>
            <a:endParaRPr lang="fa-IR" sz="2800" b="1" dirty="0">
              <a:solidFill>
                <a:srgbClr val="0070C0"/>
              </a:solidFill>
            </a:endParaRPr>
          </a:p>
        </p:txBody>
      </p:sp>
      <p:sp>
        <p:nvSpPr>
          <p:cNvPr id="22" name="TextBox 21">
            <a:extLst>
              <a:ext uri="{FF2B5EF4-FFF2-40B4-BE49-F238E27FC236}">
                <a16:creationId xmlns:a16="http://schemas.microsoft.com/office/drawing/2014/main" id="{5C940E39-2D97-4C35-9E98-3D321DE7C69A}"/>
              </a:ext>
            </a:extLst>
          </p:cNvPr>
          <p:cNvSpPr txBox="1"/>
          <p:nvPr/>
        </p:nvSpPr>
        <p:spPr>
          <a:xfrm>
            <a:off x="1012507" y="3429000"/>
            <a:ext cx="1729252" cy="523220"/>
          </a:xfrm>
          <a:prstGeom prst="rect">
            <a:avLst/>
          </a:prstGeom>
          <a:noFill/>
        </p:spPr>
        <p:txBody>
          <a:bodyPr wrap="square" rtlCol="1">
            <a:spAutoFit/>
          </a:bodyPr>
          <a:lstStyle/>
          <a:p>
            <a:r>
              <a:rPr lang="en-US" sz="2800" b="1" dirty="0">
                <a:solidFill>
                  <a:srgbClr val="0070C0"/>
                </a:solidFill>
              </a:rPr>
              <a:t>SM = </a:t>
            </a:r>
            <a:r>
              <a:rPr lang="en-US" sz="2800" b="1" dirty="0">
                <a:solidFill>
                  <a:srgbClr val="FF0000"/>
                </a:solidFill>
              </a:rPr>
              <a:t>2</a:t>
            </a:r>
            <a:endParaRPr lang="fa-IR" sz="2800" b="1" dirty="0">
              <a:solidFill>
                <a:srgbClr val="FF0000"/>
              </a:solidFill>
            </a:endParaRPr>
          </a:p>
        </p:txBody>
      </p:sp>
      <p:cxnSp>
        <p:nvCxnSpPr>
          <p:cNvPr id="27" name="Straight Connector 26">
            <a:extLst>
              <a:ext uri="{FF2B5EF4-FFF2-40B4-BE49-F238E27FC236}">
                <a16:creationId xmlns:a16="http://schemas.microsoft.com/office/drawing/2014/main" id="{A317E6EE-7979-469A-B65F-8CBBAB19ADEC}"/>
              </a:ext>
            </a:extLst>
          </p:cNvPr>
          <p:cNvCxnSpPr/>
          <p:nvPr/>
        </p:nvCxnSpPr>
        <p:spPr>
          <a:xfrm>
            <a:off x="3309620" y="5056832"/>
            <a:ext cx="606298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61238853-95BC-4834-848A-47A1F90A4F4D}"/>
              </a:ext>
            </a:extLst>
          </p:cNvPr>
          <p:cNvSpPr txBox="1"/>
          <p:nvPr/>
        </p:nvSpPr>
        <p:spPr>
          <a:xfrm>
            <a:off x="3218052" y="1981839"/>
            <a:ext cx="1729252" cy="523220"/>
          </a:xfrm>
          <a:prstGeom prst="rect">
            <a:avLst/>
          </a:prstGeom>
          <a:noFill/>
        </p:spPr>
        <p:txBody>
          <a:bodyPr wrap="square" rtlCol="1">
            <a:spAutoFit/>
          </a:bodyPr>
          <a:lstStyle/>
          <a:p>
            <a:r>
              <a:rPr lang="en-US" sz="2800" b="1" dirty="0">
                <a:solidFill>
                  <a:srgbClr val="FF0000"/>
                </a:solidFill>
              </a:rPr>
              <a:t>DR = 5%</a:t>
            </a:r>
            <a:endParaRPr lang="fa-IR" sz="2800" b="1" dirty="0">
              <a:solidFill>
                <a:srgbClr val="FF0000"/>
              </a:solidFill>
            </a:endParaRPr>
          </a:p>
        </p:txBody>
      </p:sp>
      <p:cxnSp>
        <p:nvCxnSpPr>
          <p:cNvPr id="24" name="Straight Connector 23">
            <a:extLst>
              <a:ext uri="{FF2B5EF4-FFF2-40B4-BE49-F238E27FC236}">
                <a16:creationId xmlns:a16="http://schemas.microsoft.com/office/drawing/2014/main" id="{1C6921F3-9D5E-405E-B057-2E84DA746122}"/>
              </a:ext>
            </a:extLst>
          </p:cNvPr>
          <p:cNvCxnSpPr/>
          <p:nvPr/>
        </p:nvCxnSpPr>
        <p:spPr>
          <a:xfrm>
            <a:off x="5303912" y="3091833"/>
            <a:ext cx="0" cy="1750613"/>
          </a:xfrm>
          <a:prstGeom prst="line">
            <a:avLst/>
          </a:prstGeom>
          <a:ln w="381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076131"/>
      </p:ext>
    </p:extLst>
  </p:cSld>
  <p:clrMapOvr>
    <a:masterClrMapping/>
  </p:clrMapOvr>
  <p:transition spd="slow">
    <p:wipe dir="d"/>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838200" y="1406768"/>
            <a:ext cx="10515600" cy="5275385"/>
          </a:xfrm>
        </p:spPr>
        <p:txBody>
          <a:bodyPr>
            <a:normAutofit/>
          </a:bodyPr>
          <a:lstStyle/>
          <a:p>
            <a:pPr marL="0" indent="0" rtl="1">
              <a:spcAft>
                <a:spcPts val="600"/>
              </a:spcAft>
              <a:buNone/>
            </a:pPr>
            <a:r>
              <a:rPr lang="en-US" sz="3200" b="1" dirty="0"/>
              <a:t>TE = </a:t>
            </a:r>
            <a:r>
              <a:rPr lang="en-US" sz="3200" b="1" dirty="0">
                <a:solidFill>
                  <a:srgbClr val="FF0000"/>
                </a:solidFill>
              </a:rPr>
              <a:t>Bias</a:t>
            </a:r>
            <a:r>
              <a:rPr lang="en-US" sz="3200" b="1" dirty="0">
                <a:solidFill>
                  <a:srgbClr val="0070C0"/>
                </a:solidFill>
              </a:rPr>
              <a:t> </a:t>
            </a:r>
            <a:r>
              <a:rPr lang="en-US" sz="3200" b="1" dirty="0"/>
              <a:t>+</a:t>
            </a:r>
            <a:r>
              <a:rPr lang="en-US" sz="3200" b="1" dirty="0">
                <a:solidFill>
                  <a:srgbClr val="0070C0"/>
                </a:solidFill>
              </a:rPr>
              <a:t> 2 SD</a:t>
            </a:r>
            <a:endParaRPr lang="fa-IR" sz="3200" b="1" dirty="0">
              <a:solidFill>
                <a:srgbClr val="0070C0"/>
              </a:solidFill>
            </a:endParaRPr>
          </a:p>
          <a:p>
            <a:pPr marL="0" indent="0" rtl="1">
              <a:spcAft>
                <a:spcPts val="600"/>
              </a:spcAft>
              <a:buNone/>
            </a:pPr>
            <a:r>
              <a:rPr lang="en-US" sz="3200" b="1" dirty="0"/>
              <a:t>TE ≤ TEa</a:t>
            </a:r>
            <a:r>
              <a:rPr lang="fa-IR" sz="3200" b="1" dirty="0"/>
              <a:t> </a:t>
            </a:r>
            <a:endParaRPr lang="en-US" sz="3200" b="1" dirty="0"/>
          </a:p>
          <a:p>
            <a:pPr marL="0" indent="0" algn="ctr" rtl="1">
              <a:spcAft>
                <a:spcPts val="600"/>
              </a:spcAft>
              <a:buNone/>
            </a:pPr>
            <a:endParaRPr lang="en-US" sz="4000" b="1" dirty="0"/>
          </a:p>
        </p:txBody>
      </p:sp>
      <p:pic>
        <p:nvPicPr>
          <p:cNvPr id="15" name="Picture 14">
            <a:extLst>
              <a:ext uri="{FF2B5EF4-FFF2-40B4-BE49-F238E27FC236}">
                <a16:creationId xmlns:a16="http://schemas.microsoft.com/office/drawing/2014/main" id="{BCDF8FA9-C056-46A6-AD74-0AFE8BCA9E7F}"/>
              </a:ext>
            </a:extLst>
          </p:cNvPr>
          <p:cNvPicPr>
            <a:picLocks noChangeAspect="1"/>
          </p:cNvPicPr>
          <p:nvPr/>
        </p:nvPicPr>
        <p:blipFill rotWithShape="1">
          <a:blip r:embed="rId2">
            <a:extLst>
              <a:ext uri="{28A0092B-C50C-407E-A947-70E740481C1C}">
                <a14:useLocalDpi xmlns:a14="http://schemas.microsoft.com/office/drawing/2010/main" val="0"/>
              </a:ext>
            </a:extLst>
          </a:blip>
          <a:srcRect l="1375" t="5453" r="2336" b="5458"/>
          <a:stretch/>
        </p:blipFill>
        <p:spPr>
          <a:xfrm>
            <a:off x="1130306" y="2934760"/>
            <a:ext cx="10476000" cy="2491573"/>
          </a:xfrm>
          <a:prstGeom prst="rect">
            <a:avLst/>
          </a:prstGeom>
        </p:spPr>
      </p:pic>
      <p:sp>
        <p:nvSpPr>
          <p:cNvPr id="5" name="TextBox 4"/>
          <p:cNvSpPr txBox="1"/>
          <p:nvPr/>
        </p:nvSpPr>
        <p:spPr>
          <a:xfrm>
            <a:off x="281354" y="161197"/>
            <a:ext cx="11003418" cy="646331"/>
          </a:xfrm>
          <a:prstGeom prst="rect">
            <a:avLst/>
          </a:prstGeom>
          <a:noFill/>
          <a:ln>
            <a:solidFill>
              <a:schemeClr val="tx1"/>
            </a:solidFill>
          </a:ln>
        </p:spPr>
        <p:txBody>
          <a:bodyPr wrap="square" rtlCol="0">
            <a:spAutoFit/>
          </a:bodyPr>
          <a:lstStyle/>
          <a:p>
            <a:pPr algn="r" rtl="1"/>
            <a:r>
              <a:rPr lang="fa-IR" sz="3600" b="1" dirty="0">
                <a:solidFill>
                  <a:srgbClr val="0070C0"/>
                </a:solidFill>
              </a:rPr>
              <a:t>عیار سیگما و </a:t>
            </a:r>
            <a:r>
              <a:rPr lang="fa-IR" sz="3600" b="1" dirty="0">
                <a:solidFill>
                  <a:srgbClr val="FF0000"/>
                </a:solidFill>
              </a:rPr>
              <a:t>خطای کل</a:t>
            </a:r>
            <a:endParaRPr lang="en-US" sz="3600" b="1" dirty="0">
              <a:solidFill>
                <a:srgbClr val="FF0000"/>
              </a:solidFill>
            </a:endParaRPr>
          </a:p>
        </p:txBody>
      </p:sp>
      <p:pic>
        <p:nvPicPr>
          <p:cNvPr id="6" name="Picture 5">
            <a:extLst>
              <a:ext uri="{FF2B5EF4-FFF2-40B4-BE49-F238E27FC236}">
                <a16:creationId xmlns:a16="http://schemas.microsoft.com/office/drawing/2014/main" id="{D1F0AA01-1DEF-4414-8C25-2ED3B2D54F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3711" y="1938456"/>
            <a:ext cx="574734" cy="460245"/>
          </a:xfrm>
          <a:prstGeom prst="rect">
            <a:avLst/>
          </a:prstGeom>
        </p:spPr>
      </p:pic>
      <p:cxnSp>
        <p:nvCxnSpPr>
          <p:cNvPr id="7" name="Straight Connector 6">
            <a:extLst>
              <a:ext uri="{FF2B5EF4-FFF2-40B4-BE49-F238E27FC236}">
                <a16:creationId xmlns:a16="http://schemas.microsoft.com/office/drawing/2014/main" id="{546ACC5A-8252-4DF7-8F57-9E784C9659DA}"/>
              </a:ext>
            </a:extLst>
          </p:cNvPr>
          <p:cNvCxnSpPr/>
          <p:nvPr/>
        </p:nvCxnSpPr>
        <p:spPr>
          <a:xfrm>
            <a:off x="3474720" y="2862932"/>
            <a:ext cx="0" cy="223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B04858-7DB5-42C9-96FC-24128C89E04A}"/>
              </a:ext>
            </a:extLst>
          </p:cNvPr>
          <p:cNvCxnSpPr/>
          <p:nvPr/>
        </p:nvCxnSpPr>
        <p:spPr>
          <a:xfrm>
            <a:off x="9311371" y="2882371"/>
            <a:ext cx="0" cy="223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C181A9-6741-435D-A094-357A9D73E110}"/>
              </a:ext>
            </a:extLst>
          </p:cNvPr>
          <p:cNvCxnSpPr/>
          <p:nvPr/>
        </p:nvCxnSpPr>
        <p:spPr>
          <a:xfrm>
            <a:off x="6426595" y="2882371"/>
            <a:ext cx="0" cy="2232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93996CB-F667-4686-9674-CD0F4B702F63}"/>
              </a:ext>
            </a:extLst>
          </p:cNvPr>
          <p:cNvSpPr txBox="1"/>
          <p:nvPr/>
        </p:nvSpPr>
        <p:spPr>
          <a:xfrm>
            <a:off x="6001879" y="2510010"/>
            <a:ext cx="783771" cy="338554"/>
          </a:xfrm>
          <a:prstGeom prst="rect">
            <a:avLst/>
          </a:prstGeom>
          <a:noFill/>
        </p:spPr>
        <p:txBody>
          <a:bodyPr wrap="square" rtlCol="0">
            <a:spAutoFit/>
          </a:bodyPr>
          <a:lstStyle/>
          <a:p>
            <a:pPr algn="ctr"/>
            <a:r>
              <a:rPr lang="en-US" sz="1600" b="1" dirty="0"/>
              <a:t>Target</a:t>
            </a:r>
          </a:p>
        </p:txBody>
      </p:sp>
      <p:sp>
        <p:nvSpPr>
          <p:cNvPr id="19" name="TextBox 18">
            <a:extLst>
              <a:ext uri="{FF2B5EF4-FFF2-40B4-BE49-F238E27FC236}">
                <a16:creationId xmlns:a16="http://schemas.microsoft.com/office/drawing/2014/main" id="{C9F9B92F-D315-4A8D-9A63-2D4A9E33F2ED}"/>
              </a:ext>
            </a:extLst>
          </p:cNvPr>
          <p:cNvSpPr txBox="1"/>
          <p:nvPr/>
        </p:nvSpPr>
        <p:spPr>
          <a:xfrm>
            <a:off x="3108959" y="2519911"/>
            <a:ext cx="783771" cy="338554"/>
          </a:xfrm>
          <a:prstGeom prst="rect">
            <a:avLst/>
          </a:prstGeom>
          <a:noFill/>
        </p:spPr>
        <p:txBody>
          <a:bodyPr wrap="square" rtlCol="0">
            <a:spAutoFit/>
          </a:bodyPr>
          <a:lstStyle/>
          <a:p>
            <a:pPr algn="ctr"/>
            <a:r>
              <a:rPr lang="en-US" sz="1600" b="1" dirty="0"/>
              <a:t>-TEa</a:t>
            </a:r>
          </a:p>
        </p:txBody>
      </p:sp>
      <p:sp>
        <p:nvSpPr>
          <p:cNvPr id="20" name="TextBox 19">
            <a:extLst>
              <a:ext uri="{FF2B5EF4-FFF2-40B4-BE49-F238E27FC236}">
                <a16:creationId xmlns:a16="http://schemas.microsoft.com/office/drawing/2014/main" id="{9B6E004F-F30D-466A-BEA5-7563CDA98637}"/>
              </a:ext>
            </a:extLst>
          </p:cNvPr>
          <p:cNvSpPr txBox="1"/>
          <p:nvPr/>
        </p:nvSpPr>
        <p:spPr>
          <a:xfrm>
            <a:off x="8894801" y="2505059"/>
            <a:ext cx="783771" cy="338554"/>
          </a:xfrm>
          <a:prstGeom prst="rect">
            <a:avLst/>
          </a:prstGeom>
          <a:noFill/>
        </p:spPr>
        <p:txBody>
          <a:bodyPr wrap="square" rtlCol="0">
            <a:spAutoFit/>
          </a:bodyPr>
          <a:lstStyle/>
          <a:p>
            <a:pPr algn="ctr"/>
            <a:r>
              <a:rPr lang="en-US" sz="1600" b="1" dirty="0"/>
              <a:t>+TEa</a:t>
            </a:r>
          </a:p>
        </p:txBody>
      </p:sp>
      <p:sp>
        <p:nvSpPr>
          <p:cNvPr id="21" name="Rectangle 20">
            <a:extLst>
              <a:ext uri="{FF2B5EF4-FFF2-40B4-BE49-F238E27FC236}">
                <a16:creationId xmlns:a16="http://schemas.microsoft.com/office/drawing/2014/main" id="{36944027-327C-48D9-9138-58CF964E9BD8}"/>
              </a:ext>
            </a:extLst>
          </p:cNvPr>
          <p:cNvSpPr/>
          <p:nvPr/>
        </p:nvSpPr>
        <p:spPr>
          <a:xfrm>
            <a:off x="6459799" y="4437112"/>
            <a:ext cx="2841140" cy="33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ln>
                  <a:solidFill>
                    <a:srgbClr val="002060"/>
                  </a:solidFill>
                </a:ln>
                <a:solidFill>
                  <a:schemeClr val="tx1">
                    <a:lumMod val="85000"/>
                    <a:lumOff val="15000"/>
                  </a:schemeClr>
                </a:solidFill>
              </a:rPr>
              <a:t>|</a:t>
            </a:r>
            <a:endParaRPr lang="fa-IR" sz="2400" b="1" dirty="0">
              <a:ln>
                <a:solidFill>
                  <a:srgbClr val="002060"/>
                </a:solidFill>
              </a:ln>
              <a:solidFill>
                <a:schemeClr val="tx1">
                  <a:lumMod val="85000"/>
                  <a:lumOff val="15000"/>
                </a:schemeClr>
              </a:solidFill>
            </a:endParaRPr>
          </a:p>
        </p:txBody>
      </p:sp>
      <p:sp>
        <p:nvSpPr>
          <p:cNvPr id="22" name="TextBox 21">
            <a:extLst>
              <a:ext uri="{FF2B5EF4-FFF2-40B4-BE49-F238E27FC236}">
                <a16:creationId xmlns:a16="http://schemas.microsoft.com/office/drawing/2014/main" id="{5C940E39-2D97-4C35-9E98-3D321DE7C69A}"/>
              </a:ext>
            </a:extLst>
          </p:cNvPr>
          <p:cNvSpPr txBox="1"/>
          <p:nvPr/>
        </p:nvSpPr>
        <p:spPr>
          <a:xfrm>
            <a:off x="1012507" y="3429000"/>
            <a:ext cx="1729252" cy="523220"/>
          </a:xfrm>
          <a:prstGeom prst="rect">
            <a:avLst/>
          </a:prstGeom>
          <a:noFill/>
        </p:spPr>
        <p:txBody>
          <a:bodyPr wrap="square" rtlCol="1">
            <a:spAutoFit/>
          </a:bodyPr>
          <a:lstStyle/>
          <a:p>
            <a:r>
              <a:rPr lang="en-US" sz="2800" b="1" dirty="0">
                <a:solidFill>
                  <a:srgbClr val="0070C0"/>
                </a:solidFill>
              </a:rPr>
              <a:t>SM = </a:t>
            </a:r>
            <a:r>
              <a:rPr lang="en-US" sz="2800" b="1" dirty="0">
                <a:solidFill>
                  <a:srgbClr val="FF0000"/>
                </a:solidFill>
              </a:rPr>
              <a:t>2</a:t>
            </a:r>
            <a:endParaRPr lang="fa-IR" sz="2800" b="1" dirty="0">
              <a:solidFill>
                <a:srgbClr val="FF0000"/>
              </a:solidFill>
            </a:endParaRPr>
          </a:p>
        </p:txBody>
      </p:sp>
      <p:cxnSp>
        <p:nvCxnSpPr>
          <p:cNvPr id="27" name="Straight Connector 26">
            <a:extLst>
              <a:ext uri="{FF2B5EF4-FFF2-40B4-BE49-F238E27FC236}">
                <a16:creationId xmlns:a16="http://schemas.microsoft.com/office/drawing/2014/main" id="{A317E6EE-7979-469A-B65F-8CBBAB19ADEC}"/>
              </a:ext>
            </a:extLst>
          </p:cNvPr>
          <p:cNvCxnSpPr/>
          <p:nvPr/>
        </p:nvCxnSpPr>
        <p:spPr>
          <a:xfrm>
            <a:off x="3309620" y="5056832"/>
            <a:ext cx="606298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DF3026F5-2A43-4182-811E-C9C4B7C17ACD}"/>
              </a:ext>
            </a:extLst>
          </p:cNvPr>
          <p:cNvSpPr txBox="1"/>
          <p:nvPr/>
        </p:nvSpPr>
        <p:spPr>
          <a:xfrm>
            <a:off x="3218052" y="1981839"/>
            <a:ext cx="1729252" cy="523220"/>
          </a:xfrm>
          <a:prstGeom prst="rect">
            <a:avLst/>
          </a:prstGeom>
          <a:noFill/>
        </p:spPr>
        <p:txBody>
          <a:bodyPr wrap="square" rtlCol="1">
            <a:spAutoFit/>
          </a:bodyPr>
          <a:lstStyle/>
          <a:p>
            <a:r>
              <a:rPr lang="en-US" sz="2800" b="1" dirty="0">
                <a:solidFill>
                  <a:srgbClr val="FF0000"/>
                </a:solidFill>
              </a:rPr>
              <a:t>DR = 5%</a:t>
            </a:r>
            <a:endParaRPr lang="fa-IR" sz="2800" b="1" dirty="0">
              <a:solidFill>
                <a:srgbClr val="FF0000"/>
              </a:solidFill>
            </a:endParaRPr>
          </a:p>
        </p:txBody>
      </p:sp>
      <p:cxnSp>
        <p:nvCxnSpPr>
          <p:cNvPr id="24" name="Straight Connector 23">
            <a:extLst>
              <a:ext uri="{FF2B5EF4-FFF2-40B4-BE49-F238E27FC236}">
                <a16:creationId xmlns:a16="http://schemas.microsoft.com/office/drawing/2014/main" id="{BC3F9306-74A6-44D2-BF03-C41AAC2E272C}"/>
              </a:ext>
            </a:extLst>
          </p:cNvPr>
          <p:cNvCxnSpPr/>
          <p:nvPr/>
        </p:nvCxnSpPr>
        <p:spPr>
          <a:xfrm>
            <a:off x="6426595" y="3076912"/>
            <a:ext cx="0" cy="1920240"/>
          </a:xfrm>
          <a:prstGeom prst="line">
            <a:avLst/>
          </a:prstGeom>
          <a:ln w="381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67170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838200" y="1406768"/>
            <a:ext cx="10515600" cy="5275385"/>
          </a:xfrm>
        </p:spPr>
        <p:txBody>
          <a:bodyPr>
            <a:normAutofit/>
          </a:bodyPr>
          <a:lstStyle/>
          <a:p>
            <a:pPr marL="0" indent="0" rtl="1">
              <a:spcAft>
                <a:spcPts val="600"/>
              </a:spcAft>
              <a:buNone/>
            </a:pPr>
            <a:r>
              <a:rPr lang="en-US" sz="3200" b="1" dirty="0"/>
              <a:t>TE = </a:t>
            </a:r>
            <a:r>
              <a:rPr lang="en-US" sz="3200" b="1" dirty="0">
                <a:solidFill>
                  <a:srgbClr val="FF0000"/>
                </a:solidFill>
              </a:rPr>
              <a:t>Bias</a:t>
            </a:r>
            <a:r>
              <a:rPr lang="en-US" sz="3200" b="1" dirty="0">
                <a:solidFill>
                  <a:srgbClr val="0070C0"/>
                </a:solidFill>
              </a:rPr>
              <a:t> </a:t>
            </a:r>
            <a:r>
              <a:rPr lang="en-US" sz="3200" b="1" dirty="0"/>
              <a:t>+</a:t>
            </a:r>
            <a:r>
              <a:rPr lang="en-US" sz="3200" b="1" dirty="0">
                <a:solidFill>
                  <a:srgbClr val="0070C0"/>
                </a:solidFill>
              </a:rPr>
              <a:t> 2 SD</a:t>
            </a:r>
            <a:endParaRPr lang="fa-IR" sz="3200" b="1" dirty="0">
              <a:solidFill>
                <a:srgbClr val="0070C0"/>
              </a:solidFill>
            </a:endParaRPr>
          </a:p>
          <a:p>
            <a:pPr marL="0" indent="0" rtl="1">
              <a:spcAft>
                <a:spcPts val="600"/>
              </a:spcAft>
              <a:buNone/>
            </a:pPr>
            <a:r>
              <a:rPr lang="en-US" sz="3200" b="1" dirty="0"/>
              <a:t>TE </a:t>
            </a:r>
            <a:r>
              <a:rPr lang="en-US" sz="3200" b="1" dirty="0">
                <a:solidFill>
                  <a:srgbClr val="FF0000"/>
                </a:solidFill>
              </a:rPr>
              <a:t>≥</a:t>
            </a:r>
            <a:r>
              <a:rPr lang="en-US" sz="3200" b="1" dirty="0"/>
              <a:t> TEa</a:t>
            </a:r>
            <a:r>
              <a:rPr lang="fa-IR" sz="3200" b="1" dirty="0"/>
              <a:t> </a:t>
            </a:r>
            <a:endParaRPr lang="en-US" sz="3200" b="1" dirty="0"/>
          </a:p>
          <a:p>
            <a:pPr marL="0" indent="0" algn="ctr" rtl="1">
              <a:spcAft>
                <a:spcPts val="600"/>
              </a:spcAft>
              <a:buNone/>
            </a:pPr>
            <a:endParaRPr lang="en-US" sz="4000" b="1" dirty="0"/>
          </a:p>
        </p:txBody>
      </p:sp>
      <p:pic>
        <p:nvPicPr>
          <p:cNvPr id="15" name="Picture 14">
            <a:extLst>
              <a:ext uri="{FF2B5EF4-FFF2-40B4-BE49-F238E27FC236}">
                <a16:creationId xmlns:a16="http://schemas.microsoft.com/office/drawing/2014/main" id="{BCDF8FA9-C056-46A6-AD74-0AFE8BCA9E7F}"/>
              </a:ext>
            </a:extLst>
          </p:cNvPr>
          <p:cNvPicPr>
            <a:picLocks noChangeAspect="1"/>
          </p:cNvPicPr>
          <p:nvPr/>
        </p:nvPicPr>
        <p:blipFill rotWithShape="1">
          <a:blip r:embed="rId2">
            <a:extLst>
              <a:ext uri="{28A0092B-C50C-407E-A947-70E740481C1C}">
                <a14:useLocalDpi xmlns:a14="http://schemas.microsoft.com/office/drawing/2010/main" val="0"/>
              </a:ext>
            </a:extLst>
          </a:blip>
          <a:srcRect l="1375" t="5453" r="2336" b="5458"/>
          <a:stretch/>
        </p:blipFill>
        <p:spPr>
          <a:xfrm>
            <a:off x="393706" y="2934760"/>
            <a:ext cx="10476000" cy="2491573"/>
          </a:xfrm>
          <a:prstGeom prst="rect">
            <a:avLst/>
          </a:prstGeom>
        </p:spPr>
      </p:pic>
      <p:sp>
        <p:nvSpPr>
          <p:cNvPr id="5" name="TextBox 4"/>
          <p:cNvSpPr txBox="1"/>
          <p:nvPr/>
        </p:nvSpPr>
        <p:spPr>
          <a:xfrm>
            <a:off x="281354" y="161197"/>
            <a:ext cx="11003418" cy="646331"/>
          </a:xfrm>
          <a:prstGeom prst="rect">
            <a:avLst/>
          </a:prstGeom>
          <a:noFill/>
          <a:ln>
            <a:solidFill>
              <a:schemeClr val="tx1"/>
            </a:solidFill>
          </a:ln>
        </p:spPr>
        <p:txBody>
          <a:bodyPr wrap="square" rtlCol="0">
            <a:spAutoFit/>
          </a:bodyPr>
          <a:lstStyle/>
          <a:p>
            <a:pPr algn="r" rtl="1"/>
            <a:r>
              <a:rPr lang="fa-IR" sz="3600" b="1" dirty="0">
                <a:solidFill>
                  <a:srgbClr val="0070C0"/>
                </a:solidFill>
              </a:rPr>
              <a:t>عیار سیگما و </a:t>
            </a:r>
            <a:r>
              <a:rPr lang="fa-IR" sz="3600" b="1" dirty="0">
                <a:solidFill>
                  <a:srgbClr val="FF0000"/>
                </a:solidFill>
              </a:rPr>
              <a:t>خطای کل</a:t>
            </a:r>
            <a:endParaRPr lang="en-US" sz="3600" b="1" dirty="0">
              <a:solidFill>
                <a:srgbClr val="FF0000"/>
              </a:solidFill>
            </a:endParaRPr>
          </a:p>
        </p:txBody>
      </p:sp>
      <p:cxnSp>
        <p:nvCxnSpPr>
          <p:cNvPr id="7" name="Straight Connector 6">
            <a:extLst>
              <a:ext uri="{FF2B5EF4-FFF2-40B4-BE49-F238E27FC236}">
                <a16:creationId xmlns:a16="http://schemas.microsoft.com/office/drawing/2014/main" id="{546ACC5A-8252-4DF7-8F57-9E784C9659DA}"/>
              </a:ext>
            </a:extLst>
          </p:cNvPr>
          <p:cNvCxnSpPr/>
          <p:nvPr/>
        </p:nvCxnSpPr>
        <p:spPr>
          <a:xfrm>
            <a:off x="3474720" y="2862932"/>
            <a:ext cx="0" cy="223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9B04858-7DB5-42C9-96FC-24128C89E04A}"/>
              </a:ext>
            </a:extLst>
          </p:cNvPr>
          <p:cNvCxnSpPr/>
          <p:nvPr/>
        </p:nvCxnSpPr>
        <p:spPr>
          <a:xfrm>
            <a:off x="9311371" y="2882371"/>
            <a:ext cx="0" cy="22320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C181A9-6741-435D-A094-357A9D73E110}"/>
              </a:ext>
            </a:extLst>
          </p:cNvPr>
          <p:cNvCxnSpPr/>
          <p:nvPr/>
        </p:nvCxnSpPr>
        <p:spPr>
          <a:xfrm>
            <a:off x="6426595" y="2882371"/>
            <a:ext cx="0" cy="2232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93996CB-F667-4686-9674-CD0F4B702F63}"/>
              </a:ext>
            </a:extLst>
          </p:cNvPr>
          <p:cNvSpPr txBox="1"/>
          <p:nvPr/>
        </p:nvSpPr>
        <p:spPr>
          <a:xfrm>
            <a:off x="6001879" y="2510010"/>
            <a:ext cx="783771" cy="338554"/>
          </a:xfrm>
          <a:prstGeom prst="rect">
            <a:avLst/>
          </a:prstGeom>
          <a:noFill/>
        </p:spPr>
        <p:txBody>
          <a:bodyPr wrap="square" rtlCol="0">
            <a:spAutoFit/>
          </a:bodyPr>
          <a:lstStyle/>
          <a:p>
            <a:pPr algn="ctr"/>
            <a:r>
              <a:rPr lang="en-US" sz="1600" b="1" dirty="0"/>
              <a:t>Target</a:t>
            </a:r>
          </a:p>
        </p:txBody>
      </p:sp>
      <p:sp>
        <p:nvSpPr>
          <p:cNvPr id="19" name="TextBox 18">
            <a:extLst>
              <a:ext uri="{FF2B5EF4-FFF2-40B4-BE49-F238E27FC236}">
                <a16:creationId xmlns:a16="http://schemas.microsoft.com/office/drawing/2014/main" id="{C9F9B92F-D315-4A8D-9A63-2D4A9E33F2ED}"/>
              </a:ext>
            </a:extLst>
          </p:cNvPr>
          <p:cNvSpPr txBox="1"/>
          <p:nvPr/>
        </p:nvSpPr>
        <p:spPr>
          <a:xfrm>
            <a:off x="3108959" y="2519911"/>
            <a:ext cx="783771" cy="338554"/>
          </a:xfrm>
          <a:prstGeom prst="rect">
            <a:avLst/>
          </a:prstGeom>
          <a:noFill/>
        </p:spPr>
        <p:txBody>
          <a:bodyPr wrap="square" rtlCol="0">
            <a:spAutoFit/>
          </a:bodyPr>
          <a:lstStyle/>
          <a:p>
            <a:pPr algn="ctr"/>
            <a:r>
              <a:rPr lang="en-US" sz="1600" b="1" dirty="0"/>
              <a:t>-TEa</a:t>
            </a:r>
          </a:p>
        </p:txBody>
      </p:sp>
      <p:sp>
        <p:nvSpPr>
          <p:cNvPr id="20" name="TextBox 19">
            <a:extLst>
              <a:ext uri="{FF2B5EF4-FFF2-40B4-BE49-F238E27FC236}">
                <a16:creationId xmlns:a16="http://schemas.microsoft.com/office/drawing/2014/main" id="{9B6E004F-F30D-466A-BEA5-7563CDA98637}"/>
              </a:ext>
            </a:extLst>
          </p:cNvPr>
          <p:cNvSpPr txBox="1"/>
          <p:nvPr/>
        </p:nvSpPr>
        <p:spPr>
          <a:xfrm>
            <a:off x="8894801" y="2505059"/>
            <a:ext cx="783771" cy="338554"/>
          </a:xfrm>
          <a:prstGeom prst="rect">
            <a:avLst/>
          </a:prstGeom>
          <a:noFill/>
        </p:spPr>
        <p:txBody>
          <a:bodyPr wrap="square" rtlCol="0">
            <a:spAutoFit/>
          </a:bodyPr>
          <a:lstStyle/>
          <a:p>
            <a:pPr algn="ctr"/>
            <a:r>
              <a:rPr lang="en-US" sz="1600" b="1" dirty="0"/>
              <a:t>+TEa</a:t>
            </a:r>
          </a:p>
        </p:txBody>
      </p:sp>
      <p:sp>
        <p:nvSpPr>
          <p:cNvPr id="21" name="Rectangle 20">
            <a:extLst>
              <a:ext uri="{FF2B5EF4-FFF2-40B4-BE49-F238E27FC236}">
                <a16:creationId xmlns:a16="http://schemas.microsoft.com/office/drawing/2014/main" id="{36944027-327C-48D9-9138-58CF964E9BD8}"/>
              </a:ext>
            </a:extLst>
          </p:cNvPr>
          <p:cNvSpPr/>
          <p:nvPr/>
        </p:nvSpPr>
        <p:spPr>
          <a:xfrm>
            <a:off x="2769327" y="4437112"/>
            <a:ext cx="2880000" cy="337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ln>
                  <a:solidFill>
                    <a:srgbClr val="002060"/>
                  </a:solidFill>
                </a:ln>
                <a:solidFill>
                  <a:schemeClr val="tx1">
                    <a:lumMod val="85000"/>
                    <a:lumOff val="15000"/>
                  </a:schemeClr>
                </a:solidFill>
              </a:rPr>
              <a:t>|</a:t>
            </a:r>
            <a:endParaRPr lang="fa-IR" sz="2400" b="1" dirty="0">
              <a:ln>
                <a:solidFill>
                  <a:srgbClr val="002060"/>
                </a:solidFill>
              </a:ln>
              <a:solidFill>
                <a:schemeClr val="tx1">
                  <a:lumMod val="85000"/>
                  <a:lumOff val="15000"/>
                </a:schemeClr>
              </a:solidFill>
            </a:endParaRPr>
          </a:p>
        </p:txBody>
      </p:sp>
      <p:sp>
        <p:nvSpPr>
          <p:cNvPr id="22" name="TextBox 21">
            <a:extLst>
              <a:ext uri="{FF2B5EF4-FFF2-40B4-BE49-F238E27FC236}">
                <a16:creationId xmlns:a16="http://schemas.microsoft.com/office/drawing/2014/main" id="{5C940E39-2D97-4C35-9E98-3D321DE7C69A}"/>
              </a:ext>
            </a:extLst>
          </p:cNvPr>
          <p:cNvSpPr txBox="1"/>
          <p:nvPr/>
        </p:nvSpPr>
        <p:spPr>
          <a:xfrm>
            <a:off x="824807" y="2646956"/>
            <a:ext cx="1729252" cy="523220"/>
          </a:xfrm>
          <a:prstGeom prst="rect">
            <a:avLst/>
          </a:prstGeom>
          <a:noFill/>
        </p:spPr>
        <p:txBody>
          <a:bodyPr wrap="square" rtlCol="1">
            <a:spAutoFit/>
          </a:bodyPr>
          <a:lstStyle/>
          <a:p>
            <a:r>
              <a:rPr lang="en-US" sz="2800" b="1" dirty="0">
                <a:solidFill>
                  <a:srgbClr val="0070C0"/>
                </a:solidFill>
              </a:rPr>
              <a:t>SM </a:t>
            </a:r>
            <a:r>
              <a:rPr lang="en-US" sz="2800" b="1" dirty="0">
                <a:solidFill>
                  <a:srgbClr val="FF0000"/>
                </a:solidFill>
              </a:rPr>
              <a:t>&lt;</a:t>
            </a:r>
            <a:r>
              <a:rPr lang="en-US" sz="2800" b="1" dirty="0">
                <a:solidFill>
                  <a:srgbClr val="0070C0"/>
                </a:solidFill>
              </a:rPr>
              <a:t> </a:t>
            </a:r>
            <a:r>
              <a:rPr lang="en-US" sz="2800" b="1" dirty="0">
                <a:solidFill>
                  <a:srgbClr val="00B0F0"/>
                </a:solidFill>
              </a:rPr>
              <a:t>2</a:t>
            </a:r>
            <a:endParaRPr lang="fa-IR" sz="2800" b="1" dirty="0">
              <a:solidFill>
                <a:srgbClr val="00B0F0"/>
              </a:solidFill>
            </a:endParaRPr>
          </a:p>
        </p:txBody>
      </p:sp>
      <p:cxnSp>
        <p:nvCxnSpPr>
          <p:cNvPr id="27" name="Straight Connector 26">
            <a:extLst>
              <a:ext uri="{FF2B5EF4-FFF2-40B4-BE49-F238E27FC236}">
                <a16:creationId xmlns:a16="http://schemas.microsoft.com/office/drawing/2014/main" id="{A317E6EE-7979-469A-B65F-8CBBAB19ADEC}"/>
              </a:ext>
            </a:extLst>
          </p:cNvPr>
          <p:cNvCxnSpPr/>
          <p:nvPr/>
        </p:nvCxnSpPr>
        <p:spPr>
          <a:xfrm>
            <a:off x="3309620" y="5056832"/>
            <a:ext cx="6062980" cy="0"/>
          </a:xfrm>
          <a:prstGeom prst="line">
            <a:avLst/>
          </a:prstGeom>
          <a:ln w="571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4BBFF5E7-8E0A-43C9-98FD-36B2EE8BE383}"/>
              </a:ext>
            </a:extLst>
          </p:cNvPr>
          <p:cNvSpPr/>
          <p:nvPr/>
        </p:nvSpPr>
        <p:spPr>
          <a:xfrm>
            <a:off x="5661267" y="4438229"/>
            <a:ext cx="756000" cy="337625"/>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400" b="1" dirty="0">
              <a:ln>
                <a:solidFill>
                  <a:srgbClr val="002060"/>
                </a:solidFill>
              </a:ln>
            </a:endParaRPr>
          </a:p>
        </p:txBody>
      </p:sp>
      <p:sp>
        <p:nvSpPr>
          <p:cNvPr id="4" name="TextBox 3">
            <a:extLst>
              <a:ext uri="{FF2B5EF4-FFF2-40B4-BE49-F238E27FC236}">
                <a16:creationId xmlns:a16="http://schemas.microsoft.com/office/drawing/2014/main" id="{3709B66C-925A-4A82-A136-8103DD6E2610}"/>
              </a:ext>
            </a:extLst>
          </p:cNvPr>
          <p:cNvSpPr txBox="1"/>
          <p:nvPr/>
        </p:nvSpPr>
        <p:spPr>
          <a:xfrm rot="19803089">
            <a:off x="4768351" y="3136424"/>
            <a:ext cx="2300753" cy="769441"/>
          </a:xfrm>
          <a:prstGeom prst="rect">
            <a:avLst/>
          </a:prstGeom>
          <a:noFill/>
        </p:spPr>
        <p:txBody>
          <a:bodyPr wrap="square" rtlCol="1">
            <a:spAutoFit/>
          </a:bodyPr>
          <a:lstStyle/>
          <a:p>
            <a:r>
              <a:rPr lang="fa-IR" sz="4400" b="1" dirty="0">
                <a:solidFill>
                  <a:srgbClr val="FF0000"/>
                </a:solidFill>
                <a:effectLst>
                  <a:glow rad="228600">
                    <a:schemeClr val="accent1">
                      <a:satMod val="175000"/>
                      <a:alpha val="40000"/>
                    </a:schemeClr>
                  </a:glow>
                </a:effectLst>
              </a:rPr>
              <a:t>مردود</a:t>
            </a:r>
          </a:p>
        </p:txBody>
      </p:sp>
      <p:sp>
        <p:nvSpPr>
          <p:cNvPr id="23" name="TextBox 22">
            <a:extLst>
              <a:ext uri="{FF2B5EF4-FFF2-40B4-BE49-F238E27FC236}">
                <a16:creationId xmlns:a16="http://schemas.microsoft.com/office/drawing/2014/main" id="{CB9678DC-5B66-4F10-8B4F-CEDCFA4CDA8A}"/>
              </a:ext>
            </a:extLst>
          </p:cNvPr>
          <p:cNvSpPr txBox="1"/>
          <p:nvPr/>
        </p:nvSpPr>
        <p:spPr>
          <a:xfrm>
            <a:off x="3862692" y="1916832"/>
            <a:ext cx="1729252" cy="646331"/>
          </a:xfrm>
          <a:prstGeom prst="rect">
            <a:avLst/>
          </a:prstGeom>
          <a:noFill/>
        </p:spPr>
        <p:txBody>
          <a:bodyPr wrap="square" rtlCol="1">
            <a:spAutoFit/>
          </a:bodyPr>
          <a:lstStyle/>
          <a:p>
            <a:r>
              <a:rPr lang="en-US" sz="3600" b="1" dirty="0">
                <a:solidFill>
                  <a:srgbClr val="FF0000"/>
                </a:solidFill>
              </a:rPr>
              <a:t>DR &gt; 5%</a:t>
            </a:r>
            <a:endParaRPr lang="fa-IR" sz="3600" b="1" dirty="0">
              <a:solidFill>
                <a:srgbClr val="FF0000"/>
              </a:solidFill>
            </a:endParaRPr>
          </a:p>
        </p:txBody>
      </p:sp>
      <p:cxnSp>
        <p:nvCxnSpPr>
          <p:cNvPr id="3" name="Straight Connector 2">
            <a:extLst>
              <a:ext uri="{FF2B5EF4-FFF2-40B4-BE49-F238E27FC236}">
                <a16:creationId xmlns:a16="http://schemas.microsoft.com/office/drawing/2014/main" id="{BA6852C9-A88A-4F09-9438-CED4D4EB4848}"/>
              </a:ext>
            </a:extLst>
          </p:cNvPr>
          <p:cNvCxnSpPr/>
          <p:nvPr/>
        </p:nvCxnSpPr>
        <p:spPr>
          <a:xfrm>
            <a:off x="5663952" y="3091833"/>
            <a:ext cx="0" cy="1750613"/>
          </a:xfrm>
          <a:prstGeom prst="line">
            <a:avLst/>
          </a:prstGeom>
          <a:ln w="38100">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148310"/>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wipe(down)">
                                      <p:cBhvr>
                                        <p:cTn id="7" dur="580">
                                          <p:stCondLst>
                                            <p:cond delay="0"/>
                                          </p:stCondLst>
                                        </p:cTn>
                                        <p:tgtEl>
                                          <p:spTgt spid="17">
                                            <p:txEl>
                                              <p:pRg st="1" end="1"/>
                                            </p:txEl>
                                          </p:spTgt>
                                        </p:tgtEl>
                                      </p:cBhvr>
                                    </p:animEffect>
                                    <p:anim calcmode="lin" valueType="num">
                                      <p:cBhvr>
                                        <p:cTn id="8" dur="1822" tmFilter="0,0; 0.14,0.36; 0.43,0.73; 0.71,0.91; 1.0,1.0">
                                          <p:stCondLst>
                                            <p:cond delay="0"/>
                                          </p:stCondLst>
                                        </p:cTn>
                                        <p:tgtEl>
                                          <p:spTgt spid="17">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7">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7">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7">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7">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7">
                                            <p:txEl>
                                              <p:pRg st="1" end="1"/>
                                            </p:txEl>
                                          </p:spTgt>
                                        </p:tgtEl>
                                      </p:cBhvr>
                                      <p:to x="100000" y="60000"/>
                                    </p:animScale>
                                    <p:animScale>
                                      <p:cBhvr>
                                        <p:cTn id="14" dur="166" decel="50000">
                                          <p:stCondLst>
                                            <p:cond delay="676"/>
                                          </p:stCondLst>
                                        </p:cTn>
                                        <p:tgtEl>
                                          <p:spTgt spid="17">
                                            <p:txEl>
                                              <p:pRg st="1" end="1"/>
                                            </p:txEl>
                                          </p:spTgt>
                                        </p:tgtEl>
                                      </p:cBhvr>
                                      <p:to x="100000" y="100000"/>
                                    </p:animScale>
                                    <p:animScale>
                                      <p:cBhvr>
                                        <p:cTn id="15" dur="26">
                                          <p:stCondLst>
                                            <p:cond delay="1312"/>
                                          </p:stCondLst>
                                        </p:cTn>
                                        <p:tgtEl>
                                          <p:spTgt spid="17">
                                            <p:txEl>
                                              <p:pRg st="1" end="1"/>
                                            </p:txEl>
                                          </p:spTgt>
                                        </p:tgtEl>
                                      </p:cBhvr>
                                      <p:to x="100000" y="80000"/>
                                    </p:animScale>
                                    <p:animScale>
                                      <p:cBhvr>
                                        <p:cTn id="16" dur="166" decel="50000">
                                          <p:stCondLst>
                                            <p:cond delay="1338"/>
                                          </p:stCondLst>
                                        </p:cTn>
                                        <p:tgtEl>
                                          <p:spTgt spid="17">
                                            <p:txEl>
                                              <p:pRg st="1" end="1"/>
                                            </p:txEl>
                                          </p:spTgt>
                                        </p:tgtEl>
                                      </p:cBhvr>
                                      <p:to x="100000" y="100000"/>
                                    </p:animScale>
                                    <p:animScale>
                                      <p:cBhvr>
                                        <p:cTn id="17" dur="26">
                                          <p:stCondLst>
                                            <p:cond delay="1642"/>
                                          </p:stCondLst>
                                        </p:cTn>
                                        <p:tgtEl>
                                          <p:spTgt spid="17">
                                            <p:txEl>
                                              <p:pRg st="1" end="1"/>
                                            </p:txEl>
                                          </p:spTgt>
                                        </p:tgtEl>
                                      </p:cBhvr>
                                      <p:to x="100000" y="90000"/>
                                    </p:animScale>
                                    <p:animScale>
                                      <p:cBhvr>
                                        <p:cTn id="18" dur="166" decel="50000">
                                          <p:stCondLst>
                                            <p:cond delay="1668"/>
                                          </p:stCondLst>
                                        </p:cTn>
                                        <p:tgtEl>
                                          <p:spTgt spid="17">
                                            <p:txEl>
                                              <p:pRg st="1" end="1"/>
                                            </p:txEl>
                                          </p:spTgt>
                                        </p:tgtEl>
                                      </p:cBhvr>
                                      <p:to x="100000" y="100000"/>
                                    </p:animScale>
                                    <p:animScale>
                                      <p:cBhvr>
                                        <p:cTn id="19" dur="26">
                                          <p:stCondLst>
                                            <p:cond delay="1808"/>
                                          </p:stCondLst>
                                        </p:cTn>
                                        <p:tgtEl>
                                          <p:spTgt spid="17">
                                            <p:txEl>
                                              <p:pRg st="1" end="1"/>
                                            </p:txEl>
                                          </p:spTgt>
                                        </p:tgtEl>
                                      </p:cBhvr>
                                      <p:to x="100000" y="95000"/>
                                    </p:animScale>
                                    <p:animScale>
                                      <p:cBhvr>
                                        <p:cTn id="20" dur="166" decel="50000">
                                          <p:stCondLst>
                                            <p:cond delay="1834"/>
                                          </p:stCondLst>
                                        </p:cTn>
                                        <p:tgtEl>
                                          <p:spTgt spid="17">
                                            <p:txEl>
                                              <p:pRg st="1" end="1"/>
                                            </p:txEl>
                                          </p:spTgt>
                                        </p:tgtEl>
                                      </p:cBhvr>
                                      <p:to x="100000" y="100000"/>
                                    </p:animScale>
                                  </p:childTnLst>
                                </p:cTn>
                              </p:par>
                            </p:childTnLst>
                          </p:cTn>
                        </p:par>
                        <p:par>
                          <p:cTn id="21" fill="hold">
                            <p:stCondLst>
                              <p:cond delay="2000"/>
                            </p:stCondLst>
                            <p:childTnLst>
                              <p:par>
                                <p:cTn id="22" presetID="31"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 calcmode="lin" valueType="num">
                                      <p:cBhvr>
                                        <p:cTn id="26" dur="1000" fill="hold"/>
                                        <p:tgtEl>
                                          <p:spTgt spid="4"/>
                                        </p:tgtEl>
                                        <p:attrNameLst>
                                          <p:attrName>style.rotation</p:attrName>
                                        </p:attrNameLst>
                                      </p:cBhvr>
                                      <p:tavLst>
                                        <p:tav tm="0">
                                          <p:val>
                                            <p:fltVal val="90"/>
                                          </p:val>
                                        </p:tav>
                                        <p:tav tm="100000">
                                          <p:val>
                                            <p:fltVal val="0"/>
                                          </p:val>
                                        </p:tav>
                                      </p:tavLst>
                                    </p:anim>
                                    <p:animEffect transition="in" filter="fade">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down)">
                                      <p:cBhvr>
                                        <p:cTn id="32" dur="580">
                                          <p:stCondLst>
                                            <p:cond delay="0"/>
                                          </p:stCondLst>
                                        </p:cTn>
                                        <p:tgtEl>
                                          <p:spTgt spid="22"/>
                                        </p:tgtEl>
                                      </p:cBhvr>
                                    </p:animEffect>
                                    <p:anim calcmode="lin" valueType="num">
                                      <p:cBhvr>
                                        <p:cTn id="33"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38" dur="26">
                                          <p:stCondLst>
                                            <p:cond delay="650"/>
                                          </p:stCondLst>
                                        </p:cTn>
                                        <p:tgtEl>
                                          <p:spTgt spid="22"/>
                                        </p:tgtEl>
                                      </p:cBhvr>
                                      <p:to x="100000" y="60000"/>
                                    </p:animScale>
                                    <p:animScale>
                                      <p:cBhvr>
                                        <p:cTn id="39" dur="166" decel="50000">
                                          <p:stCondLst>
                                            <p:cond delay="676"/>
                                          </p:stCondLst>
                                        </p:cTn>
                                        <p:tgtEl>
                                          <p:spTgt spid="22"/>
                                        </p:tgtEl>
                                      </p:cBhvr>
                                      <p:to x="100000" y="100000"/>
                                    </p:animScale>
                                    <p:animScale>
                                      <p:cBhvr>
                                        <p:cTn id="40" dur="26">
                                          <p:stCondLst>
                                            <p:cond delay="1312"/>
                                          </p:stCondLst>
                                        </p:cTn>
                                        <p:tgtEl>
                                          <p:spTgt spid="22"/>
                                        </p:tgtEl>
                                      </p:cBhvr>
                                      <p:to x="100000" y="80000"/>
                                    </p:animScale>
                                    <p:animScale>
                                      <p:cBhvr>
                                        <p:cTn id="41" dur="166" decel="50000">
                                          <p:stCondLst>
                                            <p:cond delay="1338"/>
                                          </p:stCondLst>
                                        </p:cTn>
                                        <p:tgtEl>
                                          <p:spTgt spid="22"/>
                                        </p:tgtEl>
                                      </p:cBhvr>
                                      <p:to x="100000" y="100000"/>
                                    </p:animScale>
                                    <p:animScale>
                                      <p:cBhvr>
                                        <p:cTn id="42" dur="26">
                                          <p:stCondLst>
                                            <p:cond delay="1642"/>
                                          </p:stCondLst>
                                        </p:cTn>
                                        <p:tgtEl>
                                          <p:spTgt spid="22"/>
                                        </p:tgtEl>
                                      </p:cBhvr>
                                      <p:to x="100000" y="90000"/>
                                    </p:animScale>
                                    <p:animScale>
                                      <p:cBhvr>
                                        <p:cTn id="43" dur="166" decel="50000">
                                          <p:stCondLst>
                                            <p:cond delay="1668"/>
                                          </p:stCondLst>
                                        </p:cTn>
                                        <p:tgtEl>
                                          <p:spTgt spid="22"/>
                                        </p:tgtEl>
                                      </p:cBhvr>
                                      <p:to x="100000" y="100000"/>
                                    </p:animScale>
                                    <p:animScale>
                                      <p:cBhvr>
                                        <p:cTn id="44" dur="26">
                                          <p:stCondLst>
                                            <p:cond delay="1808"/>
                                          </p:stCondLst>
                                        </p:cTn>
                                        <p:tgtEl>
                                          <p:spTgt spid="22"/>
                                        </p:tgtEl>
                                      </p:cBhvr>
                                      <p:to x="100000" y="95000"/>
                                    </p:animScale>
                                    <p:animScale>
                                      <p:cBhvr>
                                        <p:cTn id="45"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4" grpId="0"/>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354" y="161197"/>
            <a:ext cx="11003418" cy="646331"/>
          </a:xfrm>
          <a:prstGeom prst="rect">
            <a:avLst/>
          </a:prstGeom>
          <a:noFill/>
          <a:ln>
            <a:solidFill>
              <a:schemeClr val="tx1"/>
            </a:solidFill>
          </a:ln>
        </p:spPr>
        <p:txBody>
          <a:bodyPr wrap="square" rtlCol="0">
            <a:spAutoFit/>
          </a:bodyPr>
          <a:lstStyle/>
          <a:p>
            <a:pPr algn="r" rtl="1"/>
            <a:r>
              <a:rPr lang="fa-IR" sz="3600" b="1" dirty="0">
                <a:solidFill>
                  <a:srgbClr val="0070C0"/>
                </a:solidFill>
              </a:rPr>
              <a:t>عیار سیگما و </a:t>
            </a:r>
            <a:r>
              <a:rPr lang="fa-IR" sz="3600" b="1" dirty="0">
                <a:solidFill>
                  <a:srgbClr val="FF0000"/>
                </a:solidFill>
              </a:rPr>
              <a:t>خطای کل</a:t>
            </a:r>
            <a:endParaRPr lang="en-US" sz="3600" b="1" dirty="0">
              <a:solidFill>
                <a:srgbClr val="FF0000"/>
              </a:solidFill>
            </a:endParaRPr>
          </a:p>
        </p:txBody>
      </p:sp>
      <p:sp>
        <p:nvSpPr>
          <p:cNvPr id="2" name="Arrow: Right 1">
            <a:extLst>
              <a:ext uri="{FF2B5EF4-FFF2-40B4-BE49-F238E27FC236}">
                <a16:creationId xmlns:a16="http://schemas.microsoft.com/office/drawing/2014/main" id="{F1B8C4F0-7677-4846-8488-7246C0611E2F}"/>
              </a:ext>
            </a:extLst>
          </p:cNvPr>
          <p:cNvSpPr/>
          <p:nvPr/>
        </p:nvSpPr>
        <p:spPr>
          <a:xfrm>
            <a:off x="4295800" y="2826117"/>
            <a:ext cx="861999" cy="932303"/>
          </a:xfrm>
          <a:prstGeom prst="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 name="TextBox 22">
            <a:extLst>
              <a:ext uri="{FF2B5EF4-FFF2-40B4-BE49-F238E27FC236}">
                <a16:creationId xmlns:a16="http://schemas.microsoft.com/office/drawing/2014/main" id="{740C888B-DC74-425D-ABFE-EC7C791C1BC9}"/>
              </a:ext>
            </a:extLst>
          </p:cNvPr>
          <p:cNvSpPr txBox="1"/>
          <p:nvPr/>
        </p:nvSpPr>
        <p:spPr>
          <a:xfrm>
            <a:off x="5586402" y="2282736"/>
            <a:ext cx="5620820" cy="2019064"/>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lnSpc>
                <a:spcPct val="150000"/>
              </a:lnSpc>
              <a:defRPr sz="4000">
                <a:solidFill>
                  <a:schemeClr val="tx1">
                    <a:lumMod val="85000"/>
                    <a:lumOff val="15000"/>
                  </a:schemeClr>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a-IR" b="1" dirty="0"/>
              <a:t>بیشتر از 95% جواب درست</a:t>
            </a:r>
          </a:p>
          <a:p>
            <a:r>
              <a:rPr lang="fa-IR" b="1" dirty="0"/>
              <a:t>کمتر از 5% جواب نادرست</a:t>
            </a:r>
          </a:p>
        </p:txBody>
      </p:sp>
      <p:sp>
        <p:nvSpPr>
          <p:cNvPr id="3" name="Rectangle: Rounded Corners 2">
            <a:extLst>
              <a:ext uri="{FF2B5EF4-FFF2-40B4-BE49-F238E27FC236}">
                <a16:creationId xmlns:a16="http://schemas.microsoft.com/office/drawing/2014/main" id="{E8178891-926A-410B-BD2A-80577F5871CD}"/>
              </a:ext>
            </a:extLst>
          </p:cNvPr>
          <p:cNvSpPr/>
          <p:nvPr/>
        </p:nvSpPr>
        <p:spPr>
          <a:xfrm>
            <a:off x="958951" y="2334310"/>
            <a:ext cx="2832793" cy="2174810"/>
          </a:xfrm>
          <a:prstGeom prst="round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lnSpc>
                <a:spcPct val="150000"/>
              </a:lnSpc>
            </a:pPr>
            <a:r>
              <a:rPr lang="en-US" sz="4000" b="1" dirty="0">
                <a:solidFill>
                  <a:schemeClr val="tx1">
                    <a:lumMod val="85000"/>
                    <a:lumOff val="15000"/>
                  </a:schemeClr>
                </a:solidFill>
              </a:rPr>
              <a:t>TE ≤ TEa</a:t>
            </a:r>
          </a:p>
          <a:p>
            <a:pPr algn="ctr">
              <a:lnSpc>
                <a:spcPct val="150000"/>
              </a:lnSpc>
            </a:pPr>
            <a:r>
              <a:rPr lang="en-US" sz="4000" b="1" dirty="0">
                <a:solidFill>
                  <a:schemeClr val="tx1">
                    <a:lumMod val="85000"/>
                    <a:lumOff val="15000"/>
                  </a:schemeClr>
                </a:solidFill>
              </a:rPr>
              <a:t>SM ≥ 2</a:t>
            </a:r>
            <a:endParaRPr lang="fa-IR" sz="4000" b="1" dirty="0">
              <a:solidFill>
                <a:schemeClr val="tx1">
                  <a:lumMod val="85000"/>
                  <a:lumOff val="15000"/>
                </a:schemeClr>
              </a:solidFill>
            </a:endParaRPr>
          </a:p>
        </p:txBody>
      </p:sp>
    </p:spTree>
    <p:extLst>
      <p:ext uri="{BB962C8B-B14F-4D97-AF65-F5344CB8AC3E}">
        <p14:creationId xmlns:p14="http://schemas.microsoft.com/office/powerpoint/2010/main" val="293973259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left)">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animBg="1"/>
      <p:bldP spid="3"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2567608" y="875117"/>
            <a:ext cx="1656184" cy="1008112"/>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fa-IR" dirty="0"/>
              <a:t> </a:t>
            </a:r>
            <a:r>
              <a:rPr lang="fa-IR" sz="2400" b="1" dirty="0"/>
              <a:t>گزینش روش سنجش</a:t>
            </a:r>
            <a:endParaRPr lang="en-US" sz="2400" b="1" dirty="0"/>
          </a:p>
        </p:txBody>
      </p:sp>
      <p:sp>
        <p:nvSpPr>
          <p:cNvPr id="12" name="Rectangle 11"/>
          <p:cNvSpPr/>
          <p:nvPr/>
        </p:nvSpPr>
        <p:spPr>
          <a:xfrm>
            <a:off x="2567608" y="2336070"/>
            <a:ext cx="1656184" cy="10081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2400" b="1" dirty="0"/>
              <a:t> ارزشیابی روش</a:t>
            </a:r>
            <a:endParaRPr lang="en-US" sz="2400" b="1" dirty="0"/>
          </a:p>
        </p:txBody>
      </p:sp>
      <p:cxnSp>
        <p:nvCxnSpPr>
          <p:cNvPr id="17" name="Straight Arrow Connector 16"/>
          <p:cNvCxnSpPr>
            <a:stCxn id="5" idx="2"/>
            <a:endCxn id="12" idx="0"/>
          </p:cNvCxnSpPr>
          <p:nvPr/>
        </p:nvCxnSpPr>
        <p:spPr>
          <a:xfrm>
            <a:off x="3395700" y="1883230"/>
            <a:ext cx="0" cy="452841"/>
          </a:xfrm>
          <a:prstGeom prst="straightConnector1">
            <a:avLst/>
          </a:prstGeom>
          <a:ln w="76200">
            <a:solidFill>
              <a:srgbClr val="005C2A"/>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67607" y="3933056"/>
            <a:ext cx="1656184" cy="1008112"/>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rtl="1"/>
            <a:r>
              <a:rPr lang="fa-IR" sz="2400" b="1" dirty="0"/>
              <a:t> راه انداختن روش</a:t>
            </a:r>
            <a:endParaRPr lang="en-US" sz="2400" b="1" dirty="0"/>
          </a:p>
        </p:txBody>
      </p:sp>
      <p:cxnSp>
        <p:nvCxnSpPr>
          <p:cNvPr id="18" name="Straight Arrow Connector 17"/>
          <p:cNvCxnSpPr/>
          <p:nvPr/>
        </p:nvCxnSpPr>
        <p:spPr>
          <a:xfrm>
            <a:off x="3395700" y="3344183"/>
            <a:ext cx="0" cy="452841"/>
          </a:xfrm>
          <a:prstGeom prst="straightConnector1">
            <a:avLst/>
          </a:prstGeom>
          <a:ln w="76200">
            <a:solidFill>
              <a:srgbClr val="005C2A"/>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816080" y="980728"/>
            <a:ext cx="3325687" cy="5195097"/>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marL="285750" indent="-285750" algn="justLow" rtl="1">
              <a:buFont typeface="Wingdings" pitchFamily="2" charset="2"/>
              <a:buChar char="§"/>
            </a:pPr>
            <a:r>
              <a:rPr lang="fa-IR" sz="2800" dirty="0"/>
              <a:t>تهیه‌ی </a:t>
            </a:r>
            <a:r>
              <a:rPr lang="fa-IR" sz="2800" b="1" dirty="0">
                <a:solidFill>
                  <a:srgbClr val="005C2A"/>
                </a:solidFill>
              </a:rPr>
              <a:t>دستورکار اجرای معیار</a:t>
            </a:r>
            <a:endParaRPr lang="en-US" sz="2800" b="1" dirty="0">
              <a:solidFill>
                <a:srgbClr val="005C2A"/>
              </a:solidFill>
            </a:endParaRPr>
          </a:p>
          <a:p>
            <a:pPr algn="ctr" rtl="1"/>
            <a:r>
              <a:rPr lang="en-US" sz="3600" b="1" i="1" dirty="0">
                <a:solidFill>
                  <a:srgbClr val="C00000"/>
                </a:solidFill>
              </a:rPr>
              <a:t>SOP</a:t>
            </a:r>
            <a:endParaRPr lang="en-US" sz="2800" b="1" i="1" dirty="0">
              <a:solidFill>
                <a:srgbClr val="C00000"/>
              </a:solidFill>
            </a:endParaRPr>
          </a:p>
          <a:p>
            <a:pPr marL="285750" indent="-285750" algn="r" rtl="1">
              <a:spcBef>
                <a:spcPts val="1200"/>
              </a:spcBef>
              <a:buFont typeface="Wingdings" pitchFamily="2" charset="2"/>
              <a:buChar char="§"/>
            </a:pPr>
            <a:r>
              <a:rPr lang="fa-IR" sz="2800" dirty="0"/>
              <a:t>آموزش</a:t>
            </a:r>
            <a:endParaRPr lang="en-US" sz="2800" dirty="0"/>
          </a:p>
          <a:p>
            <a:pPr marL="285750" indent="-285750" algn="r" rtl="1">
              <a:spcBef>
                <a:spcPts val="1200"/>
              </a:spcBef>
              <a:buFont typeface="Wingdings" pitchFamily="2" charset="2"/>
              <a:buChar char="§"/>
            </a:pPr>
            <a:r>
              <a:rPr lang="fa-IR" sz="2800" dirty="0"/>
              <a:t>مستند کردن</a:t>
            </a:r>
          </a:p>
          <a:p>
            <a:pPr marL="285750" indent="-285750" algn="justLow" rtl="1">
              <a:spcBef>
                <a:spcPts val="1200"/>
              </a:spcBef>
              <a:buFont typeface="Wingdings" pitchFamily="2" charset="2"/>
              <a:buChar char="§"/>
            </a:pPr>
            <a:r>
              <a:rPr lang="fa-IR" sz="2800" b="1" dirty="0">
                <a:solidFill>
                  <a:srgbClr val="00B050"/>
                </a:solidFill>
              </a:rPr>
              <a:t>مراقبت</a:t>
            </a:r>
            <a:r>
              <a:rPr lang="fa-IR" sz="2800" dirty="0"/>
              <a:t> از اجرای خوب</a:t>
            </a:r>
          </a:p>
          <a:p>
            <a:pPr marL="852488" indent="-276225" algn="justLow" rtl="1">
              <a:spcBef>
                <a:spcPts val="1200"/>
              </a:spcBef>
              <a:buFont typeface="Wingdings" pitchFamily="2" charset="2"/>
              <a:buChar char="Ø"/>
            </a:pPr>
            <a:r>
              <a:rPr lang="fa-IR" sz="2400" b="1" i="1" dirty="0">
                <a:solidFill>
                  <a:srgbClr val="FF0000"/>
                </a:solidFill>
              </a:rPr>
              <a:t>سدکردن</a:t>
            </a:r>
            <a:r>
              <a:rPr lang="fa-IR" sz="2400" b="1" i="1" dirty="0"/>
              <a:t> راه‌های</a:t>
            </a:r>
            <a:r>
              <a:rPr lang="en-US" sz="2400" b="1" i="1" dirty="0"/>
              <a:t> </a:t>
            </a:r>
            <a:r>
              <a:rPr lang="fa-IR" sz="2400" b="1" i="1" dirty="0"/>
              <a:t>خراب شدن کار</a:t>
            </a:r>
          </a:p>
          <a:p>
            <a:pPr marL="914400" indent="-338138" algn="justLow" rtl="1">
              <a:spcBef>
                <a:spcPts val="1200"/>
              </a:spcBef>
              <a:buFont typeface="Wingdings" pitchFamily="2" charset="2"/>
              <a:buChar char="Ø"/>
            </a:pPr>
            <a:r>
              <a:rPr lang="fa-IR" sz="2400" b="1" i="1" dirty="0">
                <a:solidFill>
                  <a:srgbClr val="FF0000"/>
                </a:solidFill>
              </a:rPr>
              <a:t>نصب</a:t>
            </a:r>
            <a:r>
              <a:rPr lang="fa-IR" sz="2400" b="1" i="1" dirty="0"/>
              <a:t> </a:t>
            </a:r>
            <a:r>
              <a:rPr lang="fa-IR" sz="2400" b="1" i="1" dirty="0">
                <a:solidFill>
                  <a:srgbClr val="FF0000"/>
                </a:solidFill>
              </a:rPr>
              <a:t>زنگ هشدار</a:t>
            </a:r>
            <a:endParaRPr lang="en-US" sz="2400" b="1" i="1" dirty="0"/>
          </a:p>
        </p:txBody>
      </p:sp>
      <p:sp>
        <p:nvSpPr>
          <p:cNvPr id="23" name="Rectangle 22"/>
          <p:cNvSpPr/>
          <p:nvPr/>
        </p:nvSpPr>
        <p:spPr>
          <a:xfrm>
            <a:off x="6816079" y="1106297"/>
            <a:ext cx="3216431" cy="2751687"/>
          </a:xfrm>
          <a:prstGeom prst="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8800" b="1" dirty="0">
                <a:solidFill>
                  <a:srgbClr val="00B050"/>
                </a:solidFill>
              </a:rPr>
              <a:t>پایش کیفیت</a:t>
            </a:r>
            <a:endParaRPr lang="en-US" sz="8800" b="1" dirty="0">
              <a:solidFill>
                <a:srgbClr val="00B050"/>
              </a:solidFill>
            </a:endParaRPr>
          </a:p>
        </p:txBody>
      </p:sp>
      <p:sp>
        <p:nvSpPr>
          <p:cNvPr id="21" name="Striped Right Arrow 20"/>
          <p:cNvSpPr/>
          <p:nvPr/>
        </p:nvSpPr>
        <p:spPr>
          <a:xfrm>
            <a:off x="4818536" y="3797024"/>
            <a:ext cx="1272136" cy="1448616"/>
          </a:xfrm>
          <a:prstGeom prst="stripedRightArrow">
            <a:avLst/>
          </a:prstGeom>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66184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xEl>
                                              <p:pRg st="4" end="4"/>
                                            </p:txEl>
                                          </p:spTgt>
                                        </p:tgtEl>
                                        <p:attrNameLst>
                                          <p:attrName>style.visibility</p:attrName>
                                        </p:attrNameLst>
                                      </p:cBhvr>
                                      <p:to>
                                        <p:strVal val="visible"/>
                                      </p:to>
                                    </p:set>
                                    <p:animEffect transition="in" filter="fade">
                                      <p:cBhvr>
                                        <p:cTn id="7" dur="1000"/>
                                        <p:tgtEl>
                                          <p:spTgt spid="16">
                                            <p:txEl>
                                              <p:pRg st="4" end="4"/>
                                            </p:txEl>
                                          </p:spTgt>
                                        </p:tgtEl>
                                      </p:cBhvr>
                                    </p:animEffect>
                                    <p:anim calcmode="lin" valueType="num">
                                      <p:cBhvr>
                                        <p:cTn id="8"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1000"/>
                                  </p:stCondLst>
                                  <p:childTnLst>
                                    <p:set>
                                      <p:cBhvr>
                                        <p:cTn id="12" dur="1" fill="hold">
                                          <p:stCondLst>
                                            <p:cond delay="0"/>
                                          </p:stCondLst>
                                        </p:cTn>
                                        <p:tgtEl>
                                          <p:spTgt spid="16">
                                            <p:txEl>
                                              <p:pRg st="5" end="5"/>
                                            </p:txEl>
                                          </p:spTgt>
                                        </p:tgtEl>
                                        <p:attrNameLst>
                                          <p:attrName>style.visibility</p:attrName>
                                        </p:attrNameLst>
                                      </p:cBhvr>
                                      <p:to>
                                        <p:strVal val="visible"/>
                                      </p:to>
                                    </p:set>
                                    <p:animEffect transition="in" filter="fade">
                                      <p:cBhvr>
                                        <p:cTn id="13" dur="1000"/>
                                        <p:tgtEl>
                                          <p:spTgt spid="16">
                                            <p:txEl>
                                              <p:pRg st="5" end="5"/>
                                            </p:txEl>
                                          </p:spTgt>
                                        </p:tgtEl>
                                      </p:cBhvr>
                                    </p:animEffect>
                                    <p:anim calcmode="lin" valueType="num">
                                      <p:cBhvr>
                                        <p:cTn id="14"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2000"/>
                                  </p:stCondLst>
                                  <p:childTnLst>
                                    <p:set>
                                      <p:cBhvr>
                                        <p:cTn id="18" dur="1" fill="hold">
                                          <p:stCondLst>
                                            <p:cond delay="0"/>
                                          </p:stCondLst>
                                        </p:cTn>
                                        <p:tgtEl>
                                          <p:spTgt spid="16">
                                            <p:txEl>
                                              <p:pRg st="6" end="6"/>
                                            </p:txEl>
                                          </p:spTgt>
                                        </p:tgtEl>
                                        <p:attrNameLst>
                                          <p:attrName>style.visibility</p:attrName>
                                        </p:attrNameLst>
                                      </p:cBhvr>
                                      <p:to>
                                        <p:strVal val="visible"/>
                                      </p:to>
                                    </p:set>
                                    <p:animEffect transition="in" filter="fade">
                                      <p:cBhvr>
                                        <p:cTn id="19" dur="1000"/>
                                        <p:tgtEl>
                                          <p:spTgt spid="16">
                                            <p:txEl>
                                              <p:pRg st="6" end="6"/>
                                            </p:txEl>
                                          </p:spTgt>
                                        </p:tgtEl>
                                      </p:cBhvr>
                                    </p:animEffect>
                                    <p:anim calcmode="lin" valueType="num">
                                      <p:cBhvr>
                                        <p:cTn id="20" dur="10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22" fill="hold">
                            <p:stCondLst>
                              <p:cond delay="6000"/>
                            </p:stCondLst>
                            <p:childTnLst>
                              <p:par>
                                <p:cTn id="23" presetID="16" presetClass="entr" presetSubtype="21" fill="hold" grpId="0" nodeType="afterEffect">
                                  <p:stCondLst>
                                    <p:cond delay="3000"/>
                                  </p:stCondLst>
                                  <p:childTnLst>
                                    <p:set>
                                      <p:cBhvr>
                                        <p:cTn id="24" dur="1" fill="hold">
                                          <p:stCondLst>
                                            <p:cond delay="0"/>
                                          </p:stCondLst>
                                        </p:cTn>
                                        <p:tgtEl>
                                          <p:spTgt spid="23"/>
                                        </p:tgtEl>
                                        <p:attrNameLst>
                                          <p:attrName>style.visibility</p:attrName>
                                        </p:attrNameLst>
                                      </p:cBhvr>
                                      <p:to>
                                        <p:strVal val="visible"/>
                                      </p:to>
                                    </p:set>
                                    <p:animEffect transition="in" filter="barn(inVertical)">
                                      <p:cBhvr>
                                        <p:cTn id="2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 name="TextBox 58"/>
          <p:cNvSpPr txBox="1"/>
          <p:nvPr/>
        </p:nvSpPr>
        <p:spPr>
          <a:xfrm>
            <a:off x="2286001" y="609600"/>
            <a:ext cx="8096495" cy="156966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solidFill>
              <a:srgbClr val="7030A0"/>
            </a:solidFill>
          </a:ln>
        </p:spPr>
        <p:txBody>
          <a:bodyPr wrap="square" rtlCol="0">
            <a:spAutoFit/>
          </a:bodyPr>
          <a:lstStyle/>
          <a:p>
            <a:pPr algn="r" rtl="1"/>
            <a:r>
              <a:rPr lang="fa-IR" sz="2400" dirty="0"/>
              <a:t>مثال:</a:t>
            </a:r>
          </a:p>
          <a:p>
            <a:pPr algn="r" rtl="1"/>
            <a:r>
              <a:rPr lang="fa-IR" sz="2400" b="1" dirty="0">
                <a:solidFill>
                  <a:srgbClr val="FF0000"/>
                </a:solidFill>
              </a:rPr>
              <a:t>معدل</a:t>
            </a:r>
            <a:r>
              <a:rPr lang="fa-IR" sz="2400" dirty="0"/>
              <a:t> یک ماه اول سه دانش‌آموز به ترتیب:  </a:t>
            </a:r>
            <a:r>
              <a:rPr lang="fa-IR" sz="2400" b="1" dirty="0">
                <a:solidFill>
                  <a:srgbClr val="FF0000"/>
                </a:solidFill>
              </a:rPr>
              <a:t>18</a:t>
            </a:r>
            <a:r>
              <a:rPr lang="fa-IR" sz="2400" dirty="0"/>
              <a:t>- </a:t>
            </a:r>
            <a:r>
              <a:rPr lang="fa-IR" sz="2400" b="1" dirty="0">
                <a:solidFill>
                  <a:srgbClr val="FF0000"/>
                </a:solidFill>
              </a:rPr>
              <a:t>17</a:t>
            </a:r>
            <a:r>
              <a:rPr lang="fa-IR" sz="2400" dirty="0"/>
              <a:t>- </a:t>
            </a:r>
            <a:r>
              <a:rPr lang="fa-IR" sz="2400" b="1" dirty="0">
                <a:solidFill>
                  <a:srgbClr val="FF0000"/>
                </a:solidFill>
              </a:rPr>
              <a:t>14</a:t>
            </a:r>
            <a:r>
              <a:rPr lang="fa-IR" sz="2400" dirty="0"/>
              <a:t> </a:t>
            </a:r>
          </a:p>
          <a:p>
            <a:pPr algn="r" rtl="1"/>
            <a:r>
              <a:rPr lang="fa-IR" sz="2400" dirty="0"/>
              <a:t>نوسان: حدود 2 نمره</a:t>
            </a:r>
            <a:endParaRPr lang="en-US" sz="2400" dirty="0"/>
          </a:p>
          <a:p>
            <a:pPr algn="r" rtl="1"/>
            <a:r>
              <a:rPr lang="fa-IR" sz="2400" dirty="0"/>
              <a:t>نمره‌ی قبولی در آخر سال: </a:t>
            </a:r>
            <a:r>
              <a:rPr lang="fa-IR" sz="2400" b="1" dirty="0">
                <a:solidFill>
                  <a:srgbClr val="FF0000"/>
                </a:solidFill>
              </a:rPr>
              <a:t>12</a:t>
            </a:r>
            <a:endParaRPr lang="en-US" sz="2400" b="1" dirty="0">
              <a:solidFill>
                <a:srgbClr val="FF0000"/>
              </a:solidFill>
            </a:endParaRPr>
          </a:p>
        </p:txBody>
      </p:sp>
      <p:sp>
        <p:nvSpPr>
          <p:cNvPr id="60" name="TextBox 59"/>
          <p:cNvSpPr txBox="1"/>
          <p:nvPr/>
        </p:nvSpPr>
        <p:spPr>
          <a:xfrm>
            <a:off x="4751122" y="2339072"/>
            <a:ext cx="4648199" cy="1200329"/>
          </a:xfrm>
          <a:prstGeom prst="rect">
            <a:avLst/>
          </a:prstGeom>
          <a:gradFill flip="none" rotWithShape="1">
            <a:gsLst>
              <a:gs pos="0">
                <a:schemeClr val="accent2">
                  <a:lumMod val="40000"/>
                  <a:lumOff val="60000"/>
                  <a:tint val="66000"/>
                  <a:satMod val="160000"/>
                </a:schemeClr>
              </a:gs>
              <a:gs pos="50000">
                <a:schemeClr val="accent2">
                  <a:lumMod val="40000"/>
                  <a:lumOff val="60000"/>
                  <a:tint val="44500"/>
                  <a:satMod val="160000"/>
                </a:schemeClr>
              </a:gs>
              <a:gs pos="100000">
                <a:schemeClr val="accent2">
                  <a:lumMod val="40000"/>
                  <a:lumOff val="60000"/>
                  <a:tint val="23500"/>
                  <a:satMod val="160000"/>
                </a:schemeClr>
              </a:gs>
            </a:gsLst>
            <a:lin ang="5400000" scaled="1"/>
            <a:tileRect/>
          </a:gradFill>
          <a:ln>
            <a:solidFill>
              <a:srgbClr val="7030A0"/>
            </a:solidFill>
          </a:ln>
        </p:spPr>
        <p:txBody>
          <a:bodyPr wrap="square" rtlCol="0">
            <a:spAutoFit/>
          </a:bodyPr>
          <a:lstStyle/>
          <a:p>
            <a:pPr marL="342900" indent="-342900" algn="r" rtl="1">
              <a:buFont typeface="Wingdings" pitchFamily="2" charset="2"/>
              <a:buChar char="Ø"/>
            </a:pPr>
            <a:r>
              <a:rPr lang="fa-IR" sz="2400" dirty="0"/>
              <a:t>کدام یک </a:t>
            </a:r>
            <a:r>
              <a:rPr lang="fa-IR" sz="2400" b="1" dirty="0">
                <a:solidFill>
                  <a:srgbClr val="FF0000"/>
                </a:solidFill>
              </a:rPr>
              <a:t>حاشیه‌ی اطمینان </a:t>
            </a:r>
            <a:r>
              <a:rPr lang="fa-IR" sz="2400" dirty="0"/>
              <a:t>بیشتری دارد؟</a:t>
            </a:r>
          </a:p>
          <a:p>
            <a:pPr marL="342900" indent="-342900" algn="r" rtl="1">
              <a:buFont typeface="Wingdings" pitchFamily="2" charset="2"/>
              <a:buChar char="Ø"/>
            </a:pPr>
            <a:r>
              <a:rPr lang="fa-IR" sz="2400" dirty="0"/>
              <a:t>قبولی کدامیک </a:t>
            </a:r>
            <a:r>
              <a:rPr lang="fa-IR" sz="2400" b="1" dirty="0">
                <a:solidFill>
                  <a:srgbClr val="FF0000"/>
                </a:solidFill>
              </a:rPr>
              <a:t>مطمئن‌تر</a:t>
            </a:r>
            <a:r>
              <a:rPr lang="fa-IR" sz="2400" dirty="0"/>
              <a:t> است؟</a:t>
            </a:r>
          </a:p>
          <a:p>
            <a:pPr marL="342900" indent="-342900" algn="r" rtl="1">
              <a:buFont typeface="Wingdings" pitchFamily="2" charset="2"/>
              <a:buChar char="Ø"/>
            </a:pPr>
            <a:r>
              <a:rPr lang="fa-IR" sz="2400" dirty="0"/>
              <a:t>مراقبت از کدام یک </a:t>
            </a:r>
            <a:r>
              <a:rPr lang="fa-IR" sz="2400" b="1" dirty="0">
                <a:solidFill>
                  <a:srgbClr val="FF0000"/>
                </a:solidFill>
              </a:rPr>
              <a:t>آسان‌تر</a:t>
            </a:r>
            <a:r>
              <a:rPr lang="fa-IR" sz="2400" dirty="0"/>
              <a:t> است؟</a:t>
            </a:r>
            <a:endParaRPr lang="en-US" sz="2400" dirty="0"/>
          </a:p>
        </p:txBody>
      </p:sp>
      <p:sp>
        <p:nvSpPr>
          <p:cNvPr id="27" name="TextBox 26"/>
          <p:cNvSpPr txBox="1"/>
          <p:nvPr/>
        </p:nvSpPr>
        <p:spPr>
          <a:xfrm>
            <a:off x="3175410" y="3664890"/>
            <a:ext cx="4762006" cy="89255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solidFill>
              <a:srgbClr val="7030A0"/>
            </a:solidFill>
          </a:ln>
        </p:spPr>
        <p:txBody>
          <a:bodyPr wrap="square" rtlCol="0">
            <a:spAutoFit/>
          </a:bodyPr>
          <a:lstStyle>
            <a:defPPr>
              <a:defRPr lang="en-US"/>
            </a:defPPr>
            <a:lvl1pPr algn="r" rtl="1">
              <a:defRPr sz="2400"/>
            </a:lvl1pPr>
          </a:lstStyle>
          <a:p>
            <a:r>
              <a:rPr lang="fa-IR" dirty="0"/>
              <a:t>مرز اقدام افت نمره برای هر دانش‌آموز:</a:t>
            </a:r>
            <a:endParaRPr lang="en-US" dirty="0"/>
          </a:p>
          <a:p>
            <a:pPr algn="ctr"/>
            <a:r>
              <a:rPr lang="fa-IR" sz="2800" b="1" dirty="0"/>
              <a:t>4؛ 3؛ 2</a:t>
            </a:r>
            <a:endParaRPr lang="en-US" dirty="0"/>
          </a:p>
        </p:txBody>
      </p:sp>
      <p:sp>
        <p:nvSpPr>
          <p:cNvPr id="31" name="TextBox 30"/>
          <p:cNvSpPr txBox="1"/>
          <p:nvPr/>
        </p:nvSpPr>
        <p:spPr>
          <a:xfrm>
            <a:off x="2013857" y="4671743"/>
            <a:ext cx="4762006" cy="830997"/>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5400000" scaled="1"/>
            <a:tileRect/>
          </a:gradFill>
          <a:ln>
            <a:solidFill>
              <a:srgbClr val="7030A0"/>
            </a:solidFill>
          </a:ln>
        </p:spPr>
        <p:txBody>
          <a:bodyPr wrap="square" rtlCol="0">
            <a:spAutoFit/>
          </a:bodyPr>
          <a:lstStyle>
            <a:defPPr>
              <a:defRPr lang="en-US"/>
            </a:defPPr>
            <a:lvl1pPr algn="r" rtl="1">
              <a:defRPr sz="2400"/>
            </a:lvl1pPr>
          </a:lstStyle>
          <a:p>
            <a:r>
              <a:rPr lang="fa-IR" dirty="0"/>
              <a:t>تناوب بررسی؟</a:t>
            </a:r>
          </a:p>
          <a:p>
            <a:r>
              <a:rPr lang="fa-IR" dirty="0"/>
              <a:t>تعداد افت نمره برای اقدام؟</a:t>
            </a:r>
            <a:endParaRPr lang="en-US" dirty="0"/>
          </a:p>
        </p:txBody>
      </p:sp>
    </p:spTree>
    <p:extLst>
      <p:ext uri="{BB962C8B-B14F-4D97-AF65-F5344CB8AC3E}">
        <p14:creationId xmlns:p14="http://schemas.microsoft.com/office/powerpoint/2010/main" val="4169805776"/>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500"/>
                                        <p:tgtEl>
                                          <p:spTgt spid="60"/>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0">
                                            <p:txEl>
                                              <p:pRg st="0" end="0"/>
                                            </p:txEl>
                                          </p:spTgt>
                                        </p:tgtEl>
                                        <p:attrNameLst>
                                          <p:attrName>style.visibility</p:attrName>
                                        </p:attrNameLst>
                                      </p:cBhvr>
                                      <p:to>
                                        <p:strVal val="visible"/>
                                      </p:to>
                                    </p:set>
                                    <p:animEffect transition="in" filter="barn(inVertical)">
                                      <p:cBhvr>
                                        <p:cTn id="11" dur="500"/>
                                        <p:tgtEl>
                                          <p:spTgt spid="60">
                                            <p:txEl>
                                              <p:pRg st="0" end="0"/>
                                            </p:txEl>
                                          </p:spTgt>
                                        </p:tgtEl>
                                      </p:cBhvr>
                                    </p:animEffect>
                                  </p:childTnLst>
                                </p:cTn>
                              </p:par>
                            </p:childTnLst>
                          </p:cTn>
                        </p:par>
                        <p:par>
                          <p:cTn id="12" fill="hold">
                            <p:stCondLst>
                              <p:cond delay="1000"/>
                            </p:stCondLst>
                            <p:childTnLst>
                              <p:par>
                                <p:cTn id="13" presetID="16" presetClass="entr" presetSubtype="21" fill="hold" nodeType="afterEffect">
                                  <p:stCondLst>
                                    <p:cond delay="0"/>
                                  </p:stCondLst>
                                  <p:childTnLst>
                                    <p:set>
                                      <p:cBhvr>
                                        <p:cTn id="14" dur="1" fill="hold">
                                          <p:stCondLst>
                                            <p:cond delay="0"/>
                                          </p:stCondLst>
                                        </p:cTn>
                                        <p:tgtEl>
                                          <p:spTgt spid="60">
                                            <p:txEl>
                                              <p:pRg st="1" end="1"/>
                                            </p:txEl>
                                          </p:spTgt>
                                        </p:tgtEl>
                                        <p:attrNameLst>
                                          <p:attrName>style.visibility</p:attrName>
                                        </p:attrNameLst>
                                      </p:cBhvr>
                                      <p:to>
                                        <p:strVal val="visible"/>
                                      </p:to>
                                    </p:set>
                                    <p:animEffect transition="in" filter="barn(inVertical)">
                                      <p:cBhvr>
                                        <p:cTn id="15" dur="500"/>
                                        <p:tgtEl>
                                          <p:spTgt spid="60">
                                            <p:txEl>
                                              <p:pRg st="1" end="1"/>
                                            </p:txEl>
                                          </p:spTgt>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60">
                                            <p:txEl>
                                              <p:pRg st="2" end="2"/>
                                            </p:txEl>
                                          </p:spTgt>
                                        </p:tgtEl>
                                        <p:attrNameLst>
                                          <p:attrName>style.visibility</p:attrName>
                                        </p:attrNameLst>
                                      </p:cBhvr>
                                      <p:to>
                                        <p:strVal val="visible"/>
                                      </p:to>
                                    </p:set>
                                    <p:animEffect transition="in" filter="barn(inVertical)">
                                      <p:cBhvr>
                                        <p:cTn id="19" dur="500"/>
                                        <p:tgtEl>
                                          <p:spTgt spid="60">
                                            <p:txEl>
                                              <p:pRg st="2" end="2"/>
                                            </p:txEl>
                                          </p:spTgt>
                                        </p:tgtEl>
                                      </p:cBhvr>
                                    </p:animEffect>
                                  </p:childTnLst>
                                </p:cTn>
                              </p:par>
                            </p:childTnLst>
                          </p:cTn>
                        </p:par>
                        <p:par>
                          <p:cTn id="20" fill="hold">
                            <p:stCondLst>
                              <p:cond delay="2000"/>
                            </p:stCondLst>
                            <p:childTnLst>
                              <p:par>
                                <p:cTn id="21" presetID="16" presetClass="entr" presetSubtype="21" fill="hold" grpId="0" nodeType="afterEffect">
                                  <p:stCondLst>
                                    <p:cond delay="500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childTnLst>
                          </p:cTn>
                        </p:par>
                        <p:par>
                          <p:cTn id="24" fill="hold">
                            <p:stCondLst>
                              <p:cond delay="7500"/>
                            </p:stCondLst>
                            <p:childTnLst>
                              <p:par>
                                <p:cTn id="25" presetID="16" presetClass="entr" presetSubtype="21" fill="hold" grpId="0" nodeType="afterEffect">
                                  <p:stCondLst>
                                    <p:cond delay="5000"/>
                                  </p:stCondLst>
                                  <p:childTnLst>
                                    <p:set>
                                      <p:cBhvr>
                                        <p:cTn id="26" dur="1" fill="hold">
                                          <p:stCondLst>
                                            <p:cond delay="0"/>
                                          </p:stCondLst>
                                        </p:cTn>
                                        <p:tgtEl>
                                          <p:spTgt spid="31"/>
                                        </p:tgtEl>
                                        <p:attrNameLst>
                                          <p:attrName>style.visibility</p:attrName>
                                        </p:attrNameLst>
                                      </p:cBhvr>
                                      <p:to>
                                        <p:strVal val="visible"/>
                                      </p:to>
                                    </p:set>
                                    <p:animEffect transition="in" filter="barn(inVertical)">
                                      <p:cBhvr>
                                        <p:cTn id="2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7" grpId="0" animBg="1"/>
      <p:bldP spid="31" grpId="0" animBg="1"/>
    </p:bldLst>
  </p:timing>
</p:sld>
</file>

<file path=ppt/slides/slide1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a:solidFill>
            <a:schemeClr val="bg1"/>
          </a:solidFill>
        </p:spPr>
        <p:style>
          <a:lnRef idx="1">
            <a:schemeClr val="dk1"/>
          </a:lnRef>
          <a:fillRef idx="2">
            <a:schemeClr val="dk1"/>
          </a:fillRef>
          <a:effectRef idx="1">
            <a:schemeClr val="dk1"/>
          </a:effectRef>
          <a:fontRef idx="minor">
            <a:schemeClr val="dk1"/>
          </a:fontRef>
        </p:style>
        <p:txBody>
          <a:bodyPr rtlCol="0" anchor="t">
            <a:normAutofit/>
          </a:bodyPr>
          <a:lstStyle/>
          <a:p>
            <a:pPr marL="0" indent="0" algn="justLow" rtl="1">
              <a:buNone/>
              <a:defRPr/>
            </a:pPr>
            <a:r>
              <a:rPr lang="en-US" sz="3200" b="1" i="1" dirty="0">
                <a:solidFill>
                  <a:srgbClr val="006600"/>
                </a:solidFill>
              </a:rPr>
              <a:t>ISO 15189</a:t>
            </a:r>
            <a:r>
              <a:rPr lang="fa-IR" sz="3200" dirty="0"/>
              <a:t>:</a:t>
            </a:r>
          </a:p>
          <a:p>
            <a:pPr marL="0" indent="-2743200" algn="justLow" rtl="1">
              <a:buNone/>
              <a:defRPr/>
            </a:pPr>
            <a:r>
              <a:rPr lang="fa-IR" sz="3200" dirty="0"/>
              <a:t> </a:t>
            </a:r>
            <a:r>
              <a:rPr lang="fa-IR" b="1" dirty="0">
                <a:solidFill>
                  <a:schemeClr val="tx1"/>
                </a:solidFill>
              </a:rPr>
              <a:t>تضمین کیفیت: </a:t>
            </a:r>
            <a:r>
              <a:rPr lang="fa-IR" dirty="0">
                <a:solidFill>
                  <a:schemeClr val="tx1"/>
                </a:solidFill>
              </a:rPr>
              <a:t>آزمایشگاه باید نشان دهد که </a:t>
            </a:r>
            <a:r>
              <a:rPr lang="fa-IR" i="1" dirty="0">
                <a:solidFill>
                  <a:schemeClr val="tx1"/>
                </a:solidFill>
              </a:rPr>
              <a:t>کیفیت مورد نظر </a:t>
            </a:r>
            <a:r>
              <a:rPr lang="fa-IR" dirty="0">
                <a:solidFill>
                  <a:schemeClr val="tx1"/>
                </a:solidFill>
              </a:rPr>
              <a:t>برای نتیجه‌ی آزمایش‌ها به دست می‌آید</a:t>
            </a:r>
            <a:r>
              <a:rPr lang="fa-IR" i="1" dirty="0">
                <a:solidFill>
                  <a:schemeClr val="tx1"/>
                </a:solidFill>
              </a:rPr>
              <a:t>.</a:t>
            </a:r>
          </a:p>
          <a:p>
            <a:pPr marL="0" indent="-2743200" algn="justLow" rtl="1">
              <a:buNone/>
              <a:defRPr/>
            </a:pPr>
            <a:endParaRPr lang="en-US" sz="3200" i="1" dirty="0"/>
          </a:p>
        </p:txBody>
      </p:sp>
      <p:sp>
        <p:nvSpPr>
          <p:cNvPr id="12" name="TextBox 11"/>
          <p:cNvSpPr txBox="1"/>
          <p:nvPr/>
        </p:nvSpPr>
        <p:spPr>
          <a:xfrm>
            <a:off x="1771650" y="1600201"/>
            <a:ext cx="8648700" cy="95410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lin ang="0" scaled="1"/>
            <a:tileRect/>
          </a:gradFill>
        </p:spPr>
        <p:txBody>
          <a:bodyPr wrap="square" rtlCol="0">
            <a:spAutoFit/>
          </a:bodyPr>
          <a:lstStyle/>
          <a:p>
            <a:pPr algn="justLow" rtl="1"/>
            <a:r>
              <a:rPr lang="fa-IR" sz="2800" dirty="0"/>
              <a:t>آزمایشگاه شیوه‌هایی را برای آزمایش خواهد برگزید که از نظر کاربرد مورد نظر </a:t>
            </a:r>
            <a:r>
              <a:rPr lang="fa-IR" sz="2800" b="1" dirty="0"/>
              <a:t>ارزشیابی</a:t>
            </a:r>
            <a:r>
              <a:rPr lang="fa-IR" sz="2800" dirty="0"/>
              <a:t> شده باشند.</a:t>
            </a:r>
            <a:endParaRPr lang="en-US" sz="2800" dirty="0"/>
          </a:p>
        </p:txBody>
      </p:sp>
      <p:sp>
        <p:nvSpPr>
          <p:cNvPr id="4" name="TextBox 3"/>
          <p:cNvSpPr txBox="1"/>
          <p:nvPr/>
        </p:nvSpPr>
        <p:spPr>
          <a:xfrm>
            <a:off x="1771650" y="3429001"/>
            <a:ext cx="8648700" cy="1938992"/>
          </a:xfrm>
          <a:prstGeom prst="rect">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p:spPr>
        <p:txBody>
          <a:bodyPr wrap="square" rtlCol="0">
            <a:spAutoFit/>
          </a:bodyPr>
          <a:lstStyle/>
          <a:p>
            <a:pPr algn="justLow" rtl="1"/>
            <a:r>
              <a:rPr lang="fa-IR" sz="4000" dirty="0"/>
              <a:t>آزمایشگاه شیوه‌هایی را برای پایش کیفیت </a:t>
            </a:r>
            <a:r>
              <a:rPr lang="fa-IR" sz="4000" b="1" dirty="0">
                <a:solidFill>
                  <a:srgbClr val="FF0000"/>
                </a:solidFill>
              </a:rPr>
              <a:t>طراحی</a:t>
            </a:r>
            <a:r>
              <a:rPr lang="fa-IR" sz="4000" dirty="0"/>
              <a:t> خواهد کرد که به دست آمدن کیفیت مورد نظر برای نتیجه‌ها را تایید می‌کند.</a:t>
            </a:r>
            <a:endParaRPr lang="en-US" sz="4000" dirty="0"/>
          </a:p>
        </p:txBody>
      </p:sp>
      <p:sp>
        <p:nvSpPr>
          <p:cNvPr id="5" name="TextBox 4"/>
          <p:cNvSpPr txBox="1"/>
          <p:nvPr/>
        </p:nvSpPr>
        <p:spPr>
          <a:xfrm>
            <a:off x="1771650" y="3140968"/>
            <a:ext cx="8648700" cy="335476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solidFill>
              <a:schemeClr val="tx1"/>
            </a:solidFill>
          </a:ln>
        </p:spPr>
        <p:txBody>
          <a:bodyPr wrap="square" rtlCol="0">
            <a:spAutoFit/>
          </a:bodyPr>
          <a:lstStyle/>
          <a:p>
            <a:pPr algn="r" rtl="1">
              <a:spcAft>
                <a:spcPts val="2400"/>
              </a:spcAft>
            </a:pPr>
            <a:r>
              <a:rPr lang="fa-IR" sz="3200" dirty="0"/>
              <a:t>معیار 493.1256 </a:t>
            </a:r>
            <a:r>
              <a:rPr lang="en-US" sz="3200" dirty="0"/>
              <a:t>CLIA</a:t>
            </a:r>
            <a:r>
              <a:rPr lang="fa-IR" sz="3200" dirty="0"/>
              <a:t> برای شیوه‌های کنترل:</a:t>
            </a:r>
            <a:endParaRPr lang="en-US" sz="3200" dirty="0"/>
          </a:p>
          <a:p>
            <a:pPr algn="justLow" rtl="1"/>
            <a:r>
              <a:rPr lang="fa-IR" sz="4000" dirty="0"/>
              <a:t>آزمایشگاه باید بر پایه‌ی ویژگی‌های اجرایی که به وسیله‌ی آزمایشگاه تایید یا تعیین شده است </a:t>
            </a:r>
            <a:r>
              <a:rPr lang="fa-IR" sz="4000" dirty="0">
                <a:solidFill>
                  <a:srgbClr val="FF0000"/>
                </a:solidFill>
              </a:rPr>
              <a:t>تعداد</a:t>
            </a:r>
            <a:r>
              <a:rPr lang="fa-IR" sz="4000" dirty="0"/>
              <a:t>، </a:t>
            </a:r>
            <a:r>
              <a:rPr lang="fa-IR" sz="4000" dirty="0">
                <a:solidFill>
                  <a:srgbClr val="FF0000"/>
                </a:solidFill>
              </a:rPr>
              <a:t>نوع</a:t>
            </a:r>
            <a:r>
              <a:rPr lang="fa-IR" sz="4000" dirty="0"/>
              <a:t>، و </a:t>
            </a:r>
            <a:r>
              <a:rPr lang="fa-IR" sz="4000" dirty="0">
                <a:solidFill>
                  <a:srgbClr val="FF0000"/>
                </a:solidFill>
              </a:rPr>
              <a:t>تناوب</a:t>
            </a:r>
            <a:r>
              <a:rPr lang="fa-IR" sz="4000" dirty="0">
                <a:solidFill>
                  <a:schemeClr val="accent3">
                    <a:lumMod val="75000"/>
                  </a:schemeClr>
                </a:solidFill>
              </a:rPr>
              <a:t> </a:t>
            </a:r>
            <a:r>
              <a:rPr lang="fa-IR" sz="4000" dirty="0"/>
              <a:t>آزمایش مواد کنترل را تعیین کند.</a:t>
            </a:r>
          </a:p>
          <a:p>
            <a:pPr algn="justLow" rtl="1"/>
            <a:endParaRPr lang="en-US" sz="4000" dirty="0"/>
          </a:p>
        </p:txBody>
      </p:sp>
    </p:spTree>
    <p:extLst>
      <p:ext uri="{BB962C8B-B14F-4D97-AF65-F5344CB8AC3E}">
        <p14:creationId xmlns:p14="http://schemas.microsoft.com/office/powerpoint/2010/main" val="40024429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heckerboard(across)">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style>
          <a:lnRef idx="1">
            <a:schemeClr val="accent6"/>
          </a:lnRef>
          <a:fillRef idx="2">
            <a:schemeClr val="accent6"/>
          </a:fillRef>
          <a:effectRef idx="1">
            <a:schemeClr val="accent6"/>
          </a:effectRef>
          <a:fontRef idx="minor">
            <a:schemeClr val="dk1"/>
          </a:fontRef>
        </p:style>
        <p:txBody>
          <a:bodyPr>
            <a:normAutofit/>
          </a:bodyPr>
          <a:lstStyle/>
          <a:p>
            <a:endParaRPr lang="fa-IR" sz="2400" b="1" dirty="0"/>
          </a:p>
          <a:p>
            <a:endParaRPr lang="en-US" sz="2400" b="1" dirty="0"/>
          </a:p>
        </p:txBody>
      </p:sp>
      <p:sp>
        <p:nvSpPr>
          <p:cNvPr id="4" name="Slide Number Placeholder 3"/>
          <p:cNvSpPr>
            <a:spLocks noGrp="1"/>
          </p:cNvSpPr>
          <p:nvPr>
            <p:ph type="sldNum" sz="quarter" idx="12"/>
          </p:nvPr>
        </p:nvSpPr>
        <p:spPr/>
        <p:txBody>
          <a:bodyPr/>
          <a:lstStyle/>
          <a:p>
            <a:fld id="{6FAF22BB-B8CB-43B2-9A75-2AB6527143BB}" type="slidenum">
              <a:rPr lang="en-US" smtClean="0"/>
              <a:pPr/>
              <a:t>188</a:t>
            </a:fld>
            <a:endParaRPr lang="en-US"/>
          </a:p>
        </p:txBody>
      </p:sp>
      <p:sp>
        <p:nvSpPr>
          <p:cNvPr id="16" name="Rectangle 15"/>
          <p:cNvSpPr/>
          <p:nvPr/>
        </p:nvSpPr>
        <p:spPr>
          <a:xfrm>
            <a:off x="1524001" y="1676400"/>
            <a:ext cx="9144000" cy="5181600"/>
          </a:xfrm>
          <a:prstGeom prst="rect">
            <a:avLst/>
          </a:prstGeom>
          <a:solidFill>
            <a:schemeClr val="accent6">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r" rtl="1">
              <a:spcBef>
                <a:spcPts val="2400"/>
              </a:spcBef>
            </a:pPr>
            <a:r>
              <a:rPr lang="fa-IR" sz="6000" dirty="0">
                <a:solidFill>
                  <a:srgbClr val="7030A0"/>
                </a:solidFill>
              </a:rPr>
              <a:t>پایش کیفیت:</a:t>
            </a:r>
            <a:endParaRPr lang="en-US" sz="6000" dirty="0">
              <a:solidFill>
                <a:srgbClr val="7030A0"/>
              </a:solidFill>
            </a:endParaRPr>
          </a:p>
          <a:p>
            <a:pPr marL="285750" indent="-285750" algn="justLow" rtl="1">
              <a:spcBef>
                <a:spcPts val="1200"/>
              </a:spcBef>
              <a:buFont typeface="Wingdings" pitchFamily="2" charset="2"/>
              <a:buChar char="Ø"/>
            </a:pPr>
            <a:r>
              <a:rPr lang="fa-IR" sz="4400" dirty="0">
                <a:solidFill>
                  <a:schemeClr val="tx1"/>
                </a:solidFill>
              </a:rPr>
              <a:t>گذاشتن </a:t>
            </a:r>
            <a:r>
              <a:rPr lang="fa-IR" sz="4400" b="1" i="1" dirty="0">
                <a:solidFill>
                  <a:schemeClr val="tx1"/>
                </a:solidFill>
              </a:rPr>
              <a:t>سد</a:t>
            </a:r>
            <a:r>
              <a:rPr lang="fa-IR" sz="4400" dirty="0">
                <a:solidFill>
                  <a:schemeClr val="tx1"/>
                </a:solidFill>
              </a:rPr>
              <a:t> سر راه خطرهای خراب شدن کار</a:t>
            </a:r>
          </a:p>
          <a:p>
            <a:pPr marL="285750" indent="-285750" algn="justLow" rtl="1">
              <a:spcBef>
                <a:spcPts val="1200"/>
              </a:spcBef>
              <a:buFont typeface="Wingdings" pitchFamily="2" charset="2"/>
              <a:buChar char="Ø"/>
            </a:pPr>
            <a:r>
              <a:rPr lang="fa-IR" sz="4400" dirty="0">
                <a:solidFill>
                  <a:schemeClr val="tx1"/>
                </a:solidFill>
              </a:rPr>
              <a:t>گذاشتن </a:t>
            </a:r>
            <a:r>
              <a:rPr lang="fa-IR" sz="4400" b="1" i="1" dirty="0">
                <a:solidFill>
                  <a:schemeClr val="tx1"/>
                </a:solidFill>
              </a:rPr>
              <a:t>زنگ</a:t>
            </a:r>
            <a:r>
              <a:rPr lang="fa-IR" sz="4400" dirty="0">
                <a:solidFill>
                  <a:schemeClr val="tx1"/>
                </a:solidFill>
              </a:rPr>
              <a:t> هشدار</a:t>
            </a:r>
          </a:p>
          <a:p>
            <a:pPr algn="ctr" rtl="1">
              <a:spcBef>
                <a:spcPts val="1200"/>
              </a:spcBef>
            </a:pPr>
            <a:r>
              <a:rPr lang="fa-IR" sz="6600" b="1" i="1" dirty="0">
                <a:solidFill>
                  <a:srgbClr val="7030A0"/>
                </a:solidFill>
              </a:rPr>
              <a:t>پایش کیفیت آماری </a:t>
            </a:r>
            <a:r>
              <a:rPr lang="en-US" sz="6600" b="1" i="1" dirty="0">
                <a:solidFill>
                  <a:srgbClr val="FF0000"/>
                </a:solidFill>
              </a:rPr>
              <a:t>SQC</a:t>
            </a:r>
          </a:p>
        </p:txBody>
      </p:sp>
      <p:sp>
        <p:nvSpPr>
          <p:cNvPr id="2" name="TextBox 1"/>
          <p:cNvSpPr txBox="1"/>
          <p:nvPr/>
        </p:nvSpPr>
        <p:spPr>
          <a:xfrm>
            <a:off x="1703832" y="139826"/>
            <a:ext cx="8784336" cy="1200329"/>
          </a:xfrm>
          <a:prstGeom prst="rect">
            <a:avLst/>
          </a:prstGeom>
          <a:noFill/>
        </p:spPr>
        <p:txBody>
          <a:bodyPr wrap="square" rtlCol="0">
            <a:spAutoFit/>
          </a:bodyPr>
          <a:lstStyle/>
          <a:p>
            <a:pPr algn="r"/>
            <a:r>
              <a:rPr lang="fa-IR" sz="7200" b="1" dirty="0">
                <a:solidFill>
                  <a:srgbClr val="00B050"/>
                </a:solidFill>
              </a:rPr>
              <a:t>طراحی برنامه‌ی پایش کیفیت</a:t>
            </a:r>
            <a:endParaRPr lang="en-US" sz="7200" b="1" dirty="0">
              <a:solidFill>
                <a:srgbClr val="00B050"/>
              </a:solidFill>
            </a:endParaRPr>
          </a:p>
        </p:txBody>
      </p:sp>
    </p:spTree>
    <p:extLst>
      <p:ext uri="{BB962C8B-B14F-4D97-AF65-F5344CB8AC3E}">
        <p14:creationId xmlns:p14="http://schemas.microsoft.com/office/powerpoint/2010/main" val="797095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8" presetClass="emph" presetSubtype="0" fill="hold" nodeType="clickEffect">
                                  <p:stCondLst>
                                    <p:cond delay="0"/>
                                  </p:stCondLst>
                                  <p:iterate type="lt">
                                    <p:tmPct val="10000"/>
                                  </p:iterate>
                                  <p:childTnLst>
                                    <p:animClr clrSpc="rgb" dir="cw">
                                      <p:cBhvr override="childStyle">
                                        <p:cTn id="6" dur="500" fill="hold"/>
                                        <p:tgtEl>
                                          <p:spTgt spid="16">
                                            <p:txEl>
                                              <p:pRg st="2" end="2"/>
                                            </p:txEl>
                                          </p:spTgt>
                                        </p:tgtEl>
                                        <p:attrNameLst>
                                          <p:attrName>style.color</p:attrName>
                                        </p:attrNameLst>
                                      </p:cBhvr>
                                      <p:to>
                                        <a:srgbClr val="FF0000"/>
                                      </p:to>
                                    </p:animClr>
                                    <p:animClr clrSpc="rgb" dir="cw">
                                      <p:cBhvr>
                                        <p:cTn id="7" dur="500" fill="hold"/>
                                        <p:tgtEl>
                                          <p:spTgt spid="16">
                                            <p:txEl>
                                              <p:pRg st="2" end="2"/>
                                            </p:txEl>
                                          </p:spTgt>
                                        </p:tgtEl>
                                        <p:attrNameLst>
                                          <p:attrName>fillcolor</p:attrName>
                                        </p:attrNameLst>
                                      </p:cBhvr>
                                      <p:to>
                                        <a:srgbClr val="FF0000"/>
                                      </p:to>
                                    </p:animClr>
                                    <p:set>
                                      <p:cBhvr>
                                        <p:cTn id="8" dur="500" fill="hold"/>
                                        <p:tgtEl>
                                          <p:spTgt spid="16">
                                            <p:txEl>
                                              <p:pRg st="2" end="2"/>
                                            </p:txEl>
                                          </p:spTgt>
                                        </p:tgtEl>
                                        <p:attrNameLst>
                                          <p:attrName>fill.type</p:attrName>
                                        </p:attrNameLst>
                                      </p:cBhvr>
                                      <p:to>
                                        <p:strVal val="solid"/>
                                      </p:to>
                                    </p:set>
                                    <p:anim to="1.5" calcmode="lin" valueType="num">
                                      <p:cBhvr override="childStyle">
                                        <p:cTn id="9" dur="500" fill="hold"/>
                                        <p:tgtEl>
                                          <p:spTgt spid="16">
                                            <p:txEl>
                                              <p:pRg st="2" end="2"/>
                                            </p:txEl>
                                          </p:spTgt>
                                        </p:tgtEl>
                                        <p:attrNameLst>
                                          <p:attrName>style.fontSize</p:attrName>
                                        </p:attrNameLst>
                                      </p:cBhvr>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16">
                                            <p:txEl>
                                              <p:pRg st="3" end="3"/>
                                            </p:txEl>
                                          </p:spTgt>
                                        </p:tgtEl>
                                        <p:attrNameLst>
                                          <p:attrName>style.visibility</p:attrName>
                                        </p:attrNameLst>
                                      </p:cBhvr>
                                      <p:to>
                                        <p:strVal val="visible"/>
                                      </p:to>
                                    </p:set>
                                    <p:animEffect transition="in" filter="wipe(down)">
                                      <p:cBhvr>
                                        <p:cTn id="14" dur="580">
                                          <p:stCondLst>
                                            <p:cond delay="0"/>
                                          </p:stCondLst>
                                        </p:cTn>
                                        <p:tgtEl>
                                          <p:spTgt spid="16">
                                            <p:txEl>
                                              <p:pRg st="3" end="3"/>
                                            </p:txEl>
                                          </p:spTgt>
                                        </p:tgtEl>
                                      </p:cBhvr>
                                    </p:animEffect>
                                    <p:anim calcmode="lin" valueType="num">
                                      <p:cBhvr>
                                        <p:cTn id="15" dur="1822" tmFilter="0,0; 0.14,0.36; 0.43,0.73; 0.71,0.91; 1.0,1.0">
                                          <p:stCondLst>
                                            <p:cond delay="0"/>
                                          </p:stCondLst>
                                        </p:cTn>
                                        <p:tgtEl>
                                          <p:spTgt spid="16">
                                            <p:txEl>
                                              <p:pRg st="3" end="3"/>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xEl>
                                              <p:pRg st="3" end="3"/>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xEl>
                                              <p:pRg st="3" end="3"/>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xEl>
                                              <p:pRg st="3" end="3"/>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xEl>
                                              <p:pRg st="3" end="3"/>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xEl>
                                              <p:pRg st="3" end="3"/>
                                            </p:txEl>
                                          </p:spTgt>
                                        </p:tgtEl>
                                      </p:cBhvr>
                                      <p:to x="100000" y="60000"/>
                                    </p:animScale>
                                    <p:animScale>
                                      <p:cBhvr>
                                        <p:cTn id="21" dur="166" decel="50000">
                                          <p:stCondLst>
                                            <p:cond delay="676"/>
                                          </p:stCondLst>
                                        </p:cTn>
                                        <p:tgtEl>
                                          <p:spTgt spid="16">
                                            <p:txEl>
                                              <p:pRg st="3" end="3"/>
                                            </p:txEl>
                                          </p:spTgt>
                                        </p:tgtEl>
                                      </p:cBhvr>
                                      <p:to x="100000" y="100000"/>
                                    </p:animScale>
                                    <p:animScale>
                                      <p:cBhvr>
                                        <p:cTn id="22" dur="26">
                                          <p:stCondLst>
                                            <p:cond delay="1312"/>
                                          </p:stCondLst>
                                        </p:cTn>
                                        <p:tgtEl>
                                          <p:spTgt spid="16">
                                            <p:txEl>
                                              <p:pRg st="3" end="3"/>
                                            </p:txEl>
                                          </p:spTgt>
                                        </p:tgtEl>
                                      </p:cBhvr>
                                      <p:to x="100000" y="80000"/>
                                    </p:animScale>
                                    <p:animScale>
                                      <p:cBhvr>
                                        <p:cTn id="23" dur="166" decel="50000">
                                          <p:stCondLst>
                                            <p:cond delay="1338"/>
                                          </p:stCondLst>
                                        </p:cTn>
                                        <p:tgtEl>
                                          <p:spTgt spid="16">
                                            <p:txEl>
                                              <p:pRg st="3" end="3"/>
                                            </p:txEl>
                                          </p:spTgt>
                                        </p:tgtEl>
                                      </p:cBhvr>
                                      <p:to x="100000" y="100000"/>
                                    </p:animScale>
                                    <p:animScale>
                                      <p:cBhvr>
                                        <p:cTn id="24" dur="26">
                                          <p:stCondLst>
                                            <p:cond delay="1642"/>
                                          </p:stCondLst>
                                        </p:cTn>
                                        <p:tgtEl>
                                          <p:spTgt spid="16">
                                            <p:txEl>
                                              <p:pRg st="3" end="3"/>
                                            </p:txEl>
                                          </p:spTgt>
                                        </p:tgtEl>
                                      </p:cBhvr>
                                      <p:to x="100000" y="90000"/>
                                    </p:animScale>
                                    <p:animScale>
                                      <p:cBhvr>
                                        <p:cTn id="25" dur="166" decel="50000">
                                          <p:stCondLst>
                                            <p:cond delay="1668"/>
                                          </p:stCondLst>
                                        </p:cTn>
                                        <p:tgtEl>
                                          <p:spTgt spid="16">
                                            <p:txEl>
                                              <p:pRg st="3" end="3"/>
                                            </p:txEl>
                                          </p:spTgt>
                                        </p:tgtEl>
                                      </p:cBhvr>
                                      <p:to x="100000" y="100000"/>
                                    </p:animScale>
                                    <p:animScale>
                                      <p:cBhvr>
                                        <p:cTn id="26" dur="26">
                                          <p:stCondLst>
                                            <p:cond delay="1808"/>
                                          </p:stCondLst>
                                        </p:cTn>
                                        <p:tgtEl>
                                          <p:spTgt spid="16">
                                            <p:txEl>
                                              <p:pRg st="3" end="3"/>
                                            </p:txEl>
                                          </p:spTgt>
                                        </p:tgtEl>
                                      </p:cBhvr>
                                      <p:to x="100000" y="95000"/>
                                    </p:animScale>
                                    <p:animScale>
                                      <p:cBhvr>
                                        <p:cTn id="27" dur="166" decel="50000">
                                          <p:stCondLst>
                                            <p:cond delay="1834"/>
                                          </p:stCondLst>
                                        </p:cTn>
                                        <p:tgtEl>
                                          <p:spTgt spid="16">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3"/>
          </a:lnRef>
          <a:fillRef idx="3">
            <a:schemeClr val="accent3"/>
          </a:fillRef>
          <a:effectRef idx="2">
            <a:schemeClr val="accent3"/>
          </a:effectRef>
          <a:fontRef idx="minor">
            <a:schemeClr val="lt1"/>
          </a:fontRef>
        </p:style>
        <p:txBody>
          <a:bodyPr>
            <a:normAutofit/>
          </a:bodyPr>
          <a:lstStyle/>
          <a:p>
            <a:pPr algn="r" rtl="1"/>
            <a:r>
              <a:rPr lang="fa-IR" sz="4800" dirty="0"/>
              <a:t>پایش کیفیت</a:t>
            </a:r>
            <a:endParaRPr lang="en-US" sz="4800" dirty="0"/>
          </a:p>
        </p:txBody>
      </p:sp>
      <p:sp>
        <p:nvSpPr>
          <p:cNvPr id="3" name="Content Placeholder 2"/>
          <p:cNvSpPr>
            <a:spLocks noGrp="1"/>
          </p:cNvSpPr>
          <p:nvPr>
            <p:ph idx="1"/>
          </p:nvPr>
        </p:nvSpPr>
        <p:spPr>
          <a:xfrm>
            <a:off x="838200" y="2420887"/>
            <a:ext cx="10515600" cy="3756075"/>
          </a:xfrm>
          <a:solidFill>
            <a:schemeClr val="bg1"/>
          </a:solidFill>
        </p:spPr>
        <p:style>
          <a:lnRef idx="1">
            <a:schemeClr val="accent6"/>
          </a:lnRef>
          <a:fillRef idx="2">
            <a:schemeClr val="accent6"/>
          </a:fillRef>
          <a:effectRef idx="1">
            <a:schemeClr val="accent6"/>
          </a:effectRef>
          <a:fontRef idx="minor">
            <a:schemeClr val="dk1"/>
          </a:fontRef>
        </p:style>
        <p:txBody>
          <a:bodyPr>
            <a:normAutofit/>
          </a:bodyPr>
          <a:lstStyle/>
          <a:p>
            <a:pPr marL="109728" indent="0" algn="r" rtl="1">
              <a:buNone/>
            </a:pPr>
            <a:r>
              <a:rPr lang="fa-IR" sz="4400" b="1" dirty="0">
                <a:solidFill>
                  <a:srgbClr val="00B050"/>
                </a:solidFill>
              </a:rPr>
              <a:t>خوب:</a:t>
            </a:r>
            <a:r>
              <a:rPr lang="fa-IR" dirty="0"/>
              <a:t> دست کم 95% از تولید درون مرزهای </a:t>
            </a:r>
            <a:r>
              <a:rPr lang="en-US" dirty="0"/>
              <a:t>TEa</a:t>
            </a:r>
            <a:r>
              <a:rPr lang="fa-IR" dirty="0"/>
              <a:t> باشد؛</a:t>
            </a:r>
          </a:p>
          <a:p>
            <a:pPr marL="109728" indent="0" algn="ctr" rtl="1">
              <a:buNone/>
            </a:pPr>
            <a:r>
              <a:rPr lang="fa-IR" sz="3600" dirty="0">
                <a:solidFill>
                  <a:schemeClr val="tx1"/>
                </a:solidFill>
              </a:rPr>
              <a:t>حداکثر 5% از تولید بیرون از مرزهای مجاز باشد.</a:t>
            </a:r>
          </a:p>
          <a:p>
            <a:pPr marL="109728" indent="0" algn="ctr" rtl="1">
              <a:buNone/>
            </a:pPr>
            <a:endParaRPr lang="fa-IR" sz="3600" dirty="0">
              <a:solidFill>
                <a:schemeClr val="tx1"/>
              </a:solidFill>
            </a:endParaRPr>
          </a:p>
          <a:p>
            <a:pPr marL="109728" indent="0" algn="ctr" rtl="1">
              <a:buNone/>
            </a:pPr>
            <a:r>
              <a:rPr lang="fa-IR" sz="4800" b="1" dirty="0">
                <a:solidFill>
                  <a:srgbClr val="FF0000"/>
                </a:solidFill>
              </a:rPr>
              <a:t>بد:</a:t>
            </a:r>
            <a:r>
              <a:rPr lang="fa-IR" sz="4800" dirty="0">
                <a:solidFill>
                  <a:srgbClr val="FF0000"/>
                </a:solidFill>
              </a:rPr>
              <a:t> </a:t>
            </a:r>
            <a:r>
              <a:rPr lang="fa-IR" sz="3600" dirty="0">
                <a:solidFill>
                  <a:schemeClr val="tx1"/>
                </a:solidFill>
              </a:rPr>
              <a:t>بیش از </a:t>
            </a:r>
            <a:r>
              <a:rPr lang="fa-IR" sz="3600" dirty="0">
                <a:solidFill>
                  <a:srgbClr val="FF0000"/>
                </a:solidFill>
              </a:rPr>
              <a:t>5%</a:t>
            </a:r>
            <a:r>
              <a:rPr lang="fa-IR" sz="3600" dirty="0">
                <a:solidFill>
                  <a:schemeClr val="tx1"/>
                </a:solidFill>
              </a:rPr>
              <a:t> از نتایج بیرون از مرزهای </a:t>
            </a:r>
            <a:r>
              <a:rPr lang="en-US" sz="3600" dirty="0"/>
              <a:t>TEa</a:t>
            </a:r>
            <a:r>
              <a:rPr lang="fa-IR" sz="3600" dirty="0"/>
              <a:t> </a:t>
            </a:r>
            <a:r>
              <a:rPr lang="fa-IR" sz="3600" dirty="0">
                <a:solidFill>
                  <a:schemeClr val="tx1"/>
                </a:solidFill>
              </a:rPr>
              <a:t>باشد!</a:t>
            </a:r>
          </a:p>
        </p:txBody>
      </p:sp>
      <p:sp>
        <p:nvSpPr>
          <p:cNvPr id="4" name="Slide Number Placeholder 3"/>
          <p:cNvSpPr>
            <a:spLocks noGrp="1"/>
          </p:cNvSpPr>
          <p:nvPr>
            <p:ph type="sldNum" sz="quarter" idx="12"/>
          </p:nvPr>
        </p:nvSpPr>
        <p:spPr/>
        <p:txBody>
          <a:bodyPr/>
          <a:lstStyle/>
          <a:p>
            <a:fld id="{6FAF22BB-B8CB-43B2-9A75-2AB6527143BB}" type="slidenum">
              <a:rPr lang="en-US" smtClean="0"/>
              <a:pPr/>
              <a:t>189</a:t>
            </a:fld>
            <a:endParaRPr lang="en-US" dirty="0"/>
          </a:p>
        </p:txBody>
      </p:sp>
    </p:spTree>
    <p:extLst>
      <p:ext uri="{BB962C8B-B14F-4D97-AF65-F5344CB8AC3E}">
        <p14:creationId xmlns:p14="http://schemas.microsoft.com/office/powerpoint/2010/main" val="106834460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iterate type="lt">
                                    <p:tmPct val="0"/>
                                  </p:iterate>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right)">
                                      <p:cBhvr>
                                        <p:cTn id="7" dur="500"/>
                                        <p:tgtEl>
                                          <p:spTgt spid="3">
                                            <p:txEl>
                                              <p:pRg st="3" end="3"/>
                                            </p:txEl>
                                          </p:spTgt>
                                        </p:tgtEl>
                                      </p:cBhvr>
                                    </p:animEffect>
                                  </p:childTnLst>
                                </p:cTn>
                              </p:par>
                            </p:childTnLst>
                          </p:cTn>
                        </p:par>
                        <p:par>
                          <p:cTn id="8" fill="hold">
                            <p:stCondLst>
                              <p:cond delay="500"/>
                            </p:stCondLst>
                            <p:childTnLst>
                              <p:par>
                                <p:cTn id="9" presetID="34" presetClass="emph" presetSubtype="0" fill="hold" nodeType="afterEffect">
                                  <p:stCondLst>
                                    <p:cond delay="0"/>
                                  </p:stCondLst>
                                  <p:iterate type="lt">
                                    <p:tmPct val="10000"/>
                                  </p:iterate>
                                  <p:childTnLst>
                                    <p:animMotion origin="layout" path="M 0.0 0.0 L 0.0 -0.07213" pathEditMode="relative" ptsTypes="">
                                      <p:cBhvr>
                                        <p:cTn id="10" dur="250" accel="50000" decel="50000" autoRev="1" fill="hold">
                                          <p:stCondLst>
                                            <p:cond delay="0"/>
                                          </p:stCondLst>
                                        </p:cTn>
                                        <p:tgtEl>
                                          <p:spTgt spid="3">
                                            <p:txEl>
                                              <p:pRg st="3" end="3"/>
                                            </p:txEl>
                                          </p:spTgt>
                                        </p:tgtEl>
                                        <p:attrNameLst>
                                          <p:attrName>ppt_x</p:attrName>
                                          <p:attrName>ppt_y</p:attrName>
                                        </p:attrNameLst>
                                      </p:cBhvr>
                                    </p:animMotion>
                                    <p:animRot by="1500000">
                                      <p:cBhvr>
                                        <p:cTn id="11" dur="125" fill="hold">
                                          <p:stCondLst>
                                            <p:cond delay="0"/>
                                          </p:stCondLst>
                                        </p:cTn>
                                        <p:tgtEl>
                                          <p:spTgt spid="3">
                                            <p:txEl>
                                              <p:pRg st="3" end="3"/>
                                            </p:txEl>
                                          </p:spTgt>
                                        </p:tgtEl>
                                        <p:attrNameLst>
                                          <p:attrName>r</p:attrName>
                                        </p:attrNameLst>
                                      </p:cBhvr>
                                    </p:animRot>
                                    <p:animRot by="-1500000">
                                      <p:cBhvr>
                                        <p:cTn id="12" dur="125" fill="hold">
                                          <p:stCondLst>
                                            <p:cond delay="125"/>
                                          </p:stCondLst>
                                        </p:cTn>
                                        <p:tgtEl>
                                          <p:spTgt spid="3">
                                            <p:txEl>
                                              <p:pRg st="3" end="3"/>
                                            </p:txEl>
                                          </p:spTgt>
                                        </p:tgtEl>
                                        <p:attrNameLst>
                                          <p:attrName>r</p:attrName>
                                        </p:attrNameLst>
                                      </p:cBhvr>
                                    </p:animRot>
                                    <p:animRot by="-1500000">
                                      <p:cBhvr>
                                        <p:cTn id="13" dur="125" fill="hold">
                                          <p:stCondLst>
                                            <p:cond delay="250"/>
                                          </p:stCondLst>
                                        </p:cTn>
                                        <p:tgtEl>
                                          <p:spTgt spid="3">
                                            <p:txEl>
                                              <p:pRg st="3" end="3"/>
                                            </p:txEl>
                                          </p:spTgt>
                                        </p:tgtEl>
                                        <p:attrNameLst>
                                          <p:attrName>r</p:attrName>
                                        </p:attrNameLst>
                                      </p:cBhvr>
                                    </p:animRot>
                                    <p:animRot by="1500000">
                                      <p:cBhvr>
                                        <p:cTn id="14" dur="125" fill="hold">
                                          <p:stCondLst>
                                            <p:cond delay="375"/>
                                          </p:stCondLst>
                                        </p:cTn>
                                        <p:tgtEl>
                                          <p:spTgt spid="3">
                                            <p:txEl>
                                              <p:pRg st="3" end="3"/>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5082246-887B-4BF5-982A-6EB7B5B14BCB}"/>
              </a:ext>
            </a:extLst>
          </p:cNvPr>
          <p:cNvSpPr/>
          <p:nvPr/>
        </p:nvSpPr>
        <p:spPr>
          <a:xfrm>
            <a:off x="2279576" y="1321606"/>
            <a:ext cx="9469194" cy="523218"/>
          </a:xfrm>
          <a:prstGeom prst="roundRect">
            <a:avLst/>
          </a:prstGeom>
          <a:solidFill>
            <a:schemeClr val="bg1">
              <a:lumMod val="85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 name="Content Placeholder 2"/>
          <p:cNvSpPr>
            <a:spLocks noGrp="1"/>
          </p:cNvSpPr>
          <p:nvPr>
            <p:ph idx="1"/>
          </p:nvPr>
        </p:nvSpPr>
        <p:spPr>
          <a:xfrm>
            <a:off x="0" y="0"/>
            <a:ext cx="12192000" cy="6858000"/>
          </a:xfrm>
        </p:spPr>
        <p:txBody>
          <a:bodyPr/>
          <a:lstStyle/>
          <a:p>
            <a:pPr marL="514350" indent="-514350">
              <a:buAutoNum type="arabicPeriod"/>
            </a:pPr>
            <a:endParaRPr lang="en-US" dirty="0"/>
          </a:p>
          <a:p>
            <a:pPr marL="0" indent="0">
              <a:buNone/>
            </a:pPr>
            <a:endParaRPr lang="en-US" b="1" dirty="0"/>
          </a:p>
          <a:p>
            <a:pPr marL="514350" indent="400050" algn="r" rtl="1">
              <a:spcBef>
                <a:spcPts val="3600"/>
              </a:spcBef>
              <a:buAutoNum type="arabicPeriod"/>
            </a:pPr>
            <a:r>
              <a:rPr lang="fa-IR" b="1" dirty="0">
                <a:solidFill>
                  <a:srgbClr val="7030A0"/>
                </a:solidFill>
              </a:rPr>
              <a:t>انحراف مجاز، </a:t>
            </a:r>
            <a:r>
              <a:rPr lang="en-US" b="1" dirty="0">
                <a:solidFill>
                  <a:srgbClr val="7030A0"/>
                </a:solidFill>
              </a:rPr>
              <a:t>TE</a:t>
            </a:r>
            <a:r>
              <a:rPr lang="en-US" b="1" baseline="-25000" dirty="0">
                <a:solidFill>
                  <a:srgbClr val="7030A0"/>
                </a:solidFill>
              </a:rPr>
              <a:t>a</a:t>
            </a:r>
            <a:r>
              <a:rPr lang="fa-IR" b="1" dirty="0">
                <a:solidFill>
                  <a:srgbClr val="7030A0"/>
                </a:solidFill>
              </a:rPr>
              <a:t> </a:t>
            </a:r>
            <a:r>
              <a:rPr lang="en-US" b="1" dirty="0">
                <a:solidFill>
                  <a:srgbClr val="7030A0"/>
                </a:solidFill>
              </a:rPr>
              <a:t>(</a:t>
            </a:r>
            <a:r>
              <a:rPr lang="en-US" b="1" dirty="0" err="1">
                <a:solidFill>
                  <a:srgbClr val="7030A0"/>
                </a:solidFill>
              </a:rPr>
              <a:t>DEV</a:t>
            </a:r>
            <a:r>
              <a:rPr lang="en-US" b="1" baseline="-25000" dirty="0" err="1">
                <a:solidFill>
                  <a:srgbClr val="7030A0"/>
                </a:solidFill>
              </a:rPr>
              <a:t>a</a:t>
            </a:r>
            <a:r>
              <a:rPr lang="en-US" b="1" dirty="0">
                <a:solidFill>
                  <a:srgbClr val="7030A0"/>
                </a:solidFill>
              </a:rPr>
              <a:t>)</a:t>
            </a:r>
            <a:r>
              <a:rPr lang="fa-IR" b="1" dirty="0">
                <a:solidFill>
                  <a:srgbClr val="7030A0"/>
                </a:solidFill>
              </a:rPr>
              <a:t>: </a:t>
            </a:r>
            <a:r>
              <a:rPr lang="fa-IR" b="1" dirty="0"/>
              <a:t>معیار قابل قبول بودن </a:t>
            </a:r>
            <a:r>
              <a:rPr lang="fa-IR" b="1" dirty="0">
                <a:solidFill>
                  <a:srgbClr val="FF0000"/>
                </a:solidFill>
              </a:rPr>
              <a:t>یک</a:t>
            </a:r>
            <a:r>
              <a:rPr lang="fa-IR" b="1" dirty="0"/>
              <a:t> </a:t>
            </a:r>
            <a:r>
              <a:rPr lang="fa-IR" b="1" dirty="0">
                <a:solidFill>
                  <a:srgbClr val="FF0000"/>
                </a:solidFill>
              </a:rPr>
              <a:t>جواب</a:t>
            </a:r>
            <a:endParaRPr lang="en-US" dirty="0">
              <a:solidFill>
                <a:srgbClr val="FF0000"/>
              </a:solidFill>
            </a:endParaRPr>
          </a:p>
          <a:p>
            <a:pPr marL="514350" indent="400050" algn="r" rtl="1">
              <a:spcBef>
                <a:spcPts val="4200"/>
              </a:spcBef>
              <a:buAutoNum type="arabicPeriod"/>
            </a:pPr>
            <a:r>
              <a:rPr lang="fa-IR" b="1" dirty="0">
                <a:solidFill>
                  <a:srgbClr val="7030A0"/>
                </a:solidFill>
              </a:rPr>
              <a:t>نرخ خطای مجاز، </a:t>
            </a:r>
            <a:r>
              <a:rPr lang="en-US" b="1" dirty="0" err="1">
                <a:solidFill>
                  <a:srgbClr val="7030A0"/>
                </a:solidFill>
              </a:rPr>
              <a:t>DR</a:t>
            </a:r>
            <a:r>
              <a:rPr lang="en-US" b="1" baseline="-25000" dirty="0" err="1">
                <a:solidFill>
                  <a:srgbClr val="7030A0"/>
                </a:solidFill>
              </a:rPr>
              <a:t>a</a:t>
            </a:r>
            <a:r>
              <a:rPr lang="fa-IR" b="1" dirty="0">
                <a:solidFill>
                  <a:srgbClr val="7030A0"/>
                </a:solidFill>
              </a:rPr>
              <a:t>: </a:t>
            </a:r>
            <a:r>
              <a:rPr lang="fa-IR" b="1" dirty="0"/>
              <a:t>معیار قابل قبول بودن </a:t>
            </a:r>
            <a:r>
              <a:rPr lang="fa-IR" b="1" dirty="0">
                <a:solidFill>
                  <a:srgbClr val="FF0000"/>
                </a:solidFill>
              </a:rPr>
              <a:t>عملکرد</a:t>
            </a:r>
            <a:endParaRPr lang="en-US" b="1" dirty="0">
              <a:solidFill>
                <a:srgbClr val="FF0000"/>
              </a:solidFill>
            </a:endParaRPr>
          </a:p>
        </p:txBody>
      </p:sp>
      <p:sp>
        <p:nvSpPr>
          <p:cNvPr id="2" name="Curved Right Arrow 1"/>
          <p:cNvSpPr/>
          <p:nvPr/>
        </p:nvSpPr>
        <p:spPr>
          <a:xfrm>
            <a:off x="1282890" y="1651379"/>
            <a:ext cx="682388" cy="201986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50126" y="3071983"/>
            <a:ext cx="9916631" cy="954107"/>
          </a:xfrm>
          <a:prstGeom prst="rect">
            <a:avLst/>
          </a:prstGeom>
          <a:noFill/>
        </p:spPr>
        <p:txBody>
          <a:bodyPr wrap="square" rtlCol="0">
            <a:spAutoFit/>
          </a:bodyPr>
          <a:lstStyle/>
          <a:p>
            <a:pPr algn="r" rtl="1"/>
            <a:r>
              <a:rPr lang="fa-IR" sz="2800" b="1" dirty="0"/>
              <a:t>قرارداد نانوشته - حداکثر 5% جواب نادرست قابل قبول است؛ </a:t>
            </a:r>
            <a:r>
              <a:rPr lang="en-US" sz="2800" b="1" dirty="0">
                <a:solidFill>
                  <a:srgbClr val="FF0000"/>
                </a:solidFill>
              </a:rPr>
              <a:t>DR</a:t>
            </a:r>
            <a:r>
              <a:rPr lang="en-US" sz="2800" b="1" baseline="-25000" dirty="0">
                <a:solidFill>
                  <a:srgbClr val="FF0000"/>
                </a:solidFill>
              </a:rPr>
              <a:t>a</a:t>
            </a:r>
            <a:r>
              <a:rPr lang="en-US" sz="2800" b="1" baseline="-25000" dirty="0"/>
              <a:t> </a:t>
            </a:r>
            <a:r>
              <a:rPr lang="en-US" sz="2800" b="1" dirty="0">
                <a:solidFill>
                  <a:srgbClr val="FF0000"/>
                </a:solidFill>
              </a:rPr>
              <a:t>= 5%</a:t>
            </a:r>
            <a:endParaRPr lang="fa-IR" sz="2800" b="1" dirty="0">
              <a:solidFill>
                <a:srgbClr val="FF0000"/>
              </a:solidFill>
            </a:endParaRPr>
          </a:p>
          <a:p>
            <a:pPr algn="r" rtl="1"/>
            <a:endParaRPr lang="en-US" sz="2800" b="1" dirty="0">
              <a:solidFill>
                <a:srgbClr val="FF0000"/>
              </a:solidFill>
            </a:endParaRPr>
          </a:p>
        </p:txBody>
      </p:sp>
      <p:sp>
        <p:nvSpPr>
          <p:cNvPr id="8" name="TextBox 7">
            <a:extLst>
              <a:ext uri="{FF2B5EF4-FFF2-40B4-BE49-F238E27FC236}">
                <a16:creationId xmlns:a16="http://schemas.microsoft.com/office/drawing/2014/main" id="{0EC5AEC3-597C-4AF7-A1F5-4EE1F3B518D6}"/>
              </a:ext>
            </a:extLst>
          </p:cNvPr>
          <p:cNvSpPr txBox="1"/>
          <p:nvPr/>
        </p:nvSpPr>
        <p:spPr>
          <a:xfrm>
            <a:off x="309489" y="140677"/>
            <a:ext cx="11394831" cy="646331"/>
          </a:xfrm>
          <a:prstGeom prst="rect">
            <a:avLst/>
          </a:prstGeom>
          <a:solidFill>
            <a:schemeClr val="bg1">
              <a:lumMod val="95000"/>
            </a:schemeClr>
          </a:solidFill>
          <a:ln>
            <a:solidFill>
              <a:schemeClr val="tx1">
                <a:lumMod val="65000"/>
                <a:lumOff val="35000"/>
              </a:schemeClr>
            </a:solidFill>
          </a:ln>
        </p:spPr>
        <p:txBody>
          <a:bodyPr wrap="square" rtlCol="1">
            <a:spAutoFit/>
          </a:bodyPr>
          <a:lstStyle/>
          <a:p>
            <a:pPr algn="ctr" rtl="1"/>
            <a:r>
              <a:rPr lang="fa-IR" sz="3600" b="1" dirty="0">
                <a:solidFill>
                  <a:schemeClr val="tx1">
                    <a:lumMod val="75000"/>
                    <a:lumOff val="25000"/>
                  </a:schemeClr>
                </a:solidFill>
              </a:rPr>
              <a:t>سنجش کمی در آزمایشگاه بالینی</a:t>
            </a:r>
          </a:p>
        </p:txBody>
      </p:sp>
      <p:sp>
        <p:nvSpPr>
          <p:cNvPr id="9" name="TextBox 8">
            <a:extLst>
              <a:ext uri="{FF2B5EF4-FFF2-40B4-BE49-F238E27FC236}">
                <a16:creationId xmlns:a16="http://schemas.microsoft.com/office/drawing/2014/main" id="{B5468F5C-4E18-4EBD-8832-A88C0B4FF0D1}"/>
              </a:ext>
            </a:extLst>
          </p:cNvPr>
          <p:cNvSpPr txBox="1"/>
          <p:nvPr/>
        </p:nvSpPr>
        <p:spPr>
          <a:xfrm>
            <a:off x="517080" y="3768404"/>
            <a:ext cx="10798075" cy="2569934"/>
          </a:xfrm>
          <a:prstGeom prst="rect">
            <a:avLst/>
          </a:prstGeom>
          <a:solidFill>
            <a:schemeClr val="bg1">
              <a:lumMod val="8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225425" lvl="1" algn="r" rtl="1">
              <a:spcBef>
                <a:spcPts val="600"/>
              </a:spcBef>
              <a:spcAft>
                <a:spcPts val="1200"/>
              </a:spcAft>
            </a:pPr>
            <a:r>
              <a:rPr lang="fa-IR" sz="2800" b="1" dirty="0">
                <a:solidFill>
                  <a:schemeClr val="tx1"/>
                </a:solidFill>
              </a:rPr>
              <a:t>مثال: معیار کیفیت سنجش </a:t>
            </a:r>
            <a:r>
              <a:rPr lang="en-US" sz="2800" b="1" dirty="0">
                <a:solidFill>
                  <a:schemeClr val="tx1"/>
                </a:solidFill>
              </a:rPr>
              <a:t>A1C</a:t>
            </a:r>
            <a:r>
              <a:rPr lang="fa-IR" sz="2800" b="1" dirty="0">
                <a:solidFill>
                  <a:schemeClr val="tx1"/>
                </a:solidFill>
              </a:rPr>
              <a:t> از نظر </a:t>
            </a:r>
            <a:r>
              <a:rPr lang="en-US" sz="2800" b="1" dirty="0">
                <a:solidFill>
                  <a:schemeClr val="tx1"/>
                </a:solidFill>
              </a:rPr>
              <a:t>IFCC</a:t>
            </a:r>
            <a:r>
              <a:rPr lang="fa-IR" sz="2800" b="1" dirty="0">
                <a:solidFill>
                  <a:schemeClr val="tx1"/>
                </a:solidFill>
              </a:rPr>
              <a:t>:</a:t>
            </a:r>
          </a:p>
          <a:p>
            <a:pPr marL="920750" lvl="2" indent="-238125">
              <a:spcBef>
                <a:spcPts val="600"/>
              </a:spcBef>
              <a:spcAft>
                <a:spcPts val="1800"/>
              </a:spcAft>
              <a:buFont typeface="Wingdings" panose="05000000000000000000" pitchFamily="2" charset="2"/>
              <a:buChar char="Ø"/>
            </a:pPr>
            <a:r>
              <a:rPr lang="en-US" sz="2400" dirty="0">
                <a:solidFill>
                  <a:schemeClr val="tx1"/>
                </a:solidFill>
              </a:rPr>
              <a:t>TEa = </a:t>
            </a:r>
            <a:r>
              <a:rPr lang="en-US" sz="2400" b="1" dirty="0">
                <a:solidFill>
                  <a:srgbClr val="FF0000"/>
                </a:solidFill>
              </a:rPr>
              <a:t>5</a:t>
            </a:r>
            <a:r>
              <a:rPr lang="en-US" sz="2400" dirty="0">
                <a:solidFill>
                  <a:schemeClr val="tx1"/>
                </a:solidFill>
              </a:rPr>
              <a:t> mmol/mol</a:t>
            </a:r>
          </a:p>
          <a:p>
            <a:pPr marL="920750" lvl="2" indent="-238125">
              <a:spcBef>
                <a:spcPts val="600"/>
              </a:spcBef>
              <a:buFont typeface="Wingdings" panose="05000000000000000000" pitchFamily="2" charset="2"/>
              <a:buChar char="Ø"/>
            </a:pPr>
            <a:r>
              <a:rPr lang="en-US" sz="2400" dirty="0">
                <a:solidFill>
                  <a:schemeClr val="tx1"/>
                </a:solidFill>
              </a:rPr>
              <a:t>At most </a:t>
            </a:r>
            <a:r>
              <a:rPr lang="en-US" sz="2400" b="1" dirty="0">
                <a:solidFill>
                  <a:srgbClr val="FF0000"/>
                </a:solidFill>
              </a:rPr>
              <a:t>5%</a:t>
            </a:r>
            <a:r>
              <a:rPr lang="en-US" sz="2400" dirty="0">
                <a:solidFill>
                  <a:schemeClr val="tx1"/>
                </a:solidFill>
              </a:rPr>
              <a:t> chance of erroneous result for routine labs; </a:t>
            </a:r>
            <a:r>
              <a:rPr lang="en-US" sz="2400" b="1" dirty="0">
                <a:solidFill>
                  <a:srgbClr val="FF0000"/>
                </a:solidFill>
              </a:rPr>
              <a:t>0.01%</a:t>
            </a:r>
            <a:r>
              <a:rPr lang="en-US" sz="2400" dirty="0">
                <a:solidFill>
                  <a:schemeClr val="tx1"/>
                </a:solidFill>
              </a:rPr>
              <a:t> for clinical trials</a:t>
            </a:r>
          </a:p>
          <a:p>
            <a:endParaRPr lang="en-US" dirty="0">
              <a:solidFill>
                <a:srgbClr val="0070C0"/>
              </a:solidFill>
            </a:endParaRPr>
          </a:p>
          <a:p>
            <a:r>
              <a:rPr lang="en-US" sz="1600" dirty="0">
                <a:solidFill>
                  <a:srgbClr val="0070C0"/>
                </a:solidFill>
              </a:rPr>
              <a:t>Investigation of 2 Models to Set and </a:t>
            </a:r>
            <a:r>
              <a:rPr lang="en-US" sz="1600" dirty="0" err="1">
                <a:solidFill>
                  <a:srgbClr val="0070C0"/>
                </a:solidFill>
              </a:rPr>
              <a:t>evaluTEa</a:t>
            </a:r>
            <a:r>
              <a:rPr lang="en-US" sz="1600" dirty="0">
                <a:solidFill>
                  <a:srgbClr val="0070C0"/>
                </a:solidFill>
              </a:rPr>
              <a:t> Quality Targets for Hb A1c: Biological Variation and Sigma-Metrics.</a:t>
            </a:r>
          </a:p>
          <a:p>
            <a:r>
              <a:rPr lang="en-US" sz="1600" dirty="0">
                <a:solidFill>
                  <a:srgbClr val="0070C0"/>
                </a:solidFill>
              </a:rPr>
              <a:t>IFCC WG-A1C: </a:t>
            </a:r>
            <a:r>
              <a:rPr lang="en-US" sz="1600" dirty="0" err="1">
                <a:solidFill>
                  <a:srgbClr val="0070C0"/>
                </a:solidFill>
              </a:rPr>
              <a:t>Weykamp</a:t>
            </a:r>
            <a:r>
              <a:rPr lang="en-US" sz="1600" dirty="0">
                <a:solidFill>
                  <a:srgbClr val="0070C0"/>
                </a:solidFill>
              </a:rPr>
              <a:t> et al. </a:t>
            </a:r>
            <a:r>
              <a:rPr lang="en-US" sz="1600" dirty="0" err="1">
                <a:solidFill>
                  <a:srgbClr val="0070C0"/>
                </a:solidFill>
              </a:rPr>
              <a:t>Clin</a:t>
            </a:r>
            <a:r>
              <a:rPr lang="en-US" sz="1600" dirty="0">
                <a:solidFill>
                  <a:srgbClr val="0070C0"/>
                </a:solidFill>
              </a:rPr>
              <a:t> </a:t>
            </a:r>
            <a:r>
              <a:rPr lang="en-US" sz="1600" dirty="0" err="1">
                <a:solidFill>
                  <a:srgbClr val="0070C0"/>
                </a:solidFill>
              </a:rPr>
              <a:t>Chem</a:t>
            </a:r>
            <a:r>
              <a:rPr lang="en-US" sz="1600" dirty="0">
                <a:solidFill>
                  <a:srgbClr val="0070C0"/>
                </a:solidFill>
              </a:rPr>
              <a:t> 61:5 (2015)</a:t>
            </a:r>
            <a:endParaRPr lang="en-US" sz="2000" dirty="0">
              <a:solidFill>
                <a:srgbClr val="0070C0"/>
              </a:solidFill>
            </a:endParaRPr>
          </a:p>
        </p:txBody>
      </p:sp>
      <p:sp>
        <p:nvSpPr>
          <p:cNvPr id="12" name="Rectangle 11">
            <a:extLst>
              <a:ext uri="{FF2B5EF4-FFF2-40B4-BE49-F238E27FC236}">
                <a16:creationId xmlns:a16="http://schemas.microsoft.com/office/drawing/2014/main" id="{EFB9C4F3-AECB-4D87-9266-D4ABBF21B4EB}"/>
              </a:ext>
            </a:extLst>
          </p:cNvPr>
          <p:cNvSpPr/>
          <p:nvPr/>
        </p:nvSpPr>
        <p:spPr>
          <a:xfrm>
            <a:off x="8280321" y="5075706"/>
            <a:ext cx="2900068" cy="47650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 name="Rectangle: Rounded Corners 12">
            <a:extLst>
              <a:ext uri="{FF2B5EF4-FFF2-40B4-BE49-F238E27FC236}">
                <a16:creationId xmlns:a16="http://schemas.microsoft.com/office/drawing/2014/main" id="{9F9CEA16-F78E-420C-B127-B44D5BCAE29A}"/>
              </a:ext>
            </a:extLst>
          </p:cNvPr>
          <p:cNvSpPr/>
          <p:nvPr/>
        </p:nvSpPr>
        <p:spPr>
          <a:xfrm>
            <a:off x="8348575" y="5101275"/>
            <a:ext cx="2900068" cy="46423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 name="Rounded Rectangular Callout 6"/>
          <p:cNvSpPr/>
          <p:nvPr/>
        </p:nvSpPr>
        <p:spPr>
          <a:xfrm>
            <a:off x="554921" y="1979489"/>
            <a:ext cx="3809067" cy="710212"/>
          </a:xfrm>
          <a:prstGeom prst="wedgeRoundRectCallout">
            <a:avLst>
              <a:gd name="adj1" fmla="val 60411"/>
              <a:gd name="adj2" fmla="val 14460"/>
              <a:gd name="adj3" fmla="val 1666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i="1" dirty="0">
                <a:solidFill>
                  <a:srgbClr val="7030A0"/>
                </a:solidFill>
              </a:rPr>
              <a:t>شاخص اعتمادپذیری محصول</a:t>
            </a:r>
            <a:endParaRPr lang="en-US" sz="1600" b="1" i="1" dirty="0">
              <a:solidFill>
                <a:srgbClr val="7030A0"/>
              </a:solidFill>
            </a:endParaRPr>
          </a:p>
        </p:txBody>
      </p:sp>
      <p:pic>
        <p:nvPicPr>
          <p:cNvPr id="14" name="Picture 13">
            <a:extLst>
              <a:ext uri="{FF2B5EF4-FFF2-40B4-BE49-F238E27FC236}">
                <a16:creationId xmlns:a16="http://schemas.microsoft.com/office/drawing/2014/main" id="{A11F394E-6E7E-4334-8385-439DA3275496}"/>
              </a:ext>
            </a:extLst>
          </p:cNvPr>
          <p:cNvPicPr>
            <a:picLocks noChangeAspect="1"/>
          </p:cNvPicPr>
          <p:nvPr/>
        </p:nvPicPr>
        <p:blipFill rotWithShape="1">
          <a:blip r:embed="rId2"/>
          <a:srcRect l="18107" t="26889" r="18107" b="19535"/>
          <a:stretch/>
        </p:blipFill>
        <p:spPr>
          <a:xfrm>
            <a:off x="1973433" y="3284984"/>
            <a:ext cx="7776864" cy="3672408"/>
          </a:xfrm>
          <a:prstGeom prst="rect">
            <a:avLst/>
          </a:prstGeom>
        </p:spPr>
      </p:pic>
    </p:spTree>
    <p:extLst>
      <p:ext uri="{BB962C8B-B14F-4D97-AF65-F5344CB8AC3E}">
        <p14:creationId xmlns:p14="http://schemas.microsoft.com/office/powerpoint/2010/main" val="8182774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1000"/>
                                        <p:tgtEl>
                                          <p:spTgt spid="1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nodeType="afterEffect">
                                  <p:stCondLst>
                                    <p:cond delay="0"/>
                                  </p:stCondLst>
                                  <p:childTnLst>
                                    <p:animEffect transition="out" filter="fade">
                                      <p:cBhvr>
                                        <p:cTn id="23" dur="500"/>
                                        <p:tgtEl>
                                          <p:spTgt spid="14"/>
                                        </p:tgtEl>
                                      </p:cBhvr>
                                    </p:animEffect>
                                    <p:set>
                                      <p:cBhvr>
                                        <p:cTn id="24" dur="1" fill="hold">
                                          <p:stCondLst>
                                            <p:cond delay="499"/>
                                          </p:stCondLst>
                                        </p:cTn>
                                        <p:tgtEl>
                                          <p:spTgt spid="1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2" presetClass="path" presetSubtype="0" accel="50000" decel="50000" fill="hold" grpId="1" nodeType="clickEffect">
                                  <p:stCondLst>
                                    <p:cond delay="0"/>
                                  </p:stCondLst>
                                  <p:childTnLst>
                                    <p:animMotion origin="layout" path="M 0.00156 0.01458 L 0.00313 0.1287 " pathEditMode="relative" rAng="0" ptsTypes="AA">
                                      <p:cBhvr>
                                        <p:cTn id="28" dur="2000" fill="hold"/>
                                        <p:tgtEl>
                                          <p:spTgt spid="10"/>
                                        </p:tgtEl>
                                        <p:attrNameLst>
                                          <p:attrName>ppt_x</p:attrName>
                                          <p:attrName>ppt_y</p:attrName>
                                        </p:attrNameLst>
                                      </p:cBhvr>
                                      <p:rCtr x="78" y="5694"/>
                                    </p:animMotion>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righ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left)">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500"/>
                                        <p:tgtEl>
                                          <p:spTgt spid="9"/>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500"/>
                                        <p:tgtEl>
                                          <p:spTgt spid="12"/>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xit" presetSubtype="8" fill="hold" grpId="0" nodeType="clickEffect">
                                  <p:stCondLst>
                                    <p:cond delay="0"/>
                                  </p:stCondLst>
                                  <p:childTnLst>
                                    <p:animEffect transition="out" filter="wipe(left)">
                                      <p:cBhvr>
                                        <p:cTn id="50" dur="500"/>
                                        <p:tgtEl>
                                          <p:spTgt spid="12"/>
                                        </p:tgtEl>
                                      </p:cBhvr>
                                    </p:animEffect>
                                    <p:set>
                                      <p:cBhvr>
                                        <p:cTn id="51" dur="1" fill="hold">
                                          <p:stCondLst>
                                            <p:cond delay="499"/>
                                          </p:stCondLst>
                                        </p:cTn>
                                        <p:tgtEl>
                                          <p:spTgt spid="12"/>
                                        </p:tgtEl>
                                        <p:attrNameLst>
                                          <p:attrName>style.visibility</p:attrName>
                                        </p:attrNameLst>
                                      </p:cBhvr>
                                      <p:to>
                                        <p:strVal val="hidden"/>
                                      </p:to>
                                    </p:set>
                                  </p:childTnLst>
                                </p:cTn>
                              </p:par>
                              <p:par>
                                <p:cTn id="52" presetID="22" presetClass="entr" presetSubtype="8"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left)">
                                      <p:cBhvr>
                                        <p:cTn id="5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2" grpId="0" animBg="1"/>
      <p:bldP spid="2" grpId="1" animBg="1"/>
      <p:bldP spid="6" grpId="0"/>
      <p:bldP spid="9" grpId="0" animBg="1"/>
      <p:bldP spid="12" grpId="0" animBg="1"/>
      <p:bldP spid="12" grpId="1" animBg="1"/>
      <p:bldP spid="13" grpId="0" animBg="1"/>
      <p:bldP spid="7" grpId="0" animBg="1"/>
    </p:bld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2"/>
          <p:cNvSpPr>
            <a:spLocks noGrp="1"/>
          </p:cNvSpPr>
          <p:nvPr>
            <p:ph idx="1"/>
          </p:nvPr>
        </p:nvSpPr>
        <p:spPr>
          <a:xfrm>
            <a:off x="838200" y="1406768"/>
            <a:ext cx="10515600" cy="5275385"/>
          </a:xfrm>
        </p:spPr>
        <p:txBody>
          <a:bodyPr>
            <a:normAutofit/>
          </a:bodyPr>
          <a:lstStyle/>
          <a:p>
            <a:pPr marL="0" indent="0" algn="r" rtl="1">
              <a:spcAft>
                <a:spcPts val="600"/>
              </a:spcAft>
              <a:buNone/>
            </a:pPr>
            <a:r>
              <a:rPr lang="fa-IR" b="1" dirty="0">
                <a:solidFill>
                  <a:srgbClr val="FF0000"/>
                </a:solidFill>
              </a:rPr>
              <a:t>وظیفه پایش کیفیت:</a:t>
            </a:r>
            <a:endParaRPr lang="en-US" b="1" dirty="0">
              <a:solidFill>
                <a:srgbClr val="FF0000"/>
              </a:solidFill>
            </a:endParaRPr>
          </a:p>
          <a:p>
            <a:pPr marL="0" indent="0" algn="r" rtl="1">
              <a:spcAft>
                <a:spcPts val="600"/>
              </a:spcAft>
              <a:buNone/>
            </a:pPr>
            <a:r>
              <a:rPr lang="fa-IR" dirty="0"/>
              <a:t>رد کردن عملکرد وقتی که نرخ خطا بیش از نرخ مجاز می‌شود؛ یعنی عیار سیگمای عملکرد کمتر از سیگمای مجاز می‌شود</a:t>
            </a:r>
          </a:p>
          <a:p>
            <a:pPr marL="0" indent="0" algn="r" rtl="1">
              <a:spcAft>
                <a:spcPts val="600"/>
              </a:spcAft>
              <a:buNone/>
            </a:pPr>
            <a:endParaRPr lang="fa-IR" dirty="0"/>
          </a:p>
          <a:p>
            <a:pPr marL="0" indent="0" algn="r" rtl="1">
              <a:spcAft>
                <a:spcPts val="600"/>
              </a:spcAft>
              <a:buNone/>
            </a:pPr>
            <a:r>
              <a:rPr lang="fa-IR" b="1" dirty="0">
                <a:solidFill>
                  <a:srgbClr val="FF0000"/>
                </a:solidFill>
              </a:rPr>
              <a:t>علت افزایش نرخ خطا (کاهش سیگمای عملکرد):</a:t>
            </a:r>
          </a:p>
          <a:p>
            <a:pPr algn="r" rtl="1">
              <a:spcAft>
                <a:spcPts val="600"/>
              </a:spcAft>
              <a:buFontTx/>
              <a:buChar char="-"/>
            </a:pPr>
            <a:r>
              <a:rPr lang="fa-IR" dirty="0"/>
              <a:t>افزایش عدم صحت</a:t>
            </a:r>
          </a:p>
          <a:p>
            <a:pPr algn="r" rtl="1">
              <a:spcAft>
                <a:spcPts val="600"/>
              </a:spcAft>
              <a:buFontTx/>
              <a:buChar char="-"/>
            </a:pPr>
            <a:r>
              <a:rPr lang="fa-IR" dirty="0"/>
              <a:t>افزایش عدم دقت</a:t>
            </a:r>
            <a:endParaRPr lang="en-US" dirty="0"/>
          </a:p>
        </p:txBody>
      </p:sp>
      <p:sp>
        <p:nvSpPr>
          <p:cNvPr id="5" name="TextBox 4"/>
          <p:cNvSpPr txBox="1"/>
          <p:nvPr/>
        </p:nvSpPr>
        <p:spPr>
          <a:xfrm>
            <a:off x="281354" y="161197"/>
            <a:ext cx="11003418" cy="646331"/>
          </a:xfrm>
          <a:prstGeom prst="rect">
            <a:avLst/>
          </a:prstGeom>
          <a:noFill/>
          <a:ln>
            <a:solidFill>
              <a:schemeClr val="tx1"/>
            </a:solidFill>
          </a:ln>
        </p:spPr>
        <p:txBody>
          <a:bodyPr wrap="square" rtlCol="0">
            <a:spAutoFit/>
          </a:bodyPr>
          <a:lstStyle/>
          <a:p>
            <a:pPr algn="r" rtl="1"/>
            <a:r>
              <a:rPr lang="fa-IR" sz="3600" b="1" dirty="0">
                <a:solidFill>
                  <a:srgbClr val="0070C0"/>
                </a:solidFill>
              </a:rPr>
              <a:t>عیار سیگما و پایش کیفیت</a:t>
            </a:r>
            <a:endParaRPr lang="en-US" sz="3600" b="1" dirty="0">
              <a:solidFill>
                <a:srgbClr val="0070C0"/>
              </a:solidFill>
            </a:endParaRPr>
          </a:p>
        </p:txBody>
      </p:sp>
    </p:spTree>
    <p:extLst>
      <p:ext uri="{BB962C8B-B14F-4D97-AF65-F5344CB8AC3E}">
        <p14:creationId xmlns:p14="http://schemas.microsoft.com/office/powerpoint/2010/main" val="2114674234"/>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fade">
                                      <p:cBhvr>
                                        <p:cTn id="7" dur="1000"/>
                                        <p:tgtEl>
                                          <p:spTgt spid="17">
                                            <p:txEl>
                                              <p:pRg st="1" end="1"/>
                                            </p:txEl>
                                          </p:spTgt>
                                        </p:tgtEl>
                                      </p:cBhvr>
                                    </p:animEffect>
                                    <p:anim calcmode="lin" valueType="num">
                                      <p:cBhvr>
                                        <p:cTn id="8"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xEl>
                                              <p:pRg st="3" end="3"/>
                                            </p:txEl>
                                          </p:spTgt>
                                        </p:tgtEl>
                                        <p:attrNameLst>
                                          <p:attrName>style.visibility</p:attrName>
                                        </p:attrNameLst>
                                      </p:cBhvr>
                                      <p:to>
                                        <p:strVal val="visible"/>
                                      </p:to>
                                    </p:set>
                                    <p:animEffect transition="in" filter="fade">
                                      <p:cBhvr>
                                        <p:cTn id="14" dur="1000"/>
                                        <p:tgtEl>
                                          <p:spTgt spid="17">
                                            <p:txEl>
                                              <p:pRg st="3" end="3"/>
                                            </p:txEl>
                                          </p:spTgt>
                                        </p:tgtEl>
                                      </p:cBhvr>
                                    </p:animEffect>
                                    <p:anim calcmode="lin" valueType="num">
                                      <p:cBhvr>
                                        <p:cTn id="15"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xEl>
                                              <p:pRg st="4" end="4"/>
                                            </p:txEl>
                                          </p:spTgt>
                                        </p:tgtEl>
                                        <p:attrNameLst>
                                          <p:attrName>style.visibility</p:attrName>
                                        </p:attrNameLst>
                                      </p:cBhvr>
                                      <p:to>
                                        <p:strVal val="visible"/>
                                      </p:to>
                                    </p:set>
                                    <p:animEffect transition="in" filter="fade">
                                      <p:cBhvr>
                                        <p:cTn id="21" dur="1000"/>
                                        <p:tgtEl>
                                          <p:spTgt spid="17">
                                            <p:txEl>
                                              <p:pRg st="4" end="4"/>
                                            </p:txEl>
                                          </p:spTgt>
                                        </p:tgtEl>
                                      </p:cBhvr>
                                    </p:animEffect>
                                    <p:anim calcmode="lin" valueType="num">
                                      <p:cBhvr>
                                        <p:cTn id="22"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xEl>
                                              <p:pRg st="5" end="5"/>
                                            </p:txEl>
                                          </p:spTgt>
                                        </p:tgtEl>
                                        <p:attrNameLst>
                                          <p:attrName>style.visibility</p:attrName>
                                        </p:attrNameLst>
                                      </p:cBhvr>
                                      <p:to>
                                        <p:strVal val="visible"/>
                                      </p:to>
                                    </p:set>
                                    <p:animEffect transition="in" filter="fade">
                                      <p:cBhvr>
                                        <p:cTn id="28" dur="1000"/>
                                        <p:tgtEl>
                                          <p:spTgt spid="17">
                                            <p:txEl>
                                              <p:pRg st="5" end="5"/>
                                            </p:txEl>
                                          </p:spTgt>
                                        </p:tgtEl>
                                      </p:cBhvr>
                                    </p:animEffect>
                                    <p:anim calcmode="lin" valueType="num">
                                      <p:cBhvr>
                                        <p:cTn id="29"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30"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uiExpand="1"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AF22BB-B8CB-43B2-9A75-2AB6527143BB}" type="slidenum">
              <a:rPr lang="en-US" smtClean="0"/>
              <a:pPr/>
              <a:t>191</a:t>
            </a:fld>
            <a:endParaRPr lang="en-US" dirty="0"/>
          </a:p>
        </p:txBody>
      </p:sp>
      <p:cxnSp>
        <p:nvCxnSpPr>
          <p:cNvPr id="10" name="Straight Connector 9"/>
          <p:cNvCxnSpPr/>
          <p:nvPr/>
        </p:nvCxnSpPr>
        <p:spPr>
          <a:xfrm flipH="1">
            <a:off x="5848080" y="595447"/>
            <a:ext cx="23220" cy="40680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2362200" y="592157"/>
            <a:ext cx="0" cy="4068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982200" y="456971"/>
            <a:ext cx="0" cy="4068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45" name="Content Placeholder 51" descr="http://t2.gstatic.com/images?q=tbn:ANd9GcRQIVmFiKoxUwjTnJcXmFziM_xeJbVyV3e0wFXGf0uOcWzBgOmG"/>
          <p:cNvPicPr>
            <a:picLocks/>
          </p:cNvPicPr>
          <p:nvPr/>
        </p:nvPicPr>
        <p:blipFill rotWithShape="1">
          <a:blip r:embed="rId3">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1745" b="30665"/>
          <a:stretch/>
        </p:blipFill>
        <p:spPr bwMode="auto">
          <a:xfrm>
            <a:off x="3261446" y="1850571"/>
            <a:ext cx="5399445" cy="2039287"/>
          </a:xfrm>
          <a:prstGeom prst="rect">
            <a:avLst/>
          </a:prstGeom>
          <a:noFill/>
          <a:ln>
            <a:noFill/>
          </a:ln>
          <a:extLst>
            <a:ext uri="{53640926-AAD7-44D8-BBD7-CCE9431645EC}">
              <a14:shadowObscured xmlns:a14="http://schemas.microsoft.com/office/drawing/2010/main"/>
            </a:ext>
          </a:extLst>
        </p:spPr>
      </p:pic>
      <p:pic>
        <p:nvPicPr>
          <p:cNvPr id="50" name="Content Placeholder 51" descr="http://t2.gstatic.com/images?q=tbn:ANd9GcRQIVmFiKoxUwjTnJcXmFziM_xeJbVyV3e0wFXGf0uOcWzBgOmG"/>
          <p:cNvPicPr>
            <a:picLocks/>
          </p:cNvPicPr>
          <p:nvPr/>
        </p:nvPicPr>
        <p:blipFill rotWithShape="1">
          <a:blip r:embed="rId3">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1745" b="30665"/>
          <a:stretch/>
        </p:blipFill>
        <p:spPr bwMode="auto">
          <a:xfrm>
            <a:off x="4426938" y="1840033"/>
            <a:ext cx="5399445" cy="2039287"/>
          </a:xfrm>
          <a:prstGeom prst="rect">
            <a:avLst/>
          </a:prstGeom>
          <a:noFill/>
          <a:ln>
            <a:noFill/>
          </a:ln>
          <a:extLst>
            <a:ext uri="{53640926-AAD7-44D8-BBD7-CCE9431645EC}">
              <a14:shadowObscured xmlns:a14="http://schemas.microsoft.com/office/drawing/2010/main"/>
            </a:ext>
          </a:extLst>
        </p:spPr>
      </p:pic>
      <p:cxnSp>
        <p:nvCxnSpPr>
          <p:cNvPr id="68" name="Straight Arrow Connector 67"/>
          <p:cNvCxnSpPr/>
          <p:nvPr/>
        </p:nvCxnSpPr>
        <p:spPr>
          <a:xfrm flipV="1">
            <a:off x="5871300" y="2301496"/>
            <a:ext cx="41148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8440383" y="2293715"/>
            <a:ext cx="15480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6988629" y="2293722"/>
            <a:ext cx="2997471"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pic>
        <p:nvPicPr>
          <p:cNvPr id="73" name="Content Placeholder 51" descr="http://t2.gstatic.com/images?q=tbn:ANd9GcRQIVmFiKoxUwjTnJcXmFziM_xeJbVyV3e0wFXGf0uOcWzBgOmG"/>
          <p:cNvPicPr>
            <a:picLocks/>
          </p:cNvPicPr>
          <p:nvPr/>
        </p:nvPicPr>
        <p:blipFill rotWithShape="1">
          <a:blip r:embed="rId3">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1745" b="30665"/>
          <a:stretch/>
        </p:blipFill>
        <p:spPr bwMode="auto">
          <a:xfrm>
            <a:off x="5871300" y="1850531"/>
            <a:ext cx="5399445" cy="2039287"/>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7194658" y="285234"/>
            <a:ext cx="2035448" cy="523220"/>
          </a:xfrm>
          <a:prstGeom prst="rect">
            <a:avLst/>
          </a:prstGeom>
          <a:noFill/>
        </p:spPr>
        <p:txBody>
          <a:bodyPr wrap="square" rtlCol="0">
            <a:spAutoFit/>
          </a:bodyPr>
          <a:lstStyle>
            <a:defPPr>
              <a:defRPr lang="en-US"/>
            </a:defPPr>
            <a:lvl1pPr>
              <a:defRPr sz="2800"/>
            </a:lvl1pPr>
          </a:lstStyle>
          <a:p>
            <a:r>
              <a:rPr lang="en-US" b="1" dirty="0">
                <a:solidFill>
                  <a:srgbClr val="FF0000"/>
                </a:solidFill>
              </a:rPr>
              <a:t>SMa = 2</a:t>
            </a:r>
          </a:p>
        </p:txBody>
      </p:sp>
      <p:sp>
        <p:nvSpPr>
          <p:cNvPr id="7" name="TextBox 6"/>
          <p:cNvSpPr txBox="1"/>
          <p:nvPr/>
        </p:nvSpPr>
        <p:spPr>
          <a:xfrm>
            <a:off x="2791291" y="5052747"/>
            <a:ext cx="6339754" cy="523220"/>
          </a:xfrm>
          <a:prstGeom prst="rect">
            <a:avLst/>
          </a:prstGeom>
          <a:noFill/>
        </p:spPr>
        <p:txBody>
          <a:bodyPr wrap="square" rtlCol="0">
            <a:spAutoFit/>
          </a:bodyPr>
          <a:lstStyle/>
          <a:p>
            <a:pPr algn="r" rtl="1"/>
            <a:r>
              <a:rPr lang="fa-IR" sz="2800" b="1" dirty="0">
                <a:solidFill>
                  <a:srgbClr val="FF0000"/>
                </a:solidFill>
              </a:rPr>
              <a:t>1 - خطای سامانمند </a:t>
            </a:r>
            <a:r>
              <a:rPr lang="en-US" sz="2800" b="1" dirty="0">
                <a:solidFill>
                  <a:srgbClr val="FF0000"/>
                </a:solidFill>
              </a:rPr>
              <a:t>(SE)</a:t>
            </a:r>
            <a:r>
              <a:rPr lang="fa-IR" sz="2800" b="1" dirty="0">
                <a:solidFill>
                  <a:srgbClr val="FF0000"/>
                </a:solidFill>
              </a:rPr>
              <a:t>: </a:t>
            </a:r>
            <a:r>
              <a:rPr lang="fa-IR" sz="2800" dirty="0"/>
              <a:t>جابجایی کالیبراسیون</a:t>
            </a:r>
            <a:endParaRPr lang="en-US" sz="2800" dirty="0"/>
          </a:p>
        </p:txBody>
      </p:sp>
      <p:pic>
        <p:nvPicPr>
          <p:cNvPr id="2052"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9836" y="1172268"/>
            <a:ext cx="794873" cy="794874"/>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p:cNvSpPr txBox="1"/>
          <p:nvPr/>
        </p:nvSpPr>
        <p:spPr>
          <a:xfrm>
            <a:off x="7430087" y="613164"/>
            <a:ext cx="949937" cy="646331"/>
          </a:xfrm>
          <a:prstGeom prst="rect">
            <a:avLst/>
          </a:prstGeom>
          <a:noFill/>
          <a:ln>
            <a:noFill/>
          </a:ln>
        </p:spPr>
        <p:txBody>
          <a:bodyPr wrap="square" rtlCol="0">
            <a:spAutoFit/>
          </a:bodyPr>
          <a:lstStyle>
            <a:defPPr>
              <a:defRPr lang="en-US"/>
            </a:defPPr>
            <a:lvl1pPr algn="ctr">
              <a:defRPr sz="2000" b="1"/>
            </a:lvl1pPr>
          </a:lstStyle>
          <a:p>
            <a:r>
              <a:rPr lang="en-US" sz="3600" dirty="0">
                <a:ln>
                  <a:solidFill>
                    <a:schemeClr val="tx1"/>
                  </a:solidFill>
                </a:ln>
                <a:solidFill>
                  <a:srgbClr val="FFC000"/>
                </a:solidFill>
              </a:rPr>
              <a:t>QC</a:t>
            </a:r>
          </a:p>
        </p:txBody>
      </p:sp>
      <p:sp>
        <p:nvSpPr>
          <p:cNvPr id="78" name="TextBox 77"/>
          <p:cNvSpPr txBox="1"/>
          <p:nvPr/>
        </p:nvSpPr>
        <p:spPr>
          <a:xfrm>
            <a:off x="1850520" y="193866"/>
            <a:ext cx="1080000" cy="400110"/>
          </a:xfrm>
          <a:prstGeom prst="rect">
            <a:avLst/>
          </a:prstGeom>
          <a:noFill/>
          <a:ln>
            <a:noFill/>
          </a:ln>
        </p:spPr>
        <p:txBody>
          <a:bodyPr wrap="square" rtlCol="0">
            <a:spAutoFit/>
          </a:bodyPr>
          <a:lstStyle/>
          <a:p>
            <a:pPr algn="ctr"/>
            <a:r>
              <a:rPr lang="en-US" sz="2000" b="1" dirty="0"/>
              <a:t>TV - TEa</a:t>
            </a:r>
          </a:p>
        </p:txBody>
      </p:sp>
      <p:sp>
        <p:nvSpPr>
          <p:cNvPr id="79" name="Rectangle 78"/>
          <p:cNvSpPr/>
          <p:nvPr/>
        </p:nvSpPr>
        <p:spPr>
          <a:xfrm>
            <a:off x="5178158" y="99859"/>
            <a:ext cx="1418221" cy="46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solidFill>
                  <a:srgbClr val="7030A0"/>
                </a:solidFill>
              </a:rPr>
              <a:t>TV</a:t>
            </a:r>
            <a:endParaRPr lang="en-US" dirty="0">
              <a:solidFill>
                <a:srgbClr val="7030A0"/>
              </a:solidFill>
            </a:endParaRPr>
          </a:p>
        </p:txBody>
      </p:sp>
      <p:sp>
        <p:nvSpPr>
          <p:cNvPr id="80" name="TextBox 79"/>
          <p:cNvSpPr txBox="1"/>
          <p:nvPr/>
        </p:nvSpPr>
        <p:spPr>
          <a:xfrm>
            <a:off x="9468329" y="51257"/>
            <a:ext cx="1080000" cy="400110"/>
          </a:xfrm>
          <a:prstGeom prst="rect">
            <a:avLst/>
          </a:prstGeom>
          <a:noFill/>
          <a:ln>
            <a:noFill/>
          </a:ln>
        </p:spPr>
        <p:txBody>
          <a:bodyPr wrap="square" rtlCol="0">
            <a:spAutoFit/>
          </a:bodyPr>
          <a:lstStyle>
            <a:defPPr>
              <a:defRPr lang="en-US"/>
            </a:defPPr>
            <a:lvl1pPr algn="ctr">
              <a:defRPr sz="2000" b="1"/>
            </a:lvl1pPr>
          </a:lstStyle>
          <a:p>
            <a:r>
              <a:rPr lang="en-US" dirty="0"/>
              <a:t>TV + TEa</a:t>
            </a:r>
          </a:p>
        </p:txBody>
      </p:sp>
    </p:spTree>
    <p:extLst>
      <p:ext uri="{BB962C8B-B14F-4D97-AF65-F5344CB8AC3E}">
        <p14:creationId xmlns:p14="http://schemas.microsoft.com/office/powerpoint/2010/main" val="345421076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77"/>
                                        </p:tgtEl>
                                        <p:attrNameLst>
                                          <p:attrName>style.visibility</p:attrName>
                                        </p:attrNameLst>
                                      </p:cBhvr>
                                      <p:to>
                                        <p:strVal val="visible"/>
                                      </p:to>
                                    </p:set>
                                    <p:animEffect transition="in" filter="wipe(up)">
                                      <p:cBhvr>
                                        <p:cTn id="14" dur="500"/>
                                        <p:tgtEl>
                                          <p:spTgt spid="77"/>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wipe(up)">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2"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righ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45"/>
                                        </p:tgtEl>
                                      </p:cBhvr>
                                    </p:animEffect>
                                    <p:set>
                                      <p:cBhvr>
                                        <p:cTn id="28" dur="1" fill="hold">
                                          <p:stCondLst>
                                            <p:cond delay="499"/>
                                          </p:stCondLst>
                                        </p:cTn>
                                        <p:tgtEl>
                                          <p:spTgt spid="45"/>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68"/>
                                        </p:tgtEl>
                                      </p:cBhvr>
                                    </p:animEffect>
                                    <p:set>
                                      <p:cBhvr>
                                        <p:cTn id="31" dur="1" fill="hold">
                                          <p:stCondLst>
                                            <p:cond delay="499"/>
                                          </p:stCondLst>
                                        </p:cTn>
                                        <p:tgtEl>
                                          <p:spTgt spid="68"/>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Effect transition="in" filter="fade">
                                      <p:cBhvr>
                                        <p:cTn id="34" dur="500"/>
                                        <p:tgtEl>
                                          <p:spTgt spid="50"/>
                                        </p:tgtEl>
                                      </p:cBhvr>
                                    </p:animEffect>
                                  </p:childTnLst>
                                </p:cTn>
                              </p:par>
                              <p:par>
                                <p:cTn id="35" presetID="10" presetClass="entr" presetSubtype="0" fill="hold" nodeType="with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500"/>
                                        <p:tgtEl>
                                          <p:spTgt spid="7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50"/>
                                        </p:tgtEl>
                                      </p:cBhvr>
                                    </p:animEffect>
                                    <p:set>
                                      <p:cBhvr>
                                        <p:cTn id="42" dur="1" fill="hold">
                                          <p:stCondLst>
                                            <p:cond delay="499"/>
                                          </p:stCondLst>
                                        </p:cTn>
                                        <p:tgtEl>
                                          <p:spTgt spid="50"/>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72"/>
                                        </p:tgtEl>
                                      </p:cBhvr>
                                    </p:animEffect>
                                    <p:set>
                                      <p:cBhvr>
                                        <p:cTn id="45" dur="1" fill="hold">
                                          <p:stCondLst>
                                            <p:cond delay="499"/>
                                          </p:stCondLst>
                                        </p:cTn>
                                        <p:tgtEl>
                                          <p:spTgt spid="72"/>
                                        </p:tgtEl>
                                        <p:attrNameLst>
                                          <p:attrName>style.visibility</p:attrName>
                                        </p:attrNameLst>
                                      </p:cBhvr>
                                      <p:to>
                                        <p:strVal val="hidden"/>
                                      </p:to>
                                    </p:set>
                                  </p:childTnLst>
                                </p:cTn>
                              </p:par>
                              <p:par>
                                <p:cTn id="46" presetID="10" presetClass="entr" presetSubtype="0" fill="hold" nodeType="withEffect">
                                  <p:stCondLst>
                                    <p:cond delay="0"/>
                                  </p:stCondLst>
                                  <p:childTnLst>
                                    <p:set>
                                      <p:cBhvr>
                                        <p:cTn id="47" dur="1" fill="hold">
                                          <p:stCondLst>
                                            <p:cond delay="0"/>
                                          </p:stCondLst>
                                        </p:cTn>
                                        <p:tgtEl>
                                          <p:spTgt spid="73"/>
                                        </p:tgtEl>
                                        <p:attrNameLst>
                                          <p:attrName>style.visibility</p:attrName>
                                        </p:attrNameLst>
                                      </p:cBhvr>
                                      <p:to>
                                        <p:strVal val="visible"/>
                                      </p:to>
                                    </p:set>
                                    <p:animEffect transition="in" filter="fade">
                                      <p:cBhvr>
                                        <p:cTn id="48" dur="500"/>
                                        <p:tgtEl>
                                          <p:spTgt spid="73"/>
                                        </p:tgtEl>
                                      </p:cBhvr>
                                    </p:animEffect>
                                  </p:childTnLst>
                                </p:cTn>
                              </p:par>
                              <p:par>
                                <p:cTn id="49" presetID="10" presetClass="entr" presetSubtype="0"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Effect transition="in" filter="fade">
                                      <p:cBhvr>
                                        <p:cTn id="51" dur="500"/>
                                        <p:tgtEl>
                                          <p:spTgt spid="71"/>
                                        </p:tgtEl>
                                      </p:cBhvr>
                                    </p:animEffect>
                                  </p:childTnLst>
                                </p:cTn>
                              </p:par>
                            </p:childTnLst>
                          </p:cTn>
                        </p:par>
                        <p:par>
                          <p:cTn id="52" fill="hold">
                            <p:stCondLst>
                              <p:cond delay="500"/>
                            </p:stCondLst>
                            <p:childTnLst>
                              <p:par>
                                <p:cTn id="53" presetID="32" presetClass="emph" presetSubtype="0" fill="hold" nodeType="afterEffect">
                                  <p:stCondLst>
                                    <p:cond delay="0"/>
                                  </p:stCondLst>
                                  <p:childTnLst>
                                    <p:animRot by="120000">
                                      <p:cBhvr>
                                        <p:cTn id="54" dur="100" fill="hold">
                                          <p:stCondLst>
                                            <p:cond delay="0"/>
                                          </p:stCondLst>
                                        </p:cTn>
                                        <p:tgtEl>
                                          <p:spTgt spid="2052"/>
                                        </p:tgtEl>
                                        <p:attrNameLst>
                                          <p:attrName>r</p:attrName>
                                        </p:attrNameLst>
                                      </p:cBhvr>
                                    </p:animRot>
                                    <p:animRot by="-240000">
                                      <p:cBhvr>
                                        <p:cTn id="55" dur="200" fill="hold">
                                          <p:stCondLst>
                                            <p:cond delay="200"/>
                                          </p:stCondLst>
                                        </p:cTn>
                                        <p:tgtEl>
                                          <p:spTgt spid="2052"/>
                                        </p:tgtEl>
                                        <p:attrNameLst>
                                          <p:attrName>r</p:attrName>
                                        </p:attrNameLst>
                                      </p:cBhvr>
                                    </p:animRot>
                                    <p:animRot by="240000">
                                      <p:cBhvr>
                                        <p:cTn id="56" dur="200" fill="hold">
                                          <p:stCondLst>
                                            <p:cond delay="400"/>
                                          </p:stCondLst>
                                        </p:cTn>
                                        <p:tgtEl>
                                          <p:spTgt spid="2052"/>
                                        </p:tgtEl>
                                        <p:attrNameLst>
                                          <p:attrName>r</p:attrName>
                                        </p:attrNameLst>
                                      </p:cBhvr>
                                    </p:animRot>
                                    <p:animRot by="-240000">
                                      <p:cBhvr>
                                        <p:cTn id="57" dur="200" fill="hold">
                                          <p:stCondLst>
                                            <p:cond delay="600"/>
                                          </p:stCondLst>
                                        </p:cTn>
                                        <p:tgtEl>
                                          <p:spTgt spid="2052"/>
                                        </p:tgtEl>
                                        <p:attrNameLst>
                                          <p:attrName>r</p:attrName>
                                        </p:attrNameLst>
                                      </p:cBhvr>
                                    </p:animRot>
                                    <p:animRot by="120000">
                                      <p:cBhvr>
                                        <p:cTn id="58" dur="200" fill="hold">
                                          <p:stCondLst>
                                            <p:cond delay="800"/>
                                          </p:stCondLst>
                                        </p:cTn>
                                        <p:tgtEl>
                                          <p:spTgt spid="2052"/>
                                        </p:tgtEl>
                                        <p:attrNameLst>
                                          <p:attrName>r</p:attrName>
                                        </p:attrNameLst>
                                      </p:cBhvr>
                                    </p:animRot>
                                  </p:childTnLst>
                                  <p:subTnLst>
                                    <p:audio>
                                      <p:cMediaNode>
                                        <p:cTn display="0" masterRel="sameClick">
                                          <p:stCondLst>
                                            <p:cond evt="begin" delay="0">
                                              <p:tn val="53"/>
                                            </p:cond>
                                          </p:stCondLst>
                                          <p:endCondLst>
                                            <p:cond evt="onStopAudio" delay="0">
                                              <p:tgtEl>
                                                <p:sldTgt/>
                                              </p:tgtEl>
                                            </p:cond>
                                          </p:endCondLst>
                                        </p:cTn>
                                        <p:tgtEl>
                                          <p:sndTgt r:embed="rId2" name="drumroll.wav"/>
                                        </p:tgtEl>
                                      </p:cMediaNode>
                                    </p:audio>
                                  </p:subTnLst>
                                </p:cTn>
                              </p:par>
                            </p:childTnLst>
                          </p:cTn>
                        </p:par>
                        <p:par>
                          <p:cTn id="59" fill="hold">
                            <p:stCondLst>
                              <p:cond delay="1500"/>
                            </p:stCondLst>
                            <p:childTnLst>
                              <p:par>
                                <p:cTn id="60" presetID="32" presetClass="emph" presetSubtype="0" fill="hold" nodeType="afterEffect">
                                  <p:stCondLst>
                                    <p:cond delay="0"/>
                                  </p:stCondLst>
                                  <p:childTnLst>
                                    <p:animRot by="120000">
                                      <p:cBhvr>
                                        <p:cTn id="61" dur="100" fill="hold">
                                          <p:stCondLst>
                                            <p:cond delay="0"/>
                                          </p:stCondLst>
                                        </p:cTn>
                                        <p:tgtEl>
                                          <p:spTgt spid="2052"/>
                                        </p:tgtEl>
                                        <p:attrNameLst>
                                          <p:attrName>r</p:attrName>
                                        </p:attrNameLst>
                                      </p:cBhvr>
                                    </p:animRot>
                                    <p:animRot by="-240000">
                                      <p:cBhvr>
                                        <p:cTn id="62" dur="200" fill="hold">
                                          <p:stCondLst>
                                            <p:cond delay="200"/>
                                          </p:stCondLst>
                                        </p:cTn>
                                        <p:tgtEl>
                                          <p:spTgt spid="2052"/>
                                        </p:tgtEl>
                                        <p:attrNameLst>
                                          <p:attrName>r</p:attrName>
                                        </p:attrNameLst>
                                      </p:cBhvr>
                                    </p:animRot>
                                    <p:animRot by="240000">
                                      <p:cBhvr>
                                        <p:cTn id="63" dur="200" fill="hold">
                                          <p:stCondLst>
                                            <p:cond delay="400"/>
                                          </p:stCondLst>
                                        </p:cTn>
                                        <p:tgtEl>
                                          <p:spTgt spid="2052"/>
                                        </p:tgtEl>
                                        <p:attrNameLst>
                                          <p:attrName>r</p:attrName>
                                        </p:attrNameLst>
                                      </p:cBhvr>
                                    </p:animRot>
                                    <p:animRot by="-240000">
                                      <p:cBhvr>
                                        <p:cTn id="64" dur="200" fill="hold">
                                          <p:stCondLst>
                                            <p:cond delay="600"/>
                                          </p:stCondLst>
                                        </p:cTn>
                                        <p:tgtEl>
                                          <p:spTgt spid="2052"/>
                                        </p:tgtEl>
                                        <p:attrNameLst>
                                          <p:attrName>r</p:attrName>
                                        </p:attrNameLst>
                                      </p:cBhvr>
                                    </p:animRot>
                                    <p:animRot by="120000">
                                      <p:cBhvr>
                                        <p:cTn id="65" dur="200" fill="hold">
                                          <p:stCondLst>
                                            <p:cond delay="800"/>
                                          </p:stCondLst>
                                        </p:cTn>
                                        <p:tgtEl>
                                          <p:spTgt spid="2052"/>
                                        </p:tgtEl>
                                        <p:attrNameLst>
                                          <p:attrName>r</p:attrName>
                                        </p:attrNameLst>
                                      </p:cBhvr>
                                    </p:animRot>
                                  </p:childTnLst>
                                </p:cTn>
                              </p:par>
                            </p:childTnLst>
                          </p:cTn>
                        </p:par>
                        <p:par>
                          <p:cTn id="66" fill="hold">
                            <p:stCondLst>
                              <p:cond delay="2500"/>
                            </p:stCondLst>
                            <p:childTnLst>
                              <p:par>
                                <p:cTn id="67" presetID="32" presetClass="emph" presetSubtype="0" fill="hold" nodeType="afterEffect">
                                  <p:stCondLst>
                                    <p:cond delay="0"/>
                                  </p:stCondLst>
                                  <p:childTnLst>
                                    <p:animRot by="120000">
                                      <p:cBhvr>
                                        <p:cTn id="68" dur="100" fill="hold">
                                          <p:stCondLst>
                                            <p:cond delay="0"/>
                                          </p:stCondLst>
                                        </p:cTn>
                                        <p:tgtEl>
                                          <p:spTgt spid="2052"/>
                                        </p:tgtEl>
                                        <p:attrNameLst>
                                          <p:attrName>r</p:attrName>
                                        </p:attrNameLst>
                                      </p:cBhvr>
                                    </p:animRot>
                                    <p:animRot by="-240000">
                                      <p:cBhvr>
                                        <p:cTn id="69" dur="200" fill="hold">
                                          <p:stCondLst>
                                            <p:cond delay="200"/>
                                          </p:stCondLst>
                                        </p:cTn>
                                        <p:tgtEl>
                                          <p:spTgt spid="2052"/>
                                        </p:tgtEl>
                                        <p:attrNameLst>
                                          <p:attrName>r</p:attrName>
                                        </p:attrNameLst>
                                      </p:cBhvr>
                                    </p:animRot>
                                    <p:animRot by="240000">
                                      <p:cBhvr>
                                        <p:cTn id="70" dur="200" fill="hold">
                                          <p:stCondLst>
                                            <p:cond delay="400"/>
                                          </p:stCondLst>
                                        </p:cTn>
                                        <p:tgtEl>
                                          <p:spTgt spid="2052"/>
                                        </p:tgtEl>
                                        <p:attrNameLst>
                                          <p:attrName>r</p:attrName>
                                        </p:attrNameLst>
                                      </p:cBhvr>
                                    </p:animRot>
                                    <p:animRot by="-240000">
                                      <p:cBhvr>
                                        <p:cTn id="71" dur="200" fill="hold">
                                          <p:stCondLst>
                                            <p:cond delay="600"/>
                                          </p:stCondLst>
                                        </p:cTn>
                                        <p:tgtEl>
                                          <p:spTgt spid="2052"/>
                                        </p:tgtEl>
                                        <p:attrNameLst>
                                          <p:attrName>r</p:attrName>
                                        </p:attrNameLst>
                                      </p:cBhvr>
                                    </p:animRot>
                                    <p:animRot by="120000">
                                      <p:cBhvr>
                                        <p:cTn id="72" dur="200" fill="hold">
                                          <p:stCondLst>
                                            <p:cond delay="800"/>
                                          </p:stCondLst>
                                        </p:cTn>
                                        <p:tgtEl>
                                          <p:spTgt spid="2052"/>
                                        </p:tgtEl>
                                        <p:attrNameLst>
                                          <p:attrName>r</p:attrName>
                                        </p:attrNameLst>
                                      </p:cBhvr>
                                    </p:animRot>
                                  </p:childTnLst>
                                </p:cTn>
                              </p:par>
                            </p:childTnLst>
                          </p:cTn>
                        </p:par>
                        <p:par>
                          <p:cTn id="73" fill="hold">
                            <p:stCondLst>
                              <p:cond delay="3500"/>
                            </p:stCondLst>
                            <p:childTnLst>
                              <p:par>
                                <p:cTn id="74" presetID="32" presetClass="emph" presetSubtype="0" fill="hold" nodeType="afterEffect">
                                  <p:stCondLst>
                                    <p:cond delay="0"/>
                                  </p:stCondLst>
                                  <p:childTnLst>
                                    <p:animRot by="120000">
                                      <p:cBhvr>
                                        <p:cTn id="75" dur="100" fill="hold">
                                          <p:stCondLst>
                                            <p:cond delay="0"/>
                                          </p:stCondLst>
                                        </p:cTn>
                                        <p:tgtEl>
                                          <p:spTgt spid="2052"/>
                                        </p:tgtEl>
                                        <p:attrNameLst>
                                          <p:attrName>r</p:attrName>
                                        </p:attrNameLst>
                                      </p:cBhvr>
                                    </p:animRot>
                                    <p:animRot by="-240000">
                                      <p:cBhvr>
                                        <p:cTn id="76" dur="200" fill="hold">
                                          <p:stCondLst>
                                            <p:cond delay="200"/>
                                          </p:stCondLst>
                                        </p:cTn>
                                        <p:tgtEl>
                                          <p:spTgt spid="2052"/>
                                        </p:tgtEl>
                                        <p:attrNameLst>
                                          <p:attrName>r</p:attrName>
                                        </p:attrNameLst>
                                      </p:cBhvr>
                                    </p:animRot>
                                    <p:animRot by="240000">
                                      <p:cBhvr>
                                        <p:cTn id="77" dur="200" fill="hold">
                                          <p:stCondLst>
                                            <p:cond delay="400"/>
                                          </p:stCondLst>
                                        </p:cTn>
                                        <p:tgtEl>
                                          <p:spTgt spid="2052"/>
                                        </p:tgtEl>
                                        <p:attrNameLst>
                                          <p:attrName>r</p:attrName>
                                        </p:attrNameLst>
                                      </p:cBhvr>
                                    </p:animRot>
                                    <p:animRot by="-240000">
                                      <p:cBhvr>
                                        <p:cTn id="78" dur="200" fill="hold">
                                          <p:stCondLst>
                                            <p:cond delay="600"/>
                                          </p:stCondLst>
                                        </p:cTn>
                                        <p:tgtEl>
                                          <p:spTgt spid="2052"/>
                                        </p:tgtEl>
                                        <p:attrNameLst>
                                          <p:attrName>r</p:attrName>
                                        </p:attrNameLst>
                                      </p:cBhvr>
                                    </p:animRot>
                                    <p:animRot by="120000">
                                      <p:cBhvr>
                                        <p:cTn id="79" dur="200" fill="hold">
                                          <p:stCondLst>
                                            <p:cond delay="800"/>
                                          </p:stCondLst>
                                        </p:cTn>
                                        <p:tgtEl>
                                          <p:spTgt spid="2052"/>
                                        </p:tgtEl>
                                        <p:attrNameLst>
                                          <p:attrName>r</p:attrName>
                                        </p:attrNameLst>
                                      </p:cBhvr>
                                    </p:animRot>
                                  </p:childTnLst>
                                </p:cTn>
                              </p:par>
                            </p:childTnLst>
                          </p:cTn>
                        </p:par>
                        <p:par>
                          <p:cTn id="80" fill="hold">
                            <p:stCondLst>
                              <p:cond delay="4500"/>
                            </p:stCondLst>
                            <p:childTnLst>
                              <p:par>
                                <p:cTn id="81" presetID="32" presetClass="emph" presetSubtype="0" fill="hold" nodeType="afterEffect">
                                  <p:stCondLst>
                                    <p:cond delay="0"/>
                                  </p:stCondLst>
                                  <p:childTnLst>
                                    <p:animRot by="120000">
                                      <p:cBhvr>
                                        <p:cTn id="82" dur="100" fill="hold">
                                          <p:stCondLst>
                                            <p:cond delay="0"/>
                                          </p:stCondLst>
                                        </p:cTn>
                                        <p:tgtEl>
                                          <p:spTgt spid="2052"/>
                                        </p:tgtEl>
                                        <p:attrNameLst>
                                          <p:attrName>r</p:attrName>
                                        </p:attrNameLst>
                                      </p:cBhvr>
                                    </p:animRot>
                                    <p:animRot by="-240000">
                                      <p:cBhvr>
                                        <p:cTn id="83" dur="200" fill="hold">
                                          <p:stCondLst>
                                            <p:cond delay="200"/>
                                          </p:stCondLst>
                                        </p:cTn>
                                        <p:tgtEl>
                                          <p:spTgt spid="2052"/>
                                        </p:tgtEl>
                                        <p:attrNameLst>
                                          <p:attrName>r</p:attrName>
                                        </p:attrNameLst>
                                      </p:cBhvr>
                                    </p:animRot>
                                    <p:animRot by="240000">
                                      <p:cBhvr>
                                        <p:cTn id="84" dur="200" fill="hold">
                                          <p:stCondLst>
                                            <p:cond delay="400"/>
                                          </p:stCondLst>
                                        </p:cTn>
                                        <p:tgtEl>
                                          <p:spTgt spid="2052"/>
                                        </p:tgtEl>
                                        <p:attrNameLst>
                                          <p:attrName>r</p:attrName>
                                        </p:attrNameLst>
                                      </p:cBhvr>
                                    </p:animRot>
                                    <p:animRot by="-240000">
                                      <p:cBhvr>
                                        <p:cTn id="85" dur="200" fill="hold">
                                          <p:stCondLst>
                                            <p:cond delay="600"/>
                                          </p:stCondLst>
                                        </p:cTn>
                                        <p:tgtEl>
                                          <p:spTgt spid="2052"/>
                                        </p:tgtEl>
                                        <p:attrNameLst>
                                          <p:attrName>r</p:attrName>
                                        </p:attrNameLst>
                                      </p:cBhvr>
                                    </p:animRot>
                                    <p:animRot by="120000">
                                      <p:cBhvr>
                                        <p:cTn id="86" dur="200" fill="hold">
                                          <p:stCondLst>
                                            <p:cond delay="800"/>
                                          </p:stCondLst>
                                        </p:cTn>
                                        <p:tgtEl>
                                          <p:spTgt spid="205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7"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AF22BB-B8CB-43B2-9A75-2AB6527143BB}" type="slidenum">
              <a:rPr lang="en-US" smtClean="0"/>
              <a:pPr/>
              <a:t>192</a:t>
            </a:fld>
            <a:endParaRPr lang="en-US" dirty="0"/>
          </a:p>
        </p:txBody>
      </p:sp>
      <p:sp>
        <p:nvSpPr>
          <p:cNvPr id="12" name="TextBox 11"/>
          <p:cNvSpPr txBox="1"/>
          <p:nvPr/>
        </p:nvSpPr>
        <p:spPr>
          <a:xfrm>
            <a:off x="1576197" y="180803"/>
            <a:ext cx="1080000" cy="400110"/>
          </a:xfrm>
          <a:prstGeom prst="rect">
            <a:avLst/>
          </a:prstGeom>
          <a:noFill/>
          <a:ln>
            <a:noFill/>
          </a:ln>
        </p:spPr>
        <p:txBody>
          <a:bodyPr wrap="square" rtlCol="0">
            <a:spAutoFit/>
          </a:bodyPr>
          <a:lstStyle/>
          <a:p>
            <a:pPr algn="ctr"/>
            <a:r>
              <a:rPr lang="en-US" sz="2000" b="1" dirty="0"/>
              <a:t>TV - TEa</a:t>
            </a:r>
          </a:p>
        </p:txBody>
      </p:sp>
      <p:sp>
        <p:nvSpPr>
          <p:cNvPr id="70" name="Rectangle 69"/>
          <p:cNvSpPr/>
          <p:nvPr/>
        </p:nvSpPr>
        <p:spPr>
          <a:xfrm>
            <a:off x="5178158" y="99859"/>
            <a:ext cx="1418221" cy="4610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000" b="1" dirty="0">
                <a:solidFill>
                  <a:srgbClr val="7030A0"/>
                </a:solidFill>
              </a:rPr>
              <a:t>TV</a:t>
            </a:r>
            <a:endParaRPr lang="en-US" dirty="0">
              <a:solidFill>
                <a:srgbClr val="7030A0"/>
              </a:solidFill>
            </a:endParaRPr>
          </a:p>
        </p:txBody>
      </p:sp>
      <p:pic>
        <p:nvPicPr>
          <p:cNvPr id="45" name="Content Placeholder 51" descr="http://t2.gstatic.com/images?q=tbn:ANd9GcRQIVmFiKoxUwjTnJcXmFziM_xeJbVyV3e0wFXGf0uOcWzBgOmG"/>
          <p:cNvPicPr>
            <a:picLocks/>
          </p:cNvPicPr>
          <p:nvPr/>
        </p:nvPicPr>
        <p:blipFill rotWithShape="1">
          <a:blip r:embed="rId3">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1745" b="30665"/>
          <a:stretch/>
        </p:blipFill>
        <p:spPr bwMode="auto">
          <a:xfrm>
            <a:off x="3274509" y="1850571"/>
            <a:ext cx="5399445" cy="2039287"/>
          </a:xfrm>
          <a:prstGeom prst="rect">
            <a:avLst/>
          </a:prstGeom>
          <a:noFill/>
          <a:ln>
            <a:noFill/>
          </a:ln>
          <a:extLst>
            <a:ext uri="{53640926-AAD7-44D8-BBD7-CCE9431645EC}">
              <a14:shadowObscured xmlns:a14="http://schemas.microsoft.com/office/drawing/2010/main"/>
            </a:ext>
          </a:extLst>
        </p:spPr>
      </p:pic>
      <p:sp>
        <p:nvSpPr>
          <p:cNvPr id="31" name="TextBox 30"/>
          <p:cNvSpPr txBox="1"/>
          <p:nvPr/>
        </p:nvSpPr>
        <p:spPr>
          <a:xfrm>
            <a:off x="9194006" y="51257"/>
            <a:ext cx="1080000" cy="400110"/>
          </a:xfrm>
          <a:prstGeom prst="rect">
            <a:avLst/>
          </a:prstGeom>
          <a:noFill/>
          <a:ln>
            <a:noFill/>
          </a:ln>
        </p:spPr>
        <p:txBody>
          <a:bodyPr wrap="square" rtlCol="0">
            <a:spAutoFit/>
          </a:bodyPr>
          <a:lstStyle>
            <a:defPPr>
              <a:defRPr lang="en-US"/>
            </a:defPPr>
            <a:lvl1pPr algn="ctr">
              <a:defRPr sz="2000" b="1"/>
            </a:lvl1pPr>
          </a:lstStyle>
          <a:p>
            <a:r>
              <a:rPr lang="en-US" dirty="0"/>
              <a:t>TV + TEa</a:t>
            </a:r>
          </a:p>
        </p:txBody>
      </p:sp>
      <p:sp>
        <p:nvSpPr>
          <p:cNvPr id="15" name="TextBox 14"/>
          <p:cNvSpPr txBox="1"/>
          <p:nvPr/>
        </p:nvSpPr>
        <p:spPr>
          <a:xfrm>
            <a:off x="7009271" y="348119"/>
            <a:ext cx="2035448" cy="523220"/>
          </a:xfrm>
          <a:prstGeom prst="rect">
            <a:avLst/>
          </a:prstGeom>
          <a:noFill/>
        </p:spPr>
        <p:txBody>
          <a:bodyPr wrap="square" rtlCol="0">
            <a:spAutoFit/>
          </a:bodyPr>
          <a:lstStyle>
            <a:defPPr>
              <a:defRPr lang="en-US"/>
            </a:defPPr>
            <a:lvl1pPr>
              <a:defRPr sz="2800"/>
            </a:lvl1pPr>
          </a:lstStyle>
          <a:p>
            <a:r>
              <a:rPr lang="en-US" b="1" dirty="0">
                <a:solidFill>
                  <a:srgbClr val="FF0000"/>
                </a:solidFill>
              </a:rPr>
              <a:t>SMa = 2</a:t>
            </a:r>
          </a:p>
        </p:txBody>
      </p:sp>
      <p:cxnSp>
        <p:nvCxnSpPr>
          <p:cNvPr id="17" name="Straight Connector 16"/>
          <p:cNvCxnSpPr/>
          <p:nvPr/>
        </p:nvCxnSpPr>
        <p:spPr>
          <a:xfrm flipH="1">
            <a:off x="5848080" y="595447"/>
            <a:ext cx="23220" cy="40680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00942" y="552968"/>
            <a:ext cx="0" cy="4068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9734006" y="496160"/>
            <a:ext cx="0" cy="406800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0" name="Content Placeholder 51" descr="http://t2.gstatic.com/images?q=tbn:ANd9GcRQIVmFiKoxUwjTnJcXmFziM_xeJbVyV3e0wFXGf0uOcWzBgOmG"/>
          <p:cNvPicPr>
            <a:picLocks/>
          </p:cNvPicPr>
          <p:nvPr/>
        </p:nvPicPr>
        <p:blipFill rotWithShape="1">
          <a:blip r:embed="rId3">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1745" b="30665"/>
          <a:stretch/>
        </p:blipFill>
        <p:spPr bwMode="auto">
          <a:xfrm>
            <a:off x="1872086" y="2198726"/>
            <a:ext cx="8343070" cy="1642728"/>
          </a:xfrm>
          <a:prstGeom prst="rect">
            <a:avLst/>
          </a:prstGeom>
          <a:noFill/>
          <a:ln>
            <a:noFill/>
          </a:ln>
          <a:extLst>
            <a:ext uri="{53640926-AAD7-44D8-BBD7-CCE9431645EC}">
              <a14:shadowObscured xmlns:a14="http://schemas.microsoft.com/office/drawing/2010/main"/>
            </a:ext>
          </a:extLst>
        </p:spPr>
      </p:pic>
      <p:pic>
        <p:nvPicPr>
          <p:cNvPr id="21" name="Content Placeholder 51" descr="http://t2.gstatic.com/images?q=tbn:ANd9GcRQIVmFiKoxUwjTnJcXmFziM_xeJbVyV3e0wFXGf0uOcWzBgOmG"/>
          <p:cNvPicPr>
            <a:picLocks/>
          </p:cNvPicPr>
          <p:nvPr/>
        </p:nvPicPr>
        <p:blipFill rotWithShape="1">
          <a:blip r:embed="rId3">
            <a:clrChange>
              <a:clrFrom>
                <a:srgbClr val="FFFFFF"/>
              </a:clrFrom>
              <a:clrTo>
                <a:srgbClr val="FFFFFF">
                  <a:alpha val="0"/>
                </a:srgbClr>
              </a:clrTo>
            </a:clrChange>
            <a:duotone>
              <a:prstClr val="black"/>
              <a:schemeClr val="accent6">
                <a:tint val="45000"/>
                <a:satMod val="400000"/>
              </a:schemeClr>
            </a:duotone>
            <a:extLst>
              <a:ext uri="{28A0092B-C50C-407E-A947-70E740481C1C}">
                <a14:useLocalDpi xmlns:a14="http://schemas.microsoft.com/office/drawing/2010/main" val="0"/>
              </a:ext>
            </a:extLst>
          </a:blip>
          <a:srcRect l="1745" b="30665"/>
          <a:stretch/>
        </p:blipFill>
        <p:spPr bwMode="auto">
          <a:xfrm>
            <a:off x="-755750" y="2510283"/>
            <a:ext cx="13860000" cy="1277941"/>
          </a:xfrm>
          <a:prstGeom prst="rect">
            <a:avLst/>
          </a:prstGeom>
          <a:noFill/>
          <a:ln>
            <a:noFill/>
          </a:ln>
          <a:extLst>
            <a:ext uri="{53640926-AAD7-44D8-BBD7-CCE9431645EC}">
              <a14:shadowObscured xmlns:a14="http://schemas.microsoft.com/office/drawing/2010/main"/>
            </a:ext>
          </a:extLst>
        </p:spPr>
      </p:pic>
      <p:pic>
        <p:nvPicPr>
          <p:cNvPr id="24" name="Picture 4" descr="Related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19836" y="1172268"/>
            <a:ext cx="794873" cy="794874"/>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7430087" y="613164"/>
            <a:ext cx="949937" cy="646331"/>
          </a:xfrm>
          <a:prstGeom prst="rect">
            <a:avLst/>
          </a:prstGeom>
          <a:noFill/>
          <a:ln>
            <a:noFill/>
          </a:ln>
        </p:spPr>
        <p:txBody>
          <a:bodyPr wrap="square" rtlCol="0">
            <a:spAutoFit/>
          </a:bodyPr>
          <a:lstStyle>
            <a:defPPr>
              <a:defRPr lang="en-US"/>
            </a:defPPr>
            <a:lvl1pPr algn="ctr">
              <a:defRPr sz="2000" b="1"/>
            </a:lvl1pPr>
          </a:lstStyle>
          <a:p>
            <a:r>
              <a:rPr lang="en-US" sz="3600" dirty="0">
                <a:ln>
                  <a:solidFill>
                    <a:schemeClr val="tx1"/>
                  </a:solidFill>
                </a:ln>
                <a:solidFill>
                  <a:srgbClr val="FFC000"/>
                </a:solidFill>
              </a:rPr>
              <a:t>QC</a:t>
            </a:r>
          </a:p>
        </p:txBody>
      </p:sp>
      <p:sp>
        <p:nvSpPr>
          <p:cNvPr id="22" name="TextBox 21"/>
          <p:cNvSpPr txBox="1"/>
          <p:nvPr/>
        </p:nvSpPr>
        <p:spPr>
          <a:xfrm>
            <a:off x="2791291" y="5052747"/>
            <a:ext cx="6339754" cy="523220"/>
          </a:xfrm>
          <a:prstGeom prst="rect">
            <a:avLst/>
          </a:prstGeom>
          <a:noFill/>
        </p:spPr>
        <p:txBody>
          <a:bodyPr wrap="square" rtlCol="0">
            <a:spAutoFit/>
          </a:bodyPr>
          <a:lstStyle/>
          <a:p>
            <a:pPr algn="r" rtl="1"/>
            <a:r>
              <a:rPr lang="fa-IR" sz="2800" b="1" dirty="0">
                <a:solidFill>
                  <a:srgbClr val="FF0000"/>
                </a:solidFill>
              </a:rPr>
              <a:t>2 - خطای اتفاقی </a:t>
            </a:r>
            <a:r>
              <a:rPr lang="en-US" sz="2800" b="1" dirty="0">
                <a:solidFill>
                  <a:srgbClr val="FF0000"/>
                </a:solidFill>
              </a:rPr>
              <a:t>(RE)</a:t>
            </a:r>
            <a:r>
              <a:rPr lang="fa-IR" sz="2800" b="1" dirty="0">
                <a:solidFill>
                  <a:srgbClr val="FF0000"/>
                </a:solidFill>
              </a:rPr>
              <a:t>: </a:t>
            </a:r>
            <a:r>
              <a:rPr lang="fa-IR" sz="2800" dirty="0"/>
              <a:t>چند برابر شدن عدم دقت</a:t>
            </a:r>
            <a:endParaRPr lang="en-US" sz="2800" dirty="0"/>
          </a:p>
        </p:txBody>
      </p:sp>
    </p:spTree>
    <p:extLst>
      <p:ext uri="{BB962C8B-B14F-4D97-AF65-F5344CB8AC3E}">
        <p14:creationId xmlns:p14="http://schemas.microsoft.com/office/powerpoint/2010/main" val="39758667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20"/>
                                        </p:tgtEl>
                                      </p:cBhvr>
                                    </p:animEffect>
                                    <p:set>
                                      <p:cBhvr>
                                        <p:cTn id="15" dur="1" fill="hold">
                                          <p:stCondLst>
                                            <p:cond delay="499"/>
                                          </p:stCondLst>
                                        </p:cTn>
                                        <p:tgtEl>
                                          <p:spTgt spid="20"/>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par>
                          <p:cTn id="19" fill="hold">
                            <p:stCondLst>
                              <p:cond delay="500"/>
                            </p:stCondLst>
                            <p:childTnLst>
                              <p:par>
                                <p:cTn id="20" presetID="32" presetClass="emph" presetSubtype="0" fill="hold" nodeType="afterEffect">
                                  <p:stCondLst>
                                    <p:cond delay="0"/>
                                  </p:stCondLst>
                                  <p:childTnLst>
                                    <p:animRot by="120000">
                                      <p:cBhvr>
                                        <p:cTn id="21" dur="100" fill="hold">
                                          <p:stCondLst>
                                            <p:cond delay="0"/>
                                          </p:stCondLst>
                                        </p:cTn>
                                        <p:tgtEl>
                                          <p:spTgt spid="24"/>
                                        </p:tgtEl>
                                        <p:attrNameLst>
                                          <p:attrName>r</p:attrName>
                                        </p:attrNameLst>
                                      </p:cBhvr>
                                    </p:animRot>
                                    <p:animRot by="-240000">
                                      <p:cBhvr>
                                        <p:cTn id="22" dur="200" fill="hold">
                                          <p:stCondLst>
                                            <p:cond delay="200"/>
                                          </p:stCondLst>
                                        </p:cTn>
                                        <p:tgtEl>
                                          <p:spTgt spid="24"/>
                                        </p:tgtEl>
                                        <p:attrNameLst>
                                          <p:attrName>r</p:attrName>
                                        </p:attrNameLst>
                                      </p:cBhvr>
                                    </p:animRot>
                                    <p:animRot by="240000">
                                      <p:cBhvr>
                                        <p:cTn id="23" dur="200" fill="hold">
                                          <p:stCondLst>
                                            <p:cond delay="400"/>
                                          </p:stCondLst>
                                        </p:cTn>
                                        <p:tgtEl>
                                          <p:spTgt spid="24"/>
                                        </p:tgtEl>
                                        <p:attrNameLst>
                                          <p:attrName>r</p:attrName>
                                        </p:attrNameLst>
                                      </p:cBhvr>
                                    </p:animRot>
                                    <p:animRot by="-240000">
                                      <p:cBhvr>
                                        <p:cTn id="24" dur="200" fill="hold">
                                          <p:stCondLst>
                                            <p:cond delay="600"/>
                                          </p:stCondLst>
                                        </p:cTn>
                                        <p:tgtEl>
                                          <p:spTgt spid="24"/>
                                        </p:tgtEl>
                                        <p:attrNameLst>
                                          <p:attrName>r</p:attrName>
                                        </p:attrNameLst>
                                      </p:cBhvr>
                                    </p:animRot>
                                    <p:animRot by="120000">
                                      <p:cBhvr>
                                        <p:cTn id="25" dur="200" fill="hold">
                                          <p:stCondLst>
                                            <p:cond delay="800"/>
                                          </p:stCondLst>
                                        </p:cTn>
                                        <p:tgtEl>
                                          <p:spTgt spid="24"/>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2" name="drumroll.wav"/>
                                        </p:tgtEl>
                                      </p:cMediaNode>
                                    </p:audio>
                                  </p:subTnLst>
                                </p:cTn>
                              </p:par>
                            </p:childTnLst>
                          </p:cTn>
                        </p:par>
                        <p:par>
                          <p:cTn id="26" fill="hold">
                            <p:stCondLst>
                              <p:cond delay="3500"/>
                            </p:stCondLst>
                            <p:childTnLst>
                              <p:par>
                                <p:cTn id="27" presetID="32" presetClass="emph" presetSubtype="0" fill="hold" nodeType="afterEffect">
                                  <p:stCondLst>
                                    <p:cond delay="0"/>
                                  </p:stCondLst>
                                  <p:childTnLst>
                                    <p:animRot by="120000">
                                      <p:cBhvr>
                                        <p:cTn id="28" dur="100" fill="hold">
                                          <p:stCondLst>
                                            <p:cond delay="0"/>
                                          </p:stCondLst>
                                        </p:cTn>
                                        <p:tgtEl>
                                          <p:spTgt spid="24"/>
                                        </p:tgtEl>
                                        <p:attrNameLst>
                                          <p:attrName>r</p:attrName>
                                        </p:attrNameLst>
                                      </p:cBhvr>
                                    </p:animRot>
                                    <p:animRot by="-240000">
                                      <p:cBhvr>
                                        <p:cTn id="29" dur="200" fill="hold">
                                          <p:stCondLst>
                                            <p:cond delay="200"/>
                                          </p:stCondLst>
                                        </p:cTn>
                                        <p:tgtEl>
                                          <p:spTgt spid="24"/>
                                        </p:tgtEl>
                                        <p:attrNameLst>
                                          <p:attrName>r</p:attrName>
                                        </p:attrNameLst>
                                      </p:cBhvr>
                                    </p:animRot>
                                    <p:animRot by="240000">
                                      <p:cBhvr>
                                        <p:cTn id="30" dur="200" fill="hold">
                                          <p:stCondLst>
                                            <p:cond delay="400"/>
                                          </p:stCondLst>
                                        </p:cTn>
                                        <p:tgtEl>
                                          <p:spTgt spid="24"/>
                                        </p:tgtEl>
                                        <p:attrNameLst>
                                          <p:attrName>r</p:attrName>
                                        </p:attrNameLst>
                                      </p:cBhvr>
                                    </p:animRot>
                                    <p:animRot by="-240000">
                                      <p:cBhvr>
                                        <p:cTn id="31" dur="200" fill="hold">
                                          <p:stCondLst>
                                            <p:cond delay="600"/>
                                          </p:stCondLst>
                                        </p:cTn>
                                        <p:tgtEl>
                                          <p:spTgt spid="24"/>
                                        </p:tgtEl>
                                        <p:attrNameLst>
                                          <p:attrName>r</p:attrName>
                                        </p:attrNameLst>
                                      </p:cBhvr>
                                    </p:animRot>
                                    <p:animRot by="120000">
                                      <p:cBhvr>
                                        <p:cTn id="32" dur="200" fill="hold">
                                          <p:stCondLst>
                                            <p:cond delay="800"/>
                                          </p:stCondLst>
                                        </p:cTn>
                                        <p:tgtEl>
                                          <p:spTgt spid="24"/>
                                        </p:tgtEl>
                                        <p:attrNameLst>
                                          <p:attrName>r</p:attrName>
                                        </p:attrNameLst>
                                      </p:cBhvr>
                                    </p:animRot>
                                  </p:childTnLst>
                                </p:cTn>
                              </p:par>
                            </p:childTnLst>
                          </p:cTn>
                        </p:par>
                        <p:par>
                          <p:cTn id="33" fill="hold">
                            <p:stCondLst>
                              <p:cond delay="4500"/>
                            </p:stCondLst>
                            <p:childTnLst>
                              <p:par>
                                <p:cTn id="34" presetID="32" presetClass="emph" presetSubtype="0" fill="hold" nodeType="afterEffect">
                                  <p:stCondLst>
                                    <p:cond delay="0"/>
                                  </p:stCondLst>
                                  <p:childTnLst>
                                    <p:animRot by="120000">
                                      <p:cBhvr>
                                        <p:cTn id="35" dur="100" fill="hold">
                                          <p:stCondLst>
                                            <p:cond delay="0"/>
                                          </p:stCondLst>
                                        </p:cTn>
                                        <p:tgtEl>
                                          <p:spTgt spid="24"/>
                                        </p:tgtEl>
                                        <p:attrNameLst>
                                          <p:attrName>r</p:attrName>
                                        </p:attrNameLst>
                                      </p:cBhvr>
                                    </p:animRot>
                                    <p:animRot by="-240000">
                                      <p:cBhvr>
                                        <p:cTn id="36" dur="200" fill="hold">
                                          <p:stCondLst>
                                            <p:cond delay="200"/>
                                          </p:stCondLst>
                                        </p:cTn>
                                        <p:tgtEl>
                                          <p:spTgt spid="24"/>
                                        </p:tgtEl>
                                        <p:attrNameLst>
                                          <p:attrName>r</p:attrName>
                                        </p:attrNameLst>
                                      </p:cBhvr>
                                    </p:animRot>
                                    <p:animRot by="240000">
                                      <p:cBhvr>
                                        <p:cTn id="37" dur="200" fill="hold">
                                          <p:stCondLst>
                                            <p:cond delay="400"/>
                                          </p:stCondLst>
                                        </p:cTn>
                                        <p:tgtEl>
                                          <p:spTgt spid="24"/>
                                        </p:tgtEl>
                                        <p:attrNameLst>
                                          <p:attrName>r</p:attrName>
                                        </p:attrNameLst>
                                      </p:cBhvr>
                                    </p:animRot>
                                    <p:animRot by="-240000">
                                      <p:cBhvr>
                                        <p:cTn id="38" dur="200" fill="hold">
                                          <p:stCondLst>
                                            <p:cond delay="600"/>
                                          </p:stCondLst>
                                        </p:cTn>
                                        <p:tgtEl>
                                          <p:spTgt spid="24"/>
                                        </p:tgtEl>
                                        <p:attrNameLst>
                                          <p:attrName>r</p:attrName>
                                        </p:attrNameLst>
                                      </p:cBhvr>
                                    </p:animRot>
                                    <p:animRot by="120000">
                                      <p:cBhvr>
                                        <p:cTn id="39" dur="200" fill="hold">
                                          <p:stCondLst>
                                            <p:cond delay="800"/>
                                          </p:stCondLst>
                                        </p:cTn>
                                        <p:tgtEl>
                                          <p:spTgt spid="24"/>
                                        </p:tgtEl>
                                        <p:attrNameLst>
                                          <p:attrName>r</p:attrName>
                                        </p:attrNameLst>
                                      </p:cBhvr>
                                    </p:animRot>
                                  </p:childTnLst>
                                </p:cTn>
                              </p:par>
                            </p:childTnLst>
                          </p:cTn>
                        </p:par>
                        <p:par>
                          <p:cTn id="40" fill="hold">
                            <p:stCondLst>
                              <p:cond delay="5500"/>
                            </p:stCondLst>
                            <p:childTnLst>
                              <p:par>
                                <p:cTn id="41" presetID="32" presetClass="emph" presetSubtype="0" fill="hold" nodeType="afterEffect">
                                  <p:stCondLst>
                                    <p:cond delay="0"/>
                                  </p:stCondLst>
                                  <p:childTnLst>
                                    <p:animRot by="120000">
                                      <p:cBhvr>
                                        <p:cTn id="42" dur="100" fill="hold">
                                          <p:stCondLst>
                                            <p:cond delay="0"/>
                                          </p:stCondLst>
                                        </p:cTn>
                                        <p:tgtEl>
                                          <p:spTgt spid="24"/>
                                        </p:tgtEl>
                                        <p:attrNameLst>
                                          <p:attrName>r</p:attrName>
                                        </p:attrNameLst>
                                      </p:cBhvr>
                                    </p:animRot>
                                    <p:animRot by="-240000">
                                      <p:cBhvr>
                                        <p:cTn id="43" dur="200" fill="hold">
                                          <p:stCondLst>
                                            <p:cond delay="200"/>
                                          </p:stCondLst>
                                        </p:cTn>
                                        <p:tgtEl>
                                          <p:spTgt spid="24"/>
                                        </p:tgtEl>
                                        <p:attrNameLst>
                                          <p:attrName>r</p:attrName>
                                        </p:attrNameLst>
                                      </p:cBhvr>
                                    </p:animRot>
                                    <p:animRot by="240000">
                                      <p:cBhvr>
                                        <p:cTn id="44" dur="200" fill="hold">
                                          <p:stCondLst>
                                            <p:cond delay="400"/>
                                          </p:stCondLst>
                                        </p:cTn>
                                        <p:tgtEl>
                                          <p:spTgt spid="24"/>
                                        </p:tgtEl>
                                        <p:attrNameLst>
                                          <p:attrName>r</p:attrName>
                                        </p:attrNameLst>
                                      </p:cBhvr>
                                    </p:animRot>
                                    <p:animRot by="-240000">
                                      <p:cBhvr>
                                        <p:cTn id="45" dur="200" fill="hold">
                                          <p:stCondLst>
                                            <p:cond delay="600"/>
                                          </p:stCondLst>
                                        </p:cTn>
                                        <p:tgtEl>
                                          <p:spTgt spid="24"/>
                                        </p:tgtEl>
                                        <p:attrNameLst>
                                          <p:attrName>r</p:attrName>
                                        </p:attrNameLst>
                                      </p:cBhvr>
                                    </p:animRot>
                                    <p:animRot by="120000">
                                      <p:cBhvr>
                                        <p:cTn id="46" dur="200" fill="hold">
                                          <p:stCondLst>
                                            <p:cond delay="800"/>
                                          </p:stCondLst>
                                        </p:cTn>
                                        <p:tgtEl>
                                          <p:spTgt spid="24"/>
                                        </p:tgtEl>
                                        <p:attrNameLst>
                                          <p:attrName>r</p:attrName>
                                        </p:attrNameLst>
                                      </p:cBhvr>
                                    </p:animRot>
                                  </p:childTnLst>
                                </p:cTn>
                              </p:par>
                            </p:childTnLst>
                          </p:cTn>
                        </p:par>
                        <p:par>
                          <p:cTn id="47" fill="hold">
                            <p:stCondLst>
                              <p:cond delay="6500"/>
                            </p:stCondLst>
                            <p:childTnLst>
                              <p:par>
                                <p:cTn id="48" presetID="32" presetClass="emph" presetSubtype="0" fill="hold" nodeType="afterEffect">
                                  <p:stCondLst>
                                    <p:cond delay="0"/>
                                  </p:stCondLst>
                                  <p:childTnLst>
                                    <p:animRot by="120000">
                                      <p:cBhvr>
                                        <p:cTn id="49" dur="100" fill="hold">
                                          <p:stCondLst>
                                            <p:cond delay="0"/>
                                          </p:stCondLst>
                                        </p:cTn>
                                        <p:tgtEl>
                                          <p:spTgt spid="24"/>
                                        </p:tgtEl>
                                        <p:attrNameLst>
                                          <p:attrName>r</p:attrName>
                                        </p:attrNameLst>
                                      </p:cBhvr>
                                    </p:animRot>
                                    <p:animRot by="-240000">
                                      <p:cBhvr>
                                        <p:cTn id="50" dur="200" fill="hold">
                                          <p:stCondLst>
                                            <p:cond delay="200"/>
                                          </p:stCondLst>
                                        </p:cTn>
                                        <p:tgtEl>
                                          <p:spTgt spid="24"/>
                                        </p:tgtEl>
                                        <p:attrNameLst>
                                          <p:attrName>r</p:attrName>
                                        </p:attrNameLst>
                                      </p:cBhvr>
                                    </p:animRot>
                                    <p:animRot by="240000">
                                      <p:cBhvr>
                                        <p:cTn id="51" dur="200" fill="hold">
                                          <p:stCondLst>
                                            <p:cond delay="400"/>
                                          </p:stCondLst>
                                        </p:cTn>
                                        <p:tgtEl>
                                          <p:spTgt spid="24"/>
                                        </p:tgtEl>
                                        <p:attrNameLst>
                                          <p:attrName>r</p:attrName>
                                        </p:attrNameLst>
                                      </p:cBhvr>
                                    </p:animRot>
                                    <p:animRot by="-240000">
                                      <p:cBhvr>
                                        <p:cTn id="52" dur="200" fill="hold">
                                          <p:stCondLst>
                                            <p:cond delay="600"/>
                                          </p:stCondLst>
                                        </p:cTn>
                                        <p:tgtEl>
                                          <p:spTgt spid="24"/>
                                        </p:tgtEl>
                                        <p:attrNameLst>
                                          <p:attrName>r</p:attrName>
                                        </p:attrNameLst>
                                      </p:cBhvr>
                                    </p:animRot>
                                    <p:animRot by="120000">
                                      <p:cBhvr>
                                        <p:cTn id="53" dur="200" fill="hold">
                                          <p:stCondLst>
                                            <p:cond delay="800"/>
                                          </p:stCondLst>
                                        </p:cTn>
                                        <p:tgtEl>
                                          <p:spTgt spid="24"/>
                                        </p:tgtEl>
                                        <p:attrNameLst>
                                          <p:attrName>r</p:attrName>
                                        </p:attrNameLst>
                                      </p:cBhvr>
                                    </p:animRo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Effect transition="in" filter="wipe(right)">
                                      <p:cBhvr>
                                        <p:cTn id="5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15386"/>
          <a:stretch/>
        </p:blipFill>
        <p:spPr>
          <a:xfrm flipH="1">
            <a:off x="-1323" y="27382"/>
            <a:ext cx="12179675" cy="6858002"/>
          </a:xfrm>
          <a:prstGeom prst="rect">
            <a:avLst/>
          </a:prstGeom>
        </p:spPr>
      </p:pic>
      <p:sp>
        <p:nvSpPr>
          <p:cNvPr id="2" name="TextBox 1"/>
          <p:cNvSpPr txBox="1"/>
          <p:nvPr/>
        </p:nvSpPr>
        <p:spPr>
          <a:xfrm rot="21270263">
            <a:off x="3318829" y="4782654"/>
            <a:ext cx="9262494" cy="1862048"/>
          </a:xfrm>
          <a:prstGeom prst="rect">
            <a:avLst/>
          </a:prstGeom>
          <a:noFill/>
        </p:spPr>
        <p:txBody>
          <a:bodyPr wrap="square" rtlCol="0">
            <a:spAutoFit/>
            <a:scene3d>
              <a:camera prst="isometricOffAxis1Top"/>
              <a:lightRig rig="threePt" dir="t"/>
            </a:scene3d>
          </a:bodyPr>
          <a:lstStyle/>
          <a:p>
            <a:pPr algn="ctr" rtl="1"/>
            <a:r>
              <a:rPr lang="fa-IR" sz="11500" b="1" dirty="0">
                <a:ln>
                  <a:solidFill>
                    <a:schemeClr val="tx1"/>
                  </a:solidFill>
                </a:ln>
                <a:solidFill>
                  <a:schemeClr val="bg1"/>
                </a:solidFill>
              </a:rPr>
              <a:t>پایدار؛ تحت کنترل</a:t>
            </a:r>
            <a:endParaRPr lang="en-US" sz="11500" b="1" dirty="0">
              <a:ln>
                <a:solidFill>
                  <a:schemeClr val="tx1"/>
                </a:solidFill>
              </a:ln>
              <a:solidFill>
                <a:schemeClr val="bg1"/>
              </a:solidFill>
            </a:endParaRPr>
          </a:p>
        </p:txBody>
      </p:sp>
      <p:sp>
        <p:nvSpPr>
          <p:cNvPr id="10" name="Down Arrow 9"/>
          <p:cNvSpPr/>
          <p:nvPr/>
        </p:nvSpPr>
        <p:spPr>
          <a:xfrm>
            <a:off x="5026483" y="5157813"/>
            <a:ext cx="690749" cy="57822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a:t>
            </a:r>
          </a:p>
        </p:txBody>
      </p:sp>
      <p:sp>
        <p:nvSpPr>
          <p:cNvPr id="11" name="Down Arrow 10"/>
          <p:cNvSpPr/>
          <p:nvPr/>
        </p:nvSpPr>
        <p:spPr>
          <a:xfrm>
            <a:off x="2421914" y="4224817"/>
            <a:ext cx="690749" cy="57822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a:t>
            </a:r>
          </a:p>
        </p:txBody>
      </p:sp>
      <p:sp>
        <p:nvSpPr>
          <p:cNvPr id="12" name="Down Arrow 11"/>
          <p:cNvSpPr/>
          <p:nvPr/>
        </p:nvSpPr>
        <p:spPr>
          <a:xfrm>
            <a:off x="3697156" y="4636685"/>
            <a:ext cx="690749" cy="578223"/>
          </a:xfrm>
          <a:prstGeom prst="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B</a:t>
            </a:r>
            <a:endParaRPr lang="en-US" b="1" dirty="0">
              <a:solidFill>
                <a:schemeClr val="tx1"/>
              </a:solidFill>
            </a:endParaRPr>
          </a:p>
        </p:txBody>
      </p:sp>
      <p:sp>
        <p:nvSpPr>
          <p:cNvPr id="16" name="Down Arrow 15"/>
          <p:cNvSpPr/>
          <p:nvPr/>
        </p:nvSpPr>
        <p:spPr>
          <a:xfrm>
            <a:off x="5026483" y="5162627"/>
            <a:ext cx="690749" cy="578223"/>
          </a:xfrm>
          <a:prstGeom prst="downArrow">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a:t>
            </a:r>
          </a:p>
        </p:txBody>
      </p:sp>
      <p:sp>
        <p:nvSpPr>
          <p:cNvPr id="17" name="Down Arrow 16"/>
          <p:cNvSpPr/>
          <p:nvPr/>
        </p:nvSpPr>
        <p:spPr>
          <a:xfrm>
            <a:off x="3694734" y="4631476"/>
            <a:ext cx="690749" cy="578223"/>
          </a:xfrm>
          <a:prstGeom prst="downArrow">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B</a:t>
            </a:r>
          </a:p>
        </p:txBody>
      </p:sp>
      <p:sp>
        <p:nvSpPr>
          <p:cNvPr id="18" name="Down Arrow 17"/>
          <p:cNvSpPr/>
          <p:nvPr/>
        </p:nvSpPr>
        <p:spPr>
          <a:xfrm>
            <a:off x="2424336" y="4239479"/>
            <a:ext cx="690749" cy="578223"/>
          </a:xfrm>
          <a:prstGeom prst="downArrow">
            <a:avLst/>
          </a:prstGeom>
          <a:solidFill>
            <a:srgbClr val="00B05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a:t>
            </a:r>
          </a:p>
        </p:txBody>
      </p:sp>
      <p:sp>
        <p:nvSpPr>
          <p:cNvPr id="19" name="TextBox 18"/>
          <p:cNvSpPr txBox="1"/>
          <p:nvPr/>
        </p:nvSpPr>
        <p:spPr>
          <a:xfrm>
            <a:off x="943355" y="1977321"/>
            <a:ext cx="9415764" cy="523220"/>
          </a:xfrm>
          <a:prstGeom prst="rect">
            <a:avLst/>
          </a:prstGeom>
          <a:solidFill>
            <a:schemeClr val="bg1"/>
          </a:solidFill>
        </p:spPr>
        <p:txBody>
          <a:bodyPr wrap="square" rtlCol="0">
            <a:spAutoFit/>
          </a:bodyPr>
          <a:lstStyle/>
          <a:p>
            <a:pPr marL="457200" indent="-457200" algn="r" rtl="1">
              <a:buFont typeface="Wingdings" panose="05000000000000000000" pitchFamily="2" charset="2"/>
              <a:buChar char="ü"/>
            </a:pPr>
            <a:r>
              <a:rPr lang="fa-IR" sz="2800" b="1" dirty="0"/>
              <a:t>هر چه از حاشیه دورتر، حاشیه امنیت بیشتر (ایمن‌تر)</a:t>
            </a:r>
            <a:endParaRPr lang="en-US" sz="2800" b="1" dirty="0"/>
          </a:p>
        </p:txBody>
      </p:sp>
      <p:sp>
        <p:nvSpPr>
          <p:cNvPr id="22" name="TextBox 21"/>
          <p:cNvSpPr txBox="1"/>
          <p:nvPr/>
        </p:nvSpPr>
        <p:spPr>
          <a:xfrm>
            <a:off x="943355" y="2905780"/>
            <a:ext cx="9427516" cy="523220"/>
          </a:xfrm>
          <a:prstGeom prst="rect">
            <a:avLst/>
          </a:prstGeom>
          <a:solidFill>
            <a:schemeClr val="bg1"/>
          </a:solidFill>
        </p:spPr>
        <p:txBody>
          <a:bodyPr wrap="square" rtlCol="0">
            <a:spAutoFit/>
          </a:bodyPr>
          <a:lstStyle/>
          <a:p>
            <a:pPr marL="457200" indent="-457200" algn="r" rtl="1">
              <a:buFont typeface="Wingdings" panose="05000000000000000000" pitchFamily="2" charset="2"/>
              <a:buChar char="ü"/>
            </a:pPr>
            <a:r>
              <a:rPr lang="fa-IR" sz="2800" b="1" dirty="0"/>
              <a:t>هر چه حاشیه امنیت بیشتر، مراقبت کمتر</a:t>
            </a:r>
            <a:endParaRPr lang="en-US" sz="2800" b="1" dirty="0"/>
          </a:p>
        </p:txBody>
      </p:sp>
      <p:sp>
        <p:nvSpPr>
          <p:cNvPr id="13" name="TextBox 12">
            <a:extLst>
              <a:ext uri="{FF2B5EF4-FFF2-40B4-BE49-F238E27FC236}">
                <a16:creationId xmlns:a16="http://schemas.microsoft.com/office/drawing/2014/main" id="{16497073-181B-483B-AB5F-9A56693D2483}"/>
              </a:ext>
            </a:extLst>
          </p:cNvPr>
          <p:cNvSpPr txBox="1"/>
          <p:nvPr/>
        </p:nvSpPr>
        <p:spPr>
          <a:xfrm rot="21270263">
            <a:off x="1533863" y="4935540"/>
            <a:ext cx="12526217" cy="1569660"/>
          </a:xfrm>
          <a:prstGeom prst="rect">
            <a:avLst/>
          </a:prstGeom>
          <a:noFill/>
        </p:spPr>
        <p:txBody>
          <a:bodyPr wrap="square" rtlCol="0">
            <a:spAutoFit/>
            <a:scene3d>
              <a:camera prst="isometricOffAxis1Top"/>
              <a:lightRig rig="threePt" dir="t"/>
            </a:scene3d>
          </a:bodyPr>
          <a:lstStyle/>
          <a:p>
            <a:pPr algn="ctr" rtl="1"/>
            <a:r>
              <a:rPr lang="fa-IR" sz="9600" b="1" dirty="0">
                <a:ln>
                  <a:solidFill>
                    <a:srgbClr val="FF0000"/>
                  </a:solidFill>
                </a:ln>
                <a:solidFill>
                  <a:srgbClr val="FF0000"/>
                </a:solidFill>
              </a:rPr>
              <a:t>ناپایدار؛ بیرون از کنترل</a:t>
            </a:r>
            <a:endParaRPr lang="en-US" sz="9600" b="1" dirty="0">
              <a:ln>
                <a:solidFill>
                  <a:srgbClr val="FF0000"/>
                </a:solidFill>
              </a:ln>
              <a:solidFill>
                <a:srgbClr val="FF0000"/>
              </a:solidFill>
            </a:endParaRPr>
          </a:p>
        </p:txBody>
      </p:sp>
    </p:spTree>
    <p:extLst>
      <p:ext uri="{BB962C8B-B14F-4D97-AF65-F5344CB8AC3E}">
        <p14:creationId xmlns:p14="http://schemas.microsoft.com/office/powerpoint/2010/main" val="40039761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circle(in)">
                                      <p:cBhvr>
                                        <p:cTn id="10" dur="2000"/>
                                        <p:tgtEl>
                                          <p:spTgt spid="12"/>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2"/>
                                        </p:tgtEl>
                                      </p:cBhvr>
                                    </p:animEffect>
                                    <p:set>
                                      <p:cBhvr>
                                        <p:cTn id="18" dur="1" fill="hold">
                                          <p:stCondLst>
                                            <p:cond delay="499"/>
                                          </p:stCondLst>
                                        </p:cTn>
                                        <p:tgtEl>
                                          <p:spTgt spid="2"/>
                                        </p:tgtEl>
                                        <p:attrNameLst>
                                          <p:attrName>style.visibility</p:attrName>
                                        </p:attrNameLst>
                                      </p:cBhvr>
                                      <p:to>
                                        <p:strVal val="hidden"/>
                                      </p:to>
                                    </p:se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randombar(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up)">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up)">
                                      <p:cBhvr>
                                        <p:cTn id="37" dur="500"/>
                                        <p:tgtEl>
                                          <p:spTgt spid="16"/>
                                        </p:tgtEl>
                                      </p:cBhvr>
                                    </p:animEffect>
                                  </p:childTnLst>
                                </p:cTn>
                              </p:par>
                            </p:childTnLst>
                          </p:cTn>
                        </p:par>
                        <p:par>
                          <p:cTn id="38" fill="hold">
                            <p:stCondLst>
                              <p:cond delay="500"/>
                            </p:stCondLst>
                            <p:childTnLst>
                              <p:par>
                                <p:cTn id="39" presetID="42" presetClass="entr" presetSubtype="0" fill="hold" grpId="0" nodeType="afterEffect">
                                  <p:stCondLst>
                                    <p:cond delay="100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anim calcmode="lin" valueType="num">
                                      <p:cBhvr>
                                        <p:cTn id="42" dur="1000" fill="hold"/>
                                        <p:tgtEl>
                                          <p:spTgt spid="19"/>
                                        </p:tgtEl>
                                        <p:attrNameLst>
                                          <p:attrName>ppt_x</p:attrName>
                                        </p:attrNameLst>
                                      </p:cBhvr>
                                      <p:tavLst>
                                        <p:tav tm="0">
                                          <p:val>
                                            <p:strVal val="#ppt_x"/>
                                          </p:val>
                                        </p:tav>
                                        <p:tav tm="100000">
                                          <p:val>
                                            <p:strVal val="#ppt_x"/>
                                          </p:val>
                                        </p:tav>
                                      </p:tavLst>
                                    </p:anim>
                                    <p:anim calcmode="lin" valueType="num">
                                      <p:cBhvr>
                                        <p:cTn id="43" dur="1000" fill="hold"/>
                                        <p:tgtEl>
                                          <p:spTgt spid="19"/>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2" presetClass="entr" presetSubtype="0" fill="hold" grpId="0" nodeType="afterEffect">
                                  <p:stCondLst>
                                    <p:cond delay="100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animBg="1"/>
      <p:bldP spid="11" grpId="0" animBg="1"/>
      <p:bldP spid="12" grpId="0" animBg="1"/>
      <p:bldP spid="16" grpId="0" animBg="1"/>
      <p:bldP spid="17" grpId="0" animBg="1"/>
      <p:bldP spid="18" grpId="0" animBg="1"/>
      <p:bldP spid="19" grpId="0" animBg="1"/>
      <p:bldP spid="22" grpId="0" animBg="1"/>
      <p:bldP spid="13" grpId="0"/>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Down Arrow 54"/>
          <p:cNvSpPr/>
          <p:nvPr/>
        </p:nvSpPr>
        <p:spPr>
          <a:xfrm>
            <a:off x="7032075" y="2577392"/>
            <a:ext cx="914400" cy="64008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a:solidFill>
                    <a:schemeClr val="tx1"/>
                  </a:solidFill>
                </a:ln>
                <a:solidFill>
                  <a:schemeClr val="tx1"/>
                </a:solidFill>
              </a:rPr>
              <a:t>B</a:t>
            </a:r>
          </a:p>
        </p:txBody>
      </p:sp>
      <p:sp>
        <p:nvSpPr>
          <p:cNvPr id="4" name="Slide Number Placeholder 3"/>
          <p:cNvSpPr>
            <a:spLocks noGrp="1"/>
          </p:cNvSpPr>
          <p:nvPr>
            <p:ph type="sldNum" sz="quarter" idx="12"/>
          </p:nvPr>
        </p:nvSpPr>
        <p:spPr/>
        <p:txBody>
          <a:bodyPr/>
          <a:lstStyle/>
          <a:p>
            <a:fld id="{6FAF22BB-B8CB-43B2-9A75-2AB6527143BB}" type="slidenum">
              <a:rPr lang="en-US" smtClean="0"/>
              <a:pPr/>
              <a:t>194</a:t>
            </a:fld>
            <a:endParaRPr lang="en-US" dirty="0"/>
          </a:p>
        </p:txBody>
      </p:sp>
      <p:cxnSp>
        <p:nvCxnSpPr>
          <p:cNvPr id="10" name="Straight Connector 9"/>
          <p:cNvCxnSpPr/>
          <p:nvPr/>
        </p:nvCxnSpPr>
        <p:spPr>
          <a:xfrm flipH="1">
            <a:off x="5848080" y="595447"/>
            <a:ext cx="23220" cy="64008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30051" y="100120"/>
            <a:ext cx="1618778" cy="400110"/>
          </a:xfrm>
          <a:prstGeom prst="rect">
            <a:avLst/>
          </a:prstGeom>
          <a:noFill/>
        </p:spPr>
        <p:txBody>
          <a:bodyPr wrap="square" rtlCol="0">
            <a:spAutoFit/>
          </a:bodyPr>
          <a:lstStyle/>
          <a:p>
            <a:r>
              <a:rPr lang="en-US" sz="2000" b="1" dirty="0"/>
              <a:t>- TEa = 93 g/L</a:t>
            </a:r>
          </a:p>
        </p:txBody>
      </p:sp>
      <p:sp>
        <p:nvSpPr>
          <p:cNvPr id="70" name="Rectangle 69"/>
          <p:cNvSpPr/>
          <p:nvPr/>
        </p:nvSpPr>
        <p:spPr>
          <a:xfrm>
            <a:off x="5060956" y="-9686"/>
            <a:ext cx="1620688" cy="680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400" b="1" dirty="0">
                <a:solidFill>
                  <a:srgbClr val="7030A0"/>
                </a:solidFill>
              </a:rPr>
              <a:t>Target</a:t>
            </a:r>
          </a:p>
          <a:p>
            <a:pPr algn="ctr" rtl="1"/>
            <a:r>
              <a:rPr lang="en-US" sz="2400" b="1" dirty="0">
                <a:solidFill>
                  <a:srgbClr val="7030A0"/>
                </a:solidFill>
              </a:rPr>
              <a:t>100 g/L</a:t>
            </a:r>
            <a:endParaRPr lang="en-US" sz="2000" dirty="0">
              <a:solidFill>
                <a:srgbClr val="7030A0"/>
              </a:solidFill>
            </a:endParaRPr>
          </a:p>
        </p:txBody>
      </p:sp>
      <p:cxnSp>
        <p:nvCxnSpPr>
          <p:cNvPr id="54" name="Straight Connector 53"/>
          <p:cNvCxnSpPr/>
          <p:nvPr/>
        </p:nvCxnSpPr>
        <p:spPr>
          <a:xfrm>
            <a:off x="2362200" y="461527"/>
            <a:ext cx="0" cy="64899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982200" y="365530"/>
            <a:ext cx="0" cy="64899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7996107" y="5472323"/>
            <a:ext cx="201168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966520" y="3318673"/>
            <a:ext cx="301752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052379" y="4023299"/>
            <a:ext cx="192024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45" name="Content Placeholder 51" descr="http://t2.gstatic.com/images?q=tbn:ANd9GcRQIVmFiKoxUwjTnJcXmFziM_xeJbVyV3e0wFXGf0uOcWzBgOmG"/>
          <p:cNvPicPr>
            <a:picLocks/>
          </p:cNvPicPr>
          <p:nvPr/>
        </p:nvPicPr>
        <p:blipFill rotWithShape="1">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745" b="30665"/>
          <a:stretch/>
        </p:blipFill>
        <p:spPr bwMode="auto">
          <a:xfrm>
            <a:off x="3986307" y="603357"/>
            <a:ext cx="3976779" cy="1331026"/>
          </a:xfrm>
          <a:prstGeom prst="rect">
            <a:avLst/>
          </a:prstGeom>
          <a:noFill/>
          <a:ln>
            <a:noFill/>
          </a:ln>
          <a:extLst>
            <a:ext uri="{53640926-AAD7-44D8-BBD7-CCE9431645EC}">
              <a14:shadowObscured xmlns:a14="http://schemas.microsoft.com/office/drawing/2010/main"/>
            </a:ext>
          </a:extLst>
        </p:spPr>
      </p:pic>
      <p:cxnSp>
        <p:nvCxnSpPr>
          <p:cNvPr id="46" name="Straight Arrow Connector 45"/>
          <p:cNvCxnSpPr/>
          <p:nvPr/>
        </p:nvCxnSpPr>
        <p:spPr>
          <a:xfrm flipV="1">
            <a:off x="5905686" y="900340"/>
            <a:ext cx="41148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964680" y="1583915"/>
            <a:ext cx="301752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66901" y="4745"/>
            <a:ext cx="1907169" cy="400110"/>
          </a:xfrm>
          <a:prstGeom prst="rect">
            <a:avLst/>
          </a:prstGeom>
          <a:noFill/>
        </p:spPr>
        <p:txBody>
          <a:bodyPr wrap="square" rtlCol="0">
            <a:spAutoFit/>
          </a:bodyPr>
          <a:lstStyle/>
          <a:p>
            <a:pPr algn="ctr"/>
            <a:r>
              <a:rPr lang="en-US" sz="2000" b="1" dirty="0"/>
              <a:t>+ TEa = </a:t>
            </a:r>
            <a:r>
              <a:rPr lang="en-US" sz="2000" b="1"/>
              <a:t>107 g/L</a:t>
            </a:r>
            <a:endParaRPr lang="en-US" sz="2000" b="1" dirty="0"/>
          </a:p>
        </p:txBody>
      </p:sp>
      <p:sp>
        <p:nvSpPr>
          <p:cNvPr id="2" name="TextBox 1"/>
          <p:cNvSpPr txBox="1"/>
          <p:nvPr/>
        </p:nvSpPr>
        <p:spPr>
          <a:xfrm>
            <a:off x="5857650" y="1152363"/>
            <a:ext cx="3578154" cy="461665"/>
          </a:xfrm>
          <a:prstGeom prst="rect">
            <a:avLst/>
          </a:prstGeom>
          <a:noFill/>
        </p:spPr>
        <p:txBody>
          <a:bodyPr wrap="square" rtlCol="0">
            <a:spAutoFit/>
          </a:bodyPr>
          <a:lstStyle/>
          <a:p>
            <a:r>
              <a:rPr lang="en-US" sz="2400" b="1" dirty="0">
                <a:solidFill>
                  <a:srgbClr val="FF0000"/>
                </a:solidFill>
              </a:rPr>
              <a:t>SMa = 2</a:t>
            </a:r>
          </a:p>
        </p:txBody>
      </p:sp>
      <p:sp>
        <p:nvSpPr>
          <p:cNvPr id="29" name="TextBox 28"/>
          <p:cNvSpPr txBox="1"/>
          <p:nvPr/>
        </p:nvSpPr>
        <p:spPr>
          <a:xfrm>
            <a:off x="7372062" y="500230"/>
            <a:ext cx="1362257" cy="400110"/>
          </a:xfrm>
          <a:prstGeom prst="rect">
            <a:avLst/>
          </a:prstGeom>
          <a:noFill/>
        </p:spPr>
        <p:txBody>
          <a:bodyPr wrap="square" rtlCol="0">
            <a:spAutoFit/>
          </a:bodyPr>
          <a:lstStyle/>
          <a:p>
            <a:r>
              <a:rPr lang="en-US" sz="2000" b="1" dirty="0"/>
              <a:t>SM = 7</a:t>
            </a:r>
          </a:p>
        </p:txBody>
      </p:sp>
      <p:sp>
        <p:nvSpPr>
          <p:cNvPr id="32" name="TextBox 31"/>
          <p:cNvSpPr txBox="1"/>
          <p:nvPr/>
        </p:nvSpPr>
        <p:spPr>
          <a:xfrm>
            <a:off x="7265110" y="1145360"/>
            <a:ext cx="2535061" cy="400110"/>
          </a:xfrm>
          <a:prstGeom prst="rect">
            <a:avLst/>
          </a:prstGeom>
          <a:noFill/>
        </p:spPr>
        <p:txBody>
          <a:bodyPr wrap="square" rtlCol="0">
            <a:spAutoFit/>
          </a:bodyPr>
          <a:lstStyle/>
          <a:p>
            <a:r>
              <a:rPr lang="en-US" sz="2000" b="1" dirty="0"/>
              <a:t>Safety Margin = 5 SD</a:t>
            </a:r>
          </a:p>
        </p:txBody>
      </p:sp>
      <p:pic>
        <p:nvPicPr>
          <p:cNvPr id="37" name="Content Placeholder 51" descr="http://t2.gstatic.com/images?q=tbn:ANd9GcRQIVmFiKoxUwjTnJcXmFziM_xeJbVyV3e0wFXGf0uOcWzBgOmG"/>
          <p:cNvPicPr>
            <a:picLocks/>
          </p:cNvPicPr>
          <p:nvPr/>
        </p:nvPicPr>
        <p:blipFill rotWithShape="1">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745" b="30665"/>
          <a:stretch/>
        </p:blipFill>
        <p:spPr bwMode="auto">
          <a:xfrm>
            <a:off x="5061368" y="3063952"/>
            <a:ext cx="3976779" cy="1331026"/>
          </a:xfrm>
          <a:prstGeom prst="rect">
            <a:avLst/>
          </a:prstGeom>
          <a:noFill/>
          <a:ln>
            <a:noFill/>
          </a:ln>
          <a:extLst>
            <a:ext uri="{53640926-AAD7-44D8-BBD7-CCE9431645EC}">
              <a14:shadowObscured xmlns:a14="http://schemas.microsoft.com/office/drawing/2010/main"/>
            </a:ext>
          </a:extLst>
        </p:spPr>
      </p:pic>
      <p:sp>
        <p:nvSpPr>
          <p:cNvPr id="44" name="TextBox 43"/>
          <p:cNvSpPr txBox="1"/>
          <p:nvPr/>
        </p:nvSpPr>
        <p:spPr>
          <a:xfrm>
            <a:off x="8147916" y="2946416"/>
            <a:ext cx="1362257" cy="400110"/>
          </a:xfrm>
          <a:prstGeom prst="rect">
            <a:avLst/>
          </a:prstGeom>
          <a:noFill/>
        </p:spPr>
        <p:txBody>
          <a:bodyPr wrap="square" rtlCol="0">
            <a:spAutoFit/>
          </a:bodyPr>
          <a:lstStyle/>
          <a:p>
            <a:r>
              <a:rPr lang="en-US" sz="2000" b="1" dirty="0"/>
              <a:t>SM = 5</a:t>
            </a:r>
          </a:p>
        </p:txBody>
      </p:sp>
      <p:pic>
        <p:nvPicPr>
          <p:cNvPr id="48" name="Content Placeholder 51" descr="http://t2.gstatic.com/images?q=tbn:ANd9GcRQIVmFiKoxUwjTnJcXmFziM_xeJbVyV3e0wFXGf0uOcWzBgOmG"/>
          <p:cNvPicPr>
            <a:picLocks/>
          </p:cNvPicPr>
          <p:nvPr/>
        </p:nvPicPr>
        <p:blipFill rotWithShape="1">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745" b="30665"/>
          <a:stretch/>
        </p:blipFill>
        <p:spPr bwMode="auto">
          <a:xfrm>
            <a:off x="5101501" y="5443279"/>
            <a:ext cx="5944990" cy="1088553"/>
          </a:xfrm>
          <a:prstGeom prst="rect">
            <a:avLst/>
          </a:prstGeom>
          <a:noFill/>
          <a:ln>
            <a:noFill/>
          </a:ln>
          <a:extLst>
            <a:ext uri="{53640926-AAD7-44D8-BBD7-CCE9431645EC}">
              <a14:shadowObscured xmlns:a14="http://schemas.microsoft.com/office/drawing/2010/main"/>
            </a:ext>
          </a:extLst>
        </p:spPr>
      </p:pic>
      <p:sp>
        <p:nvSpPr>
          <p:cNvPr id="49" name="TextBox 48"/>
          <p:cNvSpPr txBox="1"/>
          <p:nvPr/>
        </p:nvSpPr>
        <p:spPr>
          <a:xfrm>
            <a:off x="8505036" y="5077748"/>
            <a:ext cx="1362257" cy="400110"/>
          </a:xfrm>
          <a:prstGeom prst="rect">
            <a:avLst/>
          </a:prstGeom>
          <a:noFill/>
        </p:spPr>
        <p:txBody>
          <a:bodyPr wrap="square" rtlCol="0">
            <a:spAutoFit/>
          </a:bodyPr>
          <a:lstStyle/>
          <a:p>
            <a:r>
              <a:rPr lang="en-US" sz="2000" b="1" dirty="0"/>
              <a:t>SM = 3.5</a:t>
            </a:r>
          </a:p>
        </p:txBody>
      </p:sp>
      <p:sp>
        <p:nvSpPr>
          <p:cNvPr id="50" name="TextBox 49"/>
          <p:cNvSpPr txBox="1"/>
          <p:nvPr/>
        </p:nvSpPr>
        <p:spPr>
          <a:xfrm>
            <a:off x="8283626" y="3632439"/>
            <a:ext cx="1362257" cy="400110"/>
          </a:xfrm>
          <a:prstGeom prst="rect">
            <a:avLst/>
          </a:prstGeom>
          <a:noFill/>
        </p:spPr>
        <p:txBody>
          <a:bodyPr wrap="square" rtlCol="0">
            <a:spAutoFit/>
          </a:bodyPr>
          <a:lstStyle/>
          <a:p>
            <a:r>
              <a:rPr lang="en-US" sz="2000" b="1" dirty="0"/>
              <a:t>3 SD</a:t>
            </a:r>
          </a:p>
        </p:txBody>
      </p:sp>
      <p:sp>
        <p:nvSpPr>
          <p:cNvPr id="52" name="TextBox 51"/>
          <p:cNvSpPr txBox="1"/>
          <p:nvPr/>
        </p:nvSpPr>
        <p:spPr>
          <a:xfrm>
            <a:off x="9186164" y="5700723"/>
            <a:ext cx="1362257" cy="400110"/>
          </a:xfrm>
          <a:prstGeom prst="rect">
            <a:avLst/>
          </a:prstGeom>
          <a:noFill/>
        </p:spPr>
        <p:txBody>
          <a:bodyPr wrap="square" rtlCol="0">
            <a:spAutoFit/>
          </a:bodyPr>
          <a:lstStyle/>
          <a:p>
            <a:r>
              <a:rPr lang="en-US" sz="2000" b="1" dirty="0"/>
              <a:t>0.5 SD</a:t>
            </a:r>
          </a:p>
        </p:txBody>
      </p:sp>
      <p:cxnSp>
        <p:nvCxnSpPr>
          <p:cNvPr id="53" name="Straight Arrow Connector 52"/>
          <p:cNvCxnSpPr/>
          <p:nvPr/>
        </p:nvCxnSpPr>
        <p:spPr>
          <a:xfrm>
            <a:off x="9603678" y="6158889"/>
            <a:ext cx="378522"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62929" y="911425"/>
            <a:ext cx="1618778" cy="646331"/>
          </a:xfrm>
          <a:prstGeom prst="rect">
            <a:avLst/>
          </a:prstGeom>
          <a:noFill/>
        </p:spPr>
        <p:txBody>
          <a:bodyPr wrap="square" rtlCol="0">
            <a:spAutoFit/>
          </a:bodyPr>
          <a:lstStyle/>
          <a:p>
            <a:r>
              <a:rPr lang="en-US" b="1" dirty="0"/>
              <a:t>B = 0</a:t>
            </a:r>
          </a:p>
          <a:p>
            <a:r>
              <a:rPr lang="en-US" b="1" dirty="0"/>
              <a:t>SD = 1 fL</a:t>
            </a:r>
          </a:p>
        </p:txBody>
      </p:sp>
      <p:sp>
        <p:nvSpPr>
          <p:cNvPr id="34" name="TextBox 33"/>
          <p:cNvSpPr txBox="1"/>
          <p:nvPr/>
        </p:nvSpPr>
        <p:spPr>
          <a:xfrm>
            <a:off x="4845902" y="3454762"/>
            <a:ext cx="1618778" cy="646331"/>
          </a:xfrm>
          <a:prstGeom prst="rect">
            <a:avLst/>
          </a:prstGeom>
          <a:noFill/>
        </p:spPr>
        <p:txBody>
          <a:bodyPr wrap="square" rtlCol="0">
            <a:spAutoFit/>
          </a:bodyPr>
          <a:lstStyle/>
          <a:p>
            <a:r>
              <a:rPr lang="en-US" b="1" dirty="0"/>
              <a:t>B = 2 fL</a:t>
            </a:r>
          </a:p>
          <a:p>
            <a:r>
              <a:rPr lang="en-US" b="1" dirty="0"/>
              <a:t>SD = 1 fL</a:t>
            </a:r>
          </a:p>
        </p:txBody>
      </p:sp>
      <p:sp>
        <p:nvSpPr>
          <p:cNvPr id="36" name="TextBox 35"/>
          <p:cNvSpPr txBox="1"/>
          <p:nvPr/>
        </p:nvSpPr>
        <p:spPr>
          <a:xfrm>
            <a:off x="5909790" y="5286297"/>
            <a:ext cx="1618778" cy="646331"/>
          </a:xfrm>
          <a:prstGeom prst="rect">
            <a:avLst/>
          </a:prstGeom>
          <a:noFill/>
        </p:spPr>
        <p:txBody>
          <a:bodyPr wrap="square" rtlCol="0">
            <a:spAutoFit/>
          </a:bodyPr>
          <a:lstStyle/>
          <a:p>
            <a:r>
              <a:rPr lang="en-US" b="1" dirty="0"/>
              <a:t>B = 3.5 fL</a:t>
            </a:r>
          </a:p>
          <a:p>
            <a:r>
              <a:rPr lang="en-US" b="1" dirty="0"/>
              <a:t>SD = 1.4 fL</a:t>
            </a:r>
          </a:p>
        </p:txBody>
      </p:sp>
      <p:sp>
        <p:nvSpPr>
          <p:cNvPr id="3" name="TextBox 2"/>
          <p:cNvSpPr txBox="1"/>
          <p:nvPr/>
        </p:nvSpPr>
        <p:spPr>
          <a:xfrm>
            <a:off x="83140" y="497754"/>
            <a:ext cx="1643932" cy="1569660"/>
          </a:xfrm>
          <a:prstGeom prst="rect">
            <a:avLst/>
          </a:prstGeom>
          <a:noFill/>
          <a:ln>
            <a:solidFill>
              <a:srgbClr val="FF0000"/>
            </a:solidFill>
          </a:ln>
        </p:spPr>
        <p:txBody>
          <a:bodyPr wrap="square" rtlCol="0">
            <a:spAutoFit/>
          </a:bodyPr>
          <a:lstStyle/>
          <a:p>
            <a:pPr algn="r" rtl="1"/>
            <a:r>
              <a:rPr lang="fa-IR" sz="2400" b="1" dirty="0">
                <a:effectLst/>
              </a:rPr>
              <a:t>مثال:</a:t>
            </a:r>
            <a:endParaRPr lang="en-US" sz="2400" b="1" dirty="0">
              <a:effectLst/>
            </a:endParaRPr>
          </a:p>
          <a:p>
            <a:r>
              <a:rPr lang="en-US" sz="2400" b="1" dirty="0"/>
              <a:t>Hb</a:t>
            </a:r>
            <a:endParaRPr lang="en-US" sz="2400" b="1" dirty="0">
              <a:effectLst/>
            </a:endParaRPr>
          </a:p>
          <a:p>
            <a:r>
              <a:rPr lang="en-US" sz="2400" b="1" dirty="0">
                <a:effectLst/>
              </a:rPr>
              <a:t>TEa = 7%</a:t>
            </a:r>
          </a:p>
          <a:p>
            <a:r>
              <a:rPr lang="en-US" sz="2400" b="1" dirty="0">
                <a:effectLst/>
              </a:rPr>
              <a:t>SMa = 2</a:t>
            </a:r>
          </a:p>
        </p:txBody>
      </p:sp>
      <p:cxnSp>
        <p:nvCxnSpPr>
          <p:cNvPr id="6" name="Straight Connector 5"/>
          <p:cNvCxnSpPr/>
          <p:nvPr/>
        </p:nvCxnSpPr>
        <p:spPr>
          <a:xfrm>
            <a:off x="5892986" y="1596615"/>
            <a:ext cx="108591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3785" y="4975751"/>
            <a:ext cx="6858000" cy="584775"/>
          </a:xfrm>
          <a:prstGeom prst="rect">
            <a:avLst/>
          </a:prstGeom>
          <a:solidFill>
            <a:schemeClr val="accent1">
              <a:lumMod val="40000"/>
              <a:lumOff val="60000"/>
            </a:schemeClr>
          </a:solidFill>
        </p:spPr>
        <p:txBody>
          <a:bodyPr wrap="square" rtlCol="0" anchor="ctr">
            <a:spAutoFit/>
          </a:bodyPr>
          <a:lstStyle>
            <a:defPPr>
              <a:defRPr lang="en-US"/>
            </a:defPPr>
            <a:lvl1pPr marL="457200" indent="-457200">
              <a:buFont typeface="Wingdings" panose="05000000000000000000" pitchFamily="2" charset="2"/>
              <a:buChar char="ü"/>
              <a:defRPr sz="3200" b="1"/>
            </a:lvl1pPr>
          </a:lstStyle>
          <a:p>
            <a:pPr algn="r" rtl="1"/>
            <a:r>
              <a:rPr lang="fa-IR" dirty="0"/>
              <a:t>هر چه حاشیه امنیت بیشتر، مراقبت کمتر</a:t>
            </a:r>
            <a:endParaRPr lang="en-US" dirty="0"/>
          </a:p>
        </p:txBody>
      </p:sp>
      <p:sp>
        <p:nvSpPr>
          <p:cNvPr id="41" name="TextBox 40"/>
          <p:cNvSpPr txBox="1"/>
          <p:nvPr/>
        </p:nvSpPr>
        <p:spPr>
          <a:xfrm>
            <a:off x="108071" y="2719050"/>
            <a:ext cx="6400800" cy="1077218"/>
          </a:xfrm>
          <a:prstGeom prst="rect">
            <a:avLst/>
          </a:prstGeom>
          <a:solidFill>
            <a:schemeClr val="accent1">
              <a:lumMod val="40000"/>
              <a:lumOff val="60000"/>
            </a:schemeClr>
          </a:solidFill>
        </p:spPr>
        <p:txBody>
          <a:bodyPr wrap="square" rtlCol="0" anchor="ctr">
            <a:spAutoFit/>
          </a:bodyPr>
          <a:lstStyle/>
          <a:p>
            <a:pPr marL="457200" indent="-457200" algn="r" rtl="1">
              <a:buFont typeface="Wingdings" panose="05000000000000000000" pitchFamily="2" charset="2"/>
              <a:buChar char="ü"/>
            </a:pPr>
            <a:r>
              <a:rPr lang="fa-IR" sz="3200" b="1" dirty="0"/>
              <a:t>هر چه از حاشیه دورتر، حاشیه امنیت بیشتر (ایمن‌تر)</a:t>
            </a:r>
            <a:endParaRPr lang="en-US" sz="3200" b="1" dirty="0"/>
          </a:p>
        </p:txBody>
      </p:sp>
      <p:sp>
        <p:nvSpPr>
          <p:cNvPr id="42" name="TextBox 41"/>
          <p:cNvSpPr txBox="1"/>
          <p:nvPr/>
        </p:nvSpPr>
        <p:spPr>
          <a:xfrm>
            <a:off x="76200" y="2732782"/>
            <a:ext cx="6400800" cy="1077218"/>
          </a:xfrm>
          <a:prstGeom prst="rect">
            <a:avLst/>
          </a:prstGeom>
          <a:solidFill>
            <a:schemeClr val="accent1">
              <a:lumMod val="40000"/>
              <a:lumOff val="60000"/>
            </a:schemeClr>
          </a:solidFill>
          <a:ln>
            <a:solidFill>
              <a:schemeClr val="accent1">
                <a:lumMod val="40000"/>
                <a:lumOff val="60000"/>
              </a:schemeClr>
            </a:solidFill>
          </a:ln>
        </p:spPr>
        <p:txBody>
          <a:bodyPr wrap="square" rtlCol="0" anchor="ctr">
            <a:spAutoFit/>
          </a:bodyPr>
          <a:lstStyle>
            <a:defPPr>
              <a:defRPr lang="en-US"/>
            </a:defPPr>
            <a:lvl1pPr marL="457200" indent="-457200">
              <a:buFont typeface="Wingdings" panose="05000000000000000000" pitchFamily="2" charset="2"/>
              <a:buChar char="ü"/>
              <a:defRPr sz="3200" b="1"/>
            </a:lvl1pPr>
          </a:lstStyle>
          <a:p>
            <a:pPr algn="r" rtl="1"/>
            <a:r>
              <a:rPr lang="fa-IR" dirty="0"/>
              <a:t>هر چه </a:t>
            </a:r>
            <a:r>
              <a:rPr lang="fa-IR" dirty="0">
                <a:solidFill>
                  <a:srgbClr val="FF0000"/>
                </a:solidFill>
              </a:rPr>
              <a:t>عیار سیگما بالاتر</a:t>
            </a:r>
            <a:r>
              <a:rPr lang="fa-IR" dirty="0"/>
              <a:t>، حاشیه امنیت بیشتر (ایمن‌تر)</a:t>
            </a:r>
            <a:endParaRPr lang="en-US" dirty="0"/>
          </a:p>
        </p:txBody>
      </p:sp>
      <p:sp>
        <p:nvSpPr>
          <p:cNvPr id="43" name="TextBox 42"/>
          <p:cNvSpPr txBox="1"/>
          <p:nvPr/>
        </p:nvSpPr>
        <p:spPr>
          <a:xfrm>
            <a:off x="152400" y="4953000"/>
            <a:ext cx="6858000" cy="584775"/>
          </a:xfrm>
          <a:prstGeom prst="rect">
            <a:avLst/>
          </a:prstGeom>
          <a:solidFill>
            <a:schemeClr val="accent1">
              <a:lumMod val="40000"/>
              <a:lumOff val="60000"/>
            </a:schemeClr>
          </a:solidFill>
          <a:ln>
            <a:solidFill>
              <a:schemeClr val="accent1">
                <a:lumMod val="60000"/>
                <a:lumOff val="40000"/>
              </a:schemeClr>
            </a:solidFill>
          </a:ln>
        </p:spPr>
        <p:txBody>
          <a:bodyPr wrap="square" rtlCol="0" anchor="ctr">
            <a:spAutoFit/>
          </a:bodyPr>
          <a:lstStyle>
            <a:defPPr>
              <a:defRPr lang="en-US"/>
            </a:defPPr>
            <a:lvl1pPr marL="457200" indent="-457200">
              <a:buFont typeface="Wingdings" panose="05000000000000000000" pitchFamily="2" charset="2"/>
              <a:buChar char="ü"/>
              <a:defRPr sz="3200" b="1"/>
            </a:lvl1pPr>
          </a:lstStyle>
          <a:p>
            <a:pPr algn="r" rtl="1"/>
            <a:r>
              <a:rPr lang="fa-IR" dirty="0"/>
              <a:t>هر چه حاشیه امنیت بیشتر، </a:t>
            </a:r>
            <a:r>
              <a:rPr lang="fa-IR" dirty="0">
                <a:solidFill>
                  <a:srgbClr val="FF0000"/>
                </a:solidFill>
              </a:rPr>
              <a:t>پ ک کمتر</a:t>
            </a:r>
            <a:endParaRPr lang="en-US" dirty="0">
              <a:solidFill>
                <a:srgbClr val="FF0000"/>
              </a:solidFill>
            </a:endParaRPr>
          </a:p>
        </p:txBody>
      </p:sp>
      <p:sp>
        <p:nvSpPr>
          <p:cNvPr id="38" name="Down Arrow 37"/>
          <p:cNvSpPr/>
          <p:nvPr/>
        </p:nvSpPr>
        <p:spPr>
          <a:xfrm>
            <a:off x="7773957" y="4726347"/>
            <a:ext cx="914400" cy="64008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a:t>
            </a:r>
          </a:p>
        </p:txBody>
      </p:sp>
      <p:sp>
        <p:nvSpPr>
          <p:cNvPr id="56" name="Down Arrow 55"/>
          <p:cNvSpPr/>
          <p:nvPr/>
        </p:nvSpPr>
        <p:spPr>
          <a:xfrm>
            <a:off x="6460732" y="216405"/>
            <a:ext cx="914400" cy="640080"/>
          </a:xfrm>
          <a:prstGeom prst="downArrow">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a:t>
            </a:r>
          </a:p>
        </p:txBody>
      </p:sp>
    </p:spTree>
    <p:extLst>
      <p:ext uri="{BB962C8B-B14F-4D97-AF65-F5344CB8AC3E}">
        <p14:creationId xmlns:p14="http://schemas.microsoft.com/office/powerpoint/2010/main" val="14187580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barn(inVertical)">
                                      <p:cBhvr>
                                        <p:cTn id="15" dur="500"/>
                                        <p:tgtEl>
                                          <p:spTgt spid="5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barn(inVertical)">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0"/>
                                        </p:tgtEl>
                                        <p:attrNameLst>
                                          <p:attrName>style.visibility</p:attrName>
                                        </p:attrNameLst>
                                      </p:cBhvr>
                                      <p:to>
                                        <p:strVal val="visible"/>
                                      </p:to>
                                    </p:set>
                                    <p:animEffect transition="in" filter="barn(inVertical)">
                                      <p:cBhvr>
                                        <p:cTn id="23" dur="500"/>
                                        <p:tgtEl>
                                          <p:spTgt spid="50"/>
                                        </p:tgtEl>
                                      </p:cBhvr>
                                    </p:animEffect>
                                  </p:childTnLst>
                                </p:cTn>
                              </p:par>
                              <p:par>
                                <p:cTn id="24" presetID="16" presetClass="entr" presetSubtype="21"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arn(inVertical)">
                                      <p:cBhvr>
                                        <p:cTn id="26" dur="500"/>
                                        <p:tgtEl>
                                          <p:spTgt spid="35"/>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barn(inVertical)">
                                      <p:cBhvr>
                                        <p:cTn id="29" dur="500"/>
                                        <p:tgtEl>
                                          <p:spTgt spid="52"/>
                                        </p:tgtEl>
                                      </p:cBhvr>
                                    </p:animEffect>
                                  </p:childTnLst>
                                </p:cTn>
                              </p:par>
                              <p:par>
                                <p:cTn id="30" presetID="16" presetClass="entr" presetSubtype="21"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barn(inVertical)">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500"/>
                                        <p:tgtEl>
                                          <p:spTgt spid="38"/>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55"/>
                                        </p:tgtEl>
                                        <p:attrNameLst>
                                          <p:attrName>style.visibility</p:attrName>
                                        </p:attrNameLst>
                                      </p:cBhvr>
                                      <p:to>
                                        <p:strVal val="visible"/>
                                      </p:to>
                                    </p:set>
                                    <p:animEffect transition="in" filter="wipe(up)">
                                      <p:cBhvr>
                                        <p:cTn id="40" dur="500"/>
                                        <p:tgtEl>
                                          <p:spTgt spid="55"/>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500"/>
                                        <p:tgtEl>
                                          <p:spTgt spid="5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1000"/>
                            </p:stCondLst>
                            <p:childTnLst>
                              <p:par>
                                <p:cTn id="52" presetID="42" presetClass="entr" presetSubtype="0"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fade">
                                      <p:cBhvr>
                                        <p:cTn id="54" dur="1000"/>
                                        <p:tgtEl>
                                          <p:spTgt spid="40"/>
                                        </p:tgtEl>
                                      </p:cBhvr>
                                    </p:animEffect>
                                    <p:anim calcmode="lin" valueType="num">
                                      <p:cBhvr>
                                        <p:cTn id="55" dur="1000" fill="hold"/>
                                        <p:tgtEl>
                                          <p:spTgt spid="40"/>
                                        </p:tgtEl>
                                        <p:attrNameLst>
                                          <p:attrName>ppt_x</p:attrName>
                                        </p:attrNameLst>
                                      </p:cBhvr>
                                      <p:tavLst>
                                        <p:tav tm="0">
                                          <p:val>
                                            <p:strVal val="#ppt_x"/>
                                          </p:val>
                                        </p:tav>
                                        <p:tav tm="100000">
                                          <p:val>
                                            <p:strVal val="#ppt_x"/>
                                          </p:val>
                                        </p:tav>
                                      </p:tavLst>
                                    </p:anim>
                                    <p:anim calcmode="lin" valueType="num">
                                      <p:cBhvr>
                                        <p:cTn id="5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barn(inVertical)">
                                      <p:cBhvr>
                                        <p:cTn id="61" dur="500"/>
                                        <p:tgtEl>
                                          <p:spTgt spid="42"/>
                                        </p:tgtEl>
                                      </p:cBhvr>
                                    </p:animEffect>
                                  </p:childTnLst>
                                </p:cTn>
                              </p:par>
                            </p:childTnLst>
                          </p:cTn>
                        </p:par>
                        <p:par>
                          <p:cTn id="62" fill="hold">
                            <p:stCondLst>
                              <p:cond delay="500"/>
                            </p:stCondLst>
                            <p:childTnLst>
                              <p:par>
                                <p:cTn id="63" presetID="16" presetClass="entr" presetSubtype="21"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barn(inVertical)">
                                      <p:cBhvr>
                                        <p:cTn id="6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 grpId="0"/>
      <p:bldP spid="32" grpId="0"/>
      <p:bldP spid="50" grpId="0"/>
      <p:bldP spid="52" grpId="0"/>
      <p:bldP spid="40" grpId="0" animBg="1"/>
      <p:bldP spid="41" grpId="0" animBg="1"/>
      <p:bldP spid="42" grpId="0" animBg="1"/>
      <p:bldP spid="43" grpId="0" animBg="1"/>
      <p:bldP spid="38" grpId="0" animBg="1"/>
      <p:bldP spid="56" grpId="0" animBg="1"/>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Down Arrow 54"/>
          <p:cNvSpPr/>
          <p:nvPr/>
        </p:nvSpPr>
        <p:spPr>
          <a:xfrm>
            <a:off x="7032075" y="2577392"/>
            <a:ext cx="914400" cy="640080"/>
          </a:xfrm>
          <a:prstGeom prst="down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n>
                  <a:solidFill>
                    <a:schemeClr val="tx1"/>
                  </a:solidFill>
                </a:ln>
                <a:solidFill>
                  <a:schemeClr val="tx1"/>
                </a:solidFill>
              </a:rPr>
              <a:t>B</a:t>
            </a:r>
          </a:p>
        </p:txBody>
      </p:sp>
      <p:sp>
        <p:nvSpPr>
          <p:cNvPr id="4" name="Slide Number Placeholder 3"/>
          <p:cNvSpPr>
            <a:spLocks noGrp="1"/>
          </p:cNvSpPr>
          <p:nvPr>
            <p:ph type="sldNum" sz="quarter" idx="12"/>
          </p:nvPr>
        </p:nvSpPr>
        <p:spPr/>
        <p:txBody>
          <a:bodyPr/>
          <a:lstStyle/>
          <a:p>
            <a:fld id="{6FAF22BB-B8CB-43B2-9A75-2AB6527143BB}" type="slidenum">
              <a:rPr lang="en-US" smtClean="0"/>
              <a:pPr/>
              <a:t>195</a:t>
            </a:fld>
            <a:endParaRPr lang="en-US" dirty="0"/>
          </a:p>
        </p:txBody>
      </p:sp>
      <p:cxnSp>
        <p:nvCxnSpPr>
          <p:cNvPr id="10" name="Straight Connector 9"/>
          <p:cNvCxnSpPr/>
          <p:nvPr/>
        </p:nvCxnSpPr>
        <p:spPr>
          <a:xfrm flipH="1">
            <a:off x="5848080" y="595447"/>
            <a:ext cx="23220" cy="64008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30051" y="100120"/>
            <a:ext cx="1618778" cy="400110"/>
          </a:xfrm>
          <a:prstGeom prst="rect">
            <a:avLst/>
          </a:prstGeom>
          <a:noFill/>
        </p:spPr>
        <p:txBody>
          <a:bodyPr wrap="square" rtlCol="0">
            <a:spAutoFit/>
          </a:bodyPr>
          <a:lstStyle/>
          <a:p>
            <a:r>
              <a:rPr lang="en-US" sz="2000" b="1" dirty="0"/>
              <a:t>- TEa = 93 g/L</a:t>
            </a:r>
          </a:p>
        </p:txBody>
      </p:sp>
      <p:sp>
        <p:nvSpPr>
          <p:cNvPr id="70" name="Rectangle 69"/>
          <p:cNvSpPr/>
          <p:nvPr/>
        </p:nvSpPr>
        <p:spPr>
          <a:xfrm>
            <a:off x="5060956" y="-9686"/>
            <a:ext cx="1620688" cy="680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400" b="1" dirty="0">
                <a:solidFill>
                  <a:srgbClr val="7030A0"/>
                </a:solidFill>
              </a:rPr>
              <a:t>Target</a:t>
            </a:r>
          </a:p>
          <a:p>
            <a:pPr algn="ctr" rtl="1"/>
            <a:r>
              <a:rPr lang="en-US" sz="2400" b="1" dirty="0">
                <a:solidFill>
                  <a:srgbClr val="7030A0"/>
                </a:solidFill>
              </a:rPr>
              <a:t>100 g/L</a:t>
            </a:r>
            <a:endParaRPr lang="en-US" sz="2000" dirty="0">
              <a:solidFill>
                <a:srgbClr val="7030A0"/>
              </a:solidFill>
            </a:endParaRPr>
          </a:p>
        </p:txBody>
      </p:sp>
      <p:cxnSp>
        <p:nvCxnSpPr>
          <p:cNvPr id="54" name="Straight Connector 53"/>
          <p:cNvCxnSpPr/>
          <p:nvPr/>
        </p:nvCxnSpPr>
        <p:spPr>
          <a:xfrm>
            <a:off x="2362200" y="461527"/>
            <a:ext cx="0" cy="64899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982200" y="365530"/>
            <a:ext cx="0" cy="64899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7996107" y="5472323"/>
            <a:ext cx="201168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966520" y="3318673"/>
            <a:ext cx="301752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052379" y="4023299"/>
            <a:ext cx="192024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45" name="Content Placeholder 51" descr="http://t2.gstatic.com/images?q=tbn:ANd9GcRQIVmFiKoxUwjTnJcXmFziM_xeJbVyV3e0wFXGf0uOcWzBgOmG"/>
          <p:cNvPicPr>
            <a:picLocks/>
          </p:cNvPicPr>
          <p:nvPr/>
        </p:nvPicPr>
        <p:blipFill rotWithShape="1">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745" b="30665"/>
          <a:stretch/>
        </p:blipFill>
        <p:spPr bwMode="auto">
          <a:xfrm>
            <a:off x="3986307" y="603357"/>
            <a:ext cx="3976779" cy="1331026"/>
          </a:xfrm>
          <a:prstGeom prst="rect">
            <a:avLst/>
          </a:prstGeom>
          <a:noFill/>
          <a:ln>
            <a:noFill/>
          </a:ln>
          <a:extLst>
            <a:ext uri="{53640926-AAD7-44D8-BBD7-CCE9431645EC}">
              <a14:shadowObscured xmlns:a14="http://schemas.microsoft.com/office/drawing/2010/main"/>
            </a:ext>
          </a:extLst>
        </p:spPr>
      </p:pic>
      <p:cxnSp>
        <p:nvCxnSpPr>
          <p:cNvPr id="46" name="Straight Arrow Connector 45"/>
          <p:cNvCxnSpPr/>
          <p:nvPr/>
        </p:nvCxnSpPr>
        <p:spPr>
          <a:xfrm flipV="1">
            <a:off x="5905686" y="900340"/>
            <a:ext cx="41148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964680" y="1583915"/>
            <a:ext cx="301752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66901" y="4745"/>
            <a:ext cx="1907169" cy="400110"/>
          </a:xfrm>
          <a:prstGeom prst="rect">
            <a:avLst/>
          </a:prstGeom>
          <a:noFill/>
        </p:spPr>
        <p:txBody>
          <a:bodyPr wrap="square" rtlCol="0">
            <a:spAutoFit/>
          </a:bodyPr>
          <a:lstStyle/>
          <a:p>
            <a:pPr algn="ctr"/>
            <a:r>
              <a:rPr lang="en-US" sz="2000" b="1" dirty="0"/>
              <a:t>+ TEa = </a:t>
            </a:r>
            <a:r>
              <a:rPr lang="en-US" sz="2000" b="1"/>
              <a:t>107 g/L</a:t>
            </a:r>
            <a:endParaRPr lang="en-US" sz="2000" b="1" dirty="0"/>
          </a:p>
        </p:txBody>
      </p:sp>
      <p:sp>
        <p:nvSpPr>
          <p:cNvPr id="2" name="TextBox 1"/>
          <p:cNvSpPr txBox="1"/>
          <p:nvPr/>
        </p:nvSpPr>
        <p:spPr>
          <a:xfrm>
            <a:off x="5857650" y="1152363"/>
            <a:ext cx="3578154" cy="461665"/>
          </a:xfrm>
          <a:prstGeom prst="rect">
            <a:avLst/>
          </a:prstGeom>
          <a:noFill/>
        </p:spPr>
        <p:txBody>
          <a:bodyPr wrap="square" rtlCol="0">
            <a:spAutoFit/>
          </a:bodyPr>
          <a:lstStyle/>
          <a:p>
            <a:r>
              <a:rPr lang="en-US" sz="2400" b="1" dirty="0">
                <a:solidFill>
                  <a:srgbClr val="FF0000"/>
                </a:solidFill>
              </a:rPr>
              <a:t>SMa = 2</a:t>
            </a:r>
          </a:p>
        </p:txBody>
      </p:sp>
      <p:sp>
        <p:nvSpPr>
          <p:cNvPr id="29" name="TextBox 28"/>
          <p:cNvSpPr txBox="1"/>
          <p:nvPr/>
        </p:nvSpPr>
        <p:spPr>
          <a:xfrm>
            <a:off x="7372062" y="500230"/>
            <a:ext cx="1362257" cy="400110"/>
          </a:xfrm>
          <a:prstGeom prst="rect">
            <a:avLst/>
          </a:prstGeom>
          <a:noFill/>
        </p:spPr>
        <p:txBody>
          <a:bodyPr wrap="square" rtlCol="0">
            <a:spAutoFit/>
          </a:bodyPr>
          <a:lstStyle/>
          <a:p>
            <a:r>
              <a:rPr lang="en-US" sz="2000" b="1" dirty="0"/>
              <a:t>SM = 7</a:t>
            </a:r>
          </a:p>
        </p:txBody>
      </p:sp>
      <p:sp>
        <p:nvSpPr>
          <p:cNvPr id="32" name="TextBox 31"/>
          <p:cNvSpPr txBox="1"/>
          <p:nvPr/>
        </p:nvSpPr>
        <p:spPr>
          <a:xfrm>
            <a:off x="7265110" y="1145360"/>
            <a:ext cx="2535061" cy="400110"/>
          </a:xfrm>
          <a:prstGeom prst="rect">
            <a:avLst/>
          </a:prstGeom>
          <a:noFill/>
        </p:spPr>
        <p:txBody>
          <a:bodyPr wrap="square" rtlCol="0">
            <a:spAutoFit/>
          </a:bodyPr>
          <a:lstStyle/>
          <a:p>
            <a:r>
              <a:rPr lang="en-US" sz="2000" b="1" dirty="0"/>
              <a:t>Safety Margin = 5 SD</a:t>
            </a:r>
          </a:p>
        </p:txBody>
      </p:sp>
      <p:pic>
        <p:nvPicPr>
          <p:cNvPr id="37" name="Content Placeholder 51" descr="http://t2.gstatic.com/images?q=tbn:ANd9GcRQIVmFiKoxUwjTnJcXmFziM_xeJbVyV3e0wFXGf0uOcWzBgOmG"/>
          <p:cNvPicPr>
            <a:picLocks/>
          </p:cNvPicPr>
          <p:nvPr/>
        </p:nvPicPr>
        <p:blipFill rotWithShape="1">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745" b="30665"/>
          <a:stretch/>
        </p:blipFill>
        <p:spPr bwMode="auto">
          <a:xfrm>
            <a:off x="5061368" y="3063952"/>
            <a:ext cx="3976779" cy="1331026"/>
          </a:xfrm>
          <a:prstGeom prst="rect">
            <a:avLst/>
          </a:prstGeom>
          <a:noFill/>
          <a:ln>
            <a:noFill/>
          </a:ln>
          <a:extLst>
            <a:ext uri="{53640926-AAD7-44D8-BBD7-CCE9431645EC}">
              <a14:shadowObscured xmlns:a14="http://schemas.microsoft.com/office/drawing/2010/main"/>
            </a:ext>
          </a:extLst>
        </p:spPr>
      </p:pic>
      <p:sp>
        <p:nvSpPr>
          <p:cNvPr id="44" name="TextBox 43"/>
          <p:cNvSpPr txBox="1"/>
          <p:nvPr/>
        </p:nvSpPr>
        <p:spPr>
          <a:xfrm>
            <a:off x="8147916" y="2946416"/>
            <a:ext cx="1362257" cy="400110"/>
          </a:xfrm>
          <a:prstGeom prst="rect">
            <a:avLst/>
          </a:prstGeom>
          <a:noFill/>
        </p:spPr>
        <p:txBody>
          <a:bodyPr wrap="square" rtlCol="0">
            <a:spAutoFit/>
          </a:bodyPr>
          <a:lstStyle/>
          <a:p>
            <a:r>
              <a:rPr lang="en-US" sz="2000" b="1" dirty="0"/>
              <a:t>SM = 5</a:t>
            </a:r>
          </a:p>
        </p:txBody>
      </p:sp>
      <p:pic>
        <p:nvPicPr>
          <p:cNvPr id="48" name="Content Placeholder 51" descr="http://t2.gstatic.com/images?q=tbn:ANd9GcRQIVmFiKoxUwjTnJcXmFziM_xeJbVyV3e0wFXGf0uOcWzBgOmG"/>
          <p:cNvPicPr>
            <a:picLocks/>
          </p:cNvPicPr>
          <p:nvPr/>
        </p:nvPicPr>
        <p:blipFill rotWithShape="1">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745" b="30665"/>
          <a:stretch/>
        </p:blipFill>
        <p:spPr bwMode="auto">
          <a:xfrm>
            <a:off x="5101501" y="5443279"/>
            <a:ext cx="5944990" cy="1088553"/>
          </a:xfrm>
          <a:prstGeom prst="rect">
            <a:avLst/>
          </a:prstGeom>
          <a:noFill/>
          <a:ln>
            <a:noFill/>
          </a:ln>
          <a:extLst>
            <a:ext uri="{53640926-AAD7-44D8-BBD7-CCE9431645EC}">
              <a14:shadowObscured xmlns:a14="http://schemas.microsoft.com/office/drawing/2010/main"/>
            </a:ext>
          </a:extLst>
        </p:spPr>
      </p:pic>
      <p:sp>
        <p:nvSpPr>
          <p:cNvPr id="49" name="TextBox 48"/>
          <p:cNvSpPr txBox="1"/>
          <p:nvPr/>
        </p:nvSpPr>
        <p:spPr>
          <a:xfrm>
            <a:off x="8505036" y="5077748"/>
            <a:ext cx="1362257" cy="400110"/>
          </a:xfrm>
          <a:prstGeom prst="rect">
            <a:avLst/>
          </a:prstGeom>
          <a:noFill/>
        </p:spPr>
        <p:txBody>
          <a:bodyPr wrap="square" rtlCol="0">
            <a:spAutoFit/>
          </a:bodyPr>
          <a:lstStyle/>
          <a:p>
            <a:r>
              <a:rPr lang="en-US" sz="2000" b="1" dirty="0"/>
              <a:t>SM = 3.5</a:t>
            </a:r>
          </a:p>
        </p:txBody>
      </p:sp>
      <p:sp>
        <p:nvSpPr>
          <p:cNvPr id="50" name="TextBox 49"/>
          <p:cNvSpPr txBox="1"/>
          <p:nvPr/>
        </p:nvSpPr>
        <p:spPr>
          <a:xfrm>
            <a:off x="8283626" y="3632439"/>
            <a:ext cx="1362257" cy="400110"/>
          </a:xfrm>
          <a:prstGeom prst="rect">
            <a:avLst/>
          </a:prstGeom>
          <a:noFill/>
        </p:spPr>
        <p:txBody>
          <a:bodyPr wrap="square" rtlCol="0">
            <a:spAutoFit/>
          </a:bodyPr>
          <a:lstStyle/>
          <a:p>
            <a:r>
              <a:rPr lang="en-US" sz="2000" b="1" dirty="0"/>
              <a:t>3 SD</a:t>
            </a:r>
          </a:p>
        </p:txBody>
      </p:sp>
      <p:sp>
        <p:nvSpPr>
          <p:cNvPr id="52" name="TextBox 51"/>
          <p:cNvSpPr txBox="1"/>
          <p:nvPr/>
        </p:nvSpPr>
        <p:spPr>
          <a:xfrm>
            <a:off x="9186164" y="5700723"/>
            <a:ext cx="1362257" cy="400110"/>
          </a:xfrm>
          <a:prstGeom prst="rect">
            <a:avLst/>
          </a:prstGeom>
          <a:noFill/>
        </p:spPr>
        <p:txBody>
          <a:bodyPr wrap="square" rtlCol="0">
            <a:spAutoFit/>
          </a:bodyPr>
          <a:lstStyle/>
          <a:p>
            <a:r>
              <a:rPr lang="en-US" sz="2000" b="1" dirty="0"/>
              <a:t>0.5 SD</a:t>
            </a:r>
          </a:p>
        </p:txBody>
      </p:sp>
      <p:cxnSp>
        <p:nvCxnSpPr>
          <p:cNvPr id="53" name="Straight Arrow Connector 52"/>
          <p:cNvCxnSpPr/>
          <p:nvPr/>
        </p:nvCxnSpPr>
        <p:spPr>
          <a:xfrm>
            <a:off x="9603678" y="6158889"/>
            <a:ext cx="378522"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62929" y="911425"/>
            <a:ext cx="1618778" cy="646331"/>
          </a:xfrm>
          <a:prstGeom prst="rect">
            <a:avLst/>
          </a:prstGeom>
          <a:noFill/>
        </p:spPr>
        <p:txBody>
          <a:bodyPr wrap="square" rtlCol="0">
            <a:spAutoFit/>
          </a:bodyPr>
          <a:lstStyle/>
          <a:p>
            <a:r>
              <a:rPr lang="en-US" b="1" dirty="0"/>
              <a:t>B = 0</a:t>
            </a:r>
          </a:p>
          <a:p>
            <a:r>
              <a:rPr lang="en-US" b="1" dirty="0"/>
              <a:t>SD = 1 fL</a:t>
            </a:r>
          </a:p>
        </p:txBody>
      </p:sp>
      <p:sp>
        <p:nvSpPr>
          <p:cNvPr id="34" name="TextBox 33"/>
          <p:cNvSpPr txBox="1"/>
          <p:nvPr/>
        </p:nvSpPr>
        <p:spPr>
          <a:xfrm>
            <a:off x="4845902" y="3454762"/>
            <a:ext cx="1618778" cy="646331"/>
          </a:xfrm>
          <a:prstGeom prst="rect">
            <a:avLst/>
          </a:prstGeom>
          <a:noFill/>
        </p:spPr>
        <p:txBody>
          <a:bodyPr wrap="square" rtlCol="0">
            <a:spAutoFit/>
          </a:bodyPr>
          <a:lstStyle/>
          <a:p>
            <a:r>
              <a:rPr lang="en-US" b="1" dirty="0"/>
              <a:t>B = 2 fL</a:t>
            </a:r>
          </a:p>
          <a:p>
            <a:r>
              <a:rPr lang="en-US" b="1" dirty="0"/>
              <a:t>SD = 1 fL</a:t>
            </a:r>
          </a:p>
        </p:txBody>
      </p:sp>
      <p:sp>
        <p:nvSpPr>
          <p:cNvPr id="36" name="TextBox 35"/>
          <p:cNvSpPr txBox="1"/>
          <p:nvPr/>
        </p:nvSpPr>
        <p:spPr>
          <a:xfrm>
            <a:off x="5909790" y="5286297"/>
            <a:ext cx="1618778" cy="646331"/>
          </a:xfrm>
          <a:prstGeom prst="rect">
            <a:avLst/>
          </a:prstGeom>
          <a:noFill/>
        </p:spPr>
        <p:txBody>
          <a:bodyPr wrap="square" rtlCol="0">
            <a:spAutoFit/>
          </a:bodyPr>
          <a:lstStyle/>
          <a:p>
            <a:r>
              <a:rPr lang="en-US" b="1" dirty="0"/>
              <a:t>B = 3.5 fL</a:t>
            </a:r>
          </a:p>
          <a:p>
            <a:r>
              <a:rPr lang="en-US" b="1" dirty="0"/>
              <a:t>SD = 1.4 fL</a:t>
            </a:r>
          </a:p>
        </p:txBody>
      </p:sp>
      <p:sp>
        <p:nvSpPr>
          <p:cNvPr id="3" name="TextBox 2"/>
          <p:cNvSpPr txBox="1"/>
          <p:nvPr/>
        </p:nvSpPr>
        <p:spPr>
          <a:xfrm>
            <a:off x="83140" y="497754"/>
            <a:ext cx="1643932" cy="1569660"/>
          </a:xfrm>
          <a:prstGeom prst="rect">
            <a:avLst/>
          </a:prstGeom>
          <a:noFill/>
          <a:ln>
            <a:solidFill>
              <a:srgbClr val="FF0000"/>
            </a:solidFill>
          </a:ln>
        </p:spPr>
        <p:txBody>
          <a:bodyPr wrap="square" rtlCol="0">
            <a:spAutoFit/>
          </a:bodyPr>
          <a:lstStyle/>
          <a:p>
            <a:pPr algn="r" rtl="1"/>
            <a:r>
              <a:rPr lang="fa-IR" sz="2400" b="1" dirty="0">
                <a:effectLst/>
              </a:rPr>
              <a:t>مثال:</a:t>
            </a:r>
            <a:endParaRPr lang="en-US" sz="2400" b="1" dirty="0">
              <a:effectLst/>
            </a:endParaRPr>
          </a:p>
          <a:p>
            <a:r>
              <a:rPr lang="en-US" sz="2400" b="1" dirty="0"/>
              <a:t>Hb</a:t>
            </a:r>
            <a:endParaRPr lang="en-US" sz="2400" b="1" dirty="0">
              <a:effectLst/>
            </a:endParaRPr>
          </a:p>
          <a:p>
            <a:r>
              <a:rPr lang="en-US" sz="2400" b="1" dirty="0">
                <a:effectLst/>
              </a:rPr>
              <a:t>TEa = 7%</a:t>
            </a:r>
          </a:p>
          <a:p>
            <a:r>
              <a:rPr lang="en-US" sz="2400" b="1" dirty="0">
                <a:effectLst/>
              </a:rPr>
              <a:t>SMa = 2</a:t>
            </a:r>
          </a:p>
        </p:txBody>
      </p:sp>
      <p:cxnSp>
        <p:nvCxnSpPr>
          <p:cNvPr id="6" name="Straight Connector 5"/>
          <p:cNvCxnSpPr/>
          <p:nvPr/>
        </p:nvCxnSpPr>
        <p:spPr>
          <a:xfrm>
            <a:off x="5892986" y="1596615"/>
            <a:ext cx="108591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93166" y="2125424"/>
            <a:ext cx="5563900" cy="1600438"/>
          </a:xfrm>
          <a:prstGeom prst="roundRect">
            <a:avLst/>
          </a:prstGeom>
          <a:solidFill>
            <a:schemeClr val="bg1">
              <a:lumMod val="85000"/>
            </a:schemeClr>
          </a:solidFill>
          <a:ln>
            <a:solidFill>
              <a:schemeClr val="tx1"/>
            </a:solidFill>
          </a:ln>
          <a:effectLst>
            <a:innerShdw blurRad="63500" dist="279400" dir="7800000">
              <a:prstClr val="black">
                <a:alpha val="50000"/>
              </a:prstClr>
            </a:innerShdw>
          </a:effectLst>
        </p:spPr>
        <p:txBody>
          <a:bodyPr wrap="square" rtlCol="0" anchor="ctr">
            <a:spAutoFit/>
            <a:scene3d>
              <a:camera prst="obliqueTopLeft"/>
              <a:lightRig rig="threePt" dir="t"/>
            </a:scene3d>
          </a:bodyPr>
          <a:lstStyle>
            <a:defPPr>
              <a:defRPr lang="en-US"/>
            </a:defPPr>
            <a:lvl1pPr marL="457200" indent="-457200">
              <a:buFont typeface="Wingdings" panose="05000000000000000000" pitchFamily="2" charset="2"/>
              <a:buChar char="ü"/>
              <a:defRPr sz="3200" b="1"/>
            </a:lvl1pPr>
          </a:lstStyle>
          <a:p>
            <a:pPr marL="0" indent="0" algn="ctr" rtl="1">
              <a:buNone/>
            </a:pPr>
            <a:r>
              <a:rPr lang="fa-IR" sz="4400" dirty="0">
                <a:ln>
                  <a:solidFill>
                    <a:schemeClr val="tx1"/>
                  </a:solidFill>
                </a:ln>
                <a:solidFill>
                  <a:srgbClr val="FF0000"/>
                </a:solidFill>
              </a:rPr>
              <a:t>هر چه سیگما بالاتر،</a:t>
            </a:r>
          </a:p>
          <a:p>
            <a:pPr marL="0" indent="0" algn="ctr" rtl="1">
              <a:buNone/>
            </a:pPr>
            <a:r>
              <a:rPr lang="fa-IR" sz="4400" dirty="0">
                <a:ln>
                  <a:solidFill>
                    <a:schemeClr val="tx1"/>
                  </a:solidFill>
                </a:ln>
                <a:solidFill>
                  <a:srgbClr val="FF0000"/>
                </a:solidFill>
              </a:rPr>
              <a:t>پایش کیفیت </a:t>
            </a:r>
            <a:r>
              <a:rPr lang="fa-IR" sz="4400" dirty="0" err="1">
                <a:ln>
                  <a:solidFill>
                    <a:schemeClr val="tx1"/>
                  </a:solidFill>
                </a:ln>
                <a:solidFill>
                  <a:srgbClr val="FF0000"/>
                </a:solidFill>
              </a:rPr>
              <a:t>ساده‌تر</a:t>
            </a:r>
            <a:endParaRPr lang="en-US" sz="4400" dirty="0">
              <a:ln>
                <a:solidFill>
                  <a:schemeClr val="tx1"/>
                </a:solidFill>
              </a:ln>
              <a:solidFill>
                <a:srgbClr val="FF0000"/>
              </a:solidFill>
            </a:endParaRPr>
          </a:p>
        </p:txBody>
      </p:sp>
      <p:sp>
        <p:nvSpPr>
          <p:cNvPr id="38" name="Down Arrow 37"/>
          <p:cNvSpPr/>
          <p:nvPr/>
        </p:nvSpPr>
        <p:spPr>
          <a:xfrm>
            <a:off x="7773957" y="4726347"/>
            <a:ext cx="914400" cy="640080"/>
          </a:xfrm>
          <a:prstGeom prst="down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a:t>
            </a:r>
          </a:p>
        </p:txBody>
      </p:sp>
      <p:sp>
        <p:nvSpPr>
          <p:cNvPr id="56" name="Down Arrow 55"/>
          <p:cNvSpPr/>
          <p:nvPr/>
        </p:nvSpPr>
        <p:spPr>
          <a:xfrm>
            <a:off x="6460732" y="216405"/>
            <a:ext cx="914400" cy="640080"/>
          </a:xfrm>
          <a:prstGeom prst="downArrow">
            <a:avLst/>
          </a:prstGeom>
          <a:solidFill>
            <a:srgbClr val="00B05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C</a:t>
            </a:r>
          </a:p>
        </p:txBody>
      </p:sp>
    </p:spTree>
    <p:extLst>
      <p:ext uri="{BB962C8B-B14F-4D97-AF65-F5344CB8AC3E}">
        <p14:creationId xmlns:p14="http://schemas.microsoft.com/office/powerpoint/2010/main" val="3795911168"/>
      </p:ext>
    </p:extLst>
  </p:cSld>
  <p:clrMapOvr>
    <a:masterClrMapping/>
  </p:clrMapOvr>
  <p:transition spd="slow">
    <p:wipe dir="d"/>
  </p:transitio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algn="r" rtl="1"/>
            <a:r>
              <a:rPr lang="fa-IR" b="1" dirty="0">
                <a:solidFill>
                  <a:schemeClr val="tx1"/>
                </a:solidFill>
              </a:rPr>
              <a:t>پایش کیفیت</a:t>
            </a:r>
            <a:endParaRPr lang="en-US" b="1" dirty="0">
              <a:solidFill>
                <a:schemeClr val="tx1"/>
              </a:solidFill>
            </a:endParaRPr>
          </a:p>
        </p:txBody>
      </p:sp>
      <p:sp>
        <p:nvSpPr>
          <p:cNvPr id="3" name="Content Placeholder 2"/>
          <p:cNvSpPr>
            <a:spLocks noGrp="1"/>
          </p:cNvSpPr>
          <p:nvPr>
            <p:ph idx="1"/>
          </p:nvPr>
        </p:nvSpPr>
        <p:spPr>
          <a:xfrm>
            <a:off x="838200" y="1825624"/>
            <a:ext cx="10515600" cy="5032375"/>
          </a:xfrm>
          <a:solidFill>
            <a:schemeClr val="bg1"/>
          </a:solidFill>
        </p:spPr>
        <p:style>
          <a:lnRef idx="1">
            <a:schemeClr val="accent3"/>
          </a:lnRef>
          <a:fillRef idx="2">
            <a:schemeClr val="accent3"/>
          </a:fillRef>
          <a:effectRef idx="1">
            <a:schemeClr val="accent3"/>
          </a:effectRef>
          <a:fontRef idx="minor">
            <a:schemeClr val="dk1"/>
          </a:fontRef>
        </p:style>
        <p:txBody>
          <a:bodyPr/>
          <a:lstStyle/>
          <a:p>
            <a:pPr marL="109728" indent="0" algn="r" rtl="1">
              <a:buNone/>
            </a:pPr>
            <a:r>
              <a:rPr lang="fa-IR" sz="3200" b="1" dirty="0"/>
              <a:t>مثال:</a:t>
            </a:r>
            <a:r>
              <a:rPr lang="fa-IR" dirty="0"/>
              <a:t> سنجش </a:t>
            </a:r>
            <a:r>
              <a:rPr lang="en-US" dirty="0"/>
              <a:t>TSH</a:t>
            </a:r>
            <a:endParaRPr lang="fa-IR" dirty="0"/>
          </a:p>
          <a:p>
            <a:pPr marL="1146175" indent="-341313" algn="r" rtl="1">
              <a:buFont typeface="Wingdings" pitchFamily="2" charset="2"/>
              <a:buChar char="§"/>
            </a:pPr>
            <a:r>
              <a:rPr lang="en-US" dirty="0"/>
              <a:t>TE</a:t>
            </a:r>
            <a:r>
              <a:rPr lang="en-US" baseline="-25000" dirty="0"/>
              <a:t>a</a:t>
            </a:r>
            <a:r>
              <a:rPr lang="en-US" dirty="0"/>
              <a:t> = 20%</a:t>
            </a:r>
          </a:p>
        </p:txBody>
      </p:sp>
      <p:sp>
        <p:nvSpPr>
          <p:cNvPr id="4" name="Slide Number Placeholder 3"/>
          <p:cNvSpPr>
            <a:spLocks noGrp="1"/>
          </p:cNvSpPr>
          <p:nvPr>
            <p:ph type="sldNum" sz="quarter" idx="12"/>
          </p:nvPr>
        </p:nvSpPr>
        <p:spPr/>
        <p:txBody>
          <a:bodyPr/>
          <a:lstStyle/>
          <a:p>
            <a:fld id="{6FAF22BB-B8CB-43B2-9A75-2AB6527143BB}" type="slidenum">
              <a:rPr lang="en-US" smtClean="0"/>
              <a:pPr/>
              <a:t>196</a:t>
            </a:fld>
            <a:endParaRPr lang="en-US" dirty="0"/>
          </a:p>
        </p:txBody>
      </p:sp>
      <p:graphicFrame>
        <p:nvGraphicFramePr>
          <p:cNvPr id="6" name="Table 5"/>
          <p:cNvGraphicFramePr>
            <a:graphicFrameLocks noGrp="1"/>
          </p:cNvGraphicFramePr>
          <p:nvPr/>
        </p:nvGraphicFramePr>
        <p:xfrm>
          <a:off x="2523380" y="3416042"/>
          <a:ext cx="7540403" cy="3027784"/>
        </p:xfrm>
        <a:graphic>
          <a:graphicData uri="http://schemas.openxmlformats.org/drawingml/2006/table">
            <a:tbl>
              <a:tblPr firstRow="1" bandRow="1">
                <a:tableStyleId>{68D230F3-CF80-4859-8CE7-A43EE81993B5}</a:tableStyleId>
              </a:tblPr>
              <a:tblGrid>
                <a:gridCol w="4104456">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332827">
                  <a:extLst>
                    <a:ext uri="{9D8B030D-6E8A-4147-A177-3AD203B41FA5}">
                      <a16:colId xmlns:a16="http://schemas.microsoft.com/office/drawing/2014/main" val="20002"/>
                    </a:ext>
                  </a:extLst>
                </a:gridCol>
              </a:tblGrid>
              <a:tr h="732080">
                <a:tc>
                  <a:txBody>
                    <a:bodyPr/>
                    <a:lstStyle/>
                    <a:p>
                      <a:pPr algn="ctr"/>
                      <a:endParaRPr lang="en-US" sz="2400" kern="1200" dirty="0">
                        <a:solidFill>
                          <a:schemeClr val="tx1"/>
                        </a:solidFill>
                        <a:latin typeface="+mn-lt"/>
                        <a:ea typeface="+mn-ea"/>
                        <a:cs typeface="+mn-cs"/>
                      </a:endParaRPr>
                    </a:p>
                  </a:txBody>
                  <a:tcPr anchor="ctr"/>
                </a:tc>
                <a:tc>
                  <a:txBody>
                    <a:bodyPr/>
                    <a:lstStyle/>
                    <a:p>
                      <a:pPr algn="ctr"/>
                      <a:r>
                        <a:rPr lang="fa-IR" dirty="0"/>
                        <a:t>عیار سیگما</a:t>
                      </a:r>
                      <a:endParaRPr lang="fa-IR" baseline="0" dirty="0"/>
                    </a:p>
                    <a:p>
                      <a:pPr algn="ctr"/>
                      <a:r>
                        <a:rPr lang="en-US" baseline="0" dirty="0"/>
                        <a:t>(SM)</a:t>
                      </a:r>
                      <a:endParaRPr lang="en-US" dirty="0"/>
                    </a:p>
                  </a:txBody>
                  <a:tcPr anchor="ctr"/>
                </a:tc>
                <a:tc>
                  <a:txBody>
                    <a:bodyPr/>
                    <a:lstStyle/>
                    <a:p>
                      <a:pPr algn="ctr"/>
                      <a:r>
                        <a:rPr lang="fa-IR" dirty="0"/>
                        <a:t>شماره</a:t>
                      </a:r>
                      <a:endParaRPr lang="en-US" dirty="0"/>
                    </a:p>
                  </a:txBody>
                  <a:tcPr anchor="b"/>
                </a:tc>
                <a:extLst>
                  <a:ext uri="{0D108BD9-81ED-4DB2-BD59-A6C34878D82A}">
                    <a16:rowId xmlns:a16="http://schemas.microsoft.com/office/drawing/2014/main" val="10000"/>
                  </a:ext>
                </a:extLst>
              </a:tr>
              <a:tr h="444050">
                <a:tc>
                  <a:txBody>
                    <a:bodyPr/>
                    <a:lstStyle/>
                    <a:p>
                      <a:pPr algn="ctr"/>
                      <a:endParaRPr lang="en-US" dirty="0"/>
                    </a:p>
                  </a:txBody>
                  <a:tcPr anchor="ctr"/>
                </a:tc>
                <a:tc>
                  <a:txBody>
                    <a:bodyPr/>
                    <a:lstStyle/>
                    <a:p>
                      <a:pPr algn="ctr"/>
                      <a:r>
                        <a:rPr lang="en-US" sz="2400" dirty="0"/>
                        <a:t>3.8</a:t>
                      </a:r>
                    </a:p>
                  </a:txBody>
                  <a:tcPr anchor="ctr"/>
                </a:tc>
                <a:tc>
                  <a:txBody>
                    <a:bodyPr/>
                    <a:lstStyle/>
                    <a:p>
                      <a:pPr algn="ctr"/>
                      <a:r>
                        <a:rPr lang="fa-IR" sz="2400" dirty="0"/>
                        <a:t>1</a:t>
                      </a:r>
                      <a:endParaRPr lang="fa-IR" sz="2400" b="1" dirty="0"/>
                    </a:p>
                  </a:txBody>
                  <a:tcPr anchor="ctr"/>
                </a:tc>
                <a:extLst>
                  <a:ext uri="{0D108BD9-81ED-4DB2-BD59-A6C34878D82A}">
                    <a16:rowId xmlns:a16="http://schemas.microsoft.com/office/drawing/2014/main" val="10001"/>
                  </a:ext>
                </a:extLst>
              </a:tr>
              <a:tr h="466904">
                <a:tc>
                  <a:txBody>
                    <a:bodyPr/>
                    <a:lstStyle/>
                    <a:p>
                      <a:pPr algn="ctr"/>
                      <a:endParaRPr lang="en-US" dirty="0"/>
                    </a:p>
                  </a:txBody>
                  <a:tcPr anchor="ctr"/>
                </a:tc>
                <a:tc>
                  <a:txBody>
                    <a:bodyPr/>
                    <a:lstStyle/>
                    <a:p>
                      <a:pPr algn="ctr"/>
                      <a:r>
                        <a:rPr lang="en-US" sz="2400" dirty="0"/>
                        <a:t>2.1</a:t>
                      </a:r>
                    </a:p>
                  </a:txBody>
                  <a:tcPr anchor="ctr"/>
                </a:tc>
                <a:tc>
                  <a:txBody>
                    <a:bodyPr/>
                    <a:lstStyle/>
                    <a:p>
                      <a:pPr algn="ctr"/>
                      <a:r>
                        <a:rPr lang="fa-IR" sz="2400" dirty="0"/>
                        <a:t>2</a:t>
                      </a:r>
                      <a:endParaRPr lang="en-US" sz="2400" b="1" dirty="0"/>
                    </a:p>
                  </a:txBody>
                  <a:tcPr anchor="ctr"/>
                </a:tc>
                <a:extLst>
                  <a:ext uri="{0D108BD9-81ED-4DB2-BD59-A6C34878D82A}">
                    <a16:rowId xmlns:a16="http://schemas.microsoft.com/office/drawing/2014/main" val="10002"/>
                  </a:ext>
                </a:extLst>
              </a:tr>
              <a:tr h="444050">
                <a:tc>
                  <a:txBody>
                    <a:bodyPr/>
                    <a:lstStyle/>
                    <a:p>
                      <a:pPr algn="ctr"/>
                      <a:endParaRPr lang="en-US" dirty="0"/>
                    </a:p>
                  </a:txBody>
                  <a:tcPr anchor="ctr"/>
                </a:tc>
                <a:tc>
                  <a:txBody>
                    <a:bodyPr/>
                    <a:lstStyle/>
                    <a:p>
                      <a:pPr algn="ctr"/>
                      <a:r>
                        <a:rPr lang="en-US" sz="2400" dirty="0"/>
                        <a:t>6.5</a:t>
                      </a:r>
                    </a:p>
                  </a:txBody>
                  <a:tcPr anchor="ctr"/>
                </a:tc>
                <a:tc>
                  <a:txBody>
                    <a:bodyPr/>
                    <a:lstStyle/>
                    <a:p>
                      <a:pPr algn="ctr"/>
                      <a:r>
                        <a:rPr lang="fa-IR" sz="2400" dirty="0"/>
                        <a:t>3</a:t>
                      </a:r>
                      <a:endParaRPr lang="en-US" sz="2400" b="1" dirty="0"/>
                    </a:p>
                  </a:txBody>
                  <a:tcPr anchor="ctr"/>
                </a:tc>
                <a:extLst>
                  <a:ext uri="{0D108BD9-81ED-4DB2-BD59-A6C34878D82A}">
                    <a16:rowId xmlns:a16="http://schemas.microsoft.com/office/drawing/2014/main" val="10003"/>
                  </a:ext>
                </a:extLst>
              </a:tr>
              <a:tr h="444050">
                <a:tc>
                  <a:txBody>
                    <a:bodyPr/>
                    <a:lstStyle/>
                    <a:p>
                      <a:pPr algn="ctr"/>
                      <a:endParaRPr lang="en-US" dirty="0"/>
                    </a:p>
                  </a:txBody>
                  <a:tcPr anchor="ctr"/>
                </a:tc>
                <a:tc>
                  <a:txBody>
                    <a:bodyPr/>
                    <a:lstStyle/>
                    <a:p>
                      <a:pPr algn="ctr"/>
                      <a:r>
                        <a:rPr lang="en-US" sz="2400" dirty="0"/>
                        <a:t>1.75</a:t>
                      </a:r>
                    </a:p>
                  </a:txBody>
                  <a:tcPr anchor="ctr"/>
                </a:tc>
                <a:tc>
                  <a:txBody>
                    <a:bodyPr/>
                    <a:lstStyle/>
                    <a:p>
                      <a:pPr algn="ctr"/>
                      <a:r>
                        <a:rPr lang="fa-IR" sz="2400" dirty="0"/>
                        <a:t>4</a:t>
                      </a:r>
                      <a:endParaRPr lang="en-US" sz="2400" b="1" dirty="0"/>
                    </a:p>
                  </a:txBody>
                  <a:tcPr anchor="ctr"/>
                </a:tc>
                <a:extLst>
                  <a:ext uri="{0D108BD9-81ED-4DB2-BD59-A6C34878D82A}">
                    <a16:rowId xmlns:a16="http://schemas.microsoft.com/office/drawing/2014/main" val="10004"/>
                  </a:ext>
                </a:extLst>
              </a:tr>
              <a:tr h="444050">
                <a:tc>
                  <a:txBody>
                    <a:bodyPr/>
                    <a:lstStyle/>
                    <a:p>
                      <a:pPr algn="ctr"/>
                      <a:endParaRPr lang="en-US" dirty="0"/>
                    </a:p>
                  </a:txBody>
                  <a:tcPr anchor="ctr"/>
                </a:tc>
                <a:tc>
                  <a:txBody>
                    <a:bodyPr/>
                    <a:lstStyle/>
                    <a:p>
                      <a:pPr algn="ctr"/>
                      <a:r>
                        <a:rPr lang="en-US" sz="2400" dirty="0"/>
                        <a:t>8.5</a:t>
                      </a:r>
                    </a:p>
                  </a:txBody>
                  <a:tcPr anchor="ctr"/>
                </a:tc>
                <a:tc>
                  <a:txBody>
                    <a:bodyPr/>
                    <a:lstStyle/>
                    <a:p>
                      <a:pPr algn="ctr"/>
                      <a:r>
                        <a:rPr lang="fa-IR" sz="2400" dirty="0"/>
                        <a:t>5</a:t>
                      </a:r>
                      <a:endParaRPr lang="en-US" sz="2400" b="1" dirty="0"/>
                    </a:p>
                  </a:txBody>
                  <a:tcPr anchor="ctr"/>
                </a:tc>
                <a:extLst>
                  <a:ext uri="{0D108BD9-81ED-4DB2-BD59-A6C34878D82A}">
                    <a16:rowId xmlns:a16="http://schemas.microsoft.com/office/drawing/2014/main" val="10005"/>
                  </a:ext>
                </a:extLst>
              </a:tr>
            </a:tbl>
          </a:graphicData>
        </a:graphic>
      </p:graphicFrame>
      <p:sp>
        <p:nvSpPr>
          <p:cNvPr id="8" name="Rectangle 7"/>
          <p:cNvSpPr/>
          <p:nvPr/>
        </p:nvSpPr>
        <p:spPr>
          <a:xfrm>
            <a:off x="2443753" y="5604520"/>
            <a:ext cx="4230029"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i="1" dirty="0"/>
              <a:t>ناپذیرفته</a:t>
            </a:r>
            <a:endParaRPr lang="en-US" b="1" i="1" dirty="0"/>
          </a:p>
        </p:txBody>
      </p:sp>
      <p:sp>
        <p:nvSpPr>
          <p:cNvPr id="5" name="TextBox 4"/>
          <p:cNvSpPr txBox="1"/>
          <p:nvPr/>
        </p:nvSpPr>
        <p:spPr>
          <a:xfrm>
            <a:off x="2933240" y="3284985"/>
            <a:ext cx="2736304" cy="1015663"/>
          </a:xfrm>
          <a:prstGeom prst="rect">
            <a:avLst/>
          </a:prstGeom>
          <a:noFill/>
        </p:spPr>
        <p:txBody>
          <a:bodyPr wrap="square" rtlCol="0">
            <a:spAutoFit/>
          </a:bodyPr>
          <a:lstStyle/>
          <a:p>
            <a:pPr algn="ctr"/>
            <a:endParaRPr lang="fa-IR" b="1" dirty="0">
              <a:solidFill>
                <a:schemeClr val="lt1"/>
              </a:solidFill>
            </a:endParaRPr>
          </a:p>
          <a:p>
            <a:pPr algn="ctr"/>
            <a:r>
              <a:rPr lang="fa-IR" sz="2400" b="1" dirty="0">
                <a:solidFill>
                  <a:schemeClr val="lt1"/>
                </a:solidFill>
              </a:rPr>
              <a:t>حفظ کیفیت</a:t>
            </a:r>
            <a:endParaRPr lang="en-US" sz="2400" b="1" dirty="0">
              <a:solidFill>
                <a:schemeClr val="lt1"/>
              </a:solidFill>
            </a:endParaRPr>
          </a:p>
          <a:p>
            <a:endParaRPr lang="en-US" dirty="0"/>
          </a:p>
        </p:txBody>
      </p:sp>
    </p:spTree>
    <p:extLst>
      <p:ext uri="{BB962C8B-B14F-4D97-AF65-F5344CB8AC3E}">
        <p14:creationId xmlns:p14="http://schemas.microsoft.com/office/powerpoint/2010/main" val="9858527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style>
          <a:lnRef idx="1">
            <a:schemeClr val="accent4"/>
          </a:lnRef>
          <a:fillRef idx="3">
            <a:schemeClr val="accent4"/>
          </a:fillRef>
          <a:effectRef idx="2">
            <a:schemeClr val="accent4"/>
          </a:effectRef>
          <a:fontRef idx="minor">
            <a:schemeClr val="lt1"/>
          </a:fontRef>
        </p:style>
        <p:txBody>
          <a:bodyPr/>
          <a:lstStyle/>
          <a:p>
            <a:pPr algn="r" rtl="1"/>
            <a:r>
              <a:rPr lang="fa-IR" b="1" dirty="0">
                <a:solidFill>
                  <a:schemeClr val="tx1"/>
                </a:solidFill>
              </a:rPr>
              <a:t>پایش کیفیت</a:t>
            </a:r>
            <a:endParaRPr lang="en-US" dirty="0"/>
          </a:p>
        </p:txBody>
      </p:sp>
      <p:sp>
        <p:nvSpPr>
          <p:cNvPr id="3" name="Content Placeholder 2"/>
          <p:cNvSpPr>
            <a:spLocks noGrp="1"/>
          </p:cNvSpPr>
          <p:nvPr>
            <p:ph idx="1"/>
          </p:nvPr>
        </p:nvSpPr>
        <p:spPr>
          <a:xfrm>
            <a:off x="838200" y="1825624"/>
            <a:ext cx="10515600" cy="5104383"/>
          </a:xfrm>
          <a:solidFill>
            <a:schemeClr val="bg1"/>
          </a:solidFill>
        </p:spPr>
        <p:style>
          <a:lnRef idx="1">
            <a:schemeClr val="accent3"/>
          </a:lnRef>
          <a:fillRef idx="2">
            <a:schemeClr val="accent3"/>
          </a:fillRef>
          <a:effectRef idx="1">
            <a:schemeClr val="accent3"/>
          </a:effectRef>
          <a:fontRef idx="minor">
            <a:schemeClr val="dk1"/>
          </a:fontRef>
        </p:style>
        <p:txBody>
          <a:bodyPr/>
          <a:lstStyle/>
          <a:p>
            <a:pPr marL="109728" indent="0" algn="r" rtl="1">
              <a:buNone/>
            </a:pPr>
            <a:r>
              <a:rPr lang="fa-IR" sz="3200" b="1" dirty="0"/>
              <a:t>مثال:</a:t>
            </a:r>
            <a:r>
              <a:rPr lang="fa-IR" dirty="0"/>
              <a:t> سنجش </a:t>
            </a:r>
            <a:r>
              <a:rPr lang="en-US" dirty="0"/>
              <a:t>T4</a:t>
            </a:r>
            <a:endParaRPr lang="fa-IR" dirty="0"/>
          </a:p>
          <a:p>
            <a:pPr marL="1146175" indent="-341313" algn="r" rtl="1">
              <a:buFont typeface="Wingdings" pitchFamily="2" charset="2"/>
              <a:buChar char="§"/>
            </a:pPr>
            <a:r>
              <a:rPr lang="en-US" dirty="0"/>
              <a:t>TE</a:t>
            </a:r>
            <a:r>
              <a:rPr lang="en-US" baseline="-25000" dirty="0"/>
              <a:t>a</a:t>
            </a:r>
            <a:r>
              <a:rPr lang="en-US" dirty="0"/>
              <a:t> = 20%</a:t>
            </a:r>
          </a:p>
        </p:txBody>
      </p:sp>
      <p:sp>
        <p:nvSpPr>
          <p:cNvPr id="4" name="Slide Number Placeholder 3"/>
          <p:cNvSpPr>
            <a:spLocks noGrp="1"/>
          </p:cNvSpPr>
          <p:nvPr>
            <p:ph type="sldNum" sz="quarter" idx="12"/>
          </p:nvPr>
        </p:nvSpPr>
        <p:spPr/>
        <p:txBody>
          <a:bodyPr/>
          <a:lstStyle/>
          <a:p>
            <a:fld id="{6FAF22BB-B8CB-43B2-9A75-2AB6527143BB}" type="slidenum">
              <a:rPr lang="en-US" smtClean="0"/>
              <a:pPr/>
              <a:t>197</a:t>
            </a:fld>
            <a:endParaRPr lang="en-US" dirty="0"/>
          </a:p>
        </p:txBody>
      </p:sp>
      <p:graphicFrame>
        <p:nvGraphicFramePr>
          <p:cNvPr id="6" name="Table 5"/>
          <p:cNvGraphicFramePr>
            <a:graphicFrameLocks noGrp="1"/>
          </p:cNvGraphicFramePr>
          <p:nvPr/>
        </p:nvGraphicFramePr>
        <p:xfrm>
          <a:off x="2523380" y="3416042"/>
          <a:ext cx="7540403" cy="3027784"/>
        </p:xfrm>
        <a:graphic>
          <a:graphicData uri="http://schemas.openxmlformats.org/drawingml/2006/table">
            <a:tbl>
              <a:tblPr firstRow="1" bandRow="1">
                <a:tableStyleId>{68D230F3-CF80-4859-8CE7-A43EE81993B5}</a:tableStyleId>
              </a:tblPr>
              <a:tblGrid>
                <a:gridCol w="4104456">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332827">
                  <a:extLst>
                    <a:ext uri="{9D8B030D-6E8A-4147-A177-3AD203B41FA5}">
                      <a16:colId xmlns:a16="http://schemas.microsoft.com/office/drawing/2014/main" val="20002"/>
                    </a:ext>
                  </a:extLst>
                </a:gridCol>
              </a:tblGrid>
              <a:tr h="732080">
                <a:tc>
                  <a:txBody>
                    <a:bodyPr/>
                    <a:lstStyle/>
                    <a:p>
                      <a:pPr algn="ctr"/>
                      <a:endParaRPr lang="en-US" dirty="0"/>
                    </a:p>
                  </a:txBody>
                  <a:tcPr anchor="ctr"/>
                </a:tc>
                <a:tc>
                  <a:txBody>
                    <a:bodyPr/>
                    <a:lstStyle/>
                    <a:p>
                      <a:pPr algn="ctr"/>
                      <a:r>
                        <a:rPr lang="fa-IR" dirty="0"/>
                        <a:t>عیار سیگما</a:t>
                      </a:r>
                      <a:endParaRPr lang="fa-IR" baseline="0" dirty="0"/>
                    </a:p>
                    <a:p>
                      <a:pPr algn="ctr"/>
                      <a:r>
                        <a:rPr lang="en-US" baseline="0" dirty="0"/>
                        <a:t>(SM)</a:t>
                      </a:r>
                      <a:endParaRPr lang="en-US" dirty="0"/>
                    </a:p>
                  </a:txBody>
                  <a:tcPr anchor="ctr"/>
                </a:tc>
                <a:tc>
                  <a:txBody>
                    <a:bodyPr/>
                    <a:lstStyle/>
                    <a:p>
                      <a:pPr marL="0" algn="ctr" defTabSz="914400" rtl="0" eaLnBrk="1" latinLnBrk="0" hangingPunct="1"/>
                      <a:r>
                        <a:rPr lang="fa-IR" sz="2400" kern="1200" dirty="0"/>
                        <a:t>شماره</a:t>
                      </a:r>
                      <a:endParaRPr lang="en-US" sz="2400" kern="1200" dirty="0">
                        <a:solidFill>
                          <a:schemeClr val="tx1"/>
                        </a:solidFill>
                        <a:latin typeface="+mn-lt"/>
                        <a:ea typeface="+mn-ea"/>
                        <a:cs typeface="+mn-cs"/>
                      </a:endParaRPr>
                    </a:p>
                  </a:txBody>
                  <a:tcPr anchor="b"/>
                </a:tc>
                <a:extLst>
                  <a:ext uri="{0D108BD9-81ED-4DB2-BD59-A6C34878D82A}">
                    <a16:rowId xmlns:a16="http://schemas.microsoft.com/office/drawing/2014/main" val="10000"/>
                  </a:ext>
                </a:extLst>
              </a:tr>
              <a:tr h="444050">
                <a:tc>
                  <a:txBody>
                    <a:bodyPr/>
                    <a:lstStyle/>
                    <a:p>
                      <a:pPr algn="ctr"/>
                      <a:endParaRPr lang="en-US" dirty="0"/>
                    </a:p>
                  </a:txBody>
                  <a:tcPr anchor="ctr"/>
                </a:tc>
                <a:tc>
                  <a:txBody>
                    <a:bodyPr/>
                    <a:lstStyle/>
                    <a:p>
                      <a:pPr algn="ctr"/>
                      <a:r>
                        <a:rPr lang="en-US" sz="2400" dirty="0"/>
                        <a:t>3.8</a:t>
                      </a:r>
                    </a:p>
                  </a:txBody>
                  <a:tcPr anchor="ctr"/>
                </a:tc>
                <a:tc>
                  <a:txBody>
                    <a:bodyPr/>
                    <a:lstStyle/>
                    <a:p>
                      <a:pPr algn="ctr"/>
                      <a:r>
                        <a:rPr lang="fa-IR" sz="2400" dirty="0"/>
                        <a:t>1</a:t>
                      </a:r>
                      <a:endParaRPr lang="fa-IR" sz="2400" b="1" dirty="0"/>
                    </a:p>
                  </a:txBody>
                  <a:tcPr anchor="ctr"/>
                </a:tc>
                <a:extLst>
                  <a:ext uri="{0D108BD9-81ED-4DB2-BD59-A6C34878D82A}">
                    <a16:rowId xmlns:a16="http://schemas.microsoft.com/office/drawing/2014/main" val="10001"/>
                  </a:ext>
                </a:extLst>
              </a:tr>
              <a:tr h="466904">
                <a:tc>
                  <a:txBody>
                    <a:bodyPr/>
                    <a:lstStyle/>
                    <a:p>
                      <a:pPr algn="ctr"/>
                      <a:endParaRPr lang="en-US" dirty="0"/>
                    </a:p>
                  </a:txBody>
                  <a:tcPr anchor="ctr"/>
                </a:tc>
                <a:tc>
                  <a:txBody>
                    <a:bodyPr/>
                    <a:lstStyle/>
                    <a:p>
                      <a:pPr algn="ctr"/>
                      <a:r>
                        <a:rPr lang="en-US" sz="2400" dirty="0"/>
                        <a:t>2.1</a:t>
                      </a:r>
                    </a:p>
                  </a:txBody>
                  <a:tcPr anchor="ctr"/>
                </a:tc>
                <a:tc>
                  <a:txBody>
                    <a:bodyPr/>
                    <a:lstStyle/>
                    <a:p>
                      <a:pPr algn="ctr"/>
                      <a:r>
                        <a:rPr lang="fa-IR" sz="2400" dirty="0"/>
                        <a:t>2</a:t>
                      </a:r>
                      <a:endParaRPr lang="en-US" sz="2400" b="1" dirty="0"/>
                    </a:p>
                  </a:txBody>
                  <a:tcPr anchor="ctr"/>
                </a:tc>
                <a:extLst>
                  <a:ext uri="{0D108BD9-81ED-4DB2-BD59-A6C34878D82A}">
                    <a16:rowId xmlns:a16="http://schemas.microsoft.com/office/drawing/2014/main" val="10002"/>
                  </a:ext>
                </a:extLst>
              </a:tr>
              <a:tr h="444050">
                <a:tc>
                  <a:txBody>
                    <a:bodyPr/>
                    <a:lstStyle/>
                    <a:p>
                      <a:pPr algn="ctr"/>
                      <a:endParaRPr lang="en-US" dirty="0"/>
                    </a:p>
                  </a:txBody>
                  <a:tcPr anchor="ctr"/>
                </a:tc>
                <a:tc>
                  <a:txBody>
                    <a:bodyPr/>
                    <a:lstStyle/>
                    <a:p>
                      <a:pPr algn="ctr"/>
                      <a:r>
                        <a:rPr lang="en-US" sz="2400" dirty="0"/>
                        <a:t>6.5</a:t>
                      </a:r>
                    </a:p>
                  </a:txBody>
                  <a:tcPr anchor="ctr"/>
                </a:tc>
                <a:tc>
                  <a:txBody>
                    <a:bodyPr/>
                    <a:lstStyle/>
                    <a:p>
                      <a:pPr algn="ctr"/>
                      <a:r>
                        <a:rPr lang="fa-IR" sz="2400" dirty="0"/>
                        <a:t>3</a:t>
                      </a:r>
                      <a:endParaRPr lang="en-US" sz="2400" b="1" dirty="0"/>
                    </a:p>
                  </a:txBody>
                  <a:tcPr anchor="ctr"/>
                </a:tc>
                <a:extLst>
                  <a:ext uri="{0D108BD9-81ED-4DB2-BD59-A6C34878D82A}">
                    <a16:rowId xmlns:a16="http://schemas.microsoft.com/office/drawing/2014/main" val="10003"/>
                  </a:ext>
                </a:extLst>
              </a:tr>
              <a:tr h="444050">
                <a:tc>
                  <a:txBody>
                    <a:bodyPr/>
                    <a:lstStyle/>
                    <a:p>
                      <a:pPr algn="ctr"/>
                      <a:endParaRPr lang="en-US" dirty="0"/>
                    </a:p>
                  </a:txBody>
                  <a:tcPr anchor="ctr"/>
                </a:tc>
                <a:tc>
                  <a:txBody>
                    <a:bodyPr/>
                    <a:lstStyle/>
                    <a:p>
                      <a:pPr algn="ctr"/>
                      <a:r>
                        <a:rPr lang="en-US" sz="2400" dirty="0"/>
                        <a:t>1.75</a:t>
                      </a:r>
                    </a:p>
                  </a:txBody>
                  <a:tcPr anchor="ctr"/>
                </a:tc>
                <a:tc>
                  <a:txBody>
                    <a:bodyPr/>
                    <a:lstStyle/>
                    <a:p>
                      <a:pPr algn="ctr"/>
                      <a:r>
                        <a:rPr lang="fa-IR" sz="2400" dirty="0"/>
                        <a:t>4</a:t>
                      </a:r>
                      <a:endParaRPr lang="en-US" sz="2400" b="1" dirty="0"/>
                    </a:p>
                  </a:txBody>
                  <a:tcPr anchor="ctr"/>
                </a:tc>
                <a:extLst>
                  <a:ext uri="{0D108BD9-81ED-4DB2-BD59-A6C34878D82A}">
                    <a16:rowId xmlns:a16="http://schemas.microsoft.com/office/drawing/2014/main" val="10004"/>
                  </a:ext>
                </a:extLst>
              </a:tr>
              <a:tr h="444050">
                <a:tc>
                  <a:txBody>
                    <a:bodyPr/>
                    <a:lstStyle/>
                    <a:p>
                      <a:pPr algn="ctr"/>
                      <a:endParaRPr lang="en-US" dirty="0"/>
                    </a:p>
                  </a:txBody>
                  <a:tcPr anchor="ctr"/>
                </a:tc>
                <a:tc>
                  <a:txBody>
                    <a:bodyPr/>
                    <a:lstStyle/>
                    <a:p>
                      <a:pPr algn="ctr"/>
                      <a:r>
                        <a:rPr lang="en-US" sz="2400" dirty="0"/>
                        <a:t>8.5</a:t>
                      </a:r>
                    </a:p>
                  </a:txBody>
                  <a:tcPr anchor="ctr"/>
                </a:tc>
                <a:tc>
                  <a:txBody>
                    <a:bodyPr/>
                    <a:lstStyle/>
                    <a:p>
                      <a:pPr algn="ctr"/>
                      <a:r>
                        <a:rPr lang="fa-IR" sz="2400" dirty="0"/>
                        <a:t>5</a:t>
                      </a:r>
                      <a:endParaRPr lang="en-US" sz="2400" b="1" dirty="0"/>
                    </a:p>
                  </a:txBody>
                  <a:tcPr anchor="ctr"/>
                </a:tc>
                <a:extLst>
                  <a:ext uri="{0D108BD9-81ED-4DB2-BD59-A6C34878D82A}">
                    <a16:rowId xmlns:a16="http://schemas.microsoft.com/office/drawing/2014/main" val="10005"/>
                  </a:ext>
                </a:extLst>
              </a:tr>
            </a:tbl>
          </a:graphicData>
        </a:graphic>
      </p:graphicFrame>
      <p:sp>
        <p:nvSpPr>
          <p:cNvPr id="8" name="Rectangle 7"/>
          <p:cNvSpPr/>
          <p:nvPr/>
        </p:nvSpPr>
        <p:spPr>
          <a:xfrm>
            <a:off x="2443753" y="5604520"/>
            <a:ext cx="4230029"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i="1" dirty="0"/>
              <a:t>ناپذیرفته</a:t>
            </a:r>
            <a:endParaRPr lang="en-US" b="1" i="1" dirty="0"/>
          </a:p>
        </p:txBody>
      </p:sp>
      <p:sp>
        <p:nvSpPr>
          <p:cNvPr id="5" name="TextBox 4"/>
          <p:cNvSpPr txBox="1"/>
          <p:nvPr/>
        </p:nvSpPr>
        <p:spPr>
          <a:xfrm>
            <a:off x="2933240" y="3284985"/>
            <a:ext cx="2736304" cy="1015663"/>
          </a:xfrm>
          <a:prstGeom prst="rect">
            <a:avLst/>
          </a:prstGeom>
          <a:noFill/>
        </p:spPr>
        <p:txBody>
          <a:bodyPr wrap="square" rtlCol="0">
            <a:spAutoFit/>
          </a:bodyPr>
          <a:lstStyle/>
          <a:p>
            <a:pPr algn="ctr"/>
            <a:endParaRPr lang="fa-IR" b="1" dirty="0">
              <a:solidFill>
                <a:schemeClr val="lt1"/>
              </a:solidFill>
            </a:endParaRPr>
          </a:p>
          <a:p>
            <a:pPr algn="ctr"/>
            <a:r>
              <a:rPr lang="fa-IR" sz="2400" b="1" dirty="0">
                <a:solidFill>
                  <a:schemeClr val="lt1"/>
                </a:solidFill>
              </a:rPr>
              <a:t>آسانی نگهداری خوبیت</a:t>
            </a:r>
            <a:endParaRPr lang="en-US" sz="2400" b="1" dirty="0">
              <a:solidFill>
                <a:schemeClr val="lt1"/>
              </a:solidFill>
            </a:endParaRPr>
          </a:p>
          <a:p>
            <a:endParaRPr lang="en-US" dirty="0"/>
          </a:p>
        </p:txBody>
      </p:sp>
      <p:sp>
        <p:nvSpPr>
          <p:cNvPr id="7" name="Rectangle 6"/>
          <p:cNvSpPr/>
          <p:nvPr/>
        </p:nvSpPr>
        <p:spPr>
          <a:xfrm>
            <a:off x="1793776" y="386916"/>
            <a:ext cx="5040560" cy="6381328"/>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endParaRPr lang="en-US" sz="2400" dirty="0">
              <a:solidFill>
                <a:srgbClr val="7030A0"/>
              </a:solidFill>
            </a:endParaRPr>
          </a:p>
        </p:txBody>
      </p:sp>
      <p:cxnSp>
        <p:nvCxnSpPr>
          <p:cNvPr id="10" name="Straight Connector 9"/>
          <p:cNvCxnSpPr>
            <a:stCxn id="7" idx="0"/>
            <a:endCxn id="7" idx="2"/>
          </p:cNvCxnSpPr>
          <p:nvPr/>
        </p:nvCxnSpPr>
        <p:spPr>
          <a:xfrm>
            <a:off x="4314056" y="386916"/>
            <a:ext cx="0" cy="638132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879976" y="6443826"/>
            <a:ext cx="1080120" cy="400110"/>
          </a:xfrm>
          <a:prstGeom prst="rect">
            <a:avLst/>
          </a:prstGeom>
          <a:noFill/>
        </p:spPr>
        <p:txBody>
          <a:bodyPr wrap="square" rtlCol="0">
            <a:spAutoFit/>
          </a:bodyPr>
          <a:lstStyle/>
          <a:p>
            <a:r>
              <a:rPr lang="fa-IR" sz="2000" b="1" dirty="0"/>
              <a:t>20% +</a:t>
            </a:r>
            <a:endParaRPr lang="en-US" sz="2000" b="1" dirty="0"/>
          </a:p>
        </p:txBody>
      </p:sp>
      <p:sp>
        <p:nvSpPr>
          <p:cNvPr id="12" name="TextBox 11"/>
          <p:cNvSpPr txBox="1"/>
          <p:nvPr/>
        </p:nvSpPr>
        <p:spPr>
          <a:xfrm>
            <a:off x="1883024" y="6443826"/>
            <a:ext cx="1080120" cy="400110"/>
          </a:xfrm>
          <a:prstGeom prst="rect">
            <a:avLst/>
          </a:prstGeom>
          <a:noFill/>
        </p:spPr>
        <p:txBody>
          <a:bodyPr wrap="square" rtlCol="0">
            <a:spAutoFit/>
          </a:bodyPr>
          <a:lstStyle/>
          <a:p>
            <a:r>
              <a:rPr lang="fa-IR" sz="2000" b="1" dirty="0"/>
              <a:t>20% -</a:t>
            </a:r>
            <a:endParaRPr lang="en-US" sz="2000" b="1" dirty="0"/>
          </a:p>
        </p:txBody>
      </p:sp>
      <p:cxnSp>
        <p:nvCxnSpPr>
          <p:cNvPr id="18" name="Straight Arrow Connector 17"/>
          <p:cNvCxnSpPr/>
          <p:nvPr/>
        </p:nvCxnSpPr>
        <p:spPr>
          <a:xfrm flipV="1">
            <a:off x="4820764" y="1021070"/>
            <a:ext cx="0" cy="764704"/>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5900884" y="1021070"/>
            <a:ext cx="0" cy="750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3740644" y="1021070"/>
            <a:ext cx="0" cy="750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750461" y="1371600"/>
            <a:ext cx="2140607" cy="0"/>
          </a:xfrm>
          <a:prstGeom prst="straightConnector1">
            <a:avLst/>
          </a:prstGeom>
          <a:ln w="38100">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V="1">
            <a:off x="4973907" y="2004638"/>
            <a:ext cx="0" cy="764704"/>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6812828" y="2011670"/>
            <a:ext cx="0" cy="750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143671" y="2056571"/>
            <a:ext cx="0" cy="750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3143672" y="2347126"/>
            <a:ext cx="3669157" cy="39864"/>
          </a:xfrm>
          <a:prstGeom prst="straightConnector1">
            <a:avLst/>
          </a:prstGeom>
          <a:ln w="38100">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V="1">
            <a:off x="5213035" y="3290353"/>
            <a:ext cx="0" cy="764704"/>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5636762" y="3357544"/>
            <a:ext cx="0" cy="750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4743423" y="3357544"/>
            <a:ext cx="0" cy="750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flipV="1">
            <a:off x="4743423" y="3651609"/>
            <a:ext cx="921546" cy="7032"/>
          </a:xfrm>
          <a:prstGeom prst="straightConnector1">
            <a:avLst/>
          </a:prstGeom>
          <a:ln w="38100">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flipV="1">
            <a:off x="5008285" y="4699570"/>
            <a:ext cx="0" cy="764704"/>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7134147" y="4699570"/>
            <a:ext cx="0" cy="750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2813667" y="4713634"/>
            <a:ext cx="0" cy="750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2813667" y="5074890"/>
            <a:ext cx="4320480" cy="21096"/>
          </a:xfrm>
          <a:prstGeom prst="straightConnector1">
            <a:avLst/>
          </a:prstGeom>
          <a:ln w="38100">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4649777" y="5890712"/>
            <a:ext cx="0" cy="750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4222155" y="5879803"/>
            <a:ext cx="0" cy="764704"/>
          </a:xfrm>
          <a:prstGeom prst="straightConnector1">
            <a:avLst/>
          </a:prstGeom>
          <a:ln w="5715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3761382" y="5879803"/>
            <a:ext cx="0" cy="7506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flipV="1">
            <a:off x="3761382" y="6266032"/>
            <a:ext cx="921546" cy="7032"/>
          </a:xfrm>
          <a:prstGeom prst="straightConnector1">
            <a:avLst/>
          </a:prstGeom>
          <a:ln w="38100">
            <a:solidFill>
              <a:schemeClr val="tx1"/>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68" name="Multiply 67"/>
          <p:cNvSpPr/>
          <p:nvPr/>
        </p:nvSpPr>
        <p:spPr>
          <a:xfrm>
            <a:off x="4031052" y="4572036"/>
            <a:ext cx="936104" cy="1088368"/>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3503712" y="548680"/>
            <a:ext cx="1620688" cy="36004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b="1" dirty="0">
                <a:solidFill>
                  <a:srgbClr val="7030A0"/>
                </a:solidFill>
              </a:rPr>
              <a:t>جاده‌ی</a:t>
            </a:r>
            <a:r>
              <a:rPr lang="fa-IR" sz="2400" dirty="0">
                <a:solidFill>
                  <a:srgbClr val="7030A0"/>
                </a:solidFill>
              </a:rPr>
              <a:t> </a:t>
            </a:r>
            <a:r>
              <a:rPr lang="en-US" sz="2000" dirty="0">
                <a:solidFill>
                  <a:srgbClr val="7030A0"/>
                </a:solidFill>
              </a:rPr>
              <a:t>TSH</a:t>
            </a:r>
          </a:p>
        </p:txBody>
      </p:sp>
      <p:sp>
        <p:nvSpPr>
          <p:cNvPr id="36" name="TextBox 35"/>
          <p:cNvSpPr txBox="1"/>
          <p:nvPr/>
        </p:nvSpPr>
        <p:spPr>
          <a:xfrm>
            <a:off x="4693822" y="5916160"/>
            <a:ext cx="1159490" cy="400110"/>
          </a:xfrm>
          <a:prstGeom prst="rect">
            <a:avLst/>
          </a:prstGeom>
          <a:noFill/>
        </p:spPr>
        <p:txBody>
          <a:bodyPr wrap="square" rtlCol="0">
            <a:spAutoFit/>
          </a:bodyPr>
          <a:lstStyle/>
          <a:p>
            <a:r>
              <a:rPr lang="fa-IR" sz="2000" b="1" dirty="0">
                <a:solidFill>
                  <a:srgbClr val="FF0000"/>
                </a:solidFill>
              </a:rPr>
              <a:t>8.5</a:t>
            </a:r>
            <a:r>
              <a:rPr lang="fa-IR" sz="2000" b="1" dirty="0"/>
              <a:t> </a:t>
            </a:r>
            <a:r>
              <a:rPr lang="fa-IR" sz="2000" b="1" dirty="0">
                <a:solidFill>
                  <a:srgbClr val="FF0000"/>
                </a:solidFill>
              </a:rPr>
              <a:t>سیگما</a:t>
            </a:r>
            <a:endParaRPr lang="en-US" sz="2000" b="1" dirty="0">
              <a:solidFill>
                <a:srgbClr val="FF0000"/>
              </a:solidFill>
            </a:endParaRPr>
          </a:p>
        </p:txBody>
      </p:sp>
      <p:sp>
        <p:nvSpPr>
          <p:cNvPr id="37" name="TextBox 36"/>
          <p:cNvSpPr txBox="1"/>
          <p:nvPr/>
        </p:nvSpPr>
        <p:spPr>
          <a:xfrm>
            <a:off x="5224503" y="4579484"/>
            <a:ext cx="1329953" cy="400110"/>
          </a:xfrm>
          <a:prstGeom prst="rect">
            <a:avLst/>
          </a:prstGeom>
          <a:noFill/>
        </p:spPr>
        <p:txBody>
          <a:bodyPr wrap="square" rtlCol="0">
            <a:spAutoFit/>
          </a:bodyPr>
          <a:lstStyle/>
          <a:p>
            <a:r>
              <a:rPr lang="fa-IR" sz="2000" b="1" dirty="0">
                <a:solidFill>
                  <a:srgbClr val="FF0000"/>
                </a:solidFill>
              </a:rPr>
              <a:t>1.75</a:t>
            </a:r>
            <a:r>
              <a:rPr lang="fa-IR" sz="2000" b="1" dirty="0"/>
              <a:t> </a:t>
            </a:r>
            <a:r>
              <a:rPr lang="fa-IR" sz="2000" b="1" dirty="0">
                <a:solidFill>
                  <a:srgbClr val="FF0000"/>
                </a:solidFill>
              </a:rPr>
              <a:t>سیگما</a:t>
            </a:r>
            <a:endParaRPr lang="en-US" sz="2000" b="1" dirty="0">
              <a:solidFill>
                <a:srgbClr val="FF0000"/>
              </a:solidFill>
            </a:endParaRPr>
          </a:p>
        </p:txBody>
      </p:sp>
      <p:sp>
        <p:nvSpPr>
          <p:cNvPr id="38" name="TextBox 37"/>
          <p:cNvSpPr txBox="1"/>
          <p:nvPr/>
        </p:nvSpPr>
        <p:spPr>
          <a:xfrm>
            <a:off x="5599731" y="3432969"/>
            <a:ext cx="1329953" cy="400110"/>
          </a:xfrm>
          <a:prstGeom prst="rect">
            <a:avLst/>
          </a:prstGeom>
          <a:noFill/>
        </p:spPr>
        <p:txBody>
          <a:bodyPr wrap="square" rtlCol="0">
            <a:spAutoFit/>
          </a:bodyPr>
          <a:lstStyle/>
          <a:p>
            <a:r>
              <a:rPr lang="fa-IR" sz="2000" b="1" dirty="0">
                <a:solidFill>
                  <a:srgbClr val="FF0000"/>
                </a:solidFill>
              </a:rPr>
              <a:t>6.5</a:t>
            </a:r>
            <a:r>
              <a:rPr lang="fa-IR" sz="2000" b="1" dirty="0"/>
              <a:t> </a:t>
            </a:r>
            <a:r>
              <a:rPr lang="fa-IR" sz="2000" b="1" dirty="0">
                <a:solidFill>
                  <a:srgbClr val="FF0000"/>
                </a:solidFill>
              </a:rPr>
              <a:t>سیگما</a:t>
            </a:r>
            <a:endParaRPr lang="en-US" sz="2000" b="1" dirty="0">
              <a:solidFill>
                <a:srgbClr val="FF0000"/>
              </a:solidFill>
            </a:endParaRPr>
          </a:p>
        </p:txBody>
      </p:sp>
      <p:sp>
        <p:nvSpPr>
          <p:cNvPr id="39" name="TextBox 38"/>
          <p:cNvSpPr txBox="1"/>
          <p:nvPr/>
        </p:nvSpPr>
        <p:spPr>
          <a:xfrm>
            <a:off x="5204197" y="2352727"/>
            <a:ext cx="1329953" cy="400110"/>
          </a:xfrm>
          <a:prstGeom prst="rect">
            <a:avLst/>
          </a:prstGeom>
          <a:noFill/>
        </p:spPr>
        <p:txBody>
          <a:bodyPr wrap="square" rtlCol="0">
            <a:spAutoFit/>
          </a:bodyPr>
          <a:lstStyle/>
          <a:p>
            <a:r>
              <a:rPr lang="fa-IR" sz="2000" b="1" dirty="0">
                <a:solidFill>
                  <a:srgbClr val="FF0000"/>
                </a:solidFill>
              </a:rPr>
              <a:t>2.1</a:t>
            </a:r>
            <a:r>
              <a:rPr lang="fa-IR" sz="2000" b="1" dirty="0"/>
              <a:t> </a:t>
            </a:r>
            <a:r>
              <a:rPr lang="fa-IR" sz="2000" b="1" dirty="0">
                <a:solidFill>
                  <a:srgbClr val="FF0000"/>
                </a:solidFill>
              </a:rPr>
              <a:t>سیگما</a:t>
            </a:r>
            <a:endParaRPr lang="en-US" sz="2000" b="1" dirty="0">
              <a:solidFill>
                <a:srgbClr val="FF0000"/>
              </a:solidFill>
            </a:endParaRPr>
          </a:p>
        </p:txBody>
      </p:sp>
      <p:sp>
        <p:nvSpPr>
          <p:cNvPr id="44" name="TextBox 43"/>
          <p:cNvSpPr txBox="1"/>
          <p:nvPr/>
        </p:nvSpPr>
        <p:spPr>
          <a:xfrm>
            <a:off x="2548953" y="1095786"/>
            <a:ext cx="1329953" cy="400110"/>
          </a:xfrm>
          <a:prstGeom prst="rect">
            <a:avLst/>
          </a:prstGeom>
          <a:noFill/>
        </p:spPr>
        <p:txBody>
          <a:bodyPr wrap="square" rtlCol="0">
            <a:spAutoFit/>
          </a:bodyPr>
          <a:lstStyle/>
          <a:p>
            <a:r>
              <a:rPr lang="fa-IR" sz="2000" b="1" dirty="0">
                <a:solidFill>
                  <a:srgbClr val="FF0000"/>
                </a:solidFill>
              </a:rPr>
              <a:t>3.8 سیگما</a:t>
            </a:r>
            <a:endParaRPr lang="en-US" sz="2000" b="1" dirty="0">
              <a:solidFill>
                <a:srgbClr val="FF0000"/>
              </a:solidFill>
            </a:endParaRPr>
          </a:p>
        </p:txBody>
      </p:sp>
    </p:spTree>
    <p:extLst>
      <p:ext uri="{BB962C8B-B14F-4D97-AF65-F5344CB8AC3E}">
        <p14:creationId xmlns:p14="http://schemas.microsoft.com/office/powerpoint/2010/main" val="1506607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3000"/>
                                  </p:stCondLst>
                                  <p:childTnLst>
                                    <p:set>
                                      <p:cBhvr>
                                        <p:cTn id="6" dur="1" fill="hold">
                                          <p:stCondLst>
                                            <p:cond delay="0"/>
                                          </p:stCondLst>
                                        </p:cTn>
                                        <p:tgtEl>
                                          <p:spTgt spid="68"/>
                                        </p:tgtEl>
                                        <p:attrNameLst>
                                          <p:attrName>style.visibility</p:attrName>
                                        </p:attrNameLst>
                                      </p:cBhvr>
                                      <p:to>
                                        <p:strVal val="visible"/>
                                      </p:to>
                                    </p:set>
                                    <p:animEffect transition="in" filter="wipe(down)">
                                      <p:cBhvr>
                                        <p:cTn id="7" dur="580">
                                          <p:stCondLst>
                                            <p:cond delay="0"/>
                                          </p:stCondLst>
                                        </p:cTn>
                                        <p:tgtEl>
                                          <p:spTgt spid="68"/>
                                        </p:tgtEl>
                                      </p:cBhvr>
                                    </p:animEffect>
                                    <p:anim calcmode="lin" valueType="num">
                                      <p:cBhvr>
                                        <p:cTn id="8"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13" dur="26">
                                          <p:stCondLst>
                                            <p:cond delay="650"/>
                                          </p:stCondLst>
                                        </p:cTn>
                                        <p:tgtEl>
                                          <p:spTgt spid="68"/>
                                        </p:tgtEl>
                                      </p:cBhvr>
                                      <p:to x="100000" y="60000"/>
                                    </p:animScale>
                                    <p:animScale>
                                      <p:cBhvr>
                                        <p:cTn id="14" dur="166" decel="50000">
                                          <p:stCondLst>
                                            <p:cond delay="676"/>
                                          </p:stCondLst>
                                        </p:cTn>
                                        <p:tgtEl>
                                          <p:spTgt spid="68"/>
                                        </p:tgtEl>
                                      </p:cBhvr>
                                      <p:to x="100000" y="100000"/>
                                    </p:animScale>
                                    <p:animScale>
                                      <p:cBhvr>
                                        <p:cTn id="15" dur="26">
                                          <p:stCondLst>
                                            <p:cond delay="1312"/>
                                          </p:stCondLst>
                                        </p:cTn>
                                        <p:tgtEl>
                                          <p:spTgt spid="68"/>
                                        </p:tgtEl>
                                      </p:cBhvr>
                                      <p:to x="100000" y="80000"/>
                                    </p:animScale>
                                    <p:animScale>
                                      <p:cBhvr>
                                        <p:cTn id="16" dur="166" decel="50000">
                                          <p:stCondLst>
                                            <p:cond delay="1338"/>
                                          </p:stCondLst>
                                        </p:cTn>
                                        <p:tgtEl>
                                          <p:spTgt spid="68"/>
                                        </p:tgtEl>
                                      </p:cBhvr>
                                      <p:to x="100000" y="100000"/>
                                    </p:animScale>
                                    <p:animScale>
                                      <p:cBhvr>
                                        <p:cTn id="17" dur="26">
                                          <p:stCondLst>
                                            <p:cond delay="1642"/>
                                          </p:stCondLst>
                                        </p:cTn>
                                        <p:tgtEl>
                                          <p:spTgt spid="68"/>
                                        </p:tgtEl>
                                      </p:cBhvr>
                                      <p:to x="100000" y="90000"/>
                                    </p:animScale>
                                    <p:animScale>
                                      <p:cBhvr>
                                        <p:cTn id="18" dur="166" decel="50000">
                                          <p:stCondLst>
                                            <p:cond delay="1668"/>
                                          </p:stCondLst>
                                        </p:cTn>
                                        <p:tgtEl>
                                          <p:spTgt spid="68"/>
                                        </p:tgtEl>
                                      </p:cBhvr>
                                      <p:to x="100000" y="100000"/>
                                    </p:animScale>
                                    <p:animScale>
                                      <p:cBhvr>
                                        <p:cTn id="19" dur="26">
                                          <p:stCondLst>
                                            <p:cond delay="1808"/>
                                          </p:stCondLst>
                                        </p:cTn>
                                        <p:tgtEl>
                                          <p:spTgt spid="68"/>
                                        </p:tgtEl>
                                      </p:cBhvr>
                                      <p:to x="100000" y="95000"/>
                                    </p:animScale>
                                    <p:animScale>
                                      <p:cBhvr>
                                        <p:cTn id="20" dur="166" decel="50000">
                                          <p:stCondLst>
                                            <p:cond delay="1834"/>
                                          </p:stCondLst>
                                        </p:cTn>
                                        <p:tgtEl>
                                          <p:spTgt spid="6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p:spPr>
        <p:style>
          <a:lnRef idx="1">
            <a:schemeClr val="accent4"/>
          </a:lnRef>
          <a:fillRef idx="3">
            <a:schemeClr val="accent4"/>
          </a:fillRef>
          <a:effectRef idx="2">
            <a:schemeClr val="accent4"/>
          </a:effectRef>
          <a:fontRef idx="minor">
            <a:schemeClr val="lt1"/>
          </a:fontRef>
        </p:style>
        <p:txBody>
          <a:bodyPr vert="horz" lIns="91440" tIns="45720" rIns="91440" bIns="45720" rtlCol="0" anchor="ctr">
            <a:normAutofit/>
          </a:bodyPr>
          <a:lstStyle/>
          <a:p>
            <a:pPr algn="r" rtl="1"/>
            <a:r>
              <a:rPr lang="fa-IR" b="1" dirty="0">
                <a:solidFill>
                  <a:schemeClr val="tx1"/>
                </a:solidFill>
              </a:rPr>
              <a:t>پایش کیفیت</a:t>
            </a:r>
            <a:endParaRPr lang="en-US" b="1" dirty="0">
              <a:solidFill>
                <a:schemeClr val="tx1"/>
              </a:solidFill>
            </a:endParaRPr>
          </a:p>
        </p:txBody>
      </p:sp>
      <p:sp>
        <p:nvSpPr>
          <p:cNvPr id="3" name="Content Placeholder 2"/>
          <p:cNvSpPr>
            <a:spLocks noGrp="1"/>
          </p:cNvSpPr>
          <p:nvPr>
            <p:ph idx="1"/>
          </p:nvPr>
        </p:nvSpPr>
        <p:spPr>
          <a:xfrm>
            <a:off x="838200" y="1825624"/>
            <a:ext cx="10515600" cy="5032375"/>
          </a:xfrm>
          <a:solidFill>
            <a:schemeClr val="bg1"/>
          </a:solidFill>
        </p:spPr>
        <p:style>
          <a:lnRef idx="1">
            <a:schemeClr val="accent3"/>
          </a:lnRef>
          <a:fillRef idx="2">
            <a:schemeClr val="accent3"/>
          </a:fillRef>
          <a:effectRef idx="1">
            <a:schemeClr val="accent3"/>
          </a:effectRef>
          <a:fontRef idx="minor">
            <a:schemeClr val="dk1"/>
          </a:fontRef>
        </p:style>
        <p:txBody>
          <a:bodyPr/>
          <a:lstStyle/>
          <a:p>
            <a:pPr marL="109728" indent="0" algn="r" rtl="1">
              <a:buNone/>
            </a:pPr>
            <a:r>
              <a:rPr lang="fa-IR" sz="3200" b="1" dirty="0"/>
              <a:t>مثال:</a:t>
            </a:r>
            <a:r>
              <a:rPr lang="fa-IR" dirty="0"/>
              <a:t> سنجش </a:t>
            </a:r>
            <a:r>
              <a:rPr lang="en-US" dirty="0"/>
              <a:t>TSH</a:t>
            </a:r>
            <a:endParaRPr lang="fa-IR" dirty="0"/>
          </a:p>
          <a:p>
            <a:pPr marL="1146175" indent="-341313" algn="r" rtl="1">
              <a:buFont typeface="Wingdings" pitchFamily="2" charset="2"/>
              <a:buChar char="§"/>
            </a:pPr>
            <a:r>
              <a:rPr lang="en-US" dirty="0"/>
              <a:t>TE</a:t>
            </a:r>
            <a:r>
              <a:rPr lang="en-US" baseline="-25000" dirty="0"/>
              <a:t>a</a:t>
            </a:r>
            <a:r>
              <a:rPr lang="en-US" dirty="0"/>
              <a:t> = 20%</a:t>
            </a:r>
          </a:p>
        </p:txBody>
      </p:sp>
      <p:sp>
        <p:nvSpPr>
          <p:cNvPr id="4" name="Slide Number Placeholder 3"/>
          <p:cNvSpPr>
            <a:spLocks noGrp="1"/>
          </p:cNvSpPr>
          <p:nvPr>
            <p:ph type="sldNum" sz="quarter" idx="12"/>
          </p:nvPr>
        </p:nvSpPr>
        <p:spPr/>
        <p:txBody>
          <a:bodyPr/>
          <a:lstStyle/>
          <a:p>
            <a:fld id="{6FAF22BB-B8CB-43B2-9A75-2AB6527143BB}" type="slidenum">
              <a:rPr lang="en-US" smtClean="0"/>
              <a:pPr/>
              <a:t>198</a:t>
            </a:fld>
            <a:endParaRPr lang="en-US" dirty="0"/>
          </a:p>
        </p:txBody>
      </p:sp>
      <p:graphicFrame>
        <p:nvGraphicFramePr>
          <p:cNvPr id="6" name="Table 5"/>
          <p:cNvGraphicFramePr>
            <a:graphicFrameLocks noGrp="1"/>
          </p:cNvGraphicFramePr>
          <p:nvPr/>
        </p:nvGraphicFramePr>
        <p:xfrm>
          <a:off x="2523380" y="3416042"/>
          <a:ext cx="7540403" cy="3027784"/>
        </p:xfrm>
        <a:graphic>
          <a:graphicData uri="http://schemas.openxmlformats.org/drawingml/2006/table">
            <a:tbl>
              <a:tblPr firstRow="1" bandRow="1">
                <a:tableStyleId>{68D230F3-CF80-4859-8CE7-A43EE81993B5}</a:tableStyleId>
              </a:tblPr>
              <a:tblGrid>
                <a:gridCol w="4104456">
                  <a:extLst>
                    <a:ext uri="{9D8B030D-6E8A-4147-A177-3AD203B41FA5}">
                      <a16:colId xmlns:a16="http://schemas.microsoft.com/office/drawing/2014/main" val="20000"/>
                    </a:ext>
                  </a:extLst>
                </a:gridCol>
                <a:gridCol w="2103120">
                  <a:extLst>
                    <a:ext uri="{9D8B030D-6E8A-4147-A177-3AD203B41FA5}">
                      <a16:colId xmlns:a16="http://schemas.microsoft.com/office/drawing/2014/main" val="20001"/>
                    </a:ext>
                  </a:extLst>
                </a:gridCol>
                <a:gridCol w="1332827">
                  <a:extLst>
                    <a:ext uri="{9D8B030D-6E8A-4147-A177-3AD203B41FA5}">
                      <a16:colId xmlns:a16="http://schemas.microsoft.com/office/drawing/2014/main" val="20002"/>
                    </a:ext>
                  </a:extLst>
                </a:gridCol>
              </a:tblGrid>
              <a:tr h="732080">
                <a:tc>
                  <a:txBody>
                    <a:bodyPr/>
                    <a:lstStyle/>
                    <a:p>
                      <a:pPr algn="ctr"/>
                      <a:endParaRPr lang="en-US" dirty="0"/>
                    </a:p>
                  </a:txBody>
                  <a:tcPr anchor="ctr"/>
                </a:tc>
                <a:tc>
                  <a:txBody>
                    <a:bodyPr/>
                    <a:lstStyle/>
                    <a:p>
                      <a:pPr algn="ctr"/>
                      <a:r>
                        <a:rPr lang="fa-IR" dirty="0"/>
                        <a:t>عیار سیگما</a:t>
                      </a:r>
                      <a:endParaRPr lang="fa-IR" baseline="0" dirty="0"/>
                    </a:p>
                    <a:p>
                      <a:pPr algn="ctr"/>
                      <a:r>
                        <a:rPr lang="en-US" baseline="0" dirty="0"/>
                        <a:t>(SM)</a:t>
                      </a:r>
                      <a:endParaRPr lang="en-US" dirty="0"/>
                    </a:p>
                  </a:txBody>
                  <a:tcPr anchor="ctr"/>
                </a:tc>
                <a:tc>
                  <a:txBody>
                    <a:bodyPr/>
                    <a:lstStyle/>
                    <a:p>
                      <a:pPr algn="ctr"/>
                      <a:r>
                        <a:rPr lang="fa-IR" dirty="0"/>
                        <a:t>شماره</a:t>
                      </a:r>
                      <a:endParaRPr lang="en-US" dirty="0"/>
                    </a:p>
                  </a:txBody>
                  <a:tcPr anchor="b"/>
                </a:tc>
                <a:extLst>
                  <a:ext uri="{0D108BD9-81ED-4DB2-BD59-A6C34878D82A}">
                    <a16:rowId xmlns:a16="http://schemas.microsoft.com/office/drawing/2014/main" val="10000"/>
                  </a:ext>
                </a:extLst>
              </a:tr>
              <a:tr h="44405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a-IR" sz="2400" dirty="0"/>
                        <a:t>نیمه آسان</a:t>
                      </a:r>
                      <a:endParaRPr lang="en-US" sz="2400" b="1" dirty="0">
                        <a:solidFill>
                          <a:srgbClr val="7030A0"/>
                        </a:solidFill>
                      </a:endParaRPr>
                    </a:p>
                  </a:txBody>
                  <a:tcPr anchor="ctr"/>
                </a:tc>
                <a:tc>
                  <a:txBody>
                    <a:bodyPr/>
                    <a:lstStyle/>
                    <a:p>
                      <a:pPr algn="ctr"/>
                      <a:r>
                        <a:rPr lang="en-US" sz="2400" dirty="0"/>
                        <a:t>3.8</a:t>
                      </a:r>
                    </a:p>
                  </a:txBody>
                  <a:tcPr anchor="ctr"/>
                </a:tc>
                <a:tc>
                  <a:txBody>
                    <a:bodyPr/>
                    <a:lstStyle/>
                    <a:p>
                      <a:pPr algn="ctr"/>
                      <a:r>
                        <a:rPr lang="fa-IR" sz="2400" dirty="0"/>
                        <a:t>1</a:t>
                      </a:r>
                      <a:endParaRPr lang="fa-IR" sz="2400" b="1" dirty="0"/>
                    </a:p>
                  </a:txBody>
                  <a:tcPr anchor="ctr"/>
                </a:tc>
                <a:extLst>
                  <a:ext uri="{0D108BD9-81ED-4DB2-BD59-A6C34878D82A}">
                    <a16:rowId xmlns:a16="http://schemas.microsoft.com/office/drawing/2014/main" val="10001"/>
                  </a:ext>
                </a:extLst>
              </a:tr>
              <a:tr h="466904">
                <a:tc>
                  <a:txBody>
                    <a:bodyPr/>
                    <a:lstStyle/>
                    <a:p>
                      <a:pPr algn="ctr"/>
                      <a:r>
                        <a:rPr kumimoji="0" lang="fa-IR" sz="2400" kern="1200" dirty="0"/>
                        <a:t>سخت</a:t>
                      </a:r>
                      <a:endParaRPr kumimoji="0" lang="en-US" sz="2400" b="1" kern="1200" dirty="0">
                        <a:solidFill>
                          <a:srgbClr val="FF0000"/>
                        </a:solidFill>
                        <a:latin typeface="+mn-lt"/>
                        <a:ea typeface="+mn-ea"/>
                        <a:cs typeface="+mn-cs"/>
                      </a:endParaRPr>
                    </a:p>
                  </a:txBody>
                  <a:tcPr anchor="ctr"/>
                </a:tc>
                <a:tc>
                  <a:txBody>
                    <a:bodyPr/>
                    <a:lstStyle/>
                    <a:p>
                      <a:pPr algn="ctr"/>
                      <a:r>
                        <a:rPr lang="en-US" sz="2400" dirty="0"/>
                        <a:t>2.1</a:t>
                      </a:r>
                    </a:p>
                  </a:txBody>
                  <a:tcPr anchor="ctr"/>
                </a:tc>
                <a:tc>
                  <a:txBody>
                    <a:bodyPr/>
                    <a:lstStyle/>
                    <a:p>
                      <a:pPr algn="ctr"/>
                      <a:r>
                        <a:rPr lang="fa-IR" sz="2400" dirty="0"/>
                        <a:t>2</a:t>
                      </a:r>
                      <a:endParaRPr lang="en-US" sz="2400" b="1" dirty="0"/>
                    </a:p>
                  </a:txBody>
                  <a:tcPr anchor="ctr"/>
                </a:tc>
                <a:extLst>
                  <a:ext uri="{0D108BD9-81ED-4DB2-BD59-A6C34878D82A}">
                    <a16:rowId xmlns:a16="http://schemas.microsoft.com/office/drawing/2014/main" val="10002"/>
                  </a:ext>
                </a:extLst>
              </a:tr>
              <a:tr h="444050">
                <a:tc>
                  <a:txBody>
                    <a:bodyPr/>
                    <a:lstStyle/>
                    <a:p>
                      <a:pPr algn="ctr"/>
                      <a:r>
                        <a:rPr kumimoji="0" lang="fa-IR" sz="2400" kern="1200" dirty="0"/>
                        <a:t>آسان</a:t>
                      </a:r>
                      <a:endParaRPr kumimoji="0" lang="en-US" sz="2400" b="1" kern="1200" dirty="0">
                        <a:solidFill>
                          <a:srgbClr val="7030A0"/>
                        </a:solidFill>
                        <a:latin typeface="+mn-lt"/>
                        <a:ea typeface="+mn-ea"/>
                        <a:cs typeface="+mn-cs"/>
                      </a:endParaRPr>
                    </a:p>
                  </a:txBody>
                  <a:tcPr anchor="ctr"/>
                </a:tc>
                <a:tc>
                  <a:txBody>
                    <a:bodyPr/>
                    <a:lstStyle/>
                    <a:p>
                      <a:pPr algn="ctr"/>
                      <a:r>
                        <a:rPr lang="en-US" sz="2400" dirty="0"/>
                        <a:t>6.5</a:t>
                      </a:r>
                    </a:p>
                  </a:txBody>
                  <a:tcPr anchor="ctr"/>
                </a:tc>
                <a:tc>
                  <a:txBody>
                    <a:bodyPr/>
                    <a:lstStyle/>
                    <a:p>
                      <a:pPr algn="ctr"/>
                      <a:r>
                        <a:rPr lang="fa-IR" sz="2400" dirty="0"/>
                        <a:t>3</a:t>
                      </a:r>
                      <a:endParaRPr lang="en-US" sz="2400" b="1" dirty="0"/>
                    </a:p>
                  </a:txBody>
                  <a:tcPr anchor="ctr"/>
                </a:tc>
                <a:extLst>
                  <a:ext uri="{0D108BD9-81ED-4DB2-BD59-A6C34878D82A}">
                    <a16:rowId xmlns:a16="http://schemas.microsoft.com/office/drawing/2014/main" val="10003"/>
                  </a:ext>
                </a:extLst>
              </a:tr>
              <a:tr h="444050">
                <a:tc>
                  <a:txBody>
                    <a:bodyPr/>
                    <a:lstStyle/>
                    <a:p>
                      <a:pPr algn="ctr"/>
                      <a:endParaRPr lang="en-US" dirty="0"/>
                    </a:p>
                  </a:txBody>
                  <a:tcPr anchor="ctr"/>
                </a:tc>
                <a:tc>
                  <a:txBody>
                    <a:bodyPr/>
                    <a:lstStyle/>
                    <a:p>
                      <a:pPr algn="ctr"/>
                      <a:r>
                        <a:rPr lang="en-US" sz="2400" dirty="0"/>
                        <a:t>1.75</a:t>
                      </a:r>
                    </a:p>
                  </a:txBody>
                  <a:tcPr anchor="ctr"/>
                </a:tc>
                <a:tc>
                  <a:txBody>
                    <a:bodyPr/>
                    <a:lstStyle/>
                    <a:p>
                      <a:pPr algn="ctr"/>
                      <a:r>
                        <a:rPr lang="fa-IR" sz="2400" dirty="0"/>
                        <a:t>4</a:t>
                      </a:r>
                      <a:endParaRPr lang="en-US" sz="2400" b="1" dirty="0"/>
                    </a:p>
                  </a:txBody>
                  <a:tcPr anchor="ctr"/>
                </a:tc>
                <a:extLst>
                  <a:ext uri="{0D108BD9-81ED-4DB2-BD59-A6C34878D82A}">
                    <a16:rowId xmlns:a16="http://schemas.microsoft.com/office/drawing/2014/main" val="10004"/>
                  </a:ext>
                </a:extLst>
              </a:tr>
              <a:tr h="444050">
                <a:tc>
                  <a:txBody>
                    <a:bodyPr/>
                    <a:lstStyle/>
                    <a:p>
                      <a:pPr algn="ctr"/>
                      <a:r>
                        <a:rPr kumimoji="0" lang="fa-IR" sz="2400" kern="1200" dirty="0"/>
                        <a:t>خیلی</a:t>
                      </a:r>
                      <a:r>
                        <a:rPr kumimoji="0" lang="fa-IR" sz="2400" kern="1200" baseline="0" dirty="0"/>
                        <a:t> خیلی آسان!</a:t>
                      </a:r>
                      <a:endParaRPr kumimoji="0" lang="en-US" sz="2400" b="1" kern="1200" dirty="0">
                        <a:solidFill>
                          <a:srgbClr val="7030A0"/>
                        </a:solidFill>
                        <a:latin typeface="+mn-lt"/>
                        <a:ea typeface="+mn-ea"/>
                        <a:cs typeface="+mn-cs"/>
                      </a:endParaRPr>
                    </a:p>
                  </a:txBody>
                  <a:tcPr anchor="ctr"/>
                </a:tc>
                <a:tc>
                  <a:txBody>
                    <a:bodyPr/>
                    <a:lstStyle/>
                    <a:p>
                      <a:pPr algn="ctr"/>
                      <a:r>
                        <a:rPr lang="en-US" sz="2400" dirty="0"/>
                        <a:t>8.5</a:t>
                      </a:r>
                    </a:p>
                  </a:txBody>
                  <a:tcPr anchor="ctr"/>
                </a:tc>
                <a:tc>
                  <a:txBody>
                    <a:bodyPr/>
                    <a:lstStyle/>
                    <a:p>
                      <a:pPr algn="ctr"/>
                      <a:r>
                        <a:rPr lang="fa-IR" sz="2400" dirty="0"/>
                        <a:t>5</a:t>
                      </a:r>
                      <a:endParaRPr lang="en-US" sz="2400" b="1" dirty="0"/>
                    </a:p>
                  </a:txBody>
                  <a:tcPr anchor="ctr"/>
                </a:tc>
                <a:extLst>
                  <a:ext uri="{0D108BD9-81ED-4DB2-BD59-A6C34878D82A}">
                    <a16:rowId xmlns:a16="http://schemas.microsoft.com/office/drawing/2014/main" val="10005"/>
                  </a:ext>
                </a:extLst>
              </a:tr>
            </a:tbl>
          </a:graphicData>
        </a:graphic>
      </p:graphicFrame>
      <p:sp>
        <p:nvSpPr>
          <p:cNvPr id="8" name="Rectangle 7"/>
          <p:cNvSpPr/>
          <p:nvPr/>
        </p:nvSpPr>
        <p:spPr>
          <a:xfrm>
            <a:off x="2514600" y="5589240"/>
            <a:ext cx="4230029" cy="36004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i="1" dirty="0"/>
              <a:t>ناپذیرفته</a:t>
            </a:r>
            <a:endParaRPr lang="en-US" b="1" i="1" dirty="0"/>
          </a:p>
        </p:txBody>
      </p:sp>
      <p:sp>
        <p:nvSpPr>
          <p:cNvPr id="5" name="TextBox 4"/>
          <p:cNvSpPr txBox="1"/>
          <p:nvPr/>
        </p:nvSpPr>
        <p:spPr>
          <a:xfrm>
            <a:off x="2933240" y="3284985"/>
            <a:ext cx="2736304" cy="1015663"/>
          </a:xfrm>
          <a:prstGeom prst="rect">
            <a:avLst/>
          </a:prstGeom>
          <a:noFill/>
        </p:spPr>
        <p:txBody>
          <a:bodyPr wrap="square" rtlCol="0">
            <a:spAutoFit/>
          </a:bodyPr>
          <a:lstStyle/>
          <a:p>
            <a:pPr algn="ctr"/>
            <a:endParaRPr lang="fa-IR" b="1" dirty="0"/>
          </a:p>
          <a:p>
            <a:pPr algn="ctr"/>
            <a:r>
              <a:rPr lang="fa-IR" sz="2400" b="1" dirty="0"/>
              <a:t>حفظ کیفیت</a:t>
            </a:r>
            <a:endParaRPr lang="en-US" sz="2400" b="1" dirty="0"/>
          </a:p>
          <a:p>
            <a:endParaRPr lang="en-US" dirty="0"/>
          </a:p>
        </p:txBody>
      </p:sp>
    </p:spTree>
    <p:extLst>
      <p:ext uri="{BB962C8B-B14F-4D97-AF65-F5344CB8AC3E}">
        <p14:creationId xmlns:p14="http://schemas.microsoft.com/office/powerpoint/2010/main" val="414422975"/>
      </p:ext>
    </p:extLst>
  </p:cSld>
  <p:clrMapOvr>
    <a:masterClrMapping/>
  </p:clrMapOvr>
  <p:transition spd="slow">
    <p:comb/>
  </p:transitio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AF22BB-B8CB-43B2-9A75-2AB6527143BB}" type="slidenum">
              <a:rPr lang="en-US" smtClean="0"/>
              <a:pPr/>
              <a:t>199</a:t>
            </a:fld>
            <a:endParaRPr lang="en-US" dirty="0"/>
          </a:p>
        </p:txBody>
      </p:sp>
      <p:cxnSp>
        <p:nvCxnSpPr>
          <p:cNvPr id="10" name="Straight Connector 9"/>
          <p:cNvCxnSpPr/>
          <p:nvPr/>
        </p:nvCxnSpPr>
        <p:spPr>
          <a:xfrm flipH="1">
            <a:off x="5848080" y="595447"/>
            <a:ext cx="23220" cy="64008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30051" y="100120"/>
            <a:ext cx="1618778" cy="400110"/>
          </a:xfrm>
          <a:prstGeom prst="rect">
            <a:avLst/>
          </a:prstGeom>
          <a:noFill/>
        </p:spPr>
        <p:txBody>
          <a:bodyPr wrap="square" rtlCol="0">
            <a:spAutoFit/>
          </a:bodyPr>
          <a:lstStyle/>
          <a:p>
            <a:r>
              <a:rPr lang="en-US" sz="2000" b="1" dirty="0"/>
              <a:t>- TEa = 93 g/L</a:t>
            </a:r>
          </a:p>
        </p:txBody>
      </p:sp>
      <p:sp>
        <p:nvSpPr>
          <p:cNvPr id="70" name="Rectangle 69"/>
          <p:cNvSpPr/>
          <p:nvPr/>
        </p:nvSpPr>
        <p:spPr>
          <a:xfrm>
            <a:off x="5060956" y="-9686"/>
            <a:ext cx="1620688" cy="6806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400" b="1" dirty="0">
                <a:solidFill>
                  <a:srgbClr val="7030A0"/>
                </a:solidFill>
              </a:rPr>
              <a:t>Target</a:t>
            </a:r>
          </a:p>
          <a:p>
            <a:pPr algn="ctr" rtl="1"/>
            <a:r>
              <a:rPr lang="en-US" sz="2400" b="1" dirty="0">
                <a:solidFill>
                  <a:srgbClr val="7030A0"/>
                </a:solidFill>
              </a:rPr>
              <a:t>100 g/L</a:t>
            </a:r>
            <a:endParaRPr lang="en-US" sz="2000" dirty="0">
              <a:solidFill>
                <a:srgbClr val="7030A0"/>
              </a:solidFill>
            </a:endParaRPr>
          </a:p>
        </p:txBody>
      </p:sp>
      <p:cxnSp>
        <p:nvCxnSpPr>
          <p:cNvPr id="54" name="Straight Connector 53"/>
          <p:cNvCxnSpPr/>
          <p:nvPr/>
        </p:nvCxnSpPr>
        <p:spPr>
          <a:xfrm>
            <a:off x="2362200" y="461527"/>
            <a:ext cx="0" cy="64899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982200" y="365530"/>
            <a:ext cx="0" cy="64899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flipV="1">
            <a:off x="7996107" y="5472323"/>
            <a:ext cx="201168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966520" y="3318673"/>
            <a:ext cx="301752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052379" y="4023299"/>
            <a:ext cx="192024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45" name="Content Placeholder 51" descr="http://t2.gstatic.com/images?q=tbn:ANd9GcRQIVmFiKoxUwjTnJcXmFziM_xeJbVyV3e0wFXGf0uOcWzBgOmG"/>
          <p:cNvPicPr>
            <a:picLocks/>
          </p:cNvPicPr>
          <p:nvPr/>
        </p:nvPicPr>
        <p:blipFill rotWithShape="1">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745" b="30665"/>
          <a:stretch/>
        </p:blipFill>
        <p:spPr bwMode="auto">
          <a:xfrm>
            <a:off x="3986307" y="603357"/>
            <a:ext cx="3976779" cy="1331026"/>
          </a:xfrm>
          <a:prstGeom prst="rect">
            <a:avLst/>
          </a:prstGeom>
          <a:noFill/>
          <a:ln>
            <a:noFill/>
          </a:ln>
          <a:extLst>
            <a:ext uri="{53640926-AAD7-44D8-BBD7-CCE9431645EC}">
              <a14:shadowObscured xmlns:a14="http://schemas.microsoft.com/office/drawing/2010/main"/>
            </a:ext>
          </a:extLst>
        </p:spPr>
      </p:pic>
      <p:cxnSp>
        <p:nvCxnSpPr>
          <p:cNvPr id="46" name="Straight Arrow Connector 45"/>
          <p:cNvCxnSpPr/>
          <p:nvPr/>
        </p:nvCxnSpPr>
        <p:spPr>
          <a:xfrm flipV="1">
            <a:off x="5905686" y="900340"/>
            <a:ext cx="41148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964680" y="1583915"/>
            <a:ext cx="301752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66901" y="4745"/>
            <a:ext cx="1907169" cy="400110"/>
          </a:xfrm>
          <a:prstGeom prst="rect">
            <a:avLst/>
          </a:prstGeom>
          <a:noFill/>
        </p:spPr>
        <p:txBody>
          <a:bodyPr wrap="square" rtlCol="0">
            <a:spAutoFit/>
          </a:bodyPr>
          <a:lstStyle/>
          <a:p>
            <a:pPr algn="ctr"/>
            <a:r>
              <a:rPr lang="en-US" sz="2000" b="1" dirty="0"/>
              <a:t>+ TEa = </a:t>
            </a:r>
            <a:r>
              <a:rPr lang="en-US" sz="2000" b="1"/>
              <a:t>107 g/L</a:t>
            </a:r>
            <a:endParaRPr lang="en-US" sz="2000" b="1" dirty="0"/>
          </a:p>
        </p:txBody>
      </p:sp>
      <p:sp>
        <p:nvSpPr>
          <p:cNvPr id="2" name="TextBox 1"/>
          <p:cNvSpPr txBox="1"/>
          <p:nvPr/>
        </p:nvSpPr>
        <p:spPr>
          <a:xfrm>
            <a:off x="5857650" y="1152363"/>
            <a:ext cx="3578154" cy="461665"/>
          </a:xfrm>
          <a:prstGeom prst="rect">
            <a:avLst/>
          </a:prstGeom>
          <a:noFill/>
        </p:spPr>
        <p:txBody>
          <a:bodyPr wrap="square" rtlCol="0">
            <a:spAutoFit/>
          </a:bodyPr>
          <a:lstStyle/>
          <a:p>
            <a:r>
              <a:rPr lang="en-US" sz="2400" b="1" dirty="0">
                <a:solidFill>
                  <a:srgbClr val="FF0000"/>
                </a:solidFill>
              </a:rPr>
              <a:t>SMa = 2</a:t>
            </a:r>
          </a:p>
        </p:txBody>
      </p:sp>
      <p:sp>
        <p:nvSpPr>
          <p:cNvPr id="29" name="TextBox 28"/>
          <p:cNvSpPr txBox="1"/>
          <p:nvPr/>
        </p:nvSpPr>
        <p:spPr>
          <a:xfrm>
            <a:off x="7372062" y="500230"/>
            <a:ext cx="1362257" cy="400110"/>
          </a:xfrm>
          <a:prstGeom prst="rect">
            <a:avLst/>
          </a:prstGeom>
          <a:noFill/>
        </p:spPr>
        <p:txBody>
          <a:bodyPr wrap="square" rtlCol="0">
            <a:spAutoFit/>
          </a:bodyPr>
          <a:lstStyle/>
          <a:p>
            <a:r>
              <a:rPr lang="en-US" sz="2000" b="1" dirty="0"/>
              <a:t>SM = 7</a:t>
            </a:r>
          </a:p>
        </p:txBody>
      </p:sp>
      <p:sp>
        <p:nvSpPr>
          <p:cNvPr id="32" name="TextBox 31"/>
          <p:cNvSpPr txBox="1"/>
          <p:nvPr/>
        </p:nvSpPr>
        <p:spPr>
          <a:xfrm>
            <a:off x="7265110" y="1145360"/>
            <a:ext cx="2535061" cy="400110"/>
          </a:xfrm>
          <a:prstGeom prst="rect">
            <a:avLst/>
          </a:prstGeom>
          <a:noFill/>
        </p:spPr>
        <p:txBody>
          <a:bodyPr wrap="square" rtlCol="0">
            <a:spAutoFit/>
          </a:bodyPr>
          <a:lstStyle/>
          <a:p>
            <a:r>
              <a:rPr lang="en-US" sz="2000" b="1" dirty="0"/>
              <a:t>Safety Margin = 5 SD</a:t>
            </a:r>
          </a:p>
        </p:txBody>
      </p:sp>
      <p:pic>
        <p:nvPicPr>
          <p:cNvPr id="37" name="Content Placeholder 51" descr="http://t2.gstatic.com/images?q=tbn:ANd9GcRQIVmFiKoxUwjTnJcXmFziM_xeJbVyV3e0wFXGf0uOcWzBgOmG"/>
          <p:cNvPicPr>
            <a:picLocks/>
          </p:cNvPicPr>
          <p:nvPr/>
        </p:nvPicPr>
        <p:blipFill rotWithShape="1">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745" b="30665"/>
          <a:stretch/>
        </p:blipFill>
        <p:spPr bwMode="auto">
          <a:xfrm>
            <a:off x="5061368" y="3063952"/>
            <a:ext cx="3976779" cy="1331026"/>
          </a:xfrm>
          <a:prstGeom prst="rect">
            <a:avLst/>
          </a:prstGeom>
          <a:noFill/>
          <a:ln>
            <a:noFill/>
          </a:ln>
          <a:extLst>
            <a:ext uri="{53640926-AAD7-44D8-BBD7-CCE9431645EC}">
              <a14:shadowObscured xmlns:a14="http://schemas.microsoft.com/office/drawing/2010/main"/>
            </a:ext>
          </a:extLst>
        </p:spPr>
      </p:pic>
      <p:sp>
        <p:nvSpPr>
          <p:cNvPr id="44" name="TextBox 43"/>
          <p:cNvSpPr txBox="1"/>
          <p:nvPr/>
        </p:nvSpPr>
        <p:spPr>
          <a:xfrm>
            <a:off x="8147916" y="2946416"/>
            <a:ext cx="1362257" cy="400110"/>
          </a:xfrm>
          <a:prstGeom prst="rect">
            <a:avLst/>
          </a:prstGeom>
          <a:noFill/>
        </p:spPr>
        <p:txBody>
          <a:bodyPr wrap="square" rtlCol="0">
            <a:spAutoFit/>
          </a:bodyPr>
          <a:lstStyle/>
          <a:p>
            <a:r>
              <a:rPr lang="en-US" sz="2000" b="1" dirty="0"/>
              <a:t>SM = 5</a:t>
            </a:r>
          </a:p>
        </p:txBody>
      </p:sp>
      <p:pic>
        <p:nvPicPr>
          <p:cNvPr id="48" name="Content Placeholder 51" descr="http://t2.gstatic.com/images?q=tbn:ANd9GcRQIVmFiKoxUwjTnJcXmFziM_xeJbVyV3e0wFXGf0uOcWzBgOmG"/>
          <p:cNvPicPr>
            <a:picLocks/>
          </p:cNvPicPr>
          <p:nvPr/>
        </p:nvPicPr>
        <p:blipFill rotWithShape="1">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745" b="30665"/>
          <a:stretch/>
        </p:blipFill>
        <p:spPr bwMode="auto">
          <a:xfrm>
            <a:off x="5101501" y="5443279"/>
            <a:ext cx="5944990" cy="1088553"/>
          </a:xfrm>
          <a:prstGeom prst="rect">
            <a:avLst/>
          </a:prstGeom>
          <a:noFill/>
          <a:ln>
            <a:noFill/>
          </a:ln>
          <a:extLst>
            <a:ext uri="{53640926-AAD7-44D8-BBD7-CCE9431645EC}">
              <a14:shadowObscured xmlns:a14="http://schemas.microsoft.com/office/drawing/2010/main"/>
            </a:ext>
          </a:extLst>
        </p:spPr>
      </p:pic>
      <p:sp>
        <p:nvSpPr>
          <p:cNvPr id="49" name="TextBox 48"/>
          <p:cNvSpPr txBox="1"/>
          <p:nvPr/>
        </p:nvSpPr>
        <p:spPr>
          <a:xfrm>
            <a:off x="8505036" y="5077748"/>
            <a:ext cx="1362257" cy="400110"/>
          </a:xfrm>
          <a:prstGeom prst="rect">
            <a:avLst/>
          </a:prstGeom>
          <a:noFill/>
        </p:spPr>
        <p:txBody>
          <a:bodyPr wrap="square" rtlCol="0">
            <a:spAutoFit/>
          </a:bodyPr>
          <a:lstStyle/>
          <a:p>
            <a:r>
              <a:rPr lang="en-US" sz="2000" b="1" dirty="0"/>
              <a:t>SM = 3.5</a:t>
            </a:r>
          </a:p>
        </p:txBody>
      </p:sp>
      <p:sp>
        <p:nvSpPr>
          <p:cNvPr id="50" name="TextBox 49"/>
          <p:cNvSpPr txBox="1"/>
          <p:nvPr/>
        </p:nvSpPr>
        <p:spPr>
          <a:xfrm>
            <a:off x="8283626" y="3632439"/>
            <a:ext cx="1362257" cy="400110"/>
          </a:xfrm>
          <a:prstGeom prst="rect">
            <a:avLst/>
          </a:prstGeom>
          <a:noFill/>
        </p:spPr>
        <p:txBody>
          <a:bodyPr wrap="square" rtlCol="0">
            <a:spAutoFit/>
          </a:bodyPr>
          <a:lstStyle/>
          <a:p>
            <a:r>
              <a:rPr lang="en-US" sz="2000" b="1" dirty="0"/>
              <a:t>3 SD</a:t>
            </a:r>
          </a:p>
        </p:txBody>
      </p:sp>
      <p:sp>
        <p:nvSpPr>
          <p:cNvPr id="52" name="TextBox 51"/>
          <p:cNvSpPr txBox="1"/>
          <p:nvPr/>
        </p:nvSpPr>
        <p:spPr>
          <a:xfrm>
            <a:off x="9186164" y="5700723"/>
            <a:ext cx="1362257" cy="400110"/>
          </a:xfrm>
          <a:prstGeom prst="rect">
            <a:avLst/>
          </a:prstGeom>
          <a:noFill/>
        </p:spPr>
        <p:txBody>
          <a:bodyPr wrap="square" rtlCol="0">
            <a:spAutoFit/>
          </a:bodyPr>
          <a:lstStyle/>
          <a:p>
            <a:r>
              <a:rPr lang="en-US" sz="2000" b="1" dirty="0"/>
              <a:t>0.5 SD</a:t>
            </a:r>
          </a:p>
        </p:txBody>
      </p:sp>
      <p:cxnSp>
        <p:nvCxnSpPr>
          <p:cNvPr id="53" name="Straight Arrow Connector 52"/>
          <p:cNvCxnSpPr/>
          <p:nvPr/>
        </p:nvCxnSpPr>
        <p:spPr>
          <a:xfrm>
            <a:off x="9603678" y="6158889"/>
            <a:ext cx="378522"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892986" y="1596615"/>
            <a:ext cx="108591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D798D0E9-2381-4512-8833-71ADF7051F9F}"/>
              </a:ext>
            </a:extLst>
          </p:cNvPr>
          <p:cNvSpPr txBox="1"/>
          <p:nvPr/>
        </p:nvSpPr>
        <p:spPr>
          <a:xfrm>
            <a:off x="94919" y="2268924"/>
            <a:ext cx="5563900" cy="1280160"/>
          </a:xfrm>
          <a:prstGeom prst="roundRect">
            <a:avLst/>
          </a:prstGeom>
          <a:solidFill>
            <a:srgbClr val="FFFF00"/>
          </a:solidFill>
          <a:ln>
            <a:solidFill>
              <a:schemeClr val="tx1"/>
            </a:solidFill>
          </a:ln>
          <a:effectLst>
            <a:innerShdw blurRad="63500" dist="279400" dir="7800000">
              <a:prstClr val="black">
                <a:alpha val="50000"/>
              </a:prstClr>
            </a:innerShdw>
          </a:effectLst>
        </p:spPr>
        <p:txBody>
          <a:bodyPr wrap="square" rtlCol="0" anchor="ctr">
            <a:spAutoFit/>
          </a:bodyPr>
          <a:lstStyle>
            <a:defPPr>
              <a:defRPr lang="en-US"/>
            </a:defPPr>
            <a:lvl1pPr marL="457200" indent="-457200">
              <a:buFont typeface="Wingdings" panose="05000000000000000000" pitchFamily="2" charset="2"/>
              <a:buChar char="ü"/>
              <a:defRPr sz="3200" b="1"/>
            </a:lvl1pPr>
          </a:lstStyle>
          <a:p>
            <a:pPr marL="0" indent="0" algn="ctr" rtl="1">
              <a:buNone/>
            </a:pPr>
            <a:r>
              <a:rPr lang="en-US" sz="4400" dirty="0" err="1">
                <a:ln>
                  <a:solidFill>
                    <a:schemeClr val="tx1"/>
                  </a:solidFill>
                </a:ln>
                <a:solidFill>
                  <a:srgbClr val="FF0000"/>
                </a:solidFill>
              </a:rPr>
              <a:t>SE</a:t>
            </a:r>
            <a:r>
              <a:rPr lang="en-US" sz="4400" baseline="-25000" dirty="0" err="1">
                <a:ln>
                  <a:solidFill>
                    <a:schemeClr val="tx1"/>
                  </a:solidFill>
                </a:ln>
                <a:solidFill>
                  <a:srgbClr val="FF0000"/>
                </a:solidFill>
              </a:rPr>
              <a:t>crit</a:t>
            </a:r>
            <a:r>
              <a:rPr lang="en-US" sz="4400" baseline="-25000" dirty="0">
                <a:ln>
                  <a:solidFill>
                    <a:schemeClr val="tx1"/>
                  </a:solidFill>
                </a:ln>
                <a:solidFill>
                  <a:srgbClr val="FF0000"/>
                </a:solidFill>
              </a:rPr>
              <a:t> </a:t>
            </a:r>
            <a:r>
              <a:rPr lang="en-US" sz="4400" dirty="0">
                <a:ln>
                  <a:solidFill>
                    <a:schemeClr val="tx1"/>
                  </a:solidFill>
                </a:ln>
                <a:solidFill>
                  <a:srgbClr val="FF0000"/>
                </a:solidFill>
              </a:rPr>
              <a:t>= SM - 2</a:t>
            </a:r>
          </a:p>
        </p:txBody>
      </p:sp>
      <p:sp>
        <p:nvSpPr>
          <p:cNvPr id="40" name="TextBox 39">
            <a:extLst>
              <a:ext uri="{FF2B5EF4-FFF2-40B4-BE49-F238E27FC236}">
                <a16:creationId xmlns:a16="http://schemas.microsoft.com/office/drawing/2014/main" id="{53872FDE-C53B-44F9-9029-FC2A3179D18F}"/>
              </a:ext>
            </a:extLst>
          </p:cNvPr>
          <p:cNvSpPr txBox="1"/>
          <p:nvPr/>
        </p:nvSpPr>
        <p:spPr>
          <a:xfrm>
            <a:off x="10231840" y="900340"/>
            <a:ext cx="1682795" cy="584775"/>
          </a:xfrm>
          <a:prstGeom prst="rect">
            <a:avLst/>
          </a:prstGeom>
          <a:noFill/>
        </p:spPr>
        <p:txBody>
          <a:bodyPr wrap="square" rtlCol="0">
            <a:spAutoFit/>
          </a:bodyPr>
          <a:lstStyle/>
          <a:p>
            <a:r>
              <a:rPr lang="en-US" sz="3200" b="1" dirty="0" err="1">
                <a:solidFill>
                  <a:srgbClr val="FF0000"/>
                </a:solidFill>
              </a:rPr>
              <a:t>SE</a:t>
            </a:r>
            <a:r>
              <a:rPr lang="en-US" sz="3200" b="1" baseline="-25000" dirty="0" err="1">
                <a:solidFill>
                  <a:srgbClr val="FF0000"/>
                </a:solidFill>
              </a:rPr>
              <a:t>crit</a:t>
            </a:r>
            <a:r>
              <a:rPr lang="en-US" sz="3200" b="1" dirty="0">
                <a:solidFill>
                  <a:srgbClr val="FF0000"/>
                </a:solidFill>
              </a:rPr>
              <a:t> = 5</a:t>
            </a:r>
          </a:p>
        </p:txBody>
      </p:sp>
      <p:sp>
        <p:nvSpPr>
          <p:cNvPr id="41" name="TextBox 40">
            <a:extLst>
              <a:ext uri="{FF2B5EF4-FFF2-40B4-BE49-F238E27FC236}">
                <a16:creationId xmlns:a16="http://schemas.microsoft.com/office/drawing/2014/main" id="{794F8CC8-A823-41CA-867B-56CBEA88E9C2}"/>
              </a:ext>
            </a:extLst>
          </p:cNvPr>
          <p:cNvSpPr txBox="1"/>
          <p:nvPr/>
        </p:nvSpPr>
        <p:spPr>
          <a:xfrm>
            <a:off x="10294525" y="3346526"/>
            <a:ext cx="1682795" cy="584775"/>
          </a:xfrm>
          <a:prstGeom prst="rect">
            <a:avLst/>
          </a:prstGeom>
          <a:noFill/>
        </p:spPr>
        <p:txBody>
          <a:bodyPr wrap="square" rtlCol="0">
            <a:spAutoFit/>
          </a:bodyPr>
          <a:lstStyle/>
          <a:p>
            <a:r>
              <a:rPr lang="en-US" sz="3200" b="1" dirty="0" err="1">
                <a:solidFill>
                  <a:srgbClr val="FF0000"/>
                </a:solidFill>
              </a:rPr>
              <a:t>SE</a:t>
            </a:r>
            <a:r>
              <a:rPr lang="en-US" sz="3200" b="1" baseline="-25000" dirty="0" err="1">
                <a:solidFill>
                  <a:srgbClr val="FF0000"/>
                </a:solidFill>
              </a:rPr>
              <a:t>crit</a:t>
            </a:r>
            <a:r>
              <a:rPr lang="en-US" sz="3200" b="1" dirty="0">
                <a:solidFill>
                  <a:srgbClr val="FF0000"/>
                </a:solidFill>
              </a:rPr>
              <a:t> = 3</a:t>
            </a:r>
          </a:p>
        </p:txBody>
      </p:sp>
      <p:sp>
        <p:nvSpPr>
          <p:cNvPr id="42" name="TextBox 41">
            <a:extLst>
              <a:ext uri="{FF2B5EF4-FFF2-40B4-BE49-F238E27FC236}">
                <a16:creationId xmlns:a16="http://schemas.microsoft.com/office/drawing/2014/main" id="{2544D2B4-254C-4D2E-976C-4E161251ED44}"/>
              </a:ext>
            </a:extLst>
          </p:cNvPr>
          <p:cNvSpPr txBox="1"/>
          <p:nvPr/>
        </p:nvSpPr>
        <p:spPr>
          <a:xfrm>
            <a:off x="10219034" y="5539812"/>
            <a:ext cx="1917996" cy="584775"/>
          </a:xfrm>
          <a:prstGeom prst="rect">
            <a:avLst/>
          </a:prstGeom>
          <a:noFill/>
        </p:spPr>
        <p:txBody>
          <a:bodyPr wrap="square" rtlCol="0">
            <a:spAutoFit/>
          </a:bodyPr>
          <a:lstStyle/>
          <a:p>
            <a:r>
              <a:rPr lang="en-US" sz="3200" b="1" dirty="0" err="1">
                <a:solidFill>
                  <a:srgbClr val="FF0000"/>
                </a:solidFill>
              </a:rPr>
              <a:t>SE</a:t>
            </a:r>
            <a:r>
              <a:rPr lang="en-US" sz="3200" b="1" baseline="-25000" dirty="0" err="1">
                <a:solidFill>
                  <a:srgbClr val="FF0000"/>
                </a:solidFill>
              </a:rPr>
              <a:t>crit</a:t>
            </a:r>
            <a:r>
              <a:rPr lang="en-US" sz="3200" b="1" dirty="0">
                <a:solidFill>
                  <a:srgbClr val="FF0000"/>
                </a:solidFill>
              </a:rPr>
              <a:t> = 0.5</a:t>
            </a:r>
          </a:p>
        </p:txBody>
      </p:sp>
    </p:spTree>
    <p:extLst>
      <p:ext uri="{BB962C8B-B14F-4D97-AF65-F5344CB8AC3E}">
        <p14:creationId xmlns:p14="http://schemas.microsoft.com/office/powerpoint/2010/main" val="246461303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1000" fill="hold"/>
                                        <p:tgtEl>
                                          <p:spTgt spid="39"/>
                                        </p:tgtEl>
                                        <p:attrNameLst>
                                          <p:attrName>ppt_w</p:attrName>
                                        </p:attrNameLst>
                                      </p:cBhvr>
                                      <p:tavLst>
                                        <p:tav tm="0">
                                          <p:val>
                                            <p:fltVal val="0"/>
                                          </p:val>
                                        </p:tav>
                                        <p:tav tm="100000">
                                          <p:val>
                                            <p:strVal val="#ppt_w"/>
                                          </p:val>
                                        </p:tav>
                                      </p:tavLst>
                                    </p:anim>
                                    <p:anim calcmode="lin" valueType="num">
                                      <p:cBhvr>
                                        <p:cTn id="8" dur="1000" fill="hold"/>
                                        <p:tgtEl>
                                          <p:spTgt spid="39"/>
                                        </p:tgtEl>
                                        <p:attrNameLst>
                                          <p:attrName>ppt_h</p:attrName>
                                        </p:attrNameLst>
                                      </p:cBhvr>
                                      <p:tavLst>
                                        <p:tav tm="0">
                                          <p:val>
                                            <p:fltVal val="0"/>
                                          </p:val>
                                        </p:tav>
                                        <p:tav tm="100000">
                                          <p:val>
                                            <p:strVal val="#ppt_h"/>
                                          </p:val>
                                        </p:tav>
                                      </p:tavLst>
                                    </p:anim>
                                    <p:anim calcmode="lin" valueType="num">
                                      <p:cBhvr>
                                        <p:cTn id="9" dur="1000" fill="hold"/>
                                        <p:tgtEl>
                                          <p:spTgt spid="39"/>
                                        </p:tgtEl>
                                        <p:attrNameLst>
                                          <p:attrName>style.rotation</p:attrName>
                                        </p:attrNameLst>
                                      </p:cBhvr>
                                      <p:tavLst>
                                        <p:tav tm="0">
                                          <p:val>
                                            <p:fltVal val="90"/>
                                          </p:val>
                                        </p:tav>
                                        <p:tav tm="100000">
                                          <p:val>
                                            <p:fltVal val="0"/>
                                          </p:val>
                                        </p:tav>
                                      </p:tavLst>
                                    </p:anim>
                                    <p:animEffect transition="in" filter="fade">
                                      <p:cBhvr>
                                        <p:cTn id="10" dur="10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left)">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left)">
                                      <p:cBhvr>
                                        <p:cTn id="2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003925" y="2362200"/>
            <a:ext cx="184150" cy="1200150"/>
          </a:xfrm>
          <a:prstGeom prst="rect">
            <a:avLst/>
          </a:prstGeom>
          <a:noFill/>
          <a:ln w="9525">
            <a:noFill/>
            <a:miter lim="800000"/>
            <a:headEnd/>
            <a:tailEnd/>
          </a:ln>
        </p:spPr>
        <p:txBody>
          <a:bodyPr wrap="none">
            <a:spAutoFit/>
          </a:bodyPr>
          <a:lstStyle/>
          <a:p>
            <a:pPr algn="ctr" rtl="1"/>
            <a:endParaRPr lang="en-US" sz="7200" b="1">
              <a:solidFill>
                <a:srgbClr val="00B050"/>
              </a:solidFill>
            </a:endParaRPr>
          </a:p>
        </p:txBody>
      </p:sp>
      <p:sp>
        <p:nvSpPr>
          <p:cNvPr id="6" name="Title 5"/>
          <p:cNvSpPr>
            <a:spLocks noGrp="1"/>
          </p:cNvSpPr>
          <p:nvPr>
            <p:ph type="title"/>
          </p:nvPr>
        </p:nvSpPr>
        <p:spPr>
          <a:xfrm>
            <a:off x="0" y="0"/>
            <a:ext cx="12192000" cy="6858000"/>
          </a:xfrm>
          <a:gradFill flip="none" rotWithShape="1">
            <a:gsLst>
              <a:gs pos="0">
                <a:schemeClr val="accent3">
                  <a:lumMod val="75000"/>
                  <a:tint val="66000"/>
                  <a:satMod val="160000"/>
                </a:schemeClr>
              </a:gs>
              <a:gs pos="50000">
                <a:schemeClr val="accent3">
                  <a:lumMod val="75000"/>
                  <a:tint val="44500"/>
                  <a:satMod val="160000"/>
                </a:schemeClr>
              </a:gs>
              <a:gs pos="100000">
                <a:schemeClr val="accent3">
                  <a:lumMod val="75000"/>
                  <a:tint val="23500"/>
                  <a:satMod val="160000"/>
                </a:schemeClr>
              </a:gs>
            </a:gsLst>
            <a:path path="circle">
              <a:fillToRect l="100000" t="100000"/>
            </a:path>
            <a:tileRect r="-100000" b="-100000"/>
          </a:gradFill>
        </p:spPr>
        <p:style>
          <a:lnRef idx="1">
            <a:schemeClr val="accent6"/>
          </a:lnRef>
          <a:fillRef idx="2">
            <a:schemeClr val="accent6"/>
          </a:fillRef>
          <a:effectRef idx="1">
            <a:schemeClr val="accent6"/>
          </a:effectRef>
          <a:fontRef idx="minor">
            <a:schemeClr val="dk1"/>
          </a:fontRef>
        </p:style>
        <p:txBody>
          <a:bodyPr rtlCol="0">
            <a:normAutofit fontScale="90000"/>
          </a:bodyPr>
          <a:lstStyle/>
          <a:p>
            <a:pPr marL="338138" indent="-338138" algn="r" rtl="1">
              <a:tabLst>
                <a:tab pos="463550" algn="l"/>
              </a:tabLst>
              <a:defRPr/>
            </a:pPr>
            <a:br>
              <a:rPr lang="fa-IR" sz="13800" b="1" dirty="0">
                <a:solidFill>
                  <a:srgbClr val="006600"/>
                </a:solidFill>
                <a:latin typeface="Sakkal Majalla" pitchFamily="2" charset="-78"/>
                <a:cs typeface="Sakkal Majalla" pitchFamily="2" charset="-78"/>
              </a:rPr>
            </a:br>
            <a:br>
              <a:rPr lang="fa-IR" sz="13800" b="1" dirty="0">
                <a:solidFill>
                  <a:srgbClr val="006600"/>
                </a:solidFill>
                <a:latin typeface="Sakkal Majalla" pitchFamily="2" charset="-78"/>
                <a:cs typeface="Sakkal Majalla" pitchFamily="2" charset="-78"/>
              </a:rPr>
            </a:br>
            <a:br>
              <a:rPr lang="fa-IR" sz="13800" b="1" dirty="0">
                <a:solidFill>
                  <a:srgbClr val="006600"/>
                </a:solidFill>
                <a:latin typeface="Sakkal Majalla" pitchFamily="2" charset="-78"/>
                <a:cs typeface="Sakkal Majalla" pitchFamily="2" charset="-78"/>
              </a:rPr>
            </a:br>
            <a:endParaRPr lang="en-US" sz="102800" b="1" dirty="0">
              <a:solidFill>
                <a:schemeClr val="tx1"/>
              </a:solidFill>
            </a:endParaRPr>
          </a:p>
        </p:txBody>
      </p:sp>
      <p:pic>
        <p:nvPicPr>
          <p:cNvPr id="8" name="Picture 7">
            <a:extLst>
              <a:ext uri="{FF2B5EF4-FFF2-40B4-BE49-F238E27FC236}">
                <a16:creationId xmlns:a16="http://schemas.microsoft.com/office/drawing/2014/main" id="{49FA6FAC-BE73-4C19-B9F9-B755BFE7E015}"/>
              </a:ext>
            </a:extLst>
          </p:cNvPr>
          <p:cNvPicPr>
            <a:picLocks noChangeAspect="1"/>
          </p:cNvPicPr>
          <p:nvPr/>
        </p:nvPicPr>
        <p:blipFill rotWithShape="1">
          <a:blip r:embed="rId2">
            <a:extLst>
              <a:ext uri="{28A0092B-C50C-407E-A947-70E740481C1C}">
                <a14:useLocalDpi xmlns:a14="http://schemas.microsoft.com/office/drawing/2010/main" val="0"/>
              </a:ext>
            </a:extLst>
          </a:blip>
          <a:srcRect l="13291" t="44388" r="23063"/>
          <a:stretch/>
        </p:blipFill>
        <p:spPr>
          <a:xfrm>
            <a:off x="1" y="-32084"/>
            <a:ext cx="12192000" cy="6858000"/>
          </a:xfrm>
          <a:prstGeom prst="rect">
            <a:avLst/>
          </a:prstGeom>
        </p:spPr>
      </p:pic>
      <p:sp>
        <p:nvSpPr>
          <p:cNvPr id="2" name="TextBox 1"/>
          <p:cNvSpPr txBox="1"/>
          <p:nvPr/>
        </p:nvSpPr>
        <p:spPr>
          <a:xfrm flipH="1">
            <a:off x="6888088" y="3252173"/>
            <a:ext cx="4980229" cy="954107"/>
          </a:xfrm>
          <a:prstGeom prst="rect">
            <a:avLst/>
          </a:prstGeom>
          <a:noFill/>
        </p:spPr>
        <p:txBody>
          <a:bodyPr wrap="square" rtlCol="0">
            <a:spAutoFit/>
          </a:bodyPr>
          <a:lstStyle/>
          <a:p>
            <a:pPr algn="r" rtl="1"/>
            <a:r>
              <a:rPr lang="fa-IR" sz="2800" b="1" dirty="0">
                <a:solidFill>
                  <a:srgbClr val="FFFF00"/>
                </a:solidFill>
              </a:rPr>
              <a:t>حسن بیات</a:t>
            </a:r>
          </a:p>
          <a:p>
            <a:pPr algn="r" rtl="1"/>
            <a:r>
              <a:rPr lang="fa-IR" sz="2800" b="1" dirty="0" err="1">
                <a:solidFill>
                  <a:srgbClr val="FFFF00"/>
                </a:solidFill>
              </a:rPr>
              <a:t>دانش‌آموخته‌ی</a:t>
            </a:r>
            <a:r>
              <a:rPr lang="fa-IR" sz="2800" b="1" dirty="0">
                <a:solidFill>
                  <a:srgbClr val="FFFF00"/>
                </a:solidFill>
              </a:rPr>
              <a:t> علوم آزمایشگاهی</a:t>
            </a:r>
            <a:endParaRPr lang="en-US" sz="2800" b="1" dirty="0">
              <a:solidFill>
                <a:srgbClr val="FFFF00"/>
              </a:solidFill>
            </a:endParaRPr>
          </a:p>
        </p:txBody>
      </p:sp>
      <p:sp>
        <p:nvSpPr>
          <p:cNvPr id="7" name="Title 1">
            <a:extLst>
              <a:ext uri="{FF2B5EF4-FFF2-40B4-BE49-F238E27FC236}">
                <a16:creationId xmlns:a16="http://schemas.microsoft.com/office/drawing/2014/main" id="{50124495-9394-44E4-B51F-4966D88B13AD}"/>
              </a:ext>
            </a:extLst>
          </p:cNvPr>
          <p:cNvSpPr txBox="1">
            <a:spLocks/>
          </p:cNvSpPr>
          <p:nvPr/>
        </p:nvSpPr>
        <p:spPr>
          <a:xfrm>
            <a:off x="7171601" y="2420888"/>
            <a:ext cx="4829055" cy="707886"/>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en-US"/>
            </a:defPPr>
            <a:lvl1pPr algn="r" rtl="1">
              <a:spcAft>
                <a:spcPts val="1200"/>
              </a:spcAft>
              <a:defRPr sz="3200" b="1">
                <a:solidFill>
                  <a:schemeClr val="bg1"/>
                </a:solidFill>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algn="ctr"/>
            <a:r>
              <a:rPr lang="fa-IR" sz="4000" dirty="0"/>
              <a:t>مبانی پایش کیفیت سنجشی</a:t>
            </a:r>
            <a:endParaRPr lang="en-US" sz="4000" dirty="0"/>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BCC8B89-E4C5-4707-8BF9-E291AADBFF93}"/>
              </a:ext>
            </a:extLst>
          </p:cNvPr>
          <p:cNvSpPr/>
          <p:nvPr/>
        </p:nvSpPr>
        <p:spPr>
          <a:xfrm>
            <a:off x="3512193" y="1349701"/>
            <a:ext cx="4975203" cy="3749040"/>
          </a:xfrm>
          <a:prstGeom prst="rect">
            <a:avLst/>
          </a:prstGeom>
          <a:solidFill>
            <a:srgbClr val="00FF99"/>
          </a:solidFill>
        </p:spPr>
        <p:txBody>
          <a:bodyPr wrap="square" rtlCol="1">
            <a:spAutoFit/>
          </a:bodyPr>
          <a:lstStyle/>
          <a:p>
            <a:pPr algn="ctr"/>
            <a:endParaRPr lang="fa-IR" sz="3200" b="1" dirty="0">
              <a:solidFill>
                <a:schemeClr val="tx1"/>
              </a:solidFill>
            </a:endParaRPr>
          </a:p>
        </p:txBody>
      </p:sp>
      <p:sp>
        <p:nvSpPr>
          <p:cNvPr id="11" name="TextBox 10">
            <a:extLst>
              <a:ext uri="{FF2B5EF4-FFF2-40B4-BE49-F238E27FC236}">
                <a16:creationId xmlns:a16="http://schemas.microsoft.com/office/drawing/2014/main" id="{08137F4B-4E5E-4406-A76F-58CE712A2231}"/>
              </a:ext>
            </a:extLst>
          </p:cNvPr>
          <p:cNvSpPr txBox="1"/>
          <p:nvPr/>
        </p:nvSpPr>
        <p:spPr>
          <a:xfrm>
            <a:off x="4721930" y="5240843"/>
            <a:ext cx="2454923" cy="1077218"/>
          </a:xfrm>
          <a:prstGeom prst="rect">
            <a:avLst/>
          </a:prstGeom>
          <a:solidFill>
            <a:srgbClr val="00B050"/>
          </a:solidFill>
        </p:spPr>
        <p:txBody>
          <a:bodyPr wrap="square" rtlCol="1">
            <a:spAutoFit/>
          </a:bodyPr>
          <a:lstStyle/>
          <a:p>
            <a:pPr algn="ctr"/>
            <a:r>
              <a:rPr lang="fa-IR" sz="3200" b="1" dirty="0">
                <a:ln>
                  <a:solidFill>
                    <a:srgbClr val="7030A0"/>
                  </a:solidFill>
                </a:ln>
                <a:solidFill>
                  <a:schemeClr val="bg1"/>
                </a:solidFill>
              </a:rPr>
              <a:t>مقدار هدف</a:t>
            </a:r>
          </a:p>
          <a:p>
            <a:pPr algn="ctr"/>
            <a:r>
              <a:rPr lang="en-US" sz="3200" b="1" dirty="0">
                <a:ln>
                  <a:solidFill>
                    <a:srgbClr val="7030A0"/>
                  </a:solidFill>
                </a:ln>
                <a:solidFill>
                  <a:schemeClr val="bg1"/>
                </a:solidFill>
              </a:rPr>
              <a:t>Target Value</a:t>
            </a:r>
            <a:endParaRPr lang="fa-IR" sz="3200" b="1" dirty="0">
              <a:ln>
                <a:solidFill>
                  <a:srgbClr val="7030A0"/>
                </a:solidFill>
              </a:ln>
              <a:solidFill>
                <a:schemeClr val="bg1"/>
              </a:solidFill>
            </a:endParaRPr>
          </a:p>
        </p:txBody>
      </p:sp>
      <p:sp>
        <p:nvSpPr>
          <p:cNvPr id="17" name="TextBox 16">
            <a:extLst>
              <a:ext uri="{FF2B5EF4-FFF2-40B4-BE49-F238E27FC236}">
                <a16:creationId xmlns:a16="http://schemas.microsoft.com/office/drawing/2014/main" id="{9690844A-79FA-42D8-A455-1F12DC61A2B7}"/>
              </a:ext>
            </a:extLst>
          </p:cNvPr>
          <p:cNvSpPr txBox="1"/>
          <p:nvPr/>
        </p:nvSpPr>
        <p:spPr>
          <a:xfrm>
            <a:off x="2999656" y="476672"/>
            <a:ext cx="1614926" cy="461665"/>
          </a:xfrm>
          <a:prstGeom prst="wedgeRectCallout">
            <a:avLst>
              <a:gd name="adj1" fmla="val -20833"/>
              <a:gd name="adj2" fmla="val 99066"/>
            </a:avLst>
          </a:prstGeom>
          <a:solidFill>
            <a:schemeClr val="accent5">
              <a:lumMod val="75000"/>
            </a:schemeClr>
          </a:solidFill>
        </p:spPr>
        <p:txBody>
          <a:bodyPr wrap="square" rtlCol="1">
            <a:spAutoFit/>
          </a:bodyPr>
          <a:lstStyle/>
          <a:p>
            <a:pPr algn="ctr"/>
            <a:r>
              <a:rPr lang="en-US" sz="2400" b="1" dirty="0">
                <a:solidFill>
                  <a:schemeClr val="bg1"/>
                </a:solidFill>
              </a:rPr>
              <a:t>TV - TEa</a:t>
            </a:r>
            <a:endParaRPr lang="fa-IR" sz="2400" b="1" dirty="0">
              <a:solidFill>
                <a:schemeClr val="bg1"/>
              </a:solidFill>
            </a:endParaRPr>
          </a:p>
        </p:txBody>
      </p:sp>
      <p:sp>
        <p:nvSpPr>
          <p:cNvPr id="6" name="Arrow: Left 5">
            <a:extLst>
              <a:ext uri="{FF2B5EF4-FFF2-40B4-BE49-F238E27FC236}">
                <a16:creationId xmlns:a16="http://schemas.microsoft.com/office/drawing/2014/main" id="{6663ABB7-7F28-4579-AE82-077C0BFAF048}"/>
              </a:ext>
            </a:extLst>
          </p:cNvPr>
          <p:cNvSpPr/>
          <p:nvPr/>
        </p:nvSpPr>
        <p:spPr>
          <a:xfrm>
            <a:off x="3512193" y="4293097"/>
            <a:ext cx="2454924" cy="867036"/>
          </a:xfrm>
          <a:prstGeom prst="lef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TEa</a:t>
            </a:r>
            <a:endParaRPr lang="fa-IR" sz="2400" b="1" dirty="0"/>
          </a:p>
        </p:txBody>
      </p:sp>
      <p:sp>
        <p:nvSpPr>
          <p:cNvPr id="21" name="Arrow: Left 20">
            <a:extLst>
              <a:ext uri="{FF2B5EF4-FFF2-40B4-BE49-F238E27FC236}">
                <a16:creationId xmlns:a16="http://schemas.microsoft.com/office/drawing/2014/main" id="{A5D650AB-2097-46A2-BFA6-181305D257BB}"/>
              </a:ext>
            </a:extLst>
          </p:cNvPr>
          <p:cNvSpPr/>
          <p:nvPr/>
        </p:nvSpPr>
        <p:spPr>
          <a:xfrm flipH="1">
            <a:off x="5973942" y="4288416"/>
            <a:ext cx="2454924" cy="867036"/>
          </a:xfrm>
          <a:prstGeom prst="lef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TEa</a:t>
            </a:r>
            <a:endParaRPr lang="fa-IR" sz="2400" b="1" dirty="0"/>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949392" y="1121298"/>
            <a:ext cx="17725" cy="39889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333D737-459E-42F6-B486-15037BA2C9CB}"/>
              </a:ext>
            </a:extLst>
          </p:cNvPr>
          <p:cNvSpPr txBox="1"/>
          <p:nvPr/>
        </p:nvSpPr>
        <p:spPr>
          <a:xfrm>
            <a:off x="7392144" y="476672"/>
            <a:ext cx="1614926" cy="461665"/>
          </a:xfrm>
          <a:prstGeom prst="wedgeRectCallout">
            <a:avLst>
              <a:gd name="adj1" fmla="val 17495"/>
              <a:gd name="adj2" fmla="val 96019"/>
            </a:avLst>
          </a:prstGeom>
          <a:solidFill>
            <a:schemeClr val="accent5">
              <a:lumMod val="75000"/>
            </a:schemeClr>
          </a:solidFill>
        </p:spPr>
        <p:txBody>
          <a:bodyPr wrap="square" rtlCol="1">
            <a:spAutoFit/>
          </a:bodyPr>
          <a:lstStyle/>
          <a:p>
            <a:pPr algn="ctr"/>
            <a:r>
              <a:rPr lang="en-US" sz="2400" b="1" dirty="0">
                <a:solidFill>
                  <a:schemeClr val="bg1"/>
                </a:solidFill>
              </a:rPr>
              <a:t>TV + TEa</a:t>
            </a:r>
            <a:endParaRPr lang="fa-IR" sz="2400" b="1" dirty="0">
              <a:solidFill>
                <a:schemeClr val="bg1"/>
              </a:solidFill>
            </a:endParaRPr>
          </a:p>
        </p:txBody>
      </p:sp>
      <p:sp>
        <p:nvSpPr>
          <p:cNvPr id="12" name="TextBox 11">
            <a:extLst>
              <a:ext uri="{FF2B5EF4-FFF2-40B4-BE49-F238E27FC236}">
                <a16:creationId xmlns:a16="http://schemas.microsoft.com/office/drawing/2014/main" id="{A1FE898C-F1EE-41BC-BDEE-E2B340D50E08}"/>
              </a:ext>
            </a:extLst>
          </p:cNvPr>
          <p:cNvSpPr txBox="1"/>
          <p:nvPr/>
        </p:nvSpPr>
        <p:spPr>
          <a:xfrm>
            <a:off x="4094909" y="2215813"/>
            <a:ext cx="3798698" cy="1754326"/>
          </a:xfrm>
          <a:prstGeom prst="rect">
            <a:avLst/>
          </a:prstGeom>
          <a:solidFill>
            <a:srgbClr val="00FF99"/>
          </a:solidFill>
        </p:spPr>
        <p:txBody>
          <a:bodyPr wrap="square" rtlCol="1" anchor="ctr">
            <a:spAutoFit/>
          </a:bodyPr>
          <a:lstStyle/>
          <a:p>
            <a:pPr algn="ctr"/>
            <a:r>
              <a:rPr lang="fa-IR" sz="3200" b="1" dirty="0">
                <a:solidFill>
                  <a:schemeClr val="bg1"/>
                </a:solidFill>
              </a:rPr>
              <a:t>محصول سالم</a:t>
            </a:r>
          </a:p>
          <a:p>
            <a:pPr algn="ctr"/>
            <a:r>
              <a:rPr lang="fa-IR" sz="4400" b="1" dirty="0">
                <a:solidFill>
                  <a:srgbClr val="FFFF00"/>
                </a:solidFill>
              </a:rPr>
              <a:t>جواب درست</a:t>
            </a:r>
          </a:p>
          <a:p>
            <a:pPr algn="ctr"/>
            <a:r>
              <a:rPr lang="en-US" sz="3200" b="1" dirty="0">
                <a:solidFill>
                  <a:schemeClr val="bg1"/>
                </a:solidFill>
              </a:rPr>
              <a:t>Perfect</a:t>
            </a:r>
            <a:endParaRPr lang="fa-IR" sz="3200" b="1" dirty="0">
              <a:solidFill>
                <a:schemeClr val="bg1"/>
              </a:solidFill>
            </a:endParaRPr>
          </a:p>
        </p:txBody>
      </p:sp>
      <p:sp>
        <p:nvSpPr>
          <p:cNvPr id="23" name="Rectangle 22">
            <a:extLst>
              <a:ext uri="{FF2B5EF4-FFF2-40B4-BE49-F238E27FC236}">
                <a16:creationId xmlns:a16="http://schemas.microsoft.com/office/drawing/2014/main" id="{01E8797A-1BE9-4E93-B41B-B01EE4DC8EE2}"/>
              </a:ext>
            </a:extLst>
          </p:cNvPr>
          <p:cNvSpPr/>
          <p:nvPr/>
        </p:nvSpPr>
        <p:spPr>
          <a:xfrm>
            <a:off x="760512" y="1340768"/>
            <a:ext cx="2743200" cy="3749040"/>
          </a:xfrm>
          <a:prstGeom prst="rect">
            <a:avLst/>
          </a:prstGeom>
          <a:solidFill>
            <a:srgbClr val="FF0000"/>
          </a:solidFill>
        </p:spPr>
        <p:txBody>
          <a:bodyPr wrap="square" rtlCol="1" anchor="ctr">
            <a:spAutoFit/>
          </a:bodyPr>
          <a:lstStyle/>
          <a:p>
            <a:pPr algn="ctr"/>
            <a:r>
              <a:rPr lang="fa-IR" sz="3200" b="1" dirty="0">
                <a:solidFill>
                  <a:srgbClr val="7030A0"/>
                </a:solidFill>
              </a:rPr>
              <a:t>محصول ناقص</a:t>
            </a:r>
          </a:p>
          <a:p>
            <a:pPr algn="ctr"/>
            <a:r>
              <a:rPr lang="fa-IR" sz="4400" b="1" dirty="0">
                <a:solidFill>
                  <a:schemeClr val="bg1"/>
                </a:solidFill>
              </a:rPr>
              <a:t>جواب نادرست</a:t>
            </a:r>
          </a:p>
          <a:p>
            <a:pPr algn="ctr"/>
            <a:r>
              <a:rPr lang="en-US" sz="3200" b="1" dirty="0">
                <a:solidFill>
                  <a:srgbClr val="7030A0"/>
                </a:solidFill>
              </a:rPr>
              <a:t>Defect</a:t>
            </a:r>
            <a:endParaRPr lang="fa-IR" sz="3200" b="1" dirty="0">
              <a:solidFill>
                <a:srgbClr val="7030A0"/>
              </a:solidFill>
            </a:endParaRPr>
          </a:p>
          <a:p>
            <a:pPr algn="ctr"/>
            <a:endParaRPr lang="fa-IR" sz="3200" b="1" dirty="0">
              <a:solidFill>
                <a:schemeClr val="tx1"/>
              </a:solidFill>
            </a:endParaRPr>
          </a:p>
        </p:txBody>
      </p:sp>
      <p:sp>
        <p:nvSpPr>
          <p:cNvPr id="25" name="Rectangle 24">
            <a:extLst>
              <a:ext uri="{FF2B5EF4-FFF2-40B4-BE49-F238E27FC236}">
                <a16:creationId xmlns:a16="http://schemas.microsoft.com/office/drawing/2014/main" id="{100A257F-8F5C-47A9-929B-B1596193E96C}"/>
              </a:ext>
            </a:extLst>
          </p:cNvPr>
          <p:cNvSpPr/>
          <p:nvPr/>
        </p:nvSpPr>
        <p:spPr>
          <a:xfrm>
            <a:off x="8487397" y="1340768"/>
            <a:ext cx="2743200" cy="3749040"/>
          </a:xfrm>
          <a:prstGeom prst="rect">
            <a:avLst/>
          </a:prstGeom>
          <a:solidFill>
            <a:srgbClr val="FF0000"/>
          </a:solidFill>
        </p:spPr>
        <p:txBody>
          <a:bodyPr wrap="square" rtlCol="1" anchor="ctr">
            <a:spAutoFit/>
          </a:bodyPr>
          <a:lstStyle/>
          <a:p>
            <a:pPr algn="ctr"/>
            <a:r>
              <a:rPr lang="fa-IR" sz="3200" b="1" dirty="0">
                <a:solidFill>
                  <a:srgbClr val="7030A0"/>
                </a:solidFill>
              </a:rPr>
              <a:t>محصول ناقص</a:t>
            </a:r>
          </a:p>
          <a:p>
            <a:pPr algn="ctr"/>
            <a:r>
              <a:rPr lang="fa-IR" sz="4400" b="1" dirty="0">
                <a:solidFill>
                  <a:schemeClr val="bg1"/>
                </a:solidFill>
              </a:rPr>
              <a:t>جواب نادرست</a:t>
            </a:r>
          </a:p>
          <a:p>
            <a:pPr algn="ctr"/>
            <a:r>
              <a:rPr lang="en-US" sz="3200" b="1" dirty="0">
                <a:solidFill>
                  <a:srgbClr val="7030A0"/>
                </a:solidFill>
              </a:rPr>
              <a:t>Defect</a:t>
            </a:r>
            <a:endParaRPr lang="fa-IR" sz="3200" b="1" dirty="0">
              <a:solidFill>
                <a:srgbClr val="7030A0"/>
              </a:solidFill>
            </a:endParaRPr>
          </a:p>
          <a:p>
            <a:pPr algn="ctr"/>
            <a:endParaRPr lang="fa-IR" sz="3200" b="1" dirty="0">
              <a:solidFill>
                <a:schemeClr val="tx1"/>
              </a:solidFill>
            </a:endParaRPr>
          </a:p>
        </p:txBody>
      </p: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476743" y="1168210"/>
            <a:ext cx="17725" cy="39889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8469672" y="1168210"/>
            <a:ext cx="17725" cy="39889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26604BD-3505-4E7E-B639-07075A449AD8}"/>
              </a:ext>
            </a:extLst>
          </p:cNvPr>
          <p:cNvSpPr txBox="1"/>
          <p:nvPr/>
        </p:nvSpPr>
        <p:spPr>
          <a:xfrm>
            <a:off x="9495509" y="195521"/>
            <a:ext cx="2577155" cy="646331"/>
          </a:xfrm>
          <a:prstGeom prst="rect">
            <a:avLst/>
          </a:prstGeom>
          <a:noFill/>
        </p:spPr>
        <p:txBody>
          <a:bodyPr wrap="square" rtlCol="0">
            <a:spAutoFit/>
          </a:bodyPr>
          <a:lstStyle/>
          <a:p>
            <a:pPr algn="r" rtl="1"/>
            <a:r>
              <a:rPr lang="fa-IR" sz="3600" b="1" dirty="0">
                <a:solidFill>
                  <a:schemeClr val="accent6">
                    <a:lumMod val="50000"/>
                  </a:schemeClr>
                </a:solidFill>
              </a:rPr>
              <a:t>کیفیت</a:t>
            </a:r>
            <a:endParaRPr lang="en-US" sz="3600" b="1" dirty="0">
              <a:solidFill>
                <a:srgbClr val="FF0000"/>
              </a:solidFill>
            </a:endParaRPr>
          </a:p>
        </p:txBody>
      </p:sp>
    </p:spTree>
    <p:extLst>
      <p:ext uri="{BB962C8B-B14F-4D97-AF65-F5344CB8AC3E}">
        <p14:creationId xmlns:p14="http://schemas.microsoft.com/office/powerpoint/2010/main" val="14600504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left)">
                                      <p:cBhvr>
                                        <p:cTn id="18" dur="500"/>
                                        <p:tgtEl>
                                          <p:spTgt spid="2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righ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par>
                                <p:cTn id="27" presetID="22" presetClass="entr" presetSubtype="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500"/>
                                        <p:tgtEl>
                                          <p:spTgt spid="15"/>
                                        </p:tgtEl>
                                      </p:cBhvr>
                                    </p:animEffect>
                                  </p:childTnLst>
                                </p:cTn>
                              </p:par>
                              <p:par>
                                <p:cTn id="30" presetID="22" presetClass="entr" presetSubtype="1"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500"/>
                                        <p:tgtEl>
                                          <p:spTgt spid="14"/>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37"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barn(outVertical)">
                                      <p:cBhvr>
                                        <p:cTn id="40" dur="500"/>
                                        <p:tgtEl>
                                          <p:spTgt spid="19"/>
                                        </p:tgtEl>
                                      </p:cBhvr>
                                    </p:animEffect>
                                  </p:childTnLst>
                                </p:cTn>
                              </p:par>
                            </p:childTnLst>
                          </p:cTn>
                        </p:par>
                        <p:par>
                          <p:cTn id="41" fill="hold">
                            <p:stCondLst>
                              <p:cond delay="500"/>
                            </p:stCondLst>
                            <p:childTnLst>
                              <p:par>
                                <p:cTn id="42" presetID="31" presetClass="entr" presetSubtype="0"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fltVal val="0"/>
                                          </p:val>
                                        </p:tav>
                                        <p:tav tm="100000">
                                          <p:val>
                                            <p:strVal val="#ppt_w"/>
                                          </p:val>
                                        </p:tav>
                                      </p:tavLst>
                                    </p:anim>
                                    <p:anim calcmode="lin" valueType="num">
                                      <p:cBhvr>
                                        <p:cTn id="45" dur="1000" fill="hold"/>
                                        <p:tgtEl>
                                          <p:spTgt spid="12"/>
                                        </p:tgtEl>
                                        <p:attrNameLst>
                                          <p:attrName>ppt_h</p:attrName>
                                        </p:attrNameLst>
                                      </p:cBhvr>
                                      <p:tavLst>
                                        <p:tav tm="0">
                                          <p:val>
                                            <p:fltVal val="0"/>
                                          </p:val>
                                        </p:tav>
                                        <p:tav tm="100000">
                                          <p:val>
                                            <p:strVal val="#ppt_h"/>
                                          </p:val>
                                        </p:tav>
                                      </p:tavLst>
                                    </p:anim>
                                    <p:anim calcmode="lin" valueType="num">
                                      <p:cBhvr>
                                        <p:cTn id="46" dur="1000" fill="hold"/>
                                        <p:tgtEl>
                                          <p:spTgt spid="12"/>
                                        </p:tgtEl>
                                        <p:attrNameLst>
                                          <p:attrName>style.rotation</p:attrName>
                                        </p:attrNameLst>
                                      </p:cBhvr>
                                      <p:tavLst>
                                        <p:tav tm="0">
                                          <p:val>
                                            <p:fltVal val="90"/>
                                          </p:val>
                                        </p:tav>
                                        <p:tav tm="100000">
                                          <p:val>
                                            <p:fltVal val="0"/>
                                          </p:val>
                                        </p:tav>
                                      </p:tavLst>
                                    </p:anim>
                                    <p:animEffect transition="in" filter="fade">
                                      <p:cBhvr>
                                        <p:cTn id="47" dur="10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right)">
                                      <p:cBhvr>
                                        <p:cTn id="52" dur="500"/>
                                        <p:tgtEl>
                                          <p:spTgt spid="23"/>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wipe(left)">
                                      <p:cBhvr>
                                        <p:cTn id="5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17" grpId="0" animBg="1"/>
      <p:bldP spid="6" grpId="0" animBg="1"/>
      <p:bldP spid="21" grpId="0" animBg="1"/>
      <p:bldP spid="22" grpId="0" animBg="1"/>
      <p:bldP spid="12" grpId="0" animBg="1"/>
      <p:bldP spid="23" grpId="0" animBg="1"/>
      <p:bldP spid="25"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p:spPr>
        <p:style>
          <a:lnRef idx="1">
            <a:schemeClr val="accent3"/>
          </a:lnRef>
          <a:fillRef idx="3">
            <a:schemeClr val="accent3"/>
          </a:fillRef>
          <a:effectRef idx="2">
            <a:schemeClr val="accent3"/>
          </a:effectRef>
          <a:fontRef idx="minor">
            <a:schemeClr val="lt1"/>
          </a:fontRef>
        </p:style>
        <p:txBody>
          <a:bodyPr/>
          <a:lstStyle/>
          <a:p>
            <a:pPr algn="r" rtl="1"/>
            <a:r>
              <a:rPr lang="fa-IR" dirty="0"/>
              <a:t>پاییدن کیفیت؛ گذاشتن </a:t>
            </a:r>
            <a:r>
              <a:rPr lang="fa-IR" sz="5400" b="1" i="1" dirty="0">
                <a:solidFill>
                  <a:schemeClr val="bg1"/>
                </a:solidFill>
              </a:rPr>
              <a:t>زنگ هشدار</a:t>
            </a:r>
            <a:endParaRPr lang="en-US" b="1" i="1" dirty="0">
              <a:solidFill>
                <a:schemeClr val="bg1"/>
              </a:solidFill>
            </a:endParaRPr>
          </a:p>
        </p:txBody>
      </p:sp>
      <p:sp>
        <p:nvSpPr>
          <p:cNvPr id="3" name="Content Placeholder 2"/>
          <p:cNvSpPr>
            <a:spLocks noGrp="1"/>
          </p:cNvSpPr>
          <p:nvPr>
            <p:ph idx="1"/>
          </p:nvPr>
        </p:nvSpPr>
        <p:spPr>
          <a:xfrm>
            <a:off x="1981200" y="2209800"/>
            <a:ext cx="8229600" cy="4325112"/>
          </a:xfrm>
        </p:spPr>
        <p:style>
          <a:lnRef idx="1">
            <a:schemeClr val="accent3"/>
          </a:lnRef>
          <a:fillRef idx="2">
            <a:schemeClr val="accent3"/>
          </a:fillRef>
          <a:effectRef idx="1">
            <a:schemeClr val="accent3"/>
          </a:effectRef>
          <a:fontRef idx="minor">
            <a:schemeClr val="dk1"/>
          </a:fontRef>
        </p:style>
        <p:txBody>
          <a:bodyPr anchor="ctr">
            <a:normAutofit/>
          </a:bodyPr>
          <a:lstStyle/>
          <a:p>
            <a:pPr marL="109728" indent="0" algn="r" rtl="1">
              <a:spcBef>
                <a:spcPts val="1200"/>
              </a:spcBef>
              <a:spcAft>
                <a:spcPts val="3000"/>
              </a:spcAft>
              <a:buNone/>
            </a:pPr>
            <a:r>
              <a:rPr lang="fa-IR" sz="4400" dirty="0"/>
              <a:t>اجزای </a:t>
            </a:r>
            <a:r>
              <a:rPr lang="fa-IR" sz="4400" dirty="0">
                <a:solidFill>
                  <a:srgbClr val="FF0000"/>
                </a:solidFill>
              </a:rPr>
              <a:t>زنگ آماری</a:t>
            </a:r>
            <a:r>
              <a:rPr lang="fa-IR" sz="4400" dirty="0"/>
              <a:t>:</a:t>
            </a:r>
            <a:endParaRPr lang="en-US" sz="4400" dirty="0"/>
          </a:p>
          <a:p>
            <a:pPr marL="1309688" indent="-338138" algn="r" rtl="1">
              <a:spcAft>
                <a:spcPts val="1800"/>
              </a:spcAft>
              <a:buFont typeface="Wingdings" panose="05000000000000000000" pitchFamily="2" charset="2"/>
              <a:buChar char="§"/>
            </a:pPr>
            <a:r>
              <a:rPr lang="fa-IR" sz="3600" b="1" dirty="0">
                <a:solidFill>
                  <a:srgbClr val="002060"/>
                </a:solidFill>
              </a:rPr>
              <a:t>ماده کنترل</a:t>
            </a:r>
          </a:p>
          <a:p>
            <a:pPr marL="1309688" indent="-282575" algn="r" rtl="1">
              <a:spcAft>
                <a:spcPts val="1800"/>
              </a:spcAft>
              <a:buFont typeface="Wingdings" panose="05000000000000000000" pitchFamily="2" charset="2"/>
              <a:buChar char="§"/>
            </a:pPr>
            <a:r>
              <a:rPr lang="fa-IR" sz="3600" b="1" dirty="0">
                <a:solidFill>
                  <a:srgbClr val="002060"/>
                </a:solidFill>
              </a:rPr>
              <a:t>مرزهای پذیرش/رد</a:t>
            </a:r>
          </a:p>
          <a:p>
            <a:pPr marL="1309688" indent="-282575" algn="r" rtl="1">
              <a:buFont typeface="Wingdings" panose="05000000000000000000" pitchFamily="2" charset="2"/>
              <a:buChar char="§"/>
            </a:pPr>
            <a:r>
              <a:rPr lang="fa-IR" sz="3600" b="1" dirty="0">
                <a:solidFill>
                  <a:srgbClr val="002060"/>
                </a:solidFill>
              </a:rPr>
              <a:t>معیارهای تفسیر</a:t>
            </a:r>
            <a:endParaRPr lang="en-US" sz="3600" b="1" dirty="0">
              <a:solidFill>
                <a:srgbClr val="002060"/>
              </a:solidFill>
            </a:endParaRPr>
          </a:p>
        </p:txBody>
      </p:sp>
      <p:sp>
        <p:nvSpPr>
          <p:cNvPr id="4" name="Slide Number Placeholder 3"/>
          <p:cNvSpPr>
            <a:spLocks noGrp="1"/>
          </p:cNvSpPr>
          <p:nvPr>
            <p:ph type="sldNum" sz="quarter" idx="12"/>
          </p:nvPr>
        </p:nvSpPr>
        <p:spPr/>
        <p:txBody>
          <a:bodyPr/>
          <a:lstStyle/>
          <a:p>
            <a:fld id="{6FAF22BB-B8CB-43B2-9A75-2AB6527143BB}" type="slidenum">
              <a:rPr lang="en-US" smtClean="0"/>
              <a:pPr/>
              <a:t>200</a:t>
            </a:fld>
            <a:endParaRPr lang="en-US" dirty="0"/>
          </a:p>
        </p:txBody>
      </p:sp>
    </p:spTree>
    <p:extLst>
      <p:ext uri="{BB962C8B-B14F-4D97-AF65-F5344CB8AC3E}">
        <p14:creationId xmlns:p14="http://schemas.microsoft.com/office/powerpoint/2010/main" val="3446781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19536" y="2284788"/>
            <a:ext cx="8229600" cy="3794720"/>
          </a:xfrm>
          <a:ln>
            <a:noFill/>
          </a:ln>
        </p:spPr>
        <p:style>
          <a:lnRef idx="2">
            <a:schemeClr val="accent6"/>
          </a:lnRef>
          <a:fillRef idx="1">
            <a:schemeClr val="lt1"/>
          </a:fillRef>
          <a:effectRef idx="0">
            <a:schemeClr val="accent6"/>
          </a:effectRef>
          <a:fontRef idx="minor">
            <a:schemeClr val="dk1"/>
          </a:fontRef>
        </p:style>
        <p:txBody>
          <a:bodyPr anchor="ctr">
            <a:normAutofit fontScale="92500" lnSpcReduction="10000"/>
          </a:bodyPr>
          <a:lstStyle/>
          <a:p>
            <a:pPr marL="82296" indent="0" algn="r" rtl="1">
              <a:spcBef>
                <a:spcPts val="900"/>
              </a:spcBef>
              <a:buNone/>
            </a:pPr>
            <a:endParaRPr lang="fa-IR" sz="2400" dirty="0"/>
          </a:p>
          <a:p>
            <a:pPr marL="82296" indent="0" algn="r" rtl="1">
              <a:spcBef>
                <a:spcPts val="900"/>
              </a:spcBef>
              <a:buNone/>
            </a:pPr>
            <a:r>
              <a:rPr lang="fa-IR" sz="3500" b="1" dirty="0"/>
              <a:t>ویژگی‌های یک زنگ هشدار </a:t>
            </a:r>
            <a:r>
              <a:rPr lang="fa-IR" sz="3500" b="1" dirty="0">
                <a:solidFill>
                  <a:srgbClr val="FF0000"/>
                </a:solidFill>
              </a:rPr>
              <a:t>ایدآل</a:t>
            </a:r>
            <a:r>
              <a:rPr lang="fa-IR" sz="3500" b="1" dirty="0"/>
              <a:t>:</a:t>
            </a:r>
            <a:endParaRPr lang="en-US" sz="3500" b="1" dirty="0"/>
          </a:p>
          <a:p>
            <a:pPr marL="82296" indent="0" algn="r" rtl="1">
              <a:buNone/>
            </a:pPr>
            <a:endParaRPr lang="en-US" sz="2400" dirty="0"/>
          </a:p>
          <a:p>
            <a:pPr marL="82296" indent="0" algn="r" rtl="1">
              <a:buNone/>
            </a:pPr>
            <a:r>
              <a:rPr lang="fa-IR" dirty="0"/>
              <a:t>1) هرگاه اشکالی رخ داد زنگ بزند؛ احتمال خطایابی آن 100% باشد</a:t>
            </a:r>
            <a:endParaRPr lang="en-US" dirty="0"/>
          </a:p>
          <a:p>
            <a:pPr marL="82296" indent="0" algn="ctr">
              <a:spcBef>
                <a:spcPts val="900"/>
              </a:spcBef>
              <a:buNone/>
            </a:pPr>
            <a:r>
              <a:rPr lang="en-US" b="1" dirty="0">
                <a:solidFill>
                  <a:srgbClr val="7030A0"/>
                </a:solidFill>
              </a:rPr>
              <a:t>Probability of Error </a:t>
            </a:r>
            <a:r>
              <a:rPr lang="en-US" b="1" dirty="0" err="1">
                <a:solidFill>
                  <a:srgbClr val="7030A0"/>
                </a:solidFill>
              </a:rPr>
              <a:t>Dtection</a:t>
            </a:r>
            <a:r>
              <a:rPr lang="en-US" b="1" dirty="0">
                <a:solidFill>
                  <a:srgbClr val="7030A0"/>
                </a:solidFill>
              </a:rPr>
              <a:t>; </a:t>
            </a:r>
            <a:r>
              <a:rPr lang="en-US" b="1" dirty="0" err="1">
                <a:solidFill>
                  <a:srgbClr val="7030A0"/>
                </a:solidFill>
              </a:rPr>
              <a:t>P</a:t>
            </a:r>
            <a:r>
              <a:rPr lang="en-US" b="1" baseline="-25000" dirty="0" err="1">
                <a:solidFill>
                  <a:srgbClr val="7030A0"/>
                </a:solidFill>
              </a:rPr>
              <a:t>ed</a:t>
            </a:r>
            <a:r>
              <a:rPr lang="en-US" b="1" dirty="0">
                <a:solidFill>
                  <a:srgbClr val="7030A0"/>
                </a:solidFill>
              </a:rPr>
              <a:t> = 100%</a:t>
            </a:r>
          </a:p>
          <a:p>
            <a:pPr marL="82296" indent="0" algn="r" rtl="1">
              <a:buNone/>
            </a:pPr>
            <a:endParaRPr lang="en-US" dirty="0"/>
          </a:p>
          <a:p>
            <a:pPr marL="82296" indent="0" algn="r" rtl="1">
              <a:buNone/>
            </a:pPr>
            <a:r>
              <a:rPr lang="fa-IR" dirty="0"/>
              <a:t>2) وقتی اشکالی در کار نیست هرگز زنگ نزند؛ احتمال هشدار کاذب آن 0% باشد</a:t>
            </a:r>
          </a:p>
          <a:p>
            <a:pPr marL="82296" indent="0" algn="ctr">
              <a:spcBef>
                <a:spcPts val="900"/>
              </a:spcBef>
              <a:buNone/>
            </a:pPr>
            <a:r>
              <a:rPr lang="en-US" b="1" dirty="0">
                <a:solidFill>
                  <a:srgbClr val="7030A0"/>
                </a:solidFill>
              </a:rPr>
              <a:t>Probability of False </a:t>
            </a:r>
            <a:r>
              <a:rPr lang="en-US" b="1" dirty="0" err="1">
                <a:solidFill>
                  <a:srgbClr val="7030A0"/>
                </a:solidFill>
              </a:rPr>
              <a:t>Rejecion</a:t>
            </a:r>
            <a:r>
              <a:rPr lang="en-US" b="1" dirty="0">
                <a:solidFill>
                  <a:srgbClr val="7030A0"/>
                </a:solidFill>
              </a:rPr>
              <a:t>; P</a:t>
            </a:r>
            <a:r>
              <a:rPr lang="en-US" b="1" baseline="-25000" dirty="0">
                <a:solidFill>
                  <a:srgbClr val="7030A0"/>
                </a:solidFill>
              </a:rPr>
              <a:t>fr</a:t>
            </a:r>
            <a:r>
              <a:rPr lang="en-US" b="1" dirty="0">
                <a:solidFill>
                  <a:srgbClr val="7030A0"/>
                </a:solidFill>
              </a:rPr>
              <a:t> = 0%</a:t>
            </a:r>
          </a:p>
        </p:txBody>
      </p:sp>
      <p:sp>
        <p:nvSpPr>
          <p:cNvPr id="4" name="Slide Number Placeholder 3"/>
          <p:cNvSpPr>
            <a:spLocks noGrp="1"/>
          </p:cNvSpPr>
          <p:nvPr>
            <p:ph type="sldNum" sz="quarter" idx="12"/>
          </p:nvPr>
        </p:nvSpPr>
        <p:spPr/>
        <p:txBody>
          <a:bodyPr/>
          <a:lstStyle/>
          <a:p>
            <a:fld id="{6FAF22BB-B8CB-43B2-9A75-2AB6527143BB}" type="slidenum">
              <a:rPr lang="en-US" smtClean="0"/>
              <a:pPr/>
              <a:t>201</a:t>
            </a:fld>
            <a:endParaRPr lang="en-US" dirty="0"/>
          </a:p>
        </p:txBody>
      </p:sp>
      <p:sp>
        <p:nvSpPr>
          <p:cNvPr id="11" name="Double Wave 10"/>
          <p:cNvSpPr/>
          <p:nvPr/>
        </p:nvSpPr>
        <p:spPr>
          <a:xfrm rot="19935343">
            <a:off x="-134601" y="1393052"/>
            <a:ext cx="6444928" cy="1428750"/>
          </a:xfrm>
          <a:prstGeom prst="doubleWave">
            <a:avLst/>
          </a:prstGeom>
          <a:solidFill>
            <a:srgbClr val="FF0000"/>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8625" i="1" dirty="0">
                <a:solidFill>
                  <a:schemeClr val="bg1"/>
                </a:solidFill>
              </a:rPr>
              <a:t>نداریم!</a:t>
            </a:r>
            <a:endParaRPr lang="en-US" sz="8625" i="1" dirty="0">
              <a:solidFill>
                <a:schemeClr val="bg1"/>
              </a:solidFill>
            </a:endParaRPr>
          </a:p>
        </p:txBody>
      </p:sp>
    </p:spTree>
    <p:extLst>
      <p:ext uri="{BB962C8B-B14F-4D97-AF65-F5344CB8AC3E}">
        <p14:creationId xmlns:p14="http://schemas.microsoft.com/office/powerpoint/2010/main" val="357547013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right)">
                                      <p:cBhvr>
                                        <p:cTn id="7" dur="500"/>
                                        <p:tgtEl>
                                          <p:spTgt spid="3">
                                            <p:txEl>
                                              <p:pRg st="3" end="3"/>
                                            </p:txEl>
                                          </p:spTgt>
                                        </p:tgtEl>
                                      </p:cBhvr>
                                    </p:animEffect>
                                  </p:childTnLst>
                                </p:cTn>
                              </p:par>
                            </p:childTnLst>
                          </p:cTn>
                        </p:par>
                        <p:par>
                          <p:cTn id="8" fill="hold">
                            <p:stCondLst>
                              <p:cond delay="500"/>
                            </p:stCondLst>
                            <p:childTnLst>
                              <p:par>
                                <p:cTn id="9" presetID="22" presetClass="entr" presetSubtype="8" fill="hold" nodeType="afterEffect">
                                  <p:stCondLst>
                                    <p:cond delay="100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wipe(left)">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nodeType="click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wipe(right)">
                                      <p:cBhvr>
                                        <p:cTn id="16" dur="500"/>
                                        <p:tgtEl>
                                          <p:spTgt spid="3">
                                            <p:txEl>
                                              <p:pRg st="6" end="6"/>
                                            </p:txEl>
                                          </p:spTgt>
                                        </p:tgtEl>
                                      </p:cBhvr>
                                    </p:animEffect>
                                  </p:childTnLst>
                                </p:cTn>
                              </p:par>
                            </p:childTnLst>
                          </p:cTn>
                        </p:par>
                        <p:par>
                          <p:cTn id="17" fill="hold">
                            <p:stCondLst>
                              <p:cond delay="500"/>
                            </p:stCondLst>
                            <p:childTnLst>
                              <p:par>
                                <p:cTn id="18" presetID="22" presetClass="entr" presetSubtype="8" fill="hold" nodeType="afterEffect">
                                  <p:stCondLst>
                                    <p:cond delay="100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wipe(left)">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5800"/>
            <a:ext cx="10515600" cy="5491163"/>
          </a:xfrm>
          <a:solidFill>
            <a:schemeClr val="bg1"/>
          </a:solidFill>
        </p:spPr>
        <p:style>
          <a:lnRef idx="1">
            <a:schemeClr val="accent5"/>
          </a:lnRef>
          <a:fillRef idx="2">
            <a:schemeClr val="accent5"/>
          </a:fillRef>
          <a:effectRef idx="1">
            <a:schemeClr val="accent5"/>
          </a:effectRef>
          <a:fontRef idx="minor">
            <a:schemeClr val="dk1"/>
          </a:fontRef>
        </p:style>
        <p:txBody>
          <a:bodyPr anchor="ctr">
            <a:normAutofit/>
          </a:bodyPr>
          <a:lstStyle/>
          <a:p>
            <a:pPr marL="82296" indent="0" algn="r" rtl="1">
              <a:spcBef>
                <a:spcPts val="900"/>
              </a:spcBef>
              <a:buNone/>
            </a:pPr>
            <a:endParaRPr lang="fa-IR" sz="675" dirty="0"/>
          </a:p>
          <a:p>
            <a:pPr marL="82296" indent="0" algn="r" rtl="1">
              <a:spcBef>
                <a:spcPts val="900"/>
              </a:spcBef>
              <a:buNone/>
            </a:pPr>
            <a:r>
              <a:rPr lang="fa-IR" sz="3200" b="1" dirty="0"/>
              <a:t>ویژگی‌های یک زنگ هشدار </a:t>
            </a:r>
            <a:r>
              <a:rPr lang="fa-IR" sz="3200" b="1" dirty="0">
                <a:solidFill>
                  <a:srgbClr val="FF0000"/>
                </a:solidFill>
              </a:rPr>
              <a:t>عملی</a:t>
            </a:r>
            <a:r>
              <a:rPr lang="fa-IR" sz="3200" b="1" dirty="0"/>
              <a:t>:</a:t>
            </a:r>
            <a:endParaRPr lang="en-US" sz="3200" b="1" dirty="0"/>
          </a:p>
          <a:p>
            <a:pPr marL="82296" indent="0" algn="r" rtl="1">
              <a:buNone/>
            </a:pPr>
            <a:endParaRPr lang="en-US" b="1" dirty="0"/>
          </a:p>
          <a:p>
            <a:pPr marL="80963" indent="2074863">
              <a:lnSpc>
                <a:spcPct val="150000"/>
              </a:lnSpc>
              <a:buNone/>
            </a:pPr>
            <a:r>
              <a:rPr lang="en-US" sz="3200" b="1" dirty="0" err="1">
                <a:solidFill>
                  <a:schemeClr val="tx1"/>
                </a:solidFill>
              </a:rPr>
              <a:t>Ped</a:t>
            </a:r>
            <a:r>
              <a:rPr lang="en-US" sz="3200" b="1" dirty="0">
                <a:solidFill>
                  <a:schemeClr val="tx1"/>
                </a:solidFill>
              </a:rPr>
              <a:t> ≥ 90%</a:t>
            </a:r>
          </a:p>
          <a:p>
            <a:pPr marL="80963" indent="2074863">
              <a:lnSpc>
                <a:spcPct val="150000"/>
              </a:lnSpc>
              <a:buNone/>
            </a:pPr>
            <a:r>
              <a:rPr lang="en-US" sz="3200" b="1" dirty="0" err="1">
                <a:solidFill>
                  <a:schemeClr val="tx1"/>
                </a:solidFill>
              </a:rPr>
              <a:t>Pfr</a:t>
            </a:r>
            <a:r>
              <a:rPr lang="en-US" sz="3200" b="1" dirty="0">
                <a:solidFill>
                  <a:schemeClr val="tx1"/>
                </a:solidFill>
              </a:rPr>
              <a:t> ≤</a:t>
            </a:r>
            <a:r>
              <a:rPr lang="en-US" sz="3200" b="1" dirty="0">
                <a:solidFill>
                  <a:srgbClr val="FF0000"/>
                </a:solidFill>
              </a:rPr>
              <a:t> 5%                       </a:t>
            </a:r>
          </a:p>
          <a:p>
            <a:pPr marL="82296" indent="0" algn="r" rtl="1">
              <a:buNone/>
            </a:pP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6FAF22BB-B8CB-43B2-9A75-2AB6527143BB}" type="slidenum">
              <a:rPr lang="en-US" smtClean="0"/>
              <a:pPr/>
              <a:t>202</a:t>
            </a:fld>
            <a:endParaRPr lang="en-US" dirty="0"/>
          </a:p>
        </p:txBody>
      </p:sp>
    </p:spTree>
    <p:extLst>
      <p:ext uri="{BB962C8B-B14F-4D97-AF65-F5344CB8AC3E}">
        <p14:creationId xmlns:p14="http://schemas.microsoft.com/office/powerpoint/2010/main" val="49008277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par>
                          <p:cTn id="13" fill="hold">
                            <p:stCondLst>
                              <p:cond delay="500"/>
                            </p:stCondLst>
                            <p:childTnLst>
                              <p:par>
                                <p:cTn id="14" presetID="16" presetClass="entr" presetSubtype="21" fill="hold" grpId="0" nodeType="after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a:solidFill>
            <a:schemeClr val="accent1">
              <a:alpha val="25000"/>
            </a:schemeClr>
          </a:solidFill>
        </p:spPr>
        <p:txBody>
          <a:bodyPr anchor="ctr">
            <a:normAutofit/>
          </a:bodyPr>
          <a:lstStyle/>
          <a:p>
            <a:pPr marL="0" indent="0" algn="r" rtl="1">
              <a:buNone/>
            </a:pPr>
            <a:r>
              <a:rPr lang="en-US" sz="3600" b="1" dirty="0">
                <a:ln>
                  <a:solidFill>
                    <a:schemeClr val="tx1"/>
                  </a:solidFill>
                </a:ln>
                <a:solidFill>
                  <a:srgbClr val="FF0000"/>
                </a:solidFill>
              </a:rPr>
              <a:t>	</a:t>
            </a:r>
            <a:r>
              <a:rPr lang="fa-IR" sz="3600" b="1" dirty="0">
                <a:ln>
                  <a:solidFill>
                    <a:schemeClr val="tx1"/>
                  </a:solidFill>
                </a:ln>
                <a:solidFill>
                  <a:srgbClr val="FF0000"/>
                </a:solidFill>
              </a:rPr>
              <a:t>عوامل دخیل در طراحی پایش کیفیت</a:t>
            </a:r>
            <a:endParaRPr lang="en-US" sz="3600" b="1" dirty="0">
              <a:ln>
                <a:solidFill>
                  <a:schemeClr val="tx1"/>
                </a:solidFill>
              </a:ln>
              <a:solidFill>
                <a:srgbClr val="FF0000"/>
              </a:solidFill>
            </a:endParaRPr>
          </a:p>
          <a:p>
            <a:pPr algn="r" rtl="1">
              <a:buFont typeface="Wingdings" panose="05000000000000000000" pitchFamily="2" charset="2"/>
              <a:buChar char="Ø"/>
            </a:pPr>
            <a:endParaRPr lang="en-US" sz="3600" b="1" dirty="0"/>
          </a:p>
          <a:p>
            <a:pPr algn="r" rtl="1">
              <a:buFont typeface="Wingdings" panose="05000000000000000000" pitchFamily="2" charset="2"/>
              <a:buChar char="Ø"/>
            </a:pPr>
            <a:endParaRPr lang="en-US" sz="3600" b="1" dirty="0"/>
          </a:p>
          <a:p>
            <a:pPr algn="r" rtl="1">
              <a:buFont typeface="Wingdings" panose="05000000000000000000" pitchFamily="2" charset="2"/>
              <a:buChar char="Ø"/>
            </a:pPr>
            <a:endParaRPr lang="en-US" sz="3600" b="1" dirty="0"/>
          </a:p>
          <a:p>
            <a:pPr algn="r" rtl="1">
              <a:buFont typeface="Wingdings" panose="05000000000000000000" pitchFamily="2" charset="2"/>
              <a:buChar char="Ø"/>
            </a:pPr>
            <a:endParaRPr lang="en-US" sz="3600" b="1" dirty="0"/>
          </a:p>
          <a:p>
            <a:pPr marL="0" indent="0" algn="r" rtl="1">
              <a:buNone/>
            </a:pPr>
            <a:endParaRPr lang="en-US" sz="3600" b="1" dirty="0"/>
          </a:p>
          <a:p>
            <a:pPr marL="0" indent="0" algn="r" rtl="1">
              <a:buNone/>
            </a:pPr>
            <a:endParaRPr lang="en-US" sz="3600" b="1" dirty="0"/>
          </a:p>
        </p:txBody>
      </p:sp>
      <p:sp>
        <p:nvSpPr>
          <p:cNvPr id="5" name="Rectangle 4"/>
          <p:cNvSpPr/>
          <p:nvPr/>
        </p:nvSpPr>
        <p:spPr>
          <a:xfrm>
            <a:off x="5181600" y="2233138"/>
            <a:ext cx="5419165" cy="523220"/>
          </a:xfrm>
          <a:prstGeom prst="rect">
            <a:avLst/>
          </a:prstGeom>
        </p:spPr>
        <p:txBody>
          <a:bodyPr wrap="square">
            <a:spAutoFit/>
          </a:bodyPr>
          <a:lstStyle/>
          <a:p>
            <a:pPr marL="857250" indent="-342900" algn="r" rtl="1">
              <a:spcBef>
                <a:spcPts val="2400"/>
              </a:spcBef>
              <a:buFont typeface="Wingdings" panose="05000000000000000000" pitchFamily="2" charset="2"/>
              <a:buChar char="§"/>
            </a:pPr>
            <a:r>
              <a:rPr lang="fa-IR" sz="2800" b="1" dirty="0"/>
              <a:t>وسعت مرز قابل قبول</a:t>
            </a:r>
            <a:endParaRPr lang="en-US" sz="2800" b="1" dirty="0"/>
          </a:p>
        </p:txBody>
      </p:sp>
      <p:sp>
        <p:nvSpPr>
          <p:cNvPr id="8" name="Rectangle 7"/>
          <p:cNvSpPr/>
          <p:nvPr/>
        </p:nvSpPr>
        <p:spPr>
          <a:xfrm>
            <a:off x="3871415" y="2841905"/>
            <a:ext cx="6729350" cy="523220"/>
          </a:xfrm>
          <a:prstGeom prst="rect">
            <a:avLst/>
          </a:prstGeom>
        </p:spPr>
        <p:txBody>
          <a:bodyPr wrap="square">
            <a:spAutoFit/>
          </a:bodyPr>
          <a:lstStyle/>
          <a:p>
            <a:pPr marL="857250" indent="-342900" algn="r" rtl="1">
              <a:spcBef>
                <a:spcPts val="2400"/>
              </a:spcBef>
              <a:buFont typeface="Wingdings" panose="05000000000000000000" pitchFamily="2" charset="2"/>
              <a:buChar char="§"/>
            </a:pPr>
            <a:r>
              <a:rPr lang="fa-IR" sz="2800" b="1" dirty="0"/>
              <a:t>تعداد سنجش ماده کنترل در هر بار</a:t>
            </a:r>
            <a:endParaRPr lang="en-US" sz="2800" b="1" dirty="0"/>
          </a:p>
        </p:txBody>
      </p:sp>
      <p:sp>
        <p:nvSpPr>
          <p:cNvPr id="9" name="Rectangle 8"/>
          <p:cNvSpPr/>
          <p:nvPr/>
        </p:nvSpPr>
        <p:spPr>
          <a:xfrm>
            <a:off x="5172635" y="3505200"/>
            <a:ext cx="5419165" cy="523220"/>
          </a:xfrm>
          <a:prstGeom prst="rect">
            <a:avLst/>
          </a:prstGeom>
        </p:spPr>
        <p:txBody>
          <a:bodyPr wrap="square">
            <a:spAutoFit/>
          </a:bodyPr>
          <a:lstStyle/>
          <a:p>
            <a:pPr marL="857250" indent="-342900" algn="r" rtl="1">
              <a:spcBef>
                <a:spcPts val="2400"/>
              </a:spcBef>
              <a:buFont typeface="Wingdings" panose="05000000000000000000" pitchFamily="2" charset="2"/>
              <a:buChar char="§"/>
            </a:pPr>
            <a:r>
              <a:rPr lang="fa-IR" sz="2800" b="1" dirty="0"/>
              <a:t>تعداد قوانین پایش کیفیت</a:t>
            </a:r>
            <a:endParaRPr lang="en-US" sz="2800" b="1" dirty="0"/>
          </a:p>
        </p:txBody>
      </p:sp>
      <p:sp>
        <p:nvSpPr>
          <p:cNvPr id="10" name="Rectangle 9"/>
          <p:cNvSpPr/>
          <p:nvPr/>
        </p:nvSpPr>
        <p:spPr>
          <a:xfrm>
            <a:off x="5172635" y="4114800"/>
            <a:ext cx="5419165" cy="523220"/>
          </a:xfrm>
          <a:prstGeom prst="rect">
            <a:avLst/>
          </a:prstGeom>
        </p:spPr>
        <p:txBody>
          <a:bodyPr wrap="square">
            <a:spAutoFit/>
          </a:bodyPr>
          <a:lstStyle/>
          <a:p>
            <a:pPr marL="857250" indent="-342900" algn="r" rtl="1">
              <a:spcBef>
                <a:spcPts val="2400"/>
              </a:spcBef>
              <a:buFont typeface="Wingdings" panose="05000000000000000000" pitchFamily="2" charset="2"/>
              <a:buChar char="§"/>
            </a:pPr>
            <a:r>
              <a:rPr lang="fa-IR" sz="2800" b="1" dirty="0"/>
              <a:t>تناوب انجام پایش کیفیت</a:t>
            </a:r>
            <a:endParaRPr lang="en-US" sz="2800" b="1" dirty="0"/>
          </a:p>
        </p:txBody>
      </p:sp>
    </p:spTree>
    <p:extLst>
      <p:ext uri="{BB962C8B-B14F-4D97-AF65-F5344CB8AC3E}">
        <p14:creationId xmlns:p14="http://schemas.microsoft.com/office/powerpoint/2010/main" val="154546550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0" grpId="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flipV="1">
            <a:off x="272955" y="3063922"/>
            <a:ext cx="11601965"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831252" y="2740852"/>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 name="Oval 24"/>
          <p:cNvSpPr/>
          <p:nvPr/>
        </p:nvSpPr>
        <p:spPr>
          <a:xfrm>
            <a:off x="734462" y="333146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Oval 25"/>
          <p:cNvSpPr/>
          <p:nvPr/>
        </p:nvSpPr>
        <p:spPr>
          <a:xfrm>
            <a:off x="1630047" y="354980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Oval 26"/>
          <p:cNvSpPr/>
          <p:nvPr/>
        </p:nvSpPr>
        <p:spPr>
          <a:xfrm>
            <a:off x="845032" y="362935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Oval 27"/>
          <p:cNvSpPr/>
          <p:nvPr/>
        </p:nvSpPr>
        <p:spPr>
          <a:xfrm>
            <a:off x="2534342" y="2482181"/>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Oval 28"/>
          <p:cNvSpPr/>
          <p:nvPr/>
        </p:nvSpPr>
        <p:spPr>
          <a:xfrm>
            <a:off x="2691163" y="208692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Oval 29"/>
          <p:cNvSpPr/>
          <p:nvPr/>
        </p:nvSpPr>
        <p:spPr>
          <a:xfrm>
            <a:off x="1314925" y="436956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Oval 35"/>
          <p:cNvSpPr/>
          <p:nvPr/>
        </p:nvSpPr>
        <p:spPr>
          <a:xfrm>
            <a:off x="1170925" y="2330521"/>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p:cNvSpPr/>
          <p:nvPr/>
        </p:nvSpPr>
        <p:spPr>
          <a:xfrm>
            <a:off x="2831754" y="426961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Oval 37"/>
          <p:cNvSpPr/>
          <p:nvPr/>
        </p:nvSpPr>
        <p:spPr>
          <a:xfrm>
            <a:off x="2263665" y="315319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9" name="Oval 38"/>
          <p:cNvSpPr/>
          <p:nvPr/>
        </p:nvSpPr>
        <p:spPr>
          <a:xfrm>
            <a:off x="2122548" y="316159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0" name="Oval 39"/>
          <p:cNvSpPr/>
          <p:nvPr/>
        </p:nvSpPr>
        <p:spPr>
          <a:xfrm>
            <a:off x="2536936" y="319729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Oval 40"/>
          <p:cNvSpPr/>
          <p:nvPr/>
        </p:nvSpPr>
        <p:spPr>
          <a:xfrm>
            <a:off x="1923864" y="276859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Oval 41"/>
          <p:cNvSpPr/>
          <p:nvPr/>
        </p:nvSpPr>
        <p:spPr>
          <a:xfrm>
            <a:off x="527241" y="256292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3" name="Oval 42"/>
          <p:cNvSpPr/>
          <p:nvPr/>
        </p:nvSpPr>
        <p:spPr>
          <a:xfrm>
            <a:off x="1264646" y="363590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4" name="Oval 43"/>
          <p:cNvSpPr/>
          <p:nvPr/>
        </p:nvSpPr>
        <p:spPr>
          <a:xfrm>
            <a:off x="344676" y="2393571"/>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5" name="Oval 44"/>
          <p:cNvSpPr/>
          <p:nvPr/>
        </p:nvSpPr>
        <p:spPr>
          <a:xfrm>
            <a:off x="980294" y="280647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6" name="Oval 45"/>
          <p:cNvSpPr/>
          <p:nvPr/>
        </p:nvSpPr>
        <p:spPr>
          <a:xfrm>
            <a:off x="599241" y="314409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Oval 46"/>
          <p:cNvSpPr/>
          <p:nvPr/>
        </p:nvSpPr>
        <p:spPr>
          <a:xfrm>
            <a:off x="1258275" y="314409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Oval 47"/>
          <p:cNvSpPr/>
          <p:nvPr/>
        </p:nvSpPr>
        <p:spPr>
          <a:xfrm>
            <a:off x="1342343" y="273623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9" name="Oval 48"/>
          <p:cNvSpPr/>
          <p:nvPr/>
        </p:nvSpPr>
        <p:spPr>
          <a:xfrm>
            <a:off x="1524314" y="308197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0" name="Oval 49"/>
          <p:cNvSpPr/>
          <p:nvPr/>
        </p:nvSpPr>
        <p:spPr>
          <a:xfrm>
            <a:off x="1158797" y="322597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1" name="Oval 50"/>
          <p:cNvSpPr/>
          <p:nvPr/>
        </p:nvSpPr>
        <p:spPr>
          <a:xfrm>
            <a:off x="1940660" y="318503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2" name="Oval 51"/>
          <p:cNvSpPr/>
          <p:nvPr/>
        </p:nvSpPr>
        <p:spPr>
          <a:xfrm>
            <a:off x="1547064" y="303649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3" name="Oval 52"/>
          <p:cNvSpPr/>
          <p:nvPr/>
        </p:nvSpPr>
        <p:spPr>
          <a:xfrm>
            <a:off x="1851864" y="332814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4" name="Oval 53"/>
          <p:cNvSpPr/>
          <p:nvPr/>
        </p:nvSpPr>
        <p:spPr>
          <a:xfrm>
            <a:off x="1786595" y="300760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5" name="Oval 54"/>
          <p:cNvSpPr/>
          <p:nvPr/>
        </p:nvSpPr>
        <p:spPr>
          <a:xfrm>
            <a:off x="2390342" y="152025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6" name="Oval 55"/>
          <p:cNvSpPr/>
          <p:nvPr/>
        </p:nvSpPr>
        <p:spPr>
          <a:xfrm>
            <a:off x="1683544" y="335039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7" name="Oval 56"/>
          <p:cNvSpPr/>
          <p:nvPr/>
        </p:nvSpPr>
        <p:spPr>
          <a:xfrm>
            <a:off x="2071016" y="215518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8" name="Oval 57"/>
          <p:cNvSpPr/>
          <p:nvPr/>
        </p:nvSpPr>
        <p:spPr>
          <a:xfrm>
            <a:off x="2155926" y="378655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59" name="Oval 58"/>
          <p:cNvSpPr/>
          <p:nvPr/>
        </p:nvSpPr>
        <p:spPr>
          <a:xfrm>
            <a:off x="2687754" y="358305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0" name="Oval 59"/>
          <p:cNvSpPr/>
          <p:nvPr/>
        </p:nvSpPr>
        <p:spPr>
          <a:xfrm>
            <a:off x="2891373" y="323437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1" name="Oval 60"/>
          <p:cNvSpPr/>
          <p:nvPr/>
        </p:nvSpPr>
        <p:spPr>
          <a:xfrm>
            <a:off x="3184890" y="337837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2" name="Oval 61"/>
          <p:cNvSpPr/>
          <p:nvPr/>
        </p:nvSpPr>
        <p:spPr>
          <a:xfrm>
            <a:off x="2914123" y="318889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3" name="Oval 62"/>
          <p:cNvSpPr/>
          <p:nvPr/>
        </p:nvSpPr>
        <p:spPr>
          <a:xfrm>
            <a:off x="3519171" y="301600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4" name="Oval 63"/>
          <p:cNvSpPr/>
          <p:nvPr/>
        </p:nvSpPr>
        <p:spPr>
          <a:xfrm>
            <a:off x="3270056" y="382502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5" name="Oval 64"/>
          <p:cNvSpPr/>
          <p:nvPr/>
        </p:nvSpPr>
        <p:spPr>
          <a:xfrm>
            <a:off x="2662329" y="296893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6" name="Oval 65"/>
          <p:cNvSpPr/>
          <p:nvPr/>
        </p:nvSpPr>
        <p:spPr>
          <a:xfrm>
            <a:off x="2983496" y="256106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7" name="Oval 66"/>
          <p:cNvSpPr/>
          <p:nvPr/>
        </p:nvSpPr>
        <p:spPr>
          <a:xfrm>
            <a:off x="3232560" y="1978781"/>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8" name="Oval 67"/>
          <p:cNvSpPr/>
          <p:nvPr/>
        </p:nvSpPr>
        <p:spPr>
          <a:xfrm>
            <a:off x="3740502" y="2822202"/>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9" name="Oval 68"/>
          <p:cNvSpPr/>
          <p:nvPr/>
        </p:nvSpPr>
        <p:spPr>
          <a:xfrm>
            <a:off x="3917436" y="3274892"/>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0" name="Oval 69"/>
          <p:cNvSpPr/>
          <p:nvPr/>
        </p:nvSpPr>
        <p:spPr>
          <a:xfrm>
            <a:off x="5071568" y="352478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1" name="Oval 70"/>
          <p:cNvSpPr/>
          <p:nvPr/>
        </p:nvSpPr>
        <p:spPr>
          <a:xfrm>
            <a:off x="4409248" y="298998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2" name="Oval 71"/>
          <p:cNvSpPr/>
          <p:nvPr/>
        </p:nvSpPr>
        <p:spPr>
          <a:xfrm>
            <a:off x="7627239" y="214326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3" name="Oval 72"/>
          <p:cNvSpPr/>
          <p:nvPr/>
        </p:nvSpPr>
        <p:spPr>
          <a:xfrm>
            <a:off x="5157526" y="124108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4" name="Oval 73"/>
          <p:cNvSpPr/>
          <p:nvPr/>
        </p:nvSpPr>
        <p:spPr>
          <a:xfrm>
            <a:off x="5841655" y="229566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5" name="Oval 74"/>
          <p:cNvSpPr/>
          <p:nvPr/>
        </p:nvSpPr>
        <p:spPr>
          <a:xfrm>
            <a:off x="6114926" y="197125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6" name="Oval 75"/>
          <p:cNvSpPr/>
          <p:nvPr/>
        </p:nvSpPr>
        <p:spPr>
          <a:xfrm>
            <a:off x="6975819" y="191105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7" name="Oval 76"/>
          <p:cNvSpPr/>
          <p:nvPr/>
        </p:nvSpPr>
        <p:spPr>
          <a:xfrm>
            <a:off x="3126056" y="356905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8" name="Oval 77"/>
          <p:cNvSpPr/>
          <p:nvPr/>
        </p:nvSpPr>
        <p:spPr>
          <a:xfrm>
            <a:off x="4558284" y="194893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9" name="Oval 78"/>
          <p:cNvSpPr/>
          <p:nvPr/>
        </p:nvSpPr>
        <p:spPr>
          <a:xfrm>
            <a:off x="7316223" y="228656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0" name="Oval 79"/>
          <p:cNvSpPr/>
          <p:nvPr/>
        </p:nvSpPr>
        <p:spPr>
          <a:xfrm>
            <a:off x="6774249" y="228656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1" name="Oval 80"/>
          <p:cNvSpPr/>
          <p:nvPr/>
        </p:nvSpPr>
        <p:spPr>
          <a:xfrm>
            <a:off x="4497256" y="239731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2" name="Oval 81"/>
          <p:cNvSpPr/>
          <p:nvPr/>
        </p:nvSpPr>
        <p:spPr>
          <a:xfrm>
            <a:off x="4436539" y="284611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3" name="Oval 82"/>
          <p:cNvSpPr/>
          <p:nvPr/>
        </p:nvSpPr>
        <p:spPr>
          <a:xfrm>
            <a:off x="5125054" y="217895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4" name="Oval 83"/>
          <p:cNvSpPr/>
          <p:nvPr/>
        </p:nvSpPr>
        <p:spPr>
          <a:xfrm>
            <a:off x="7002321" y="262775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5" name="Oval 84"/>
          <p:cNvSpPr/>
          <p:nvPr/>
        </p:nvSpPr>
        <p:spPr>
          <a:xfrm>
            <a:off x="6735496" y="249285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6" name="Oval 85"/>
          <p:cNvSpPr/>
          <p:nvPr/>
        </p:nvSpPr>
        <p:spPr>
          <a:xfrm>
            <a:off x="5566334" y="279765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7" name="Oval 86"/>
          <p:cNvSpPr/>
          <p:nvPr/>
        </p:nvSpPr>
        <p:spPr>
          <a:xfrm>
            <a:off x="5487425" y="279152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8" name="Oval 87"/>
          <p:cNvSpPr/>
          <p:nvPr/>
        </p:nvSpPr>
        <p:spPr>
          <a:xfrm>
            <a:off x="6252104" y="305306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9" name="Oval 88"/>
          <p:cNvSpPr/>
          <p:nvPr/>
        </p:nvSpPr>
        <p:spPr>
          <a:xfrm>
            <a:off x="6892390" y="157134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0" name="Oval 89"/>
          <p:cNvSpPr/>
          <p:nvPr/>
        </p:nvSpPr>
        <p:spPr>
          <a:xfrm>
            <a:off x="6492113" y="233135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1" name="Oval 90"/>
          <p:cNvSpPr/>
          <p:nvPr/>
        </p:nvSpPr>
        <p:spPr>
          <a:xfrm>
            <a:off x="6260094" y="263160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2" name="Oval 91"/>
          <p:cNvSpPr/>
          <p:nvPr/>
        </p:nvSpPr>
        <p:spPr>
          <a:xfrm>
            <a:off x="3537455" y="343732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3" name="Oval 92"/>
          <p:cNvSpPr/>
          <p:nvPr/>
        </p:nvSpPr>
        <p:spPr>
          <a:xfrm>
            <a:off x="3685912" y="346645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4" name="Oval 93"/>
          <p:cNvSpPr/>
          <p:nvPr/>
        </p:nvSpPr>
        <p:spPr>
          <a:xfrm>
            <a:off x="5071569" y="300616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5" name="Oval 94"/>
          <p:cNvSpPr/>
          <p:nvPr/>
        </p:nvSpPr>
        <p:spPr>
          <a:xfrm>
            <a:off x="4409383" y="2826412"/>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6" name="Oval 95"/>
          <p:cNvSpPr/>
          <p:nvPr/>
        </p:nvSpPr>
        <p:spPr>
          <a:xfrm>
            <a:off x="6398740" y="137866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8" name="Oval 97"/>
          <p:cNvSpPr/>
          <p:nvPr/>
        </p:nvSpPr>
        <p:spPr>
          <a:xfrm>
            <a:off x="7779640" y="1531382"/>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9" name="Oval 98"/>
          <p:cNvSpPr/>
          <p:nvPr/>
        </p:nvSpPr>
        <p:spPr>
          <a:xfrm>
            <a:off x="6034128" y="163030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0" name="Oval 99"/>
          <p:cNvSpPr/>
          <p:nvPr/>
        </p:nvSpPr>
        <p:spPr>
          <a:xfrm>
            <a:off x="5501855" y="1638102"/>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1" name="Oval 100"/>
          <p:cNvSpPr/>
          <p:nvPr/>
        </p:nvSpPr>
        <p:spPr>
          <a:xfrm>
            <a:off x="5432831" y="228655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2" name="Oval 101"/>
          <p:cNvSpPr/>
          <p:nvPr/>
        </p:nvSpPr>
        <p:spPr>
          <a:xfrm>
            <a:off x="4863085" y="1675982"/>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3" name="Oval 102"/>
          <p:cNvSpPr/>
          <p:nvPr/>
        </p:nvSpPr>
        <p:spPr>
          <a:xfrm>
            <a:off x="4300064" y="201360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4" name="Oval 103"/>
          <p:cNvSpPr/>
          <p:nvPr/>
        </p:nvSpPr>
        <p:spPr>
          <a:xfrm>
            <a:off x="4836266" y="201360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5" name="Oval 104"/>
          <p:cNvSpPr/>
          <p:nvPr/>
        </p:nvSpPr>
        <p:spPr>
          <a:xfrm>
            <a:off x="4497257" y="2124361"/>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6" name="Oval 105"/>
          <p:cNvSpPr/>
          <p:nvPr/>
        </p:nvSpPr>
        <p:spPr>
          <a:xfrm>
            <a:off x="6947734" y="2573161"/>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7" name="Oval 106"/>
          <p:cNvSpPr/>
          <p:nvPr/>
        </p:nvSpPr>
        <p:spPr>
          <a:xfrm>
            <a:off x="5125055" y="190599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8" name="Oval 107"/>
          <p:cNvSpPr/>
          <p:nvPr/>
        </p:nvSpPr>
        <p:spPr>
          <a:xfrm>
            <a:off x="5064338" y="235479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0" name="Oval 109"/>
          <p:cNvSpPr/>
          <p:nvPr/>
        </p:nvSpPr>
        <p:spPr>
          <a:xfrm>
            <a:off x="5566335" y="252469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1" name="Oval 110"/>
          <p:cNvSpPr/>
          <p:nvPr/>
        </p:nvSpPr>
        <p:spPr>
          <a:xfrm>
            <a:off x="5200818" y="266869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2" name="Oval 111"/>
          <p:cNvSpPr/>
          <p:nvPr/>
        </p:nvSpPr>
        <p:spPr>
          <a:xfrm>
            <a:off x="6252105" y="278010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4" name="Oval 113"/>
          <p:cNvSpPr/>
          <p:nvPr/>
        </p:nvSpPr>
        <p:spPr>
          <a:xfrm>
            <a:off x="6492114" y="205839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5" name="Oval 114"/>
          <p:cNvSpPr/>
          <p:nvPr/>
        </p:nvSpPr>
        <p:spPr>
          <a:xfrm>
            <a:off x="6260095" y="235864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6" name="Oval 115"/>
          <p:cNvSpPr/>
          <p:nvPr/>
        </p:nvSpPr>
        <p:spPr>
          <a:xfrm>
            <a:off x="1974756" y="258904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7" name="Oval 116"/>
          <p:cNvSpPr/>
          <p:nvPr/>
        </p:nvSpPr>
        <p:spPr>
          <a:xfrm>
            <a:off x="2127156" y="274144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8" name="Oval 117"/>
          <p:cNvSpPr/>
          <p:nvPr/>
        </p:nvSpPr>
        <p:spPr>
          <a:xfrm>
            <a:off x="1787355" y="235684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9" name="Oval 118"/>
          <p:cNvSpPr/>
          <p:nvPr/>
        </p:nvSpPr>
        <p:spPr>
          <a:xfrm>
            <a:off x="2438689" y="291639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0" name="Oval 119"/>
          <p:cNvSpPr/>
          <p:nvPr/>
        </p:nvSpPr>
        <p:spPr>
          <a:xfrm>
            <a:off x="1978536" y="270053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1" name="Oval 120"/>
          <p:cNvSpPr/>
          <p:nvPr/>
        </p:nvSpPr>
        <p:spPr>
          <a:xfrm>
            <a:off x="1012693" y="313062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2" name="Oval 121"/>
          <p:cNvSpPr/>
          <p:nvPr/>
        </p:nvSpPr>
        <p:spPr>
          <a:xfrm>
            <a:off x="1034966" y="273841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3" name="Oval 122"/>
          <p:cNvSpPr/>
          <p:nvPr/>
        </p:nvSpPr>
        <p:spPr>
          <a:xfrm>
            <a:off x="2186407" y="307603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4" name="Oval 123"/>
          <p:cNvSpPr/>
          <p:nvPr/>
        </p:nvSpPr>
        <p:spPr>
          <a:xfrm>
            <a:off x="1601736" y="280465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5" name="Oval 124"/>
          <p:cNvSpPr/>
          <p:nvPr/>
        </p:nvSpPr>
        <p:spPr>
          <a:xfrm>
            <a:off x="7970711" y="239119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6" name="Oval 125"/>
          <p:cNvSpPr/>
          <p:nvPr/>
        </p:nvSpPr>
        <p:spPr>
          <a:xfrm>
            <a:off x="6595576" y="3301001"/>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7" name="Oval 126"/>
          <p:cNvSpPr/>
          <p:nvPr/>
        </p:nvSpPr>
        <p:spPr>
          <a:xfrm>
            <a:off x="5468527" y="2153932"/>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8" name="Oval 127"/>
          <p:cNvSpPr/>
          <p:nvPr/>
        </p:nvSpPr>
        <p:spPr>
          <a:xfrm>
            <a:off x="5407810" y="2602732"/>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9" name="Oval 128"/>
          <p:cNvSpPr/>
          <p:nvPr/>
        </p:nvSpPr>
        <p:spPr>
          <a:xfrm>
            <a:off x="5909807" y="2772632"/>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0" name="Oval 129"/>
          <p:cNvSpPr/>
          <p:nvPr/>
        </p:nvSpPr>
        <p:spPr>
          <a:xfrm>
            <a:off x="6595577" y="302804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2" name="Oval 131"/>
          <p:cNvSpPr/>
          <p:nvPr/>
        </p:nvSpPr>
        <p:spPr>
          <a:xfrm>
            <a:off x="6486392" y="320546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3" name="Oval 132"/>
          <p:cNvSpPr/>
          <p:nvPr/>
        </p:nvSpPr>
        <p:spPr>
          <a:xfrm>
            <a:off x="5359343" y="84857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4" name="Oval 133"/>
          <p:cNvSpPr/>
          <p:nvPr/>
        </p:nvSpPr>
        <p:spPr>
          <a:xfrm>
            <a:off x="5298626" y="250719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5" name="Oval 134"/>
          <p:cNvSpPr/>
          <p:nvPr/>
        </p:nvSpPr>
        <p:spPr>
          <a:xfrm>
            <a:off x="5800623" y="267709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6" name="Oval 135"/>
          <p:cNvSpPr/>
          <p:nvPr/>
        </p:nvSpPr>
        <p:spPr>
          <a:xfrm>
            <a:off x="6486393" y="293250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7" name="Oval 136"/>
          <p:cNvSpPr/>
          <p:nvPr/>
        </p:nvSpPr>
        <p:spPr>
          <a:xfrm>
            <a:off x="7261019" y="1128052"/>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8" name="Oval 137"/>
          <p:cNvSpPr/>
          <p:nvPr/>
        </p:nvSpPr>
        <p:spPr>
          <a:xfrm>
            <a:off x="7823868" y="320546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39" name="Oval 138"/>
          <p:cNvSpPr/>
          <p:nvPr/>
        </p:nvSpPr>
        <p:spPr>
          <a:xfrm>
            <a:off x="4758835" y="205839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0" name="Oval 139"/>
          <p:cNvSpPr/>
          <p:nvPr/>
        </p:nvSpPr>
        <p:spPr>
          <a:xfrm>
            <a:off x="4698118" y="250719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1" name="Oval 140"/>
          <p:cNvSpPr/>
          <p:nvPr/>
        </p:nvSpPr>
        <p:spPr>
          <a:xfrm>
            <a:off x="5077283" y="267709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2" name="Oval 141"/>
          <p:cNvSpPr/>
          <p:nvPr/>
        </p:nvSpPr>
        <p:spPr>
          <a:xfrm>
            <a:off x="5885885" y="293250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49" name="Oval 148"/>
          <p:cNvSpPr/>
          <p:nvPr/>
        </p:nvSpPr>
        <p:spPr>
          <a:xfrm>
            <a:off x="7834231" y="211823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0" name="Oval 149"/>
          <p:cNvSpPr/>
          <p:nvPr/>
        </p:nvSpPr>
        <p:spPr>
          <a:xfrm>
            <a:off x="6981241" y="226153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1" name="Oval 150"/>
          <p:cNvSpPr/>
          <p:nvPr/>
        </p:nvSpPr>
        <p:spPr>
          <a:xfrm>
            <a:off x="7209313" y="2602731"/>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2" name="Oval 151"/>
          <p:cNvSpPr/>
          <p:nvPr/>
        </p:nvSpPr>
        <p:spPr>
          <a:xfrm>
            <a:off x="7986632" y="150636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3" name="Oval 152"/>
          <p:cNvSpPr/>
          <p:nvPr/>
        </p:nvSpPr>
        <p:spPr>
          <a:xfrm>
            <a:off x="8177703" y="236617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4" name="Oval 153"/>
          <p:cNvSpPr/>
          <p:nvPr/>
        </p:nvSpPr>
        <p:spPr>
          <a:xfrm>
            <a:off x="7468011" y="227063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5" name="Oval 154"/>
          <p:cNvSpPr/>
          <p:nvPr/>
        </p:nvSpPr>
        <p:spPr>
          <a:xfrm>
            <a:off x="8030860" y="318044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6" name="Oval 155"/>
          <p:cNvSpPr/>
          <p:nvPr/>
        </p:nvSpPr>
        <p:spPr>
          <a:xfrm>
            <a:off x="7986631" y="243441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7" name="Oval 156"/>
          <p:cNvSpPr/>
          <p:nvPr/>
        </p:nvSpPr>
        <p:spPr>
          <a:xfrm>
            <a:off x="7133641" y="301381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8" name="Oval 157"/>
          <p:cNvSpPr/>
          <p:nvPr/>
        </p:nvSpPr>
        <p:spPr>
          <a:xfrm>
            <a:off x="7361713" y="291890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59" name="Oval 158"/>
          <p:cNvSpPr/>
          <p:nvPr/>
        </p:nvSpPr>
        <p:spPr>
          <a:xfrm>
            <a:off x="8139032" y="182253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0" name="Oval 159"/>
          <p:cNvSpPr/>
          <p:nvPr/>
        </p:nvSpPr>
        <p:spPr>
          <a:xfrm>
            <a:off x="8330103" y="268235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1" name="Oval 160"/>
          <p:cNvSpPr/>
          <p:nvPr/>
        </p:nvSpPr>
        <p:spPr>
          <a:xfrm>
            <a:off x="7620411" y="258681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2" name="Oval 161"/>
          <p:cNvSpPr/>
          <p:nvPr/>
        </p:nvSpPr>
        <p:spPr>
          <a:xfrm>
            <a:off x="7157804" y="321072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3" name="Oval 162"/>
          <p:cNvSpPr/>
          <p:nvPr/>
        </p:nvSpPr>
        <p:spPr>
          <a:xfrm>
            <a:off x="8439286" y="243668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4" name="Oval 163"/>
          <p:cNvSpPr/>
          <p:nvPr/>
        </p:nvSpPr>
        <p:spPr>
          <a:xfrm>
            <a:off x="7586296" y="257998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5" name="Oval 164"/>
          <p:cNvSpPr/>
          <p:nvPr/>
        </p:nvSpPr>
        <p:spPr>
          <a:xfrm>
            <a:off x="7814368" y="292117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6" name="Oval 165"/>
          <p:cNvSpPr/>
          <p:nvPr/>
        </p:nvSpPr>
        <p:spPr>
          <a:xfrm>
            <a:off x="8591687" y="182480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7" name="Oval 166"/>
          <p:cNvSpPr/>
          <p:nvPr/>
        </p:nvSpPr>
        <p:spPr>
          <a:xfrm>
            <a:off x="8619445" y="261718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69" name="Oval 168"/>
          <p:cNvSpPr/>
          <p:nvPr/>
        </p:nvSpPr>
        <p:spPr>
          <a:xfrm>
            <a:off x="8498575" y="306198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0" name="Oval 169"/>
          <p:cNvSpPr/>
          <p:nvPr/>
        </p:nvSpPr>
        <p:spPr>
          <a:xfrm>
            <a:off x="8591686" y="258908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1" name="Oval 170"/>
          <p:cNvSpPr/>
          <p:nvPr/>
        </p:nvSpPr>
        <p:spPr>
          <a:xfrm>
            <a:off x="7738696" y="273238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2" name="Oval 171"/>
          <p:cNvSpPr/>
          <p:nvPr/>
        </p:nvSpPr>
        <p:spPr>
          <a:xfrm>
            <a:off x="7966768" y="307357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3" name="Oval 172"/>
          <p:cNvSpPr/>
          <p:nvPr/>
        </p:nvSpPr>
        <p:spPr>
          <a:xfrm>
            <a:off x="8744087" y="197720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4" name="Oval 173"/>
          <p:cNvSpPr/>
          <p:nvPr/>
        </p:nvSpPr>
        <p:spPr>
          <a:xfrm>
            <a:off x="8935158" y="2837022"/>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5" name="Oval 174"/>
          <p:cNvSpPr/>
          <p:nvPr/>
        </p:nvSpPr>
        <p:spPr>
          <a:xfrm>
            <a:off x="8293185" y="130841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6" name="Oval 175"/>
          <p:cNvSpPr/>
          <p:nvPr/>
        </p:nvSpPr>
        <p:spPr>
          <a:xfrm>
            <a:off x="8708803" y="3215032"/>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8" name="TextBox 177"/>
          <p:cNvSpPr txBox="1"/>
          <p:nvPr/>
        </p:nvSpPr>
        <p:spPr>
          <a:xfrm rot="16200000">
            <a:off x="-540769" y="2619898"/>
            <a:ext cx="1312366" cy="369332"/>
          </a:xfrm>
          <a:prstGeom prst="rect">
            <a:avLst/>
          </a:prstGeom>
          <a:noFill/>
        </p:spPr>
        <p:txBody>
          <a:bodyPr wrap="square" rtlCol="0">
            <a:spAutoFit/>
          </a:bodyPr>
          <a:lstStyle/>
          <a:p>
            <a:r>
              <a:rPr lang="en-US" b="1" dirty="0"/>
              <a:t>Mean</a:t>
            </a:r>
          </a:p>
        </p:txBody>
      </p:sp>
      <p:sp>
        <p:nvSpPr>
          <p:cNvPr id="204" name="Oval 203"/>
          <p:cNvSpPr/>
          <p:nvPr/>
        </p:nvSpPr>
        <p:spPr>
          <a:xfrm>
            <a:off x="9377003" y="264982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5" name="Oval 204"/>
          <p:cNvSpPr/>
          <p:nvPr/>
        </p:nvSpPr>
        <p:spPr>
          <a:xfrm>
            <a:off x="9280213" y="324043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6" name="Oval 205"/>
          <p:cNvSpPr/>
          <p:nvPr/>
        </p:nvSpPr>
        <p:spPr>
          <a:xfrm>
            <a:off x="10180154" y="3405431"/>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7" name="Oval 206"/>
          <p:cNvSpPr/>
          <p:nvPr/>
        </p:nvSpPr>
        <p:spPr>
          <a:xfrm>
            <a:off x="9391407" y="3445001"/>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08" name="Oval 207"/>
          <p:cNvSpPr/>
          <p:nvPr/>
        </p:nvSpPr>
        <p:spPr>
          <a:xfrm>
            <a:off x="9836739" y="237621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0" name="Oval 209"/>
          <p:cNvSpPr/>
          <p:nvPr/>
        </p:nvSpPr>
        <p:spPr>
          <a:xfrm>
            <a:off x="9626604" y="332601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1" name="Oval 210"/>
          <p:cNvSpPr/>
          <p:nvPr/>
        </p:nvSpPr>
        <p:spPr>
          <a:xfrm>
            <a:off x="9144992" y="305306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2" name="Oval 211"/>
          <p:cNvSpPr/>
          <p:nvPr/>
        </p:nvSpPr>
        <p:spPr>
          <a:xfrm>
            <a:off x="10312026" y="315466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3" name="Oval 212"/>
          <p:cNvSpPr/>
          <p:nvPr/>
        </p:nvSpPr>
        <p:spPr>
          <a:xfrm>
            <a:off x="11390516" y="256182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4" name="Oval 213"/>
          <p:cNvSpPr/>
          <p:nvPr/>
        </p:nvSpPr>
        <p:spPr>
          <a:xfrm>
            <a:off x="10092869" y="3191201"/>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5" name="Oval 214"/>
          <p:cNvSpPr/>
          <p:nvPr/>
        </p:nvSpPr>
        <p:spPr>
          <a:xfrm>
            <a:off x="9558444" y="303959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6" name="Oval 215"/>
          <p:cNvSpPr/>
          <p:nvPr/>
        </p:nvSpPr>
        <p:spPr>
          <a:xfrm>
            <a:off x="9650811" y="282493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17" name="Oval 216"/>
          <p:cNvSpPr/>
          <p:nvPr/>
        </p:nvSpPr>
        <p:spPr>
          <a:xfrm>
            <a:off x="10161368" y="287744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3" name="Oval 232"/>
          <p:cNvSpPr/>
          <p:nvPr/>
        </p:nvSpPr>
        <p:spPr>
          <a:xfrm>
            <a:off x="9841939" y="272398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4" name="Oval 233"/>
          <p:cNvSpPr/>
          <p:nvPr/>
        </p:nvSpPr>
        <p:spPr>
          <a:xfrm>
            <a:off x="10737638" y="306525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5" name="Oval 234"/>
          <p:cNvSpPr/>
          <p:nvPr/>
        </p:nvSpPr>
        <p:spPr>
          <a:xfrm>
            <a:off x="11115125" y="284425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6" name="Oval 235"/>
          <p:cNvSpPr/>
          <p:nvPr/>
        </p:nvSpPr>
        <p:spPr>
          <a:xfrm>
            <a:off x="10083950" y="2145881"/>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7" name="Oval 236"/>
          <p:cNvSpPr/>
          <p:nvPr/>
        </p:nvSpPr>
        <p:spPr>
          <a:xfrm>
            <a:off x="10481823" y="346512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8" name="Oval 237"/>
          <p:cNvSpPr/>
          <p:nvPr/>
        </p:nvSpPr>
        <p:spPr>
          <a:xfrm>
            <a:off x="10188444" y="293249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9" name="Oval 238"/>
          <p:cNvSpPr/>
          <p:nvPr/>
        </p:nvSpPr>
        <p:spPr>
          <a:xfrm>
            <a:off x="10142725" y="246874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0" name="Oval 239"/>
          <p:cNvSpPr/>
          <p:nvPr/>
        </p:nvSpPr>
        <p:spPr>
          <a:xfrm>
            <a:off x="10379456" y="259079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2" name="Oval 241"/>
          <p:cNvSpPr/>
          <p:nvPr/>
        </p:nvSpPr>
        <p:spPr>
          <a:xfrm>
            <a:off x="10654655" y="255193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3" name="Oval 242"/>
          <p:cNvSpPr/>
          <p:nvPr/>
        </p:nvSpPr>
        <p:spPr>
          <a:xfrm>
            <a:off x="9928324" y="324630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5" name="Oval 244"/>
          <p:cNvSpPr/>
          <p:nvPr/>
        </p:nvSpPr>
        <p:spPr>
          <a:xfrm>
            <a:off x="10709327" y="232010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6" name="Oval 245"/>
          <p:cNvSpPr/>
          <p:nvPr/>
        </p:nvSpPr>
        <p:spPr>
          <a:xfrm>
            <a:off x="10757723" y="273398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7" name="Oval 246"/>
          <p:cNvSpPr/>
          <p:nvPr/>
        </p:nvSpPr>
        <p:spPr>
          <a:xfrm>
            <a:off x="10660933" y="385799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8" name="Oval 247"/>
          <p:cNvSpPr/>
          <p:nvPr/>
        </p:nvSpPr>
        <p:spPr>
          <a:xfrm>
            <a:off x="11556518" y="354293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9" name="Oval 248"/>
          <p:cNvSpPr/>
          <p:nvPr/>
        </p:nvSpPr>
        <p:spPr>
          <a:xfrm>
            <a:off x="11301448" y="218953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250" name="Oval 249"/>
          <p:cNvSpPr/>
          <p:nvPr/>
        </p:nvSpPr>
        <p:spPr>
          <a:xfrm>
            <a:off x="9853626" y="386879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1" name="Oval 250"/>
          <p:cNvSpPr/>
          <p:nvPr/>
        </p:nvSpPr>
        <p:spPr>
          <a:xfrm>
            <a:off x="11256746" y="4324312"/>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2" name="Oval 251"/>
          <p:cNvSpPr/>
          <p:nvPr/>
        </p:nvSpPr>
        <p:spPr>
          <a:xfrm>
            <a:off x="10983642" y="347780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3" name="Oval 252"/>
          <p:cNvSpPr/>
          <p:nvPr/>
        </p:nvSpPr>
        <p:spPr>
          <a:xfrm>
            <a:off x="10525712" y="313722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4" name="Oval 253"/>
          <p:cNvSpPr/>
          <p:nvPr/>
        </p:nvSpPr>
        <p:spPr>
          <a:xfrm>
            <a:off x="11280020" y="324630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5" name="Oval 254"/>
          <p:cNvSpPr/>
          <p:nvPr/>
        </p:nvSpPr>
        <p:spPr>
          <a:xfrm>
            <a:off x="11268814" y="272936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6" name="Oval 255"/>
          <p:cNvSpPr/>
          <p:nvPr/>
        </p:nvSpPr>
        <p:spPr>
          <a:xfrm>
            <a:off x="11473535" y="302961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7" name="Oval 256"/>
          <p:cNvSpPr/>
          <p:nvPr/>
        </p:nvSpPr>
        <p:spPr>
          <a:xfrm>
            <a:off x="10939164" y="312375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8" name="Oval 257"/>
          <p:cNvSpPr/>
          <p:nvPr/>
        </p:nvSpPr>
        <p:spPr>
          <a:xfrm>
            <a:off x="10961437" y="186794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59" name="Oval 258"/>
          <p:cNvSpPr/>
          <p:nvPr/>
        </p:nvSpPr>
        <p:spPr>
          <a:xfrm>
            <a:off x="11528207" y="279778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0" name="Oval 259"/>
          <p:cNvSpPr/>
          <p:nvPr/>
        </p:nvSpPr>
        <p:spPr>
          <a:xfrm>
            <a:off x="3371424" y="3141821"/>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1" name="Oval 260"/>
          <p:cNvSpPr/>
          <p:nvPr/>
        </p:nvSpPr>
        <p:spPr>
          <a:xfrm>
            <a:off x="3167743" y="277801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2" name="Oval 261"/>
          <p:cNvSpPr/>
          <p:nvPr/>
        </p:nvSpPr>
        <p:spPr>
          <a:xfrm>
            <a:off x="2654823" y="302511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3" name="Oval 262"/>
          <p:cNvSpPr/>
          <p:nvPr/>
        </p:nvSpPr>
        <p:spPr>
          <a:xfrm>
            <a:off x="3835717" y="2865310"/>
            <a:ext cx="191391" cy="138753"/>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4" name="Oval 263"/>
          <p:cNvSpPr/>
          <p:nvPr/>
        </p:nvSpPr>
        <p:spPr>
          <a:xfrm>
            <a:off x="3523824" y="299396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5" name="Oval 264"/>
          <p:cNvSpPr/>
          <p:nvPr/>
        </p:nvSpPr>
        <p:spPr>
          <a:xfrm>
            <a:off x="3934310" y="2673088"/>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6" name="Oval 265"/>
          <p:cNvSpPr/>
          <p:nvPr/>
        </p:nvSpPr>
        <p:spPr>
          <a:xfrm>
            <a:off x="2807223" y="287726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7" name="Oval 266"/>
          <p:cNvSpPr/>
          <p:nvPr/>
        </p:nvSpPr>
        <p:spPr>
          <a:xfrm>
            <a:off x="3387315" y="258221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8" name="Oval 267"/>
          <p:cNvSpPr/>
          <p:nvPr/>
        </p:nvSpPr>
        <p:spPr>
          <a:xfrm>
            <a:off x="3007472" y="314636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9" name="Oval 268"/>
          <p:cNvSpPr/>
          <p:nvPr/>
        </p:nvSpPr>
        <p:spPr>
          <a:xfrm>
            <a:off x="1902604" y="321914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0" name="Oval 269"/>
          <p:cNvSpPr/>
          <p:nvPr/>
        </p:nvSpPr>
        <p:spPr>
          <a:xfrm>
            <a:off x="2290871" y="3029660"/>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1" name="Oval 270"/>
          <p:cNvSpPr/>
          <p:nvPr/>
        </p:nvSpPr>
        <p:spPr>
          <a:xfrm>
            <a:off x="2870963" y="2734616"/>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9" name="Oval 278"/>
          <p:cNvSpPr/>
          <p:nvPr/>
        </p:nvSpPr>
        <p:spPr>
          <a:xfrm>
            <a:off x="368249" y="2841733"/>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0" name="Oval 279"/>
          <p:cNvSpPr/>
          <p:nvPr/>
        </p:nvSpPr>
        <p:spPr>
          <a:xfrm>
            <a:off x="478819" y="313961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1" name="Oval 280"/>
          <p:cNvSpPr/>
          <p:nvPr/>
        </p:nvSpPr>
        <p:spPr>
          <a:xfrm>
            <a:off x="897429" y="168972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2" name="Oval 281"/>
          <p:cNvSpPr/>
          <p:nvPr/>
        </p:nvSpPr>
        <p:spPr>
          <a:xfrm>
            <a:off x="607581" y="2804655"/>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3" name="Oval 282"/>
          <p:cNvSpPr/>
          <p:nvPr/>
        </p:nvSpPr>
        <p:spPr>
          <a:xfrm>
            <a:off x="792584" y="273623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3" name="Oval 222"/>
          <p:cNvSpPr/>
          <p:nvPr/>
        </p:nvSpPr>
        <p:spPr>
          <a:xfrm>
            <a:off x="9964850" y="308017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4" name="Oval 223"/>
          <p:cNvSpPr/>
          <p:nvPr/>
        </p:nvSpPr>
        <p:spPr>
          <a:xfrm>
            <a:off x="10525544" y="290390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5" name="Oval 224"/>
          <p:cNvSpPr/>
          <p:nvPr/>
        </p:nvSpPr>
        <p:spPr>
          <a:xfrm>
            <a:off x="10298448" y="361388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6" name="Oval 225"/>
          <p:cNvSpPr/>
          <p:nvPr/>
        </p:nvSpPr>
        <p:spPr>
          <a:xfrm>
            <a:off x="10677944" y="305630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7" name="Oval 226"/>
          <p:cNvSpPr/>
          <p:nvPr/>
        </p:nvSpPr>
        <p:spPr>
          <a:xfrm>
            <a:off x="10830344" y="320870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8" name="Oval 227"/>
          <p:cNvSpPr/>
          <p:nvPr/>
        </p:nvSpPr>
        <p:spPr>
          <a:xfrm>
            <a:off x="9903983" y="2841934"/>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29" name="Oval 228"/>
          <p:cNvSpPr/>
          <p:nvPr/>
        </p:nvSpPr>
        <p:spPr>
          <a:xfrm>
            <a:off x="10982744" y="336110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0" name="Oval 229"/>
          <p:cNvSpPr/>
          <p:nvPr/>
        </p:nvSpPr>
        <p:spPr>
          <a:xfrm>
            <a:off x="11176219" y="3008179"/>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31" name="Oval 230"/>
          <p:cNvSpPr/>
          <p:nvPr/>
        </p:nvSpPr>
        <p:spPr>
          <a:xfrm>
            <a:off x="11012145" y="3171942"/>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84" name="Straight Connector 283"/>
          <p:cNvCxnSpPr>
            <a:stCxn id="285" idx="2"/>
          </p:cNvCxnSpPr>
          <p:nvPr/>
        </p:nvCxnSpPr>
        <p:spPr>
          <a:xfrm>
            <a:off x="4190167" y="2494548"/>
            <a:ext cx="474499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5" name="Down Arrow 284"/>
          <p:cNvSpPr/>
          <p:nvPr/>
        </p:nvSpPr>
        <p:spPr>
          <a:xfrm rot="10800000">
            <a:off x="3912316" y="2494548"/>
            <a:ext cx="555702" cy="54209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1050" dirty="0"/>
              <a:t>SHIFT</a:t>
            </a:r>
          </a:p>
        </p:txBody>
      </p:sp>
      <p:sp>
        <p:nvSpPr>
          <p:cNvPr id="10" name="TextBox 9"/>
          <p:cNvSpPr txBox="1"/>
          <p:nvPr/>
        </p:nvSpPr>
        <p:spPr>
          <a:xfrm>
            <a:off x="8715453" y="-70311"/>
            <a:ext cx="3236995" cy="523220"/>
          </a:xfrm>
          <a:prstGeom prst="rect">
            <a:avLst/>
          </a:prstGeom>
          <a:noFill/>
        </p:spPr>
        <p:txBody>
          <a:bodyPr wrap="square" rtlCol="0">
            <a:spAutoFit/>
          </a:bodyPr>
          <a:lstStyle/>
          <a:p>
            <a:pPr algn="r" rtl="1"/>
            <a:r>
              <a:rPr lang="fa-IR" sz="2800" b="1" dirty="0">
                <a:solidFill>
                  <a:srgbClr val="FF0000"/>
                </a:solidFill>
              </a:rPr>
              <a:t>وسعت مرزهای پ ک</a:t>
            </a:r>
            <a:endParaRPr lang="en-US" sz="2800" b="1" dirty="0"/>
          </a:p>
        </p:txBody>
      </p:sp>
      <p:cxnSp>
        <p:nvCxnSpPr>
          <p:cNvPr id="288" name="Straight Connector 287"/>
          <p:cNvCxnSpPr/>
          <p:nvPr/>
        </p:nvCxnSpPr>
        <p:spPr>
          <a:xfrm flipV="1">
            <a:off x="512249" y="1028211"/>
            <a:ext cx="109728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flipV="1">
            <a:off x="599241" y="5055903"/>
            <a:ext cx="109728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pic>
        <p:nvPicPr>
          <p:cNvPr id="290" name="Content Placeholder 51" descr="http://t2.gstatic.com/images?q=tbn:ANd9GcRQIVmFiKoxUwjTnJcXmFziM_xeJbVyV3e0wFXGf0uOcWzBgOmG"/>
          <p:cNvPicPr>
            <a:picLocks/>
          </p:cNvPicPr>
          <p:nvPr/>
        </p:nvPicPr>
        <p:blipFill rotWithShape="1">
          <a:blip r:embed="rId2">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1745" b="30665"/>
          <a:stretch/>
        </p:blipFill>
        <p:spPr bwMode="auto">
          <a:xfrm rot="16200000">
            <a:off x="-700108" y="2325800"/>
            <a:ext cx="3976779" cy="1331026"/>
          </a:xfrm>
          <a:prstGeom prst="rect">
            <a:avLst/>
          </a:prstGeom>
          <a:noFill/>
          <a:ln>
            <a:noFill/>
          </a:ln>
          <a:extLst>
            <a:ext uri="{53640926-AAD7-44D8-BBD7-CCE9431645EC}">
              <a14:shadowObscured xmlns:a14="http://schemas.microsoft.com/office/drawing/2010/main"/>
            </a:ext>
          </a:extLst>
        </p:spPr>
      </p:pic>
      <p:pic>
        <p:nvPicPr>
          <p:cNvPr id="291" name="Content Placeholder 51" descr="http://t2.gstatic.com/images?q=tbn:ANd9GcRQIVmFiKoxUwjTnJcXmFziM_xeJbVyV3e0wFXGf0uOcWzBgOmG"/>
          <p:cNvPicPr>
            <a:picLocks/>
          </p:cNvPicPr>
          <p:nvPr/>
        </p:nvPicPr>
        <p:blipFill rotWithShape="1">
          <a:blip r:embed="rId2">
            <a:clrChange>
              <a:clrFrom>
                <a:srgbClr val="FFFFFF"/>
              </a:clrFrom>
              <a:clrTo>
                <a:srgbClr val="FFFFFF">
                  <a:alpha val="0"/>
                </a:srgbClr>
              </a:clrTo>
            </a:clrChange>
            <a:duotone>
              <a:prstClr val="black"/>
              <a:schemeClr val="accent5">
                <a:tint val="45000"/>
                <a:satMod val="400000"/>
              </a:schemeClr>
            </a:duotone>
            <a:extLst>
              <a:ext uri="{28A0092B-C50C-407E-A947-70E740481C1C}">
                <a14:useLocalDpi xmlns:a14="http://schemas.microsoft.com/office/drawing/2010/main" val="0"/>
              </a:ext>
            </a:extLst>
          </a:blip>
          <a:srcRect l="1745" b="30665"/>
          <a:stretch/>
        </p:blipFill>
        <p:spPr bwMode="auto">
          <a:xfrm rot="16200000">
            <a:off x="4175413" y="1768901"/>
            <a:ext cx="3976779" cy="1331026"/>
          </a:xfrm>
          <a:prstGeom prst="rect">
            <a:avLst/>
          </a:prstGeom>
          <a:noFill/>
          <a:ln>
            <a:noFill/>
          </a:ln>
          <a:extLst>
            <a:ext uri="{53640926-AAD7-44D8-BBD7-CCE9431645EC}">
              <a14:shadowObscured xmlns:a14="http://schemas.microsoft.com/office/drawing/2010/main"/>
            </a:ext>
          </a:extLst>
        </p:spPr>
      </p:pic>
      <p:sp>
        <p:nvSpPr>
          <p:cNvPr id="11" name="TextBox 10"/>
          <p:cNvSpPr txBox="1"/>
          <p:nvPr/>
        </p:nvSpPr>
        <p:spPr>
          <a:xfrm>
            <a:off x="-69252" y="817878"/>
            <a:ext cx="1131632" cy="369332"/>
          </a:xfrm>
          <a:prstGeom prst="rect">
            <a:avLst/>
          </a:prstGeom>
          <a:noFill/>
        </p:spPr>
        <p:txBody>
          <a:bodyPr wrap="square" rtlCol="0">
            <a:spAutoFit/>
          </a:bodyPr>
          <a:lstStyle/>
          <a:p>
            <a:r>
              <a:rPr lang="en-US" b="1" dirty="0"/>
              <a:t>3.5 S</a:t>
            </a:r>
          </a:p>
        </p:txBody>
      </p:sp>
      <p:sp>
        <p:nvSpPr>
          <p:cNvPr id="293" name="TextBox 292"/>
          <p:cNvSpPr txBox="1"/>
          <p:nvPr/>
        </p:nvSpPr>
        <p:spPr>
          <a:xfrm>
            <a:off x="-69114" y="4874267"/>
            <a:ext cx="1131632" cy="369332"/>
          </a:xfrm>
          <a:prstGeom prst="rect">
            <a:avLst/>
          </a:prstGeom>
          <a:noFill/>
        </p:spPr>
        <p:txBody>
          <a:bodyPr wrap="square" rtlCol="0">
            <a:spAutoFit/>
          </a:bodyPr>
          <a:lstStyle>
            <a:defPPr>
              <a:defRPr lang="en-US"/>
            </a:defPPr>
            <a:lvl1pPr>
              <a:defRPr b="1"/>
            </a:lvl1pPr>
          </a:lstStyle>
          <a:p>
            <a:r>
              <a:rPr lang="en-US" dirty="0"/>
              <a:t>3.5 S</a:t>
            </a:r>
          </a:p>
        </p:txBody>
      </p:sp>
      <p:cxnSp>
        <p:nvCxnSpPr>
          <p:cNvPr id="295" name="Straight Connector 294"/>
          <p:cNvCxnSpPr/>
          <p:nvPr/>
        </p:nvCxnSpPr>
        <p:spPr>
          <a:xfrm flipV="1">
            <a:off x="416676" y="1385084"/>
            <a:ext cx="10972800"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96" name="Straight Connector 295"/>
          <p:cNvCxnSpPr/>
          <p:nvPr/>
        </p:nvCxnSpPr>
        <p:spPr>
          <a:xfrm flipV="1">
            <a:off x="379220" y="4687084"/>
            <a:ext cx="10972800" cy="0"/>
          </a:xfrm>
          <a:prstGeom prst="line">
            <a:avLst/>
          </a:prstGeom>
          <a:ln w="28575">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97" name="TextBox 296"/>
          <p:cNvSpPr txBox="1"/>
          <p:nvPr/>
        </p:nvSpPr>
        <p:spPr>
          <a:xfrm>
            <a:off x="7643714" y="988701"/>
            <a:ext cx="1342250" cy="369332"/>
          </a:xfrm>
          <a:prstGeom prst="rect">
            <a:avLst/>
          </a:prstGeom>
          <a:solidFill>
            <a:schemeClr val="accent4">
              <a:lumMod val="40000"/>
              <a:lumOff val="60000"/>
            </a:schemeClr>
          </a:solidFill>
          <a:ln>
            <a:solidFill>
              <a:schemeClr val="tx1"/>
            </a:solidFill>
          </a:ln>
        </p:spPr>
        <p:txBody>
          <a:bodyPr wrap="square" rtlCol="0">
            <a:spAutoFit/>
          </a:bodyPr>
          <a:lstStyle>
            <a:defPPr>
              <a:defRPr lang="en-US"/>
            </a:defPPr>
            <a:lvl1pPr algn="ctr">
              <a:defRPr b="1"/>
            </a:lvl1pPr>
          </a:lstStyle>
          <a:p>
            <a:r>
              <a:rPr lang="en-US" dirty="0"/>
              <a:t>Ped = 2.3%</a:t>
            </a:r>
          </a:p>
        </p:txBody>
      </p:sp>
      <p:cxnSp>
        <p:nvCxnSpPr>
          <p:cNvPr id="298" name="Straight Connector 297"/>
          <p:cNvCxnSpPr/>
          <p:nvPr/>
        </p:nvCxnSpPr>
        <p:spPr>
          <a:xfrm flipV="1">
            <a:off x="379220" y="1939945"/>
            <a:ext cx="10972800" cy="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flipV="1">
            <a:off x="379220" y="4162445"/>
            <a:ext cx="10972800" cy="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00" name="TextBox 299"/>
          <p:cNvSpPr txBox="1"/>
          <p:nvPr/>
        </p:nvSpPr>
        <p:spPr>
          <a:xfrm>
            <a:off x="8112788" y="1509530"/>
            <a:ext cx="1342250" cy="369332"/>
          </a:xfrm>
          <a:prstGeom prst="rect">
            <a:avLst/>
          </a:prstGeom>
          <a:solidFill>
            <a:schemeClr val="accent4">
              <a:lumMod val="40000"/>
              <a:lumOff val="60000"/>
            </a:schemeClr>
          </a:solidFill>
          <a:ln>
            <a:solidFill>
              <a:schemeClr val="tx1"/>
            </a:solidFill>
          </a:ln>
        </p:spPr>
        <p:txBody>
          <a:bodyPr wrap="square" rtlCol="0">
            <a:spAutoFit/>
          </a:bodyPr>
          <a:lstStyle>
            <a:defPPr>
              <a:defRPr lang="en-US"/>
            </a:defPPr>
            <a:lvl1pPr algn="ctr">
              <a:defRPr b="1"/>
            </a:lvl1pPr>
          </a:lstStyle>
          <a:p>
            <a:r>
              <a:rPr lang="en-US" dirty="0"/>
              <a:t>Ped = 15.9%</a:t>
            </a:r>
          </a:p>
        </p:txBody>
      </p:sp>
      <p:sp>
        <p:nvSpPr>
          <p:cNvPr id="12" name="TextBox 11"/>
          <p:cNvSpPr txBox="1"/>
          <p:nvPr/>
        </p:nvSpPr>
        <p:spPr>
          <a:xfrm>
            <a:off x="300080" y="5436563"/>
            <a:ext cx="7874780"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t>The tighter QC limit, the higher Ped; </a:t>
            </a:r>
            <a:r>
              <a:rPr lang="en-US" sz="2400" b="1" dirty="0">
                <a:solidFill>
                  <a:srgbClr val="FF0000"/>
                </a:solidFill>
              </a:rPr>
              <a:t>the higher Sensitivity</a:t>
            </a:r>
          </a:p>
        </p:txBody>
      </p:sp>
      <p:sp>
        <p:nvSpPr>
          <p:cNvPr id="306" name="TextBox 305"/>
          <p:cNvSpPr txBox="1"/>
          <p:nvPr/>
        </p:nvSpPr>
        <p:spPr>
          <a:xfrm>
            <a:off x="285668" y="5968113"/>
            <a:ext cx="7874780" cy="461665"/>
          </a:xfrm>
          <a:prstGeom prst="rect">
            <a:avLst/>
          </a:prstGeom>
          <a:noFill/>
        </p:spPr>
        <p:txBody>
          <a:bodyPr wrap="square" rtlCol="0">
            <a:spAutoFit/>
          </a:bodyPr>
          <a:lstStyle/>
          <a:p>
            <a:pPr marL="342900" indent="-342900">
              <a:buFont typeface="Wingdings" panose="05000000000000000000" pitchFamily="2" charset="2"/>
              <a:buChar char="Ø"/>
            </a:pPr>
            <a:r>
              <a:rPr lang="en-US" sz="2400" b="1" dirty="0"/>
              <a:t>The tighter QC limit, the higher Pfr; </a:t>
            </a:r>
            <a:r>
              <a:rPr lang="en-US" sz="2400" b="1" dirty="0">
                <a:solidFill>
                  <a:srgbClr val="FF0000"/>
                </a:solidFill>
              </a:rPr>
              <a:t>the lower Specificity</a:t>
            </a:r>
          </a:p>
        </p:txBody>
      </p:sp>
      <p:sp>
        <p:nvSpPr>
          <p:cNvPr id="2" name="TextBox 1"/>
          <p:cNvSpPr txBox="1"/>
          <p:nvPr/>
        </p:nvSpPr>
        <p:spPr>
          <a:xfrm>
            <a:off x="8314839" y="5667395"/>
            <a:ext cx="3844060" cy="584775"/>
          </a:xfrm>
          <a:prstGeom prst="rect">
            <a:avLst/>
          </a:prstGeom>
          <a:noFill/>
        </p:spPr>
        <p:txBody>
          <a:bodyPr wrap="square" rtlCol="0">
            <a:spAutoFit/>
          </a:bodyPr>
          <a:lstStyle/>
          <a:p>
            <a:r>
              <a:rPr lang="en-US" sz="3200" b="1" i="1" dirty="0"/>
              <a:t>Ped ≥ 90% &amp; Pfr ≤ 5%</a:t>
            </a:r>
          </a:p>
        </p:txBody>
      </p:sp>
      <p:sp>
        <p:nvSpPr>
          <p:cNvPr id="232" name="TextBox 231"/>
          <p:cNvSpPr txBox="1"/>
          <p:nvPr/>
        </p:nvSpPr>
        <p:spPr>
          <a:xfrm>
            <a:off x="1550239" y="583584"/>
            <a:ext cx="1260159" cy="369332"/>
          </a:xfrm>
          <a:prstGeom prst="rect">
            <a:avLst/>
          </a:prstGeom>
          <a:solidFill>
            <a:srgbClr val="FF7979"/>
          </a:solidFill>
          <a:ln>
            <a:solidFill>
              <a:schemeClr val="tx1"/>
            </a:solidFill>
          </a:ln>
        </p:spPr>
        <p:txBody>
          <a:bodyPr wrap="square" rtlCol="0">
            <a:spAutoFit/>
          </a:bodyPr>
          <a:lstStyle>
            <a:defPPr>
              <a:defRPr lang="en-US"/>
            </a:defPPr>
            <a:lvl1pPr>
              <a:defRPr b="1"/>
            </a:lvl1pPr>
          </a:lstStyle>
          <a:p>
            <a:pPr algn="ctr"/>
            <a:r>
              <a:rPr lang="en-US" dirty="0" err="1">
                <a:solidFill>
                  <a:schemeClr val="bg1"/>
                </a:solidFill>
              </a:rPr>
              <a:t>Pfr</a:t>
            </a:r>
            <a:r>
              <a:rPr lang="en-US" dirty="0">
                <a:solidFill>
                  <a:schemeClr val="bg1"/>
                </a:solidFill>
              </a:rPr>
              <a:t> = 0.05%</a:t>
            </a:r>
          </a:p>
        </p:txBody>
      </p:sp>
      <p:sp>
        <p:nvSpPr>
          <p:cNvPr id="97" name="Oval 96"/>
          <p:cNvSpPr/>
          <p:nvPr/>
        </p:nvSpPr>
        <p:spPr>
          <a:xfrm>
            <a:off x="4925516" y="815727"/>
            <a:ext cx="144000" cy="1440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4" name="TextBox 293"/>
          <p:cNvSpPr txBox="1"/>
          <p:nvPr/>
        </p:nvSpPr>
        <p:spPr>
          <a:xfrm>
            <a:off x="6827628" y="570481"/>
            <a:ext cx="1342250" cy="369332"/>
          </a:xfrm>
          <a:prstGeom prst="rect">
            <a:avLst/>
          </a:prstGeom>
          <a:solidFill>
            <a:schemeClr val="accent4">
              <a:lumMod val="40000"/>
              <a:lumOff val="60000"/>
            </a:schemeClr>
          </a:solidFill>
          <a:ln>
            <a:solidFill>
              <a:schemeClr val="tx1"/>
            </a:solidFill>
          </a:ln>
        </p:spPr>
        <p:txBody>
          <a:bodyPr wrap="square" rtlCol="0">
            <a:spAutoFit/>
          </a:bodyPr>
          <a:lstStyle>
            <a:defPPr>
              <a:defRPr lang="en-US"/>
            </a:defPPr>
            <a:lvl1pPr>
              <a:defRPr b="1"/>
            </a:lvl1pPr>
          </a:lstStyle>
          <a:p>
            <a:pPr algn="ctr"/>
            <a:r>
              <a:rPr lang="en-US" dirty="0"/>
              <a:t>Ped = 0.6%</a:t>
            </a:r>
          </a:p>
        </p:txBody>
      </p:sp>
      <p:sp>
        <p:nvSpPr>
          <p:cNvPr id="241" name="TextBox 240"/>
          <p:cNvSpPr txBox="1"/>
          <p:nvPr/>
        </p:nvSpPr>
        <p:spPr>
          <a:xfrm>
            <a:off x="2215016" y="987228"/>
            <a:ext cx="1267963" cy="369332"/>
          </a:xfrm>
          <a:prstGeom prst="rect">
            <a:avLst/>
          </a:prstGeom>
          <a:solidFill>
            <a:srgbClr val="FF7979"/>
          </a:solidFill>
          <a:ln>
            <a:solidFill>
              <a:schemeClr val="tx1"/>
            </a:solidFill>
          </a:ln>
        </p:spPr>
        <p:txBody>
          <a:bodyPr wrap="square" rtlCol="0">
            <a:spAutoFit/>
          </a:bodyPr>
          <a:lstStyle>
            <a:defPPr>
              <a:defRPr lang="en-US"/>
            </a:defPPr>
            <a:lvl1pPr algn="ctr">
              <a:defRPr b="1"/>
            </a:lvl1pPr>
          </a:lstStyle>
          <a:p>
            <a:r>
              <a:rPr lang="en-US" dirty="0">
                <a:solidFill>
                  <a:schemeClr val="bg1"/>
                </a:solidFill>
              </a:rPr>
              <a:t>Pfr = 0.27%</a:t>
            </a:r>
          </a:p>
        </p:txBody>
      </p:sp>
      <p:sp>
        <p:nvSpPr>
          <p:cNvPr id="244" name="TextBox 243"/>
          <p:cNvSpPr txBox="1"/>
          <p:nvPr/>
        </p:nvSpPr>
        <p:spPr>
          <a:xfrm>
            <a:off x="2605761" y="1484514"/>
            <a:ext cx="1267963" cy="369332"/>
          </a:xfrm>
          <a:prstGeom prst="rect">
            <a:avLst/>
          </a:prstGeom>
          <a:solidFill>
            <a:srgbClr val="FF7979"/>
          </a:solidFill>
          <a:ln>
            <a:solidFill>
              <a:schemeClr val="tx1"/>
            </a:solidFill>
          </a:ln>
        </p:spPr>
        <p:txBody>
          <a:bodyPr wrap="square" rtlCol="0">
            <a:spAutoFit/>
          </a:bodyPr>
          <a:lstStyle>
            <a:defPPr>
              <a:defRPr lang="en-US"/>
            </a:defPPr>
            <a:lvl1pPr algn="ctr">
              <a:defRPr b="1"/>
            </a:lvl1pPr>
          </a:lstStyle>
          <a:p>
            <a:r>
              <a:rPr lang="en-US" dirty="0">
                <a:solidFill>
                  <a:schemeClr val="bg1"/>
                </a:solidFill>
              </a:rPr>
              <a:t>Pfr = 4.5%</a:t>
            </a:r>
          </a:p>
        </p:txBody>
      </p:sp>
      <p:sp>
        <p:nvSpPr>
          <p:cNvPr id="3" name="Rectangle 2">
            <a:extLst>
              <a:ext uri="{FF2B5EF4-FFF2-40B4-BE49-F238E27FC236}">
                <a16:creationId xmlns:a16="http://schemas.microsoft.com/office/drawing/2014/main" id="{52EC299C-1F13-4255-8D6A-E9133E6DC7E9}"/>
              </a:ext>
            </a:extLst>
          </p:cNvPr>
          <p:cNvSpPr/>
          <p:nvPr/>
        </p:nvSpPr>
        <p:spPr>
          <a:xfrm>
            <a:off x="3953960" y="478123"/>
            <a:ext cx="5736410" cy="42470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5253987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0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3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3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3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3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4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48"/>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49"/>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1"/>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2"/>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5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23"/>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2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25"/>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2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28"/>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22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23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23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290"/>
                                        </p:tgtEl>
                                        <p:attrNameLst>
                                          <p:attrName>style.visibility</p:attrName>
                                        </p:attrNameLst>
                                      </p:cBhvr>
                                      <p:to>
                                        <p:strVal val="visible"/>
                                      </p:to>
                                    </p:set>
                                    <p:animEffect transition="in" filter="barn(inVertical)">
                                      <p:cBhvr>
                                        <p:cTn id="103" dur="500"/>
                                        <p:tgtEl>
                                          <p:spTgt spid="290"/>
                                        </p:tgtEl>
                                      </p:cBhvr>
                                    </p:animEffect>
                                  </p:childTnLst>
                                </p:cTn>
                              </p:par>
                            </p:childTnLst>
                          </p:cTn>
                        </p:par>
                        <p:par>
                          <p:cTn id="104" fill="hold">
                            <p:stCondLst>
                              <p:cond delay="500"/>
                            </p:stCondLst>
                            <p:childTnLst>
                              <p:par>
                                <p:cTn id="105" presetID="16" presetClass="entr" presetSubtype="21" fill="hold" nodeType="afterEffect">
                                  <p:stCondLst>
                                    <p:cond delay="0"/>
                                  </p:stCondLst>
                                  <p:childTnLst>
                                    <p:set>
                                      <p:cBhvr>
                                        <p:cTn id="106" dur="1" fill="hold">
                                          <p:stCondLst>
                                            <p:cond delay="0"/>
                                          </p:stCondLst>
                                        </p:cTn>
                                        <p:tgtEl>
                                          <p:spTgt spid="291"/>
                                        </p:tgtEl>
                                        <p:attrNameLst>
                                          <p:attrName>style.visibility</p:attrName>
                                        </p:attrNameLst>
                                      </p:cBhvr>
                                      <p:to>
                                        <p:strVal val="visible"/>
                                      </p:to>
                                    </p:set>
                                    <p:animEffect transition="in" filter="barn(inVertical)">
                                      <p:cBhvr>
                                        <p:cTn id="107" dur="500"/>
                                        <p:tgtEl>
                                          <p:spTgt spid="291"/>
                                        </p:tgtEl>
                                      </p:cBhvr>
                                    </p:animEffect>
                                  </p:childTnLst>
                                </p:cTn>
                              </p:par>
                            </p:childTnLst>
                          </p:cTn>
                        </p:par>
                      </p:childTnLst>
                    </p:cTn>
                  </p:par>
                  <p:par>
                    <p:cTn id="108" fill="hold">
                      <p:stCondLst>
                        <p:cond delay="indefinite"/>
                      </p:stCondLst>
                      <p:childTnLst>
                        <p:par>
                          <p:cTn id="109" fill="hold">
                            <p:stCondLst>
                              <p:cond delay="0"/>
                            </p:stCondLst>
                            <p:childTnLst>
                              <p:par>
                                <p:cTn id="110" presetID="16" presetClass="entr" presetSubtype="21" fill="hold" nodeType="clickEffect">
                                  <p:stCondLst>
                                    <p:cond delay="0"/>
                                  </p:stCondLst>
                                  <p:childTnLst>
                                    <p:set>
                                      <p:cBhvr>
                                        <p:cTn id="111" dur="1" fill="hold">
                                          <p:stCondLst>
                                            <p:cond delay="0"/>
                                          </p:stCondLst>
                                        </p:cTn>
                                        <p:tgtEl>
                                          <p:spTgt spid="289"/>
                                        </p:tgtEl>
                                        <p:attrNameLst>
                                          <p:attrName>style.visibility</p:attrName>
                                        </p:attrNameLst>
                                      </p:cBhvr>
                                      <p:to>
                                        <p:strVal val="visible"/>
                                      </p:to>
                                    </p:set>
                                    <p:animEffect transition="in" filter="barn(inVertical)">
                                      <p:cBhvr>
                                        <p:cTn id="112" dur="500"/>
                                        <p:tgtEl>
                                          <p:spTgt spid="289"/>
                                        </p:tgtEl>
                                      </p:cBhvr>
                                    </p:animEffect>
                                  </p:childTnLst>
                                </p:cTn>
                              </p:par>
                              <p:par>
                                <p:cTn id="113" presetID="16" presetClass="entr" presetSubtype="21" fill="hold" nodeType="withEffect">
                                  <p:stCondLst>
                                    <p:cond delay="0"/>
                                  </p:stCondLst>
                                  <p:childTnLst>
                                    <p:set>
                                      <p:cBhvr>
                                        <p:cTn id="114" dur="1" fill="hold">
                                          <p:stCondLst>
                                            <p:cond delay="0"/>
                                          </p:stCondLst>
                                        </p:cTn>
                                        <p:tgtEl>
                                          <p:spTgt spid="288"/>
                                        </p:tgtEl>
                                        <p:attrNameLst>
                                          <p:attrName>style.visibility</p:attrName>
                                        </p:attrNameLst>
                                      </p:cBhvr>
                                      <p:to>
                                        <p:strVal val="visible"/>
                                      </p:to>
                                    </p:set>
                                    <p:animEffect transition="in" filter="barn(inVertical)">
                                      <p:cBhvr>
                                        <p:cTn id="115" dur="500"/>
                                        <p:tgtEl>
                                          <p:spTgt spid="288"/>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barn(inVertical)">
                                      <p:cBhvr>
                                        <p:cTn id="118" dur="500"/>
                                        <p:tgtEl>
                                          <p:spTgt spid="11"/>
                                        </p:tgtEl>
                                      </p:cBhvr>
                                    </p:animEffect>
                                  </p:childTnLst>
                                </p:cTn>
                              </p:par>
                              <p:par>
                                <p:cTn id="119" presetID="16" presetClass="entr" presetSubtype="21" fill="hold" grpId="0" nodeType="withEffect">
                                  <p:stCondLst>
                                    <p:cond delay="0"/>
                                  </p:stCondLst>
                                  <p:childTnLst>
                                    <p:set>
                                      <p:cBhvr>
                                        <p:cTn id="120" dur="1" fill="hold">
                                          <p:stCondLst>
                                            <p:cond delay="0"/>
                                          </p:stCondLst>
                                        </p:cTn>
                                        <p:tgtEl>
                                          <p:spTgt spid="293"/>
                                        </p:tgtEl>
                                        <p:attrNameLst>
                                          <p:attrName>style.visibility</p:attrName>
                                        </p:attrNameLst>
                                      </p:cBhvr>
                                      <p:to>
                                        <p:strVal val="visible"/>
                                      </p:to>
                                    </p:set>
                                    <p:animEffect transition="in" filter="barn(inVertical)">
                                      <p:cBhvr>
                                        <p:cTn id="121" dur="500"/>
                                        <p:tgtEl>
                                          <p:spTgt spid="293"/>
                                        </p:tgtEl>
                                      </p:cBhvr>
                                    </p:animEffect>
                                  </p:childTnLst>
                                </p:cTn>
                              </p:par>
                            </p:childTnLst>
                          </p:cTn>
                        </p:par>
                      </p:childTnLst>
                    </p:cTn>
                  </p:par>
                  <p:par>
                    <p:cTn id="122" fill="hold">
                      <p:stCondLst>
                        <p:cond delay="indefinite"/>
                      </p:stCondLst>
                      <p:childTnLst>
                        <p:par>
                          <p:cTn id="123" fill="hold">
                            <p:stCondLst>
                              <p:cond delay="0"/>
                            </p:stCondLst>
                            <p:childTnLst>
                              <p:par>
                                <p:cTn id="124" presetID="16" presetClass="entr" presetSubtype="21" fill="hold" grpId="0" nodeType="clickEffect">
                                  <p:stCondLst>
                                    <p:cond delay="0"/>
                                  </p:stCondLst>
                                  <p:childTnLst>
                                    <p:set>
                                      <p:cBhvr>
                                        <p:cTn id="125" dur="1" fill="hold">
                                          <p:stCondLst>
                                            <p:cond delay="0"/>
                                          </p:stCondLst>
                                        </p:cTn>
                                        <p:tgtEl>
                                          <p:spTgt spid="294"/>
                                        </p:tgtEl>
                                        <p:attrNameLst>
                                          <p:attrName>style.visibility</p:attrName>
                                        </p:attrNameLst>
                                      </p:cBhvr>
                                      <p:to>
                                        <p:strVal val="visible"/>
                                      </p:to>
                                    </p:set>
                                    <p:animEffect transition="in" filter="barn(inVertical)">
                                      <p:cBhvr>
                                        <p:cTn id="126" dur="500"/>
                                        <p:tgtEl>
                                          <p:spTgt spid="294"/>
                                        </p:tgtEl>
                                      </p:cBhvr>
                                    </p:animEffect>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nodeType="clickEffect">
                                  <p:stCondLst>
                                    <p:cond delay="0"/>
                                  </p:stCondLst>
                                  <p:childTnLst>
                                    <p:set>
                                      <p:cBhvr>
                                        <p:cTn id="130" dur="1" fill="hold">
                                          <p:stCondLst>
                                            <p:cond delay="0"/>
                                          </p:stCondLst>
                                        </p:cTn>
                                        <p:tgtEl>
                                          <p:spTgt spid="295"/>
                                        </p:tgtEl>
                                        <p:attrNameLst>
                                          <p:attrName>style.visibility</p:attrName>
                                        </p:attrNameLst>
                                      </p:cBhvr>
                                      <p:to>
                                        <p:strVal val="visible"/>
                                      </p:to>
                                    </p:set>
                                    <p:animEffect transition="in" filter="barn(inVertical)">
                                      <p:cBhvr>
                                        <p:cTn id="131" dur="500"/>
                                        <p:tgtEl>
                                          <p:spTgt spid="295"/>
                                        </p:tgtEl>
                                      </p:cBhvr>
                                    </p:animEffect>
                                  </p:childTnLst>
                                </p:cTn>
                              </p:par>
                              <p:par>
                                <p:cTn id="132" presetID="16" presetClass="entr" presetSubtype="21" fill="hold" nodeType="withEffect">
                                  <p:stCondLst>
                                    <p:cond delay="0"/>
                                  </p:stCondLst>
                                  <p:childTnLst>
                                    <p:set>
                                      <p:cBhvr>
                                        <p:cTn id="133" dur="1" fill="hold">
                                          <p:stCondLst>
                                            <p:cond delay="0"/>
                                          </p:stCondLst>
                                        </p:cTn>
                                        <p:tgtEl>
                                          <p:spTgt spid="296"/>
                                        </p:tgtEl>
                                        <p:attrNameLst>
                                          <p:attrName>style.visibility</p:attrName>
                                        </p:attrNameLst>
                                      </p:cBhvr>
                                      <p:to>
                                        <p:strVal val="visible"/>
                                      </p:to>
                                    </p:set>
                                    <p:animEffect transition="in" filter="barn(inVertical)">
                                      <p:cBhvr>
                                        <p:cTn id="134" dur="500"/>
                                        <p:tgtEl>
                                          <p:spTgt spid="296"/>
                                        </p:tgtEl>
                                      </p:cBhvr>
                                    </p:animEffect>
                                  </p:childTnLst>
                                </p:cTn>
                              </p:par>
                              <p:par>
                                <p:cTn id="135" presetID="16" presetClass="entr" presetSubtype="21" fill="hold" grpId="0" nodeType="withEffect">
                                  <p:stCondLst>
                                    <p:cond delay="0"/>
                                  </p:stCondLst>
                                  <p:childTnLst>
                                    <p:set>
                                      <p:cBhvr>
                                        <p:cTn id="136" dur="1" fill="hold">
                                          <p:stCondLst>
                                            <p:cond delay="0"/>
                                          </p:stCondLst>
                                        </p:cTn>
                                        <p:tgtEl>
                                          <p:spTgt spid="297"/>
                                        </p:tgtEl>
                                        <p:attrNameLst>
                                          <p:attrName>style.visibility</p:attrName>
                                        </p:attrNameLst>
                                      </p:cBhvr>
                                      <p:to>
                                        <p:strVal val="visible"/>
                                      </p:to>
                                    </p:set>
                                    <p:animEffect transition="in" filter="barn(inVertical)">
                                      <p:cBhvr>
                                        <p:cTn id="137" dur="500"/>
                                        <p:tgtEl>
                                          <p:spTgt spid="297"/>
                                        </p:tgtEl>
                                      </p:cBhvr>
                                    </p:animEffect>
                                  </p:childTnLst>
                                </p:cTn>
                              </p:par>
                            </p:childTnLst>
                          </p:cTn>
                        </p:par>
                      </p:childTnLst>
                    </p:cTn>
                  </p:par>
                  <p:par>
                    <p:cTn id="138" fill="hold">
                      <p:stCondLst>
                        <p:cond delay="indefinite"/>
                      </p:stCondLst>
                      <p:childTnLst>
                        <p:par>
                          <p:cTn id="139" fill="hold">
                            <p:stCondLst>
                              <p:cond delay="0"/>
                            </p:stCondLst>
                            <p:childTnLst>
                              <p:par>
                                <p:cTn id="140" presetID="16" presetClass="entr" presetSubtype="21" fill="hold" nodeType="clickEffect">
                                  <p:stCondLst>
                                    <p:cond delay="0"/>
                                  </p:stCondLst>
                                  <p:childTnLst>
                                    <p:set>
                                      <p:cBhvr>
                                        <p:cTn id="141" dur="1" fill="hold">
                                          <p:stCondLst>
                                            <p:cond delay="0"/>
                                          </p:stCondLst>
                                        </p:cTn>
                                        <p:tgtEl>
                                          <p:spTgt spid="298"/>
                                        </p:tgtEl>
                                        <p:attrNameLst>
                                          <p:attrName>style.visibility</p:attrName>
                                        </p:attrNameLst>
                                      </p:cBhvr>
                                      <p:to>
                                        <p:strVal val="visible"/>
                                      </p:to>
                                    </p:set>
                                    <p:animEffect transition="in" filter="barn(inVertical)">
                                      <p:cBhvr>
                                        <p:cTn id="142" dur="500"/>
                                        <p:tgtEl>
                                          <p:spTgt spid="298"/>
                                        </p:tgtEl>
                                      </p:cBhvr>
                                    </p:animEffect>
                                  </p:childTnLst>
                                </p:cTn>
                              </p:par>
                              <p:par>
                                <p:cTn id="143" presetID="16" presetClass="entr" presetSubtype="21" fill="hold" nodeType="withEffect">
                                  <p:stCondLst>
                                    <p:cond delay="0"/>
                                  </p:stCondLst>
                                  <p:childTnLst>
                                    <p:set>
                                      <p:cBhvr>
                                        <p:cTn id="144" dur="1" fill="hold">
                                          <p:stCondLst>
                                            <p:cond delay="0"/>
                                          </p:stCondLst>
                                        </p:cTn>
                                        <p:tgtEl>
                                          <p:spTgt spid="299"/>
                                        </p:tgtEl>
                                        <p:attrNameLst>
                                          <p:attrName>style.visibility</p:attrName>
                                        </p:attrNameLst>
                                      </p:cBhvr>
                                      <p:to>
                                        <p:strVal val="visible"/>
                                      </p:to>
                                    </p:set>
                                    <p:animEffect transition="in" filter="barn(inVertical)">
                                      <p:cBhvr>
                                        <p:cTn id="145" dur="500"/>
                                        <p:tgtEl>
                                          <p:spTgt spid="299"/>
                                        </p:tgtEl>
                                      </p:cBhvr>
                                    </p:animEffect>
                                  </p:childTnLst>
                                </p:cTn>
                              </p:par>
                              <p:par>
                                <p:cTn id="146" presetID="16" presetClass="entr" presetSubtype="21" fill="hold" grpId="0" nodeType="withEffect">
                                  <p:stCondLst>
                                    <p:cond delay="0"/>
                                  </p:stCondLst>
                                  <p:childTnLst>
                                    <p:set>
                                      <p:cBhvr>
                                        <p:cTn id="147" dur="1" fill="hold">
                                          <p:stCondLst>
                                            <p:cond delay="0"/>
                                          </p:stCondLst>
                                        </p:cTn>
                                        <p:tgtEl>
                                          <p:spTgt spid="300"/>
                                        </p:tgtEl>
                                        <p:attrNameLst>
                                          <p:attrName>style.visibility</p:attrName>
                                        </p:attrNameLst>
                                      </p:cBhvr>
                                      <p:to>
                                        <p:strVal val="visible"/>
                                      </p:to>
                                    </p:set>
                                    <p:animEffect transition="in" filter="barn(inVertical)">
                                      <p:cBhvr>
                                        <p:cTn id="148" dur="500"/>
                                        <p:tgtEl>
                                          <p:spTgt spid="300"/>
                                        </p:tgtEl>
                                      </p:cBhvr>
                                    </p:animEffect>
                                  </p:childTnLst>
                                </p:cTn>
                              </p:par>
                            </p:childTnLst>
                          </p:cTn>
                        </p:par>
                      </p:childTnLst>
                    </p:cTn>
                  </p:par>
                  <p:par>
                    <p:cTn id="149" fill="hold">
                      <p:stCondLst>
                        <p:cond delay="indefinite"/>
                      </p:stCondLst>
                      <p:childTnLst>
                        <p:par>
                          <p:cTn id="150" fill="hold">
                            <p:stCondLst>
                              <p:cond delay="0"/>
                            </p:stCondLst>
                            <p:childTnLst>
                              <p:par>
                                <p:cTn id="151" presetID="42" presetClass="entr" presetSubtype="0" fill="hold" nodeType="clickEffect">
                                  <p:stCondLst>
                                    <p:cond delay="0"/>
                                  </p:stCondLst>
                                  <p:childTnLst>
                                    <p:set>
                                      <p:cBhvr>
                                        <p:cTn id="152" dur="1" fill="hold">
                                          <p:stCondLst>
                                            <p:cond delay="0"/>
                                          </p:stCondLst>
                                        </p:cTn>
                                        <p:tgtEl>
                                          <p:spTgt spid="12">
                                            <p:txEl>
                                              <p:pRg st="0" end="0"/>
                                            </p:txEl>
                                          </p:spTgt>
                                        </p:tgtEl>
                                        <p:attrNameLst>
                                          <p:attrName>style.visibility</p:attrName>
                                        </p:attrNameLst>
                                      </p:cBhvr>
                                      <p:to>
                                        <p:strVal val="visible"/>
                                      </p:to>
                                    </p:set>
                                    <p:animEffect transition="in" filter="fade">
                                      <p:cBhvr>
                                        <p:cTn id="153" dur="1000"/>
                                        <p:tgtEl>
                                          <p:spTgt spid="12">
                                            <p:txEl>
                                              <p:pRg st="0" end="0"/>
                                            </p:txEl>
                                          </p:spTgt>
                                        </p:tgtEl>
                                      </p:cBhvr>
                                    </p:animEffect>
                                    <p:anim calcmode="lin" valueType="num">
                                      <p:cBhvr>
                                        <p:cTn id="15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5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6" fill="hold">
                      <p:stCondLst>
                        <p:cond delay="indefinite"/>
                      </p:stCondLst>
                      <p:childTnLst>
                        <p:par>
                          <p:cTn id="157" fill="hold">
                            <p:stCondLst>
                              <p:cond delay="0"/>
                            </p:stCondLst>
                            <p:childTnLst>
                              <p:par>
                                <p:cTn id="158" presetID="22" presetClass="entr" presetSubtype="1" fill="hold" grpId="0" nodeType="clickEffect">
                                  <p:stCondLst>
                                    <p:cond delay="0"/>
                                  </p:stCondLst>
                                  <p:childTnLst>
                                    <p:set>
                                      <p:cBhvr>
                                        <p:cTn id="159" dur="1" fill="hold">
                                          <p:stCondLst>
                                            <p:cond delay="0"/>
                                          </p:stCondLst>
                                        </p:cTn>
                                        <p:tgtEl>
                                          <p:spTgt spid="3"/>
                                        </p:tgtEl>
                                        <p:attrNameLst>
                                          <p:attrName>style.visibility</p:attrName>
                                        </p:attrNameLst>
                                      </p:cBhvr>
                                      <p:to>
                                        <p:strVal val="visible"/>
                                      </p:to>
                                    </p:set>
                                    <p:animEffect transition="in" filter="wipe(up)">
                                      <p:cBhvr>
                                        <p:cTn id="160" dur="500"/>
                                        <p:tgtEl>
                                          <p:spTgt spid="3"/>
                                        </p:tgtEl>
                                      </p:cBhvr>
                                    </p:animEffect>
                                  </p:childTnLst>
                                </p:cTn>
                              </p:par>
                            </p:childTnLst>
                          </p:cTn>
                        </p:par>
                      </p:childTnLst>
                    </p:cTn>
                  </p:par>
                  <p:par>
                    <p:cTn id="161" fill="hold">
                      <p:stCondLst>
                        <p:cond delay="indefinite"/>
                      </p:stCondLst>
                      <p:childTnLst>
                        <p:par>
                          <p:cTn id="162" fill="hold">
                            <p:stCondLst>
                              <p:cond delay="0"/>
                            </p:stCondLst>
                            <p:childTnLst>
                              <p:par>
                                <p:cTn id="163" presetID="16" presetClass="entr" presetSubtype="21" fill="hold" grpId="0" nodeType="clickEffect">
                                  <p:stCondLst>
                                    <p:cond delay="0"/>
                                  </p:stCondLst>
                                  <p:childTnLst>
                                    <p:set>
                                      <p:cBhvr>
                                        <p:cTn id="164" dur="1" fill="hold">
                                          <p:stCondLst>
                                            <p:cond delay="0"/>
                                          </p:stCondLst>
                                        </p:cTn>
                                        <p:tgtEl>
                                          <p:spTgt spid="232"/>
                                        </p:tgtEl>
                                        <p:attrNameLst>
                                          <p:attrName>style.visibility</p:attrName>
                                        </p:attrNameLst>
                                      </p:cBhvr>
                                      <p:to>
                                        <p:strVal val="visible"/>
                                      </p:to>
                                    </p:set>
                                    <p:animEffect transition="in" filter="barn(inVertical)">
                                      <p:cBhvr>
                                        <p:cTn id="165" dur="500"/>
                                        <p:tgtEl>
                                          <p:spTgt spid="232"/>
                                        </p:tgtEl>
                                      </p:cBhvr>
                                    </p:animEffect>
                                  </p:childTnLst>
                                </p:cTn>
                              </p:par>
                            </p:childTnLst>
                          </p:cTn>
                        </p:par>
                      </p:childTnLst>
                    </p:cTn>
                  </p:par>
                  <p:par>
                    <p:cTn id="166" fill="hold">
                      <p:stCondLst>
                        <p:cond delay="indefinite"/>
                      </p:stCondLst>
                      <p:childTnLst>
                        <p:par>
                          <p:cTn id="167" fill="hold">
                            <p:stCondLst>
                              <p:cond delay="0"/>
                            </p:stCondLst>
                            <p:childTnLst>
                              <p:par>
                                <p:cTn id="168" presetID="16" presetClass="entr" presetSubtype="21" fill="hold" grpId="0" nodeType="clickEffect">
                                  <p:stCondLst>
                                    <p:cond delay="0"/>
                                  </p:stCondLst>
                                  <p:childTnLst>
                                    <p:set>
                                      <p:cBhvr>
                                        <p:cTn id="169" dur="1" fill="hold">
                                          <p:stCondLst>
                                            <p:cond delay="0"/>
                                          </p:stCondLst>
                                        </p:cTn>
                                        <p:tgtEl>
                                          <p:spTgt spid="241"/>
                                        </p:tgtEl>
                                        <p:attrNameLst>
                                          <p:attrName>style.visibility</p:attrName>
                                        </p:attrNameLst>
                                      </p:cBhvr>
                                      <p:to>
                                        <p:strVal val="visible"/>
                                      </p:to>
                                    </p:set>
                                    <p:animEffect transition="in" filter="barn(inVertical)">
                                      <p:cBhvr>
                                        <p:cTn id="170" dur="500"/>
                                        <p:tgtEl>
                                          <p:spTgt spid="241"/>
                                        </p:tgtEl>
                                      </p:cBhvr>
                                    </p:animEffect>
                                  </p:childTnLst>
                                </p:cTn>
                              </p:par>
                            </p:childTnLst>
                          </p:cTn>
                        </p:par>
                        <p:par>
                          <p:cTn id="171" fill="hold">
                            <p:stCondLst>
                              <p:cond delay="500"/>
                            </p:stCondLst>
                            <p:childTnLst>
                              <p:par>
                                <p:cTn id="172" presetID="16" presetClass="entr" presetSubtype="21" fill="hold" grpId="0" nodeType="afterEffect">
                                  <p:stCondLst>
                                    <p:cond delay="0"/>
                                  </p:stCondLst>
                                  <p:childTnLst>
                                    <p:set>
                                      <p:cBhvr>
                                        <p:cTn id="173" dur="1" fill="hold">
                                          <p:stCondLst>
                                            <p:cond delay="0"/>
                                          </p:stCondLst>
                                        </p:cTn>
                                        <p:tgtEl>
                                          <p:spTgt spid="244"/>
                                        </p:tgtEl>
                                        <p:attrNameLst>
                                          <p:attrName>style.visibility</p:attrName>
                                        </p:attrNameLst>
                                      </p:cBhvr>
                                      <p:to>
                                        <p:strVal val="visible"/>
                                      </p:to>
                                    </p:set>
                                    <p:animEffect transition="in" filter="barn(inVertical)">
                                      <p:cBhvr>
                                        <p:cTn id="174" dur="500"/>
                                        <p:tgtEl>
                                          <p:spTgt spid="244"/>
                                        </p:tgtEl>
                                      </p:cBhvr>
                                    </p:animEffect>
                                  </p:childTnLst>
                                </p:cTn>
                              </p:par>
                            </p:childTnLst>
                          </p:cTn>
                        </p:par>
                        <p:par>
                          <p:cTn id="175" fill="hold">
                            <p:stCondLst>
                              <p:cond delay="1000"/>
                            </p:stCondLst>
                            <p:childTnLst>
                              <p:par>
                                <p:cTn id="176" presetID="42" presetClass="entr" presetSubtype="0" fill="hold" nodeType="afterEffect">
                                  <p:stCondLst>
                                    <p:cond delay="1000"/>
                                  </p:stCondLst>
                                  <p:childTnLst>
                                    <p:set>
                                      <p:cBhvr>
                                        <p:cTn id="177" dur="1" fill="hold">
                                          <p:stCondLst>
                                            <p:cond delay="0"/>
                                          </p:stCondLst>
                                        </p:cTn>
                                        <p:tgtEl>
                                          <p:spTgt spid="306">
                                            <p:txEl>
                                              <p:pRg st="0" end="0"/>
                                            </p:txEl>
                                          </p:spTgt>
                                        </p:tgtEl>
                                        <p:attrNameLst>
                                          <p:attrName>style.visibility</p:attrName>
                                        </p:attrNameLst>
                                      </p:cBhvr>
                                      <p:to>
                                        <p:strVal val="visible"/>
                                      </p:to>
                                    </p:set>
                                    <p:animEffect transition="in" filter="fade">
                                      <p:cBhvr>
                                        <p:cTn id="178" dur="1000"/>
                                        <p:tgtEl>
                                          <p:spTgt spid="306">
                                            <p:txEl>
                                              <p:pRg st="0" end="0"/>
                                            </p:txEl>
                                          </p:spTgt>
                                        </p:tgtEl>
                                      </p:cBhvr>
                                    </p:animEffect>
                                    <p:anim calcmode="lin" valueType="num">
                                      <p:cBhvr>
                                        <p:cTn id="179" dur="1000" fill="hold"/>
                                        <p:tgtEl>
                                          <p:spTgt spid="306">
                                            <p:txEl>
                                              <p:pRg st="0" end="0"/>
                                            </p:txEl>
                                          </p:spTgt>
                                        </p:tgtEl>
                                        <p:attrNameLst>
                                          <p:attrName>ppt_x</p:attrName>
                                        </p:attrNameLst>
                                      </p:cBhvr>
                                      <p:tavLst>
                                        <p:tav tm="0">
                                          <p:val>
                                            <p:strVal val="#ppt_x"/>
                                          </p:val>
                                        </p:tav>
                                        <p:tav tm="100000">
                                          <p:val>
                                            <p:strVal val="#ppt_x"/>
                                          </p:val>
                                        </p:tav>
                                      </p:tavLst>
                                    </p:anim>
                                    <p:anim calcmode="lin" valueType="num">
                                      <p:cBhvr>
                                        <p:cTn id="180" dur="1000" fill="hold"/>
                                        <p:tgtEl>
                                          <p:spTgt spid="30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1" fill="hold">
                      <p:stCondLst>
                        <p:cond delay="indefinite"/>
                      </p:stCondLst>
                      <p:childTnLst>
                        <p:par>
                          <p:cTn id="182" fill="hold">
                            <p:stCondLst>
                              <p:cond delay="0"/>
                            </p:stCondLst>
                            <p:childTnLst>
                              <p:par>
                                <p:cTn id="183" presetID="26" presetClass="entr" presetSubtype="0" fill="hold" grpId="0" nodeType="clickEffect">
                                  <p:stCondLst>
                                    <p:cond delay="0"/>
                                  </p:stCondLst>
                                  <p:childTnLst>
                                    <p:set>
                                      <p:cBhvr>
                                        <p:cTn id="184" dur="1" fill="hold">
                                          <p:stCondLst>
                                            <p:cond delay="0"/>
                                          </p:stCondLst>
                                        </p:cTn>
                                        <p:tgtEl>
                                          <p:spTgt spid="2"/>
                                        </p:tgtEl>
                                        <p:attrNameLst>
                                          <p:attrName>style.visibility</p:attrName>
                                        </p:attrNameLst>
                                      </p:cBhvr>
                                      <p:to>
                                        <p:strVal val="visible"/>
                                      </p:to>
                                    </p:set>
                                    <p:animEffect transition="in" filter="wipe(down)">
                                      <p:cBhvr>
                                        <p:cTn id="185" dur="580">
                                          <p:stCondLst>
                                            <p:cond delay="0"/>
                                          </p:stCondLst>
                                        </p:cTn>
                                        <p:tgtEl>
                                          <p:spTgt spid="2"/>
                                        </p:tgtEl>
                                      </p:cBhvr>
                                    </p:animEffect>
                                    <p:anim calcmode="lin" valueType="num">
                                      <p:cBhvr>
                                        <p:cTn id="18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91" dur="26">
                                          <p:stCondLst>
                                            <p:cond delay="650"/>
                                          </p:stCondLst>
                                        </p:cTn>
                                        <p:tgtEl>
                                          <p:spTgt spid="2"/>
                                        </p:tgtEl>
                                      </p:cBhvr>
                                      <p:to x="100000" y="60000"/>
                                    </p:animScale>
                                    <p:animScale>
                                      <p:cBhvr>
                                        <p:cTn id="192" dur="166" decel="50000">
                                          <p:stCondLst>
                                            <p:cond delay="676"/>
                                          </p:stCondLst>
                                        </p:cTn>
                                        <p:tgtEl>
                                          <p:spTgt spid="2"/>
                                        </p:tgtEl>
                                      </p:cBhvr>
                                      <p:to x="100000" y="100000"/>
                                    </p:animScale>
                                    <p:animScale>
                                      <p:cBhvr>
                                        <p:cTn id="193" dur="26">
                                          <p:stCondLst>
                                            <p:cond delay="1312"/>
                                          </p:stCondLst>
                                        </p:cTn>
                                        <p:tgtEl>
                                          <p:spTgt spid="2"/>
                                        </p:tgtEl>
                                      </p:cBhvr>
                                      <p:to x="100000" y="80000"/>
                                    </p:animScale>
                                    <p:animScale>
                                      <p:cBhvr>
                                        <p:cTn id="194" dur="166" decel="50000">
                                          <p:stCondLst>
                                            <p:cond delay="1338"/>
                                          </p:stCondLst>
                                        </p:cTn>
                                        <p:tgtEl>
                                          <p:spTgt spid="2"/>
                                        </p:tgtEl>
                                      </p:cBhvr>
                                      <p:to x="100000" y="100000"/>
                                    </p:animScale>
                                    <p:animScale>
                                      <p:cBhvr>
                                        <p:cTn id="195" dur="26">
                                          <p:stCondLst>
                                            <p:cond delay="1642"/>
                                          </p:stCondLst>
                                        </p:cTn>
                                        <p:tgtEl>
                                          <p:spTgt spid="2"/>
                                        </p:tgtEl>
                                      </p:cBhvr>
                                      <p:to x="100000" y="90000"/>
                                    </p:animScale>
                                    <p:animScale>
                                      <p:cBhvr>
                                        <p:cTn id="196" dur="166" decel="50000">
                                          <p:stCondLst>
                                            <p:cond delay="1668"/>
                                          </p:stCondLst>
                                        </p:cTn>
                                        <p:tgtEl>
                                          <p:spTgt spid="2"/>
                                        </p:tgtEl>
                                      </p:cBhvr>
                                      <p:to x="100000" y="100000"/>
                                    </p:animScale>
                                    <p:animScale>
                                      <p:cBhvr>
                                        <p:cTn id="197" dur="26">
                                          <p:stCondLst>
                                            <p:cond delay="1808"/>
                                          </p:stCondLst>
                                        </p:cTn>
                                        <p:tgtEl>
                                          <p:spTgt spid="2"/>
                                        </p:tgtEl>
                                      </p:cBhvr>
                                      <p:to x="100000" y="95000"/>
                                    </p:animScale>
                                    <p:animScale>
                                      <p:cBhvr>
                                        <p:cTn id="198"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 grpId="0" animBg="1"/>
      <p:bldP spid="205" grpId="0" animBg="1"/>
      <p:bldP spid="206" grpId="0" animBg="1"/>
      <p:bldP spid="207" grpId="0" animBg="1"/>
      <p:bldP spid="208" grpId="0" animBg="1"/>
      <p:bldP spid="210" grpId="0" animBg="1"/>
      <p:bldP spid="211" grpId="0" animBg="1"/>
      <p:bldP spid="212" grpId="0" animBg="1"/>
      <p:bldP spid="213" grpId="0" animBg="1"/>
      <p:bldP spid="214" grpId="0" animBg="1"/>
      <p:bldP spid="215" grpId="0" animBg="1"/>
      <p:bldP spid="216" grpId="0" animBg="1"/>
      <p:bldP spid="217" grpId="0" animBg="1"/>
      <p:bldP spid="233" grpId="0" animBg="1"/>
      <p:bldP spid="234" grpId="0" animBg="1"/>
      <p:bldP spid="235" grpId="0" animBg="1"/>
      <p:bldP spid="236" grpId="0" animBg="1"/>
      <p:bldP spid="237" grpId="0" animBg="1"/>
      <p:bldP spid="238" grpId="0" animBg="1"/>
      <p:bldP spid="239" grpId="0" animBg="1"/>
      <p:bldP spid="240" grpId="0" animBg="1"/>
      <p:bldP spid="242" grpId="0" animBg="1"/>
      <p:bldP spid="243"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11" grpId="0"/>
      <p:bldP spid="293" grpId="0"/>
      <p:bldP spid="297" grpId="0" animBg="1"/>
      <p:bldP spid="300" grpId="0" animBg="1"/>
      <p:bldP spid="2" grpId="0"/>
      <p:bldP spid="232" grpId="0" animBg="1"/>
      <p:bldP spid="294" grpId="0" animBg="1"/>
      <p:bldP spid="241" grpId="0" animBg="1"/>
      <p:bldP spid="244" grpId="0" animBg="1"/>
      <p:bldP spid="3" grpId="0" animBg="1"/>
    </p:bld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48400" y="123967"/>
            <a:ext cx="5158252" cy="523220"/>
          </a:xfrm>
          <a:prstGeom prst="rect">
            <a:avLst/>
          </a:prstGeom>
          <a:noFill/>
        </p:spPr>
        <p:txBody>
          <a:bodyPr wrap="square" rtlCol="0">
            <a:spAutoFit/>
          </a:bodyPr>
          <a:lstStyle/>
          <a:p>
            <a:pPr algn="r" rtl="1"/>
            <a:r>
              <a:rPr lang="fa-IR" sz="2800" b="1" dirty="0"/>
              <a:t>تعداد سنجش ماده کنترل </a:t>
            </a:r>
            <a:r>
              <a:rPr lang="en-US" sz="2800" b="1" dirty="0"/>
              <a:t>N</a:t>
            </a:r>
          </a:p>
        </p:txBody>
      </p:sp>
      <p:graphicFrame>
        <p:nvGraphicFramePr>
          <p:cNvPr id="7" name="Table 6"/>
          <p:cNvGraphicFramePr>
            <a:graphicFrameLocks noGrp="1"/>
          </p:cNvGraphicFramePr>
          <p:nvPr/>
        </p:nvGraphicFramePr>
        <p:xfrm>
          <a:off x="4147403" y="1770539"/>
          <a:ext cx="5943600" cy="4572001"/>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653143">
                <a:tc gridSpan="3">
                  <a:txBody>
                    <a:bodyPr/>
                    <a:lstStyle/>
                    <a:p>
                      <a:pPr algn="ctr"/>
                      <a:r>
                        <a:rPr lang="en-US" sz="2400" b="1" dirty="0"/>
                        <a:t>Rejection</a:t>
                      </a:r>
                      <a:r>
                        <a:rPr lang="en-US" sz="2400" b="1" baseline="0" dirty="0"/>
                        <a:t> Probability of 1:2s for shift = 1 SD</a:t>
                      </a:r>
                      <a:endParaRPr lang="en-US" sz="2400" b="1" dirty="0"/>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653143">
                <a:tc>
                  <a:txBody>
                    <a:bodyPr/>
                    <a:lstStyle/>
                    <a:p>
                      <a:pPr algn="ctr"/>
                      <a:r>
                        <a:rPr lang="en-US" sz="3200" b="1" dirty="0">
                          <a:solidFill>
                            <a:srgbClr val="FF0000"/>
                          </a:solidFill>
                        </a:rPr>
                        <a:t>N</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3200" b="1" dirty="0">
                          <a:solidFill>
                            <a:srgbClr val="FF0000"/>
                          </a:solidFill>
                        </a:rPr>
                        <a:t>%Ped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3200" b="1" dirty="0">
                          <a:solidFill>
                            <a:srgbClr val="FF0000"/>
                          </a:solidFill>
                        </a:rPr>
                        <a:t>%Pfr</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r h="653143">
                <a:tc>
                  <a:txBody>
                    <a:bodyPr/>
                    <a:lstStyle/>
                    <a:p>
                      <a:pPr algn="ctr"/>
                      <a:r>
                        <a:rPr lang="en-US" sz="3200" b="1" dirty="0"/>
                        <a:t>1</a:t>
                      </a:r>
                    </a:p>
                  </a:txBody>
                  <a:tcPr anchor="ctr">
                    <a:lnR w="12700" cap="flat" cmpd="sng" algn="ctr">
                      <a:solidFill>
                        <a:schemeClr val="tx1"/>
                      </a:solidFill>
                      <a:prstDash val="solid"/>
                      <a:round/>
                      <a:headEnd type="none" w="med" len="med"/>
                      <a:tailEnd type="none" w="med" len="med"/>
                    </a:lnR>
                  </a:tcPr>
                </a:tc>
                <a:tc>
                  <a:txBody>
                    <a:bodyPr/>
                    <a:lstStyle/>
                    <a:p>
                      <a:pPr algn="ctr"/>
                      <a:r>
                        <a:rPr lang="en-US" sz="3200" b="1" dirty="0"/>
                        <a:t>15.9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1" dirty="0"/>
                        <a:t>4.6</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653143">
                <a:tc>
                  <a:txBody>
                    <a:bodyPr/>
                    <a:lstStyle/>
                    <a:p>
                      <a:pPr algn="ctr"/>
                      <a:r>
                        <a:rPr lang="en-US" sz="3200" b="1" dirty="0"/>
                        <a:t>2</a:t>
                      </a:r>
                    </a:p>
                  </a:txBody>
                  <a:tcPr anchor="ctr">
                    <a:lnR w="12700" cap="flat" cmpd="sng" algn="ctr">
                      <a:solidFill>
                        <a:schemeClr val="tx1"/>
                      </a:solidFill>
                      <a:prstDash val="solid"/>
                      <a:round/>
                      <a:headEnd type="none" w="med" len="med"/>
                      <a:tailEnd type="none" w="med" len="med"/>
                    </a:lnR>
                  </a:tcPr>
                </a:tc>
                <a:tc>
                  <a:txBody>
                    <a:bodyPr/>
                    <a:lstStyle/>
                    <a:p>
                      <a:pPr algn="ctr"/>
                      <a:r>
                        <a:rPr lang="en-US" sz="3200" b="1" dirty="0"/>
                        <a:t>29.3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1" dirty="0"/>
                        <a:t>8.9</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653143">
                <a:tc>
                  <a:txBody>
                    <a:bodyPr/>
                    <a:lstStyle/>
                    <a:p>
                      <a:pPr algn="ctr"/>
                      <a:r>
                        <a:rPr lang="en-US" sz="3200" b="1" dirty="0"/>
                        <a:t>3</a:t>
                      </a:r>
                    </a:p>
                  </a:txBody>
                  <a:tcPr anchor="ctr">
                    <a:lnR w="12700" cap="flat" cmpd="sng" algn="ctr">
                      <a:solidFill>
                        <a:schemeClr val="tx1"/>
                      </a:solidFill>
                      <a:prstDash val="solid"/>
                      <a:round/>
                      <a:headEnd type="none" w="med" len="med"/>
                      <a:tailEnd type="none" w="med" len="med"/>
                    </a:lnR>
                  </a:tcPr>
                </a:tc>
                <a:tc>
                  <a:txBody>
                    <a:bodyPr/>
                    <a:lstStyle/>
                    <a:p>
                      <a:pPr algn="ctr"/>
                      <a:r>
                        <a:rPr lang="en-US" sz="3200" b="1" dirty="0"/>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1" dirty="0"/>
                        <a:t>13</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653143">
                <a:tc>
                  <a:txBody>
                    <a:bodyPr/>
                    <a:lstStyle/>
                    <a:p>
                      <a:pPr algn="ctr"/>
                      <a:r>
                        <a:rPr lang="en-US" sz="3200" b="1" dirty="0"/>
                        <a:t>4</a:t>
                      </a:r>
                    </a:p>
                  </a:txBody>
                  <a:tcPr anchor="ctr">
                    <a:lnR w="12700" cap="flat" cmpd="sng" algn="ctr">
                      <a:solidFill>
                        <a:schemeClr val="tx1"/>
                      </a:solidFill>
                      <a:prstDash val="solid"/>
                      <a:round/>
                      <a:headEnd type="none" w="med" len="med"/>
                      <a:tailEnd type="none" w="med" len="med"/>
                    </a:lnR>
                  </a:tcPr>
                </a:tc>
                <a:tc>
                  <a:txBody>
                    <a:bodyPr/>
                    <a:lstStyle/>
                    <a:p>
                      <a:pPr algn="ctr"/>
                      <a:r>
                        <a:rPr lang="en-US" sz="3200" b="1"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1" dirty="0"/>
                        <a:t>17</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653143">
                <a:tc>
                  <a:txBody>
                    <a:bodyPr/>
                    <a:lstStyle/>
                    <a:p>
                      <a:pPr algn="ctr"/>
                      <a:r>
                        <a:rPr lang="en-US" sz="3200" b="1" dirty="0"/>
                        <a:t>5</a:t>
                      </a:r>
                    </a:p>
                  </a:txBody>
                  <a:tcPr anchor="ctr">
                    <a:lnR w="12700" cap="flat" cmpd="sng" algn="ctr">
                      <a:solidFill>
                        <a:schemeClr val="tx1"/>
                      </a:solidFill>
                      <a:prstDash val="solid"/>
                      <a:round/>
                      <a:headEnd type="none" w="med" len="med"/>
                      <a:tailEnd type="none" w="med" len="med"/>
                    </a:lnR>
                  </a:tcPr>
                </a:tc>
                <a:tc>
                  <a:txBody>
                    <a:bodyPr/>
                    <a:lstStyle/>
                    <a:p>
                      <a:pPr algn="ctr"/>
                      <a:r>
                        <a:rPr lang="en-US" sz="3200" b="1" dirty="0"/>
                        <a:t>87.9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1" dirty="0"/>
                        <a:t>20.8</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3" name="Rectangle 2"/>
          <p:cNvSpPr/>
          <p:nvPr/>
        </p:nvSpPr>
        <p:spPr>
          <a:xfrm>
            <a:off x="8117058" y="2433711"/>
            <a:ext cx="1955410" cy="3868615"/>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94558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4147403" y="1770539"/>
          <a:ext cx="5943600" cy="4572001"/>
        </p:xfrm>
        <a:graphic>
          <a:graphicData uri="http://schemas.openxmlformats.org/drawingml/2006/table">
            <a:tbl>
              <a:tblPr firstRow="1" bandRow="1">
                <a:tableStyleId>{5C22544A-7EE6-4342-B048-85BDC9FD1C3A}</a:tableStyleId>
              </a:tblPr>
              <a:tblGrid>
                <a:gridCol w="19812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653143">
                <a:tc gridSpan="3">
                  <a:txBody>
                    <a:bodyPr/>
                    <a:lstStyle/>
                    <a:p>
                      <a:pPr algn="ctr"/>
                      <a:r>
                        <a:rPr lang="en-US" sz="2400" b="1" dirty="0"/>
                        <a:t>Rejection</a:t>
                      </a:r>
                      <a:r>
                        <a:rPr lang="en-US" sz="2400" b="1" baseline="0" dirty="0"/>
                        <a:t> Probability of 1:2s for shift = 1 SD</a:t>
                      </a:r>
                      <a:endParaRPr lang="en-US" sz="2400" b="1" dirty="0"/>
                    </a:p>
                  </a:txBody>
                  <a:tcPr anchor="ct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653143">
                <a:tc>
                  <a:txBody>
                    <a:bodyPr/>
                    <a:lstStyle/>
                    <a:p>
                      <a:pPr algn="ctr"/>
                      <a:r>
                        <a:rPr lang="en-US" sz="3200" b="1" dirty="0">
                          <a:solidFill>
                            <a:srgbClr val="FF0000"/>
                          </a:solidFill>
                        </a:rPr>
                        <a:t>N</a:t>
                      </a:r>
                    </a:p>
                  </a:txBody>
                  <a:tcPr anchor="ctr">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3200" b="1" dirty="0">
                          <a:solidFill>
                            <a:srgbClr val="FF0000"/>
                          </a:solidFill>
                        </a:rPr>
                        <a:t>%Ped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3200" b="1" dirty="0">
                          <a:solidFill>
                            <a:srgbClr val="FF0000"/>
                          </a:solidFill>
                        </a:rPr>
                        <a:t>%Pfr</a:t>
                      </a:r>
                    </a:p>
                  </a:txBody>
                  <a:tcPr anchor="ctr">
                    <a:lnL w="12700" cap="flat" cmpd="sng" algn="ctr">
                      <a:solidFill>
                        <a:schemeClr val="tx1"/>
                      </a:solidFill>
                      <a:prstDash val="solid"/>
                      <a:round/>
                      <a:headEnd type="none" w="med" len="med"/>
                      <a:tailEnd type="none" w="med" len="med"/>
                    </a:lnL>
                    <a:solidFill>
                      <a:schemeClr val="bg1"/>
                    </a:solidFill>
                  </a:tcPr>
                </a:tc>
                <a:extLst>
                  <a:ext uri="{0D108BD9-81ED-4DB2-BD59-A6C34878D82A}">
                    <a16:rowId xmlns:a16="http://schemas.microsoft.com/office/drawing/2014/main" val="10001"/>
                  </a:ext>
                </a:extLst>
              </a:tr>
              <a:tr h="653143">
                <a:tc>
                  <a:txBody>
                    <a:bodyPr/>
                    <a:lstStyle/>
                    <a:p>
                      <a:pPr algn="ctr"/>
                      <a:r>
                        <a:rPr lang="en-US" sz="3200" b="1" dirty="0"/>
                        <a:t>1</a:t>
                      </a:r>
                    </a:p>
                  </a:txBody>
                  <a:tcPr anchor="ctr">
                    <a:lnR w="12700" cap="flat" cmpd="sng" algn="ctr">
                      <a:solidFill>
                        <a:schemeClr val="tx1"/>
                      </a:solidFill>
                      <a:prstDash val="solid"/>
                      <a:round/>
                      <a:headEnd type="none" w="med" len="med"/>
                      <a:tailEnd type="none" w="med" len="med"/>
                    </a:lnR>
                  </a:tcPr>
                </a:tc>
                <a:tc>
                  <a:txBody>
                    <a:bodyPr/>
                    <a:lstStyle/>
                    <a:p>
                      <a:pPr algn="ctr"/>
                      <a:r>
                        <a:rPr lang="en-US" sz="3200" b="1" dirty="0"/>
                        <a:t>15.9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1" dirty="0"/>
                        <a:t>4.6</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653143">
                <a:tc>
                  <a:txBody>
                    <a:bodyPr/>
                    <a:lstStyle/>
                    <a:p>
                      <a:pPr algn="ctr"/>
                      <a:r>
                        <a:rPr lang="en-US" sz="3200" b="1" dirty="0"/>
                        <a:t>2</a:t>
                      </a:r>
                    </a:p>
                  </a:txBody>
                  <a:tcPr anchor="ctr">
                    <a:lnR w="12700" cap="flat" cmpd="sng" algn="ctr">
                      <a:solidFill>
                        <a:schemeClr val="tx1"/>
                      </a:solidFill>
                      <a:prstDash val="solid"/>
                      <a:round/>
                      <a:headEnd type="none" w="med" len="med"/>
                      <a:tailEnd type="none" w="med" len="med"/>
                    </a:lnR>
                  </a:tcPr>
                </a:tc>
                <a:tc>
                  <a:txBody>
                    <a:bodyPr/>
                    <a:lstStyle/>
                    <a:p>
                      <a:pPr algn="ctr"/>
                      <a:r>
                        <a:rPr lang="en-US" sz="3200" b="1" dirty="0"/>
                        <a:t>29.3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1" dirty="0"/>
                        <a:t>8.9</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653143">
                <a:tc>
                  <a:txBody>
                    <a:bodyPr/>
                    <a:lstStyle/>
                    <a:p>
                      <a:pPr algn="ctr"/>
                      <a:r>
                        <a:rPr lang="en-US" sz="3200" b="1" dirty="0"/>
                        <a:t>3</a:t>
                      </a:r>
                    </a:p>
                  </a:txBody>
                  <a:tcPr anchor="ctr">
                    <a:lnR w="12700" cap="flat" cmpd="sng" algn="ctr">
                      <a:solidFill>
                        <a:schemeClr val="tx1"/>
                      </a:solidFill>
                      <a:prstDash val="solid"/>
                      <a:round/>
                      <a:headEnd type="none" w="med" len="med"/>
                      <a:tailEnd type="none" w="med" len="med"/>
                    </a:lnR>
                  </a:tcPr>
                </a:tc>
                <a:tc>
                  <a:txBody>
                    <a:bodyPr/>
                    <a:lstStyle/>
                    <a:p>
                      <a:pPr algn="ctr"/>
                      <a:r>
                        <a:rPr lang="en-US" sz="3200" b="1" dirty="0"/>
                        <a:t>40.5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1" dirty="0"/>
                        <a:t>13</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653143">
                <a:tc>
                  <a:txBody>
                    <a:bodyPr/>
                    <a:lstStyle/>
                    <a:p>
                      <a:pPr algn="ctr"/>
                      <a:r>
                        <a:rPr lang="en-US" sz="3200" b="1" dirty="0"/>
                        <a:t>4</a:t>
                      </a:r>
                    </a:p>
                  </a:txBody>
                  <a:tcPr anchor="ctr">
                    <a:lnR w="12700" cap="flat" cmpd="sng" algn="ctr">
                      <a:solidFill>
                        <a:schemeClr val="tx1"/>
                      </a:solidFill>
                      <a:prstDash val="solid"/>
                      <a:round/>
                      <a:headEnd type="none" w="med" len="med"/>
                      <a:tailEnd type="none" w="med" len="med"/>
                    </a:lnR>
                  </a:tcPr>
                </a:tc>
                <a:tc>
                  <a:txBody>
                    <a:bodyPr/>
                    <a:lstStyle/>
                    <a:p>
                      <a:pPr algn="ctr"/>
                      <a:r>
                        <a:rPr lang="en-US" sz="3200" b="1"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1" dirty="0"/>
                        <a:t>17</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653143">
                <a:tc>
                  <a:txBody>
                    <a:bodyPr/>
                    <a:lstStyle/>
                    <a:p>
                      <a:pPr algn="ctr"/>
                      <a:r>
                        <a:rPr lang="en-US" sz="3200" b="1" dirty="0"/>
                        <a:t>5</a:t>
                      </a:r>
                    </a:p>
                  </a:txBody>
                  <a:tcPr anchor="ctr">
                    <a:lnR w="12700" cap="flat" cmpd="sng" algn="ctr">
                      <a:solidFill>
                        <a:schemeClr val="tx1"/>
                      </a:solidFill>
                      <a:prstDash val="solid"/>
                      <a:round/>
                      <a:headEnd type="none" w="med" len="med"/>
                      <a:tailEnd type="none" w="med" len="med"/>
                    </a:lnR>
                  </a:tcPr>
                </a:tc>
                <a:tc>
                  <a:txBody>
                    <a:bodyPr/>
                    <a:lstStyle/>
                    <a:p>
                      <a:pPr algn="ctr"/>
                      <a:r>
                        <a:rPr lang="en-US" sz="3200" b="1" dirty="0"/>
                        <a:t>87.9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n-US" sz="3200" b="1" dirty="0"/>
                        <a:t>20.8</a:t>
                      </a:r>
                    </a:p>
                  </a:txBody>
                  <a:tcPr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bl>
          </a:graphicData>
        </a:graphic>
      </p:graphicFrame>
      <p:sp>
        <p:nvSpPr>
          <p:cNvPr id="3" name="Rectangle 2"/>
          <p:cNvSpPr/>
          <p:nvPr/>
        </p:nvSpPr>
        <p:spPr>
          <a:xfrm>
            <a:off x="8117058" y="2433711"/>
            <a:ext cx="1955410" cy="38686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124200" y="914400"/>
            <a:ext cx="7874780" cy="461665"/>
          </a:xfrm>
          <a:prstGeom prst="rect">
            <a:avLst/>
          </a:prstGeom>
          <a:noFill/>
        </p:spPr>
        <p:txBody>
          <a:bodyPr wrap="square" rtlCol="0">
            <a:spAutoFit/>
          </a:bodyPr>
          <a:lstStyle/>
          <a:p>
            <a:pPr marL="342900" indent="-342900" algn="r" rtl="1">
              <a:buFont typeface="Wingdings" panose="05000000000000000000" pitchFamily="2" charset="2"/>
              <a:buChar char="Ø"/>
            </a:pPr>
            <a:r>
              <a:rPr lang="fa-IR" sz="2400" b="1" dirty="0"/>
              <a:t>هرچه </a:t>
            </a:r>
            <a:r>
              <a:rPr lang="en-US" sz="2400" b="1" dirty="0"/>
              <a:t>N</a:t>
            </a:r>
            <a:r>
              <a:rPr lang="fa-IR" sz="2400" b="1" dirty="0"/>
              <a:t> بزرگتر، </a:t>
            </a:r>
            <a:r>
              <a:rPr lang="en-US" sz="2400" b="1" dirty="0"/>
              <a:t>Ped</a:t>
            </a:r>
            <a:r>
              <a:rPr lang="fa-IR" sz="2400" b="1" dirty="0"/>
              <a:t> و </a:t>
            </a:r>
            <a:r>
              <a:rPr lang="en-US" sz="2400" b="1" dirty="0"/>
              <a:t>Pfr</a:t>
            </a:r>
            <a:r>
              <a:rPr lang="fa-IR" sz="2400" b="1" dirty="0"/>
              <a:t> بزرگتر</a:t>
            </a:r>
            <a:endParaRPr lang="en-US" sz="2400" b="1" dirty="0">
              <a:solidFill>
                <a:srgbClr val="FF0000"/>
              </a:solidFill>
            </a:endParaRPr>
          </a:p>
        </p:txBody>
      </p:sp>
      <p:sp>
        <p:nvSpPr>
          <p:cNvPr id="8" name="TextBox 7"/>
          <p:cNvSpPr txBox="1"/>
          <p:nvPr/>
        </p:nvSpPr>
        <p:spPr>
          <a:xfrm>
            <a:off x="6248400" y="123967"/>
            <a:ext cx="5158252" cy="523220"/>
          </a:xfrm>
          <a:prstGeom prst="rect">
            <a:avLst/>
          </a:prstGeom>
          <a:noFill/>
        </p:spPr>
        <p:txBody>
          <a:bodyPr wrap="square" rtlCol="0">
            <a:spAutoFit/>
          </a:bodyPr>
          <a:lstStyle/>
          <a:p>
            <a:pPr algn="r" rtl="1"/>
            <a:r>
              <a:rPr lang="fa-IR" sz="2800" b="1" dirty="0"/>
              <a:t>تعداد سنجش ماده کنترل </a:t>
            </a:r>
            <a:r>
              <a:rPr lang="en-US" sz="2800" b="1" dirty="0"/>
              <a:t>N</a:t>
            </a:r>
          </a:p>
        </p:txBody>
      </p:sp>
    </p:spTree>
    <p:extLst>
      <p:ext uri="{BB962C8B-B14F-4D97-AF65-F5344CB8AC3E}">
        <p14:creationId xmlns:p14="http://schemas.microsoft.com/office/powerpoint/2010/main" val="269343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xit" presetSubtype="10" fill="hold" grpId="0" nodeType="withEffect">
                                  <p:stCondLst>
                                    <p:cond delay="0"/>
                                  </p:stCondLst>
                                  <p:childTnLst>
                                    <p:animEffect transition="out" filter="randombar(horizontal)">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21189272"/>
              </p:ext>
            </p:extLst>
          </p:nvPr>
        </p:nvGraphicFramePr>
        <p:xfrm>
          <a:off x="419355" y="2060848"/>
          <a:ext cx="7106702" cy="3918858"/>
        </p:xfrm>
        <a:graphic>
          <a:graphicData uri="http://schemas.openxmlformats.org/drawingml/2006/table">
            <a:tbl>
              <a:tblPr firstRow="1" bandRow="1">
                <a:tableStyleId>{5C22544A-7EE6-4342-B048-85BDC9FD1C3A}</a:tableStyleId>
              </a:tblPr>
              <a:tblGrid>
                <a:gridCol w="4780844">
                  <a:extLst>
                    <a:ext uri="{9D8B030D-6E8A-4147-A177-3AD203B41FA5}">
                      <a16:colId xmlns:a16="http://schemas.microsoft.com/office/drawing/2014/main" val="20000"/>
                    </a:ext>
                  </a:extLst>
                </a:gridCol>
                <a:gridCol w="1116037">
                  <a:extLst>
                    <a:ext uri="{9D8B030D-6E8A-4147-A177-3AD203B41FA5}">
                      <a16:colId xmlns:a16="http://schemas.microsoft.com/office/drawing/2014/main" val="20001"/>
                    </a:ext>
                  </a:extLst>
                </a:gridCol>
                <a:gridCol w="1209821">
                  <a:extLst>
                    <a:ext uri="{9D8B030D-6E8A-4147-A177-3AD203B41FA5}">
                      <a16:colId xmlns:a16="http://schemas.microsoft.com/office/drawing/2014/main" val="20002"/>
                    </a:ext>
                  </a:extLst>
                </a:gridCol>
              </a:tblGrid>
              <a:tr h="653143">
                <a:tc gridSpan="3">
                  <a:txBody>
                    <a:bodyPr/>
                    <a:lstStyle/>
                    <a:p>
                      <a:pPr algn="ctr"/>
                      <a:r>
                        <a:rPr lang="en-US" sz="2800" b="1" dirty="0"/>
                        <a:t>Rejection</a:t>
                      </a:r>
                      <a:r>
                        <a:rPr lang="en-US" sz="2800" b="1" baseline="0" dirty="0"/>
                        <a:t> Probability for shift = 2 SD</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653143">
                <a:tc>
                  <a:txBody>
                    <a:bodyPr/>
                    <a:lstStyle/>
                    <a:p>
                      <a:pPr algn="ctr"/>
                      <a:r>
                        <a:rPr lang="en-US" sz="2800" b="1" dirty="0">
                          <a:solidFill>
                            <a:srgbClr val="FF0000"/>
                          </a:solidFill>
                        </a:rPr>
                        <a:t>QC plan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solidFill>
                            <a:srgbClr val="FF0000"/>
                          </a:solidFill>
                        </a:rPr>
                        <a:t>%Ped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800" b="1" dirty="0">
                          <a:solidFill>
                            <a:srgbClr val="FF0000"/>
                          </a:solidFill>
                        </a:rPr>
                        <a:t>%Pfr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653143">
                <a:tc>
                  <a:txBody>
                    <a:bodyPr/>
                    <a:lstStyle/>
                    <a:p>
                      <a:pPr algn="l"/>
                      <a:r>
                        <a:rPr lang="en-US" sz="2800" b="1" dirty="0">
                          <a:solidFill>
                            <a:srgbClr val="FF0000"/>
                          </a:solidFill>
                        </a:rPr>
                        <a:t>N2</a:t>
                      </a:r>
                      <a:r>
                        <a:rPr lang="fa-IR" sz="2800" b="1" dirty="0"/>
                        <a:t>   </a:t>
                      </a:r>
                      <a:r>
                        <a:rPr lang="en-US" sz="2800" b="1" dirty="0"/>
                        <a:t>1:3s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12.8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653143">
                <a:tc>
                  <a:txBody>
                    <a:bodyPr/>
                    <a:lstStyle/>
                    <a:p>
                      <a:pPr algn="l"/>
                      <a:r>
                        <a:rPr lang="en-US" sz="2800" b="1" kern="1200" dirty="0">
                          <a:solidFill>
                            <a:srgbClr val="FF0000"/>
                          </a:solidFill>
                          <a:latin typeface="+mn-lt"/>
                          <a:ea typeface="+mn-ea"/>
                          <a:cs typeface="+mn-cs"/>
                        </a:rPr>
                        <a:t>N2</a:t>
                      </a:r>
                      <a:r>
                        <a:rPr lang="fa-IR" sz="2800" b="1" dirty="0"/>
                        <a:t> </a:t>
                      </a:r>
                      <a:r>
                        <a:rPr lang="en-US" sz="2800" b="1" dirty="0"/>
                        <a:t>  1:3s/2:2s/R4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40.6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531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1" kern="1200" dirty="0">
                          <a:solidFill>
                            <a:srgbClr val="FF0000"/>
                          </a:solidFill>
                          <a:latin typeface="+mn-lt"/>
                          <a:ea typeface="+mn-ea"/>
                          <a:cs typeface="+mn-cs"/>
                        </a:rPr>
                        <a:t>N4</a:t>
                      </a:r>
                      <a:r>
                        <a:rPr lang="en-US" sz="2800" b="1" dirty="0"/>
                        <a:t>   1:3s/2:2s/R4s/4:1s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74.6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653143">
                <a:tc>
                  <a:txBody>
                    <a:bodyPr/>
                    <a:lstStyle/>
                    <a:p>
                      <a:pPr algn="l"/>
                      <a:r>
                        <a:rPr lang="en-US" sz="2800" b="1" kern="1200" dirty="0">
                          <a:solidFill>
                            <a:srgbClr val="FF0000"/>
                          </a:solidFill>
                          <a:latin typeface="+mn-lt"/>
                          <a:ea typeface="+mn-ea"/>
                          <a:cs typeface="+mn-cs"/>
                        </a:rPr>
                        <a:t>N6</a:t>
                      </a:r>
                      <a:r>
                        <a:rPr lang="en-US" sz="2800" b="1" dirty="0"/>
                        <a:t>   1:3s/2of3:2s/R4s/3:1s/6x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96.8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2800"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6" name="TextBox 5"/>
          <p:cNvSpPr txBox="1"/>
          <p:nvPr/>
        </p:nvSpPr>
        <p:spPr>
          <a:xfrm>
            <a:off x="225873" y="1004048"/>
            <a:ext cx="7874780" cy="461665"/>
          </a:xfrm>
          <a:prstGeom prst="rect">
            <a:avLst/>
          </a:prstGeom>
          <a:noFill/>
        </p:spPr>
        <p:txBody>
          <a:bodyPr wrap="square" rtlCol="0">
            <a:spAutoFit/>
          </a:bodyPr>
          <a:lstStyle/>
          <a:p>
            <a:pPr marL="342900" indent="-342900" algn="ctr" rtl="1">
              <a:buFont typeface="Wingdings" panose="05000000000000000000" pitchFamily="2" charset="2"/>
              <a:buChar char="Ø"/>
            </a:pPr>
            <a:r>
              <a:rPr lang="fa-IR" sz="2400" b="1" dirty="0">
                <a:solidFill>
                  <a:srgbClr val="00B0F0"/>
                </a:solidFill>
              </a:rPr>
              <a:t>قواعد چند-قانونی خطایابی بالا با رد کاذب قابل تحمل دارند </a:t>
            </a:r>
            <a:endParaRPr lang="en-US" sz="2400" b="1" dirty="0">
              <a:solidFill>
                <a:srgbClr val="00B0F0"/>
              </a:solidFill>
            </a:endParaRPr>
          </a:p>
        </p:txBody>
      </p:sp>
      <p:sp>
        <p:nvSpPr>
          <p:cNvPr id="8" name="TextBox 7"/>
          <p:cNvSpPr txBox="1"/>
          <p:nvPr/>
        </p:nvSpPr>
        <p:spPr>
          <a:xfrm>
            <a:off x="35316" y="1527175"/>
            <a:ext cx="7874780" cy="461665"/>
          </a:xfrm>
          <a:prstGeom prst="rect">
            <a:avLst/>
          </a:prstGeom>
          <a:noFill/>
        </p:spPr>
        <p:txBody>
          <a:bodyPr wrap="square" rtlCol="0">
            <a:spAutoFit/>
          </a:bodyPr>
          <a:lstStyle/>
          <a:p>
            <a:pPr marL="342900" indent="-342900" algn="ctr" rtl="1">
              <a:buFont typeface="Wingdings" panose="05000000000000000000" pitchFamily="2" charset="2"/>
              <a:buChar char="Ø"/>
            </a:pPr>
            <a:r>
              <a:rPr lang="fa-IR" sz="2400" b="1" dirty="0">
                <a:solidFill>
                  <a:srgbClr val="00B0F0"/>
                </a:solidFill>
              </a:rPr>
              <a:t>قواعد چند-قانونی برای عیار سیگمای کمتر از 4.5 لازم است</a:t>
            </a:r>
            <a:endParaRPr lang="en-US" sz="2400" b="1" dirty="0">
              <a:solidFill>
                <a:srgbClr val="00B0F0"/>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84999842"/>
              </p:ext>
            </p:extLst>
          </p:nvPr>
        </p:nvGraphicFramePr>
        <p:xfrm>
          <a:off x="7824192" y="1095081"/>
          <a:ext cx="3632031" cy="4863738"/>
        </p:xfrm>
        <a:graphic>
          <a:graphicData uri="http://schemas.openxmlformats.org/drawingml/2006/table">
            <a:tbl>
              <a:tblPr firstRow="1" bandRow="1">
                <a:tableStyleId>{5C22544A-7EE6-4342-B048-85BDC9FD1C3A}</a:tableStyleId>
              </a:tblPr>
              <a:tblGrid>
                <a:gridCol w="902899">
                  <a:extLst>
                    <a:ext uri="{9D8B030D-6E8A-4147-A177-3AD203B41FA5}">
                      <a16:colId xmlns:a16="http://schemas.microsoft.com/office/drawing/2014/main" val="20000"/>
                    </a:ext>
                  </a:extLst>
                </a:gridCol>
                <a:gridCol w="1182625">
                  <a:extLst>
                    <a:ext uri="{9D8B030D-6E8A-4147-A177-3AD203B41FA5}">
                      <a16:colId xmlns:a16="http://schemas.microsoft.com/office/drawing/2014/main" val="20001"/>
                    </a:ext>
                  </a:extLst>
                </a:gridCol>
                <a:gridCol w="1546507">
                  <a:extLst>
                    <a:ext uri="{9D8B030D-6E8A-4147-A177-3AD203B41FA5}">
                      <a16:colId xmlns:a16="http://schemas.microsoft.com/office/drawing/2014/main" val="20002"/>
                    </a:ext>
                  </a:extLst>
                </a:gridCol>
              </a:tblGrid>
              <a:tr h="653143">
                <a:tc gridSpan="3">
                  <a:txBody>
                    <a:bodyPr/>
                    <a:lstStyle/>
                    <a:p>
                      <a:pPr algn="ctr"/>
                      <a:r>
                        <a:rPr lang="en-US" sz="2800" b="1" dirty="0"/>
                        <a:t>Rejection</a:t>
                      </a:r>
                      <a:r>
                        <a:rPr lang="en-US" sz="2800" b="1" baseline="0" dirty="0"/>
                        <a:t> Probability of 1:2s for shift = 2 SD</a:t>
                      </a:r>
                      <a:endParaRPr lang="en-US" sz="28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lang="en-US" dirty="0"/>
                    </a:p>
                  </a:txBody>
                  <a:tcPr anchor="ctr"/>
                </a:tc>
                <a:tc hMerge="1">
                  <a:txBody>
                    <a:bodyPr/>
                    <a:lstStyle/>
                    <a:p>
                      <a:pPr algn="ctr"/>
                      <a:endParaRPr lang="en-US" dirty="0"/>
                    </a:p>
                  </a:txBody>
                  <a:tcPr anchor="ctr"/>
                </a:tc>
                <a:extLst>
                  <a:ext uri="{0D108BD9-81ED-4DB2-BD59-A6C34878D82A}">
                    <a16:rowId xmlns:a16="http://schemas.microsoft.com/office/drawing/2014/main" val="10000"/>
                  </a:ext>
                </a:extLst>
              </a:tr>
              <a:tr h="653143">
                <a:tc>
                  <a:txBody>
                    <a:bodyPr/>
                    <a:lstStyle/>
                    <a:p>
                      <a:pPr algn="ctr"/>
                      <a:r>
                        <a:rPr lang="en-US" sz="2800" b="1" dirty="0">
                          <a:solidFill>
                            <a:srgbClr val="FF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rgbClr val="FF0000"/>
                          </a:solidFill>
                        </a:rPr>
                        <a:t>%Ped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rgbClr val="FF0000"/>
                          </a:solidFill>
                        </a:rPr>
                        <a:t>%Pfr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653143">
                <a:tc>
                  <a:txBody>
                    <a:bodyPr/>
                    <a:lstStyle/>
                    <a:p>
                      <a:pPr algn="ctr"/>
                      <a:r>
                        <a:rPr lang="en-US" sz="2800" b="1" dirty="0"/>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4.6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653143">
                <a:tc>
                  <a:txBody>
                    <a:bodyPr/>
                    <a:lstStyle/>
                    <a:p>
                      <a:pPr algn="ctr"/>
                      <a:r>
                        <a:rPr lang="en-US" sz="2800" b="1" dirty="0"/>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653143">
                <a:tc>
                  <a:txBody>
                    <a:bodyPr/>
                    <a:lstStyle/>
                    <a:p>
                      <a:pPr algn="ctr"/>
                      <a:r>
                        <a:rPr lang="en-US" sz="2800" b="1" dirty="0"/>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87.5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13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53143">
                <a:tc>
                  <a:txBody>
                    <a:bodyPr/>
                    <a:lstStyle/>
                    <a:p>
                      <a:pPr algn="ctr"/>
                      <a:r>
                        <a:rPr lang="en-US" sz="2800" b="1" dirty="0"/>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93.8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53143">
                <a:tc>
                  <a:txBody>
                    <a:bodyPr/>
                    <a:lstStyle/>
                    <a:p>
                      <a:pPr algn="ctr"/>
                      <a:r>
                        <a:rPr lang="en-US" sz="2800"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98.4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t>24.4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0" name="TextBox 9"/>
          <p:cNvSpPr txBox="1"/>
          <p:nvPr/>
        </p:nvSpPr>
        <p:spPr>
          <a:xfrm>
            <a:off x="95956" y="275734"/>
            <a:ext cx="10145326" cy="523220"/>
          </a:xfrm>
          <a:prstGeom prst="rect">
            <a:avLst/>
          </a:prstGeom>
          <a:noFill/>
        </p:spPr>
        <p:txBody>
          <a:bodyPr wrap="square" rtlCol="0">
            <a:spAutoFit/>
          </a:bodyPr>
          <a:lstStyle/>
          <a:p>
            <a:pPr algn="r" rtl="1"/>
            <a:r>
              <a:rPr lang="fa-IR" sz="2800" b="1" dirty="0"/>
              <a:t>تعداد قوانین؛ چند-قانونی در برابر تک-قانونی</a:t>
            </a:r>
            <a:endParaRPr lang="en-US" sz="2800" b="1" dirty="0"/>
          </a:p>
        </p:txBody>
      </p:sp>
    </p:spTree>
    <p:extLst>
      <p:ext uri="{BB962C8B-B14F-4D97-AF65-F5344CB8AC3E}">
        <p14:creationId xmlns:p14="http://schemas.microsoft.com/office/powerpoint/2010/main" val="46045724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AF22BB-B8CB-43B2-9A75-2AB6527143BB}" type="slidenum">
              <a:rPr lang="en-US" smtClean="0"/>
              <a:pPr/>
              <a:t>208</a:t>
            </a:fld>
            <a:endParaRPr lang="en-US" dirty="0"/>
          </a:p>
        </p:txBody>
      </p:sp>
      <p:cxnSp>
        <p:nvCxnSpPr>
          <p:cNvPr id="10" name="Straight Connector 9"/>
          <p:cNvCxnSpPr/>
          <p:nvPr/>
        </p:nvCxnSpPr>
        <p:spPr>
          <a:xfrm flipH="1">
            <a:off x="5848080" y="595447"/>
            <a:ext cx="23220" cy="64008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630051" y="100120"/>
            <a:ext cx="1618778" cy="400110"/>
          </a:xfrm>
          <a:prstGeom prst="rect">
            <a:avLst/>
          </a:prstGeom>
          <a:noFill/>
        </p:spPr>
        <p:txBody>
          <a:bodyPr wrap="square" rtlCol="0">
            <a:spAutoFit/>
          </a:bodyPr>
          <a:lstStyle/>
          <a:p>
            <a:r>
              <a:rPr lang="en-US" sz="2000" b="1" dirty="0"/>
              <a:t>- TEa = 93 g/L</a:t>
            </a:r>
          </a:p>
        </p:txBody>
      </p:sp>
      <p:cxnSp>
        <p:nvCxnSpPr>
          <p:cNvPr id="54" name="Straight Connector 53"/>
          <p:cNvCxnSpPr/>
          <p:nvPr/>
        </p:nvCxnSpPr>
        <p:spPr>
          <a:xfrm>
            <a:off x="2362200" y="461527"/>
            <a:ext cx="0" cy="64899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9982200" y="365530"/>
            <a:ext cx="0" cy="64899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cxnSpLocks/>
          </p:cNvCxnSpPr>
          <p:nvPr/>
        </p:nvCxnSpPr>
        <p:spPr>
          <a:xfrm>
            <a:off x="7896200" y="5472323"/>
            <a:ext cx="2111587"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6966520" y="3318673"/>
            <a:ext cx="301752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8052379" y="4023299"/>
            <a:ext cx="192024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pic>
        <p:nvPicPr>
          <p:cNvPr id="45" name="Content Placeholder 51" descr="http://t2.gstatic.com/images?q=tbn:ANd9GcRQIVmFiKoxUwjTnJcXmFziM_xeJbVyV3e0wFXGf0uOcWzBgOmG"/>
          <p:cNvPicPr>
            <a:picLocks/>
          </p:cNvPicPr>
          <p:nvPr/>
        </p:nvPicPr>
        <p:blipFill rotWithShape="1">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745" b="30665"/>
          <a:stretch/>
        </p:blipFill>
        <p:spPr bwMode="auto">
          <a:xfrm>
            <a:off x="3986307" y="603357"/>
            <a:ext cx="3976779" cy="1331026"/>
          </a:xfrm>
          <a:prstGeom prst="rect">
            <a:avLst/>
          </a:prstGeom>
          <a:noFill/>
          <a:ln>
            <a:noFill/>
          </a:ln>
          <a:extLst>
            <a:ext uri="{53640926-AAD7-44D8-BBD7-CCE9431645EC}">
              <a14:shadowObscured xmlns:a14="http://schemas.microsoft.com/office/drawing/2010/main"/>
            </a:ext>
          </a:extLst>
        </p:spPr>
      </p:pic>
      <p:cxnSp>
        <p:nvCxnSpPr>
          <p:cNvPr id="46" name="Straight Arrow Connector 45"/>
          <p:cNvCxnSpPr/>
          <p:nvPr/>
        </p:nvCxnSpPr>
        <p:spPr>
          <a:xfrm flipV="1">
            <a:off x="5905686" y="900340"/>
            <a:ext cx="41148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6964680" y="1583915"/>
            <a:ext cx="3017520"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9066901" y="4745"/>
            <a:ext cx="1907169" cy="400110"/>
          </a:xfrm>
          <a:prstGeom prst="rect">
            <a:avLst/>
          </a:prstGeom>
          <a:noFill/>
        </p:spPr>
        <p:txBody>
          <a:bodyPr wrap="square" rtlCol="0">
            <a:spAutoFit/>
          </a:bodyPr>
          <a:lstStyle/>
          <a:p>
            <a:pPr algn="ctr"/>
            <a:r>
              <a:rPr lang="en-US" sz="2000" b="1" dirty="0"/>
              <a:t>+ TEa = </a:t>
            </a:r>
            <a:r>
              <a:rPr lang="en-US" sz="2000" b="1"/>
              <a:t>107 g/L</a:t>
            </a:r>
            <a:endParaRPr lang="en-US" sz="2000" b="1" dirty="0"/>
          </a:p>
        </p:txBody>
      </p:sp>
      <p:sp>
        <p:nvSpPr>
          <p:cNvPr id="29" name="TextBox 28"/>
          <p:cNvSpPr txBox="1"/>
          <p:nvPr/>
        </p:nvSpPr>
        <p:spPr>
          <a:xfrm>
            <a:off x="7372063" y="500230"/>
            <a:ext cx="1063050" cy="400110"/>
          </a:xfrm>
          <a:prstGeom prst="rect">
            <a:avLst/>
          </a:prstGeom>
          <a:noFill/>
        </p:spPr>
        <p:txBody>
          <a:bodyPr wrap="square" rtlCol="0">
            <a:spAutoFit/>
          </a:bodyPr>
          <a:lstStyle/>
          <a:p>
            <a:r>
              <a:rPr lang="en-US" sz="2000" b="1" dirty="0"/>
              <a:t>SM = 7</a:t>
            </a:r>
          </a:p>
        </p:txBody>
      </p:sp>
      <p:pic>
        <p:nvPicPr>
          <p:cNvPr id="37" name="Content Placeholder 51" descr="http://t2.gstatic.com/images?q=tbn:ANd9GcRQIVmFiKoxUwjTnJcXmFziM_xeJbVyV3e0wFXGf0uOcWzBgOmG"/>
          <p:cNvPicPr>
            <a:picLocks/>
          </p:cNvPicPr>
          <p:nvPr/>
        </p:nvPicPr>
        <p:blipFill rotWithShape="1">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745" b="30665"/>
          <a:stretch/>
        </p:blipFill>
        <p:spPr bwMode="auto">
          <a:xfrm>
            <a:off x="5061368" y="3063952"/>
            <a:ext cx="3976779" cy="1331026"/>
          </a:xfrm>
          <a:prstGeom prst="rect">
            <a:avLst/>
          </a:prstGeom>
          <a:noFill/>
          <a:ln>
            <a:noFill/>
          </a:ln>
          <a:extLst>
            <a:ext uri="{53640926-AAD7-44D8-BBD7-CCE9431645EC}">
              <a14:shadowObscured xmlns:a14="http://schemas.microsoft.com/office/drawing/2010/main"/>
            </a:ext>
          </a:extLst>
        </p:spPr>
      </p:pic>
      <p:sp>
        <p:nvSpPr>
          <p:cNvPr id="44" name="TextBox 43"/>
          <p:cNvSpPr txBox="1"/>
          <p:nvPr/>
        </p:nvSpPr>
        <p:spPr>
          <a:xfrm>
            <a:off x="8147916" y="2946416"/>
            <a:ext cx="1362257" cy="400110"/>
          </a:xfrm>
          <a:prstGeom prst="rect">
            <a:avLst/>
          </a:prstGeom>
          <a:noFill/>
        </p:spPr>
        <p:txBody>
          <a:bodyPr wrap="square" rtlCol="0">
            <a:spAutoFit/>
          </a:bodyPr>
          <a:lstStyle/>
          <a:p>
            <a:r>
              <a:rPr lang="en-US" sz="2000" b="1" dirty="0"/>
              <a:t>SM = 5</a:t>
            </a:r>
          </a:p>
        </p:txBody>
      </p:sp>
      <p:pic>
        <p:nvPicPr>
          <p:cNvPr id="48" name="Content Placeholder 51" descr="http://t2.gstatic.com/images?q=tbn:ANd9GcRQIVmFiKoxUwjTnJcXmFziM_xeJbVyV3e0wFXGf0uOcWzBgOmG"/>
          <p:cNvPicPr>
            <a:picLocks/>
          </p:cNvPicPr>
          <p:nvPr/>
        </p:nvPicPr>
        <p:blipFill rotWithShape="1">
          <a:blip r:embed="rId2">
            <a:clrChange>
              <a:clrFrom>
                <a:srgbClr val="FFFFFF"/>
              </a:clrFrom>
              <a:clrTo>
                <a:srgbClr val="FFFFFF">
                  <a:alpha val="0"/>
                </a:srgbClr>
              </a:clrTo>
            </a:clrChange>
            <a:duotone>
              <a:prstClr val="black"/>
              <a:srgbClr val="D9C3A5">
                <a:tint val="50000"/>
                <a:satMod val="180000"/>
              </a:srgbClr>
            </a:duotone>
            <a:extLst>
              <a:ext uri="{28A0092B-C50C-407E-A947-70E740481C1C}">
                <a14:useLocalDpi xmlns:a14="http://schemas.microsoft.com/office/drawing/2010/main" val="0"/>
              </a:ext>
            </a:extLst>
          </a:blip>
          <a:srcRect l="1745" b="30665"/>
          <a:stretch/>
        </p:blipFill>
        <p:spPr bwMode="auto">
          <a:xfrm>
            <a:off x="5958729" y="5481572"/>
            <a:ext cx="3976777" cy="1077071"/>
          </a:xfrm>
          <a:prstGeom prst="rect">
            <a:avLst/>
          </a:prstGeom>
          <a:noFill/>
          <a:ln>
            <a:noFill/>
          </a:ln>
          <a:extLst>
            <a:ext uri="{53640926-AAD7-44D8-BBD7-CCE9431645EC}">
              <a14:shadowObscured xmlns:a14="http://schemas.microsoft.com/office/drawing/2010/main"/>
            </a:ext>
          </a:extLst>
        </p:spPr>
      </p:pic>
      <p:sp>
        <p:nvSpPr>
          <p:cNvPr id="49" name="TextBox 48"/>
          <p:cNvSpPr txBox="1"/>
          <p:nvPr/>
        </p:nvSpPr>
        <p:spPr>
          <a:xfrm>
            <a:off x="8505036" y="5077748"/>
            <a:ext cx="1362257" cy="400110"/>
          </a:xfrm>
          <a:prstGeom prst="rect">
            <a:avLst/>
          </a:prstGeom>
          <a:noFill/>
        </p:spPr>
        <p:txBody>
          <a:bodyPr wrap="square" rtlCol="0">
            <a:spAutoFit/>
          </a:bodyPr>
          <a:lstStyle/>
          <a:p>
            <a:r>
              <a:rPr lang="en-US" sz="2000" b="1" dirty="0"/>
              <a:t>SM = 3.5</a:t>
            </a:r>
          </a:p>
        </p:txBody>
      </p:sp>
      <p:sp>
        <p:nvSpPr>
          <p:cNvPr id="50" name="TextBox 49"/>
          <p:cNvSpPr txBox="1"/>
          <p:nvPr/>
        </p:nvSpPr>
        <p:spPr>
          <a:xfrm>
            <a:off x="8283626" y="3632439"/>
            <a:ext cx="1362257" cy="400110"/>
          </a:xfrm>
          <a:prstGeom prst="rect">
            <a:avLst/>
          </a:prstGeom>
          <a:noFill/>
        </p:spPr>
        <p:txBody>
          <a:bodyPr wrap="square" rtlCol="0">
            <a:spAutoFit/>
          </a:bodyPr>
          <a:lstStyle/>
          <a:p>
            <a:r>
              <a:rPr lang="en-US" sz="2000" b="1" dirty="0"/>
              <a:t>3 SD</a:t>
            </a:r>
          </a:p>
        </p:txBody>
      </p:sp>
      <p:sp>
        <p:nvSpPr>
          <p:cNvPr id="52" name="TextBox 51"/>
          <p:cNvSpPr txBox="1"/>
          <p:nvPr/>
        </p:nvSpPr>
        <p:spPr>
          <a:xfrm>
            <a:off x="9186164" y="5700723"/>
            <a:ext cx="1362257" cy="400110"/>
          </a:xfrm>
          <a:prstGeom prst="rect">
            <a:avLst/>
          </a:prstGeom>
          <a:noFill/>
        </p:spPr>
        <p:txBody>
          <a:bodyPr wrap="square" rtlCol="0">
            <a:spAutoFit/>
          </a:bodyPr>
          <a:lstStyle/>
          <a:p>
            <a:r>
              <a:rPr lang="en-US" sz="2000" b="1" dirty="0"/>
              <a:t>1.5 SD</a:t>
            </a:r>
          </a:p>
        </p:txBody>
      </p:sp>
      <p:cxnSp>
        <p:nvCxnSpPr>
          <p:cNvPr id="53" name="Straight Arrow Connector 52"/>
          <p:cNvCxnSpPr>
            <a:cxnSpLocks/>
          </p:cNvCxnSpPr>
          <p:nvPr/>
        </p:nvCxnSpPr>
        <p:spPr>
          <a:xfrm>
            <a:off x="9066901" y="6100833"/>
            <a:ext cx="915299" cy="0"/>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3962929" y="911425"/>
            <a:ext cx="1618778" cy="646331"/>
          </a:xfrm>
          <a:prstGeom prst="rect">
            <a:avLst/>
          </a:prstGeom>
          <a:noFill/>
        </p:spPr>
        <p:txBody>
          <a:bodyPr wrap="square" rtlCol="0">
            <a:spAutoFit/>
          </a:bodyPr>
          <a:lstStyle/>
          <a:p>
            <a:r>
              <a:rPr lang="en-US" b="1" dirty="0"/>
              <a:t>B = 0</a:t>
            </a:r>
          </a:p>
          <a:p>
            <a:r>
              <a:rPr lang="en-US" b="1" dirty="0"/>
              <a:t>SD = 1 fL</a:t>
            </a:r>
          </a:p>
        </p:txBody>
      </p:sp>
      <p:sp>
        <p:nvSpPr>
          <p:cNvPr id="34" name="TextBox 33"/>
          <p:cNvSpPr txBox="1"/>
          <p:nvPr/>
        </p:nvSpPr>
        <p:spPr>
          <a:xfrm>
            <a:off x="4845902" y="3454762"/>
            <a:ext cx="1618778" cy="646331"/>
          </a:xfrm>
          <a:prstGeom prst="rect">
            <a:avLst/>
          </a:prstGeom>
          <a:noFill/>
        </p:spPr>
        <p:txBody>
          <a:bodyPr wrap="square" rtlCol="0">
            <a:spAutoFit/>
          </a:bodyPr>
          <a:lstStyle/>
          <a:p>
            <a:r>
              <a:rPr lang="en-US" b="1" dirty="0"/>
              <a:t>B = 2 fL</a:t>
            </a:r>
          </a:p>
          <a:p>
            <a:r>
              <a:rPr lang="en-US" b="1" dirty="0"/>
              <a:t>SD = 1 fL</a:t>
            </a:r>
          </a:p>
        </p:txBody>
      </p:sp>
      <p:sp>
        <p:nvSpPr>
          <p:cNvPr id="36" name="TextBox 35"/>
          <p:cNvSpPr txBox="1"/>
          <p:nvPr/>
        </p:nvSpPr>
        <p:spPr>
          <a:xfrm>
            <a:off x="5909790" y="5286297"/>
            <a:ext cx="1618778" cy="646331"/>
          </a:xfrm>
          <a:prstGeom prst="rect">
            <a:avLst/>
          </a:prstGeom>
          <a:noFill/>
        </p:spPr>
        <p:txBody>
          <a:bodyPr wrap="square" rtlCol="0">
            <a:spAutoFit/>
          </a:bodyPr>
          <a:lstStyle/>
          <a:p>
            <a:r>
              <a:rPr lang="en-US" b="1" dirty="0"/>
              <a:t>B = 3.5 fL</a:t>
            </a:r>
          </a:p>
          <a:p>
            <a:r>
              <a:rPr lang="en-US" b="1" dirty="0"/>
              <a:t>SD = 1 fL</a:t>
            </a:r>
          </a:p>
        </p:txBody>
      </p:sp>
      <p:cxnSp>
        <p:nvCxnSpPr>
          <p:cNvPr id="6" name="Straight Connector 5"/>
          <p:cNvCxnSpPr/>
          <p:nvPr/>
        </p:nvCxnSpPr>
        <p:spPr>
          <a:xfrm>
            <a:off x="5892986" y="1596615"/>
            <a:ext cx="1085919"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EBE9AE3D-C5B0-491A-A19D-07F610571C80}"/>
              </a:ext>
            </a:extLst>
          </p:cNvPr>
          <p:cNvSpPr/>
          <p:nvPr/>
        </p:nvSpPr>
        <p:spPr>
          <a:xfrm>
            <a:off x="463543" y="2316327"/>
            <a:ext cx="4631178" cy="91133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4400" dirty="0" err="1">
                <a:solidFill>
                  <a:schemeClr val="tx1"/>
                </a:solidFill>
              </a:rPr>
              <a:t>SEcrit</a:t>
            </a:r>
            <a:r>
              <a:rPr lang="en-US" sz="4400" dirty="0">
                <a:solidFill>
                  <a:schemeClr val="tx1"/>
                </a:solidFill>
              </a:rPr>
              <a:t> = SM - 2</a:t>
            </a:r>
            <a:endParaRPr lang="fa-IR" sz="4400" dirty="0">
              <a:solidFill>
                <a:schemeClr val="tx1"/>
              </a:solidFill>
            </a:endParaRPr>
          </a:p>
        </p:txBody>
      </p:sp>
      <p:sp>
        <p:nvSpPr>
          <p:cNvPr id="7" name="TextBox 6">
            <a:extLst>
              <a:ext uri="{FF2B5EF4-FFF2-40B4-BE49-F238E27FC236}">
                <a16:creationId xmlns:a16="http://schemas.microsoft.com/office/drawing/2014/main" id="{538F3CD4-8060-4BBF-BDBC-A9154A150DF8}"/>
              </a:ext>
            </a:extLst>
          </p:cNvPr>
          <p:cNvSpPr txBox="1"/>
          <p:nvPr/>
        </p:nvSpPr>
        <p:spPr>
          <a:xfrm>
            <a:off x="10149036" y="1317926"/>
            <a:ext cx="1635591" cy="461665"/>
          </a:xfrm>
          <a:prstGeom prst="rect">
            <a:avLst/>
          </a:prstGeom>
          <a:noFill/>
        </p:spPr>
        <p:txBody>
          <a:bodyPr wrap="square" rtlCol="1">
            <a:spAutoFit/>
          </a:bodyPr>
          <a:lstStyle/>
          <a:p>
            <a:r>
              <a:rPr lang="en-US" sz="2400" b="1" dirty="0" err="1">
                <a:solidFill>
                  <a:srgbClr val="FF0000"/>
                </a:solidFill>
              </a:rPr>
              <a:t>SEcrit</a:t>
            </a:r>
            <a:r>
              <a:rPr lang="en-US" sz="2400" b="1" dirty="0">
                <a:solidFill>
                  <a:srgbClr val="FF0000"/>
                </a:solidFill>
              </a:rPr>
              <a:t> = 5</a:t>
            </a:r>
            <a:endParaRPr lang="fa-IR" sz="2400" b="1" dirty="0">
              <a:solidFill>
                <a:srgbClr val="FF0000"/>
              </a:solidFill>
            </a:endParaRPr>
          </a:p>
        </p:txBody>
      </p:sp>
      <p:sp>
        <p:nvSpPr>
          <p:cNvPr id="57" name="TextBox 56">
            <a:extLst>
              <a:ext uri="{FF2B5EF4-FFF2-40B4-BE49-F238E27FC236}">
                <a16:creationId xmlns:a16="http://schemas.microsoft.com/office/drawing/2014/main" id="{611741E7-0A67-4D28-9CEE-C2D2AF63750D}"/>
              </a:ext>
            </a:extLst>
          </p:cNvPr>
          <p:cNvSpPr txBox="1"/>
          <p:nvPr/>
        </p:nvSpPr>
        <p:spPr>
          <a:xfrm>
            <a:off x="10117910" y="3688479"/>
            <a:ext cx="1635591" cy="461665"/>
          </a:xfrm>
          <a:prstGeom prst="rect">
            <a:avLst/>
          </a:prstGeom>
          <a:noFill/>
        </p:spPr>
        <p:txBody>
          <a:bodyPr wrap="square" rtlCol="1">
            <a:spAutoFit/>
          </a:bodyPr>
          <a:lstStyle/>
          <a:p>
            <a:r>
              <a:rPr lang="en-US" sz="2400" b="1" dirty="0" err="1">
                <a:solidFill>
                  <a:srgbClr val="FF0000"/>
                </a:solidFill>
              </a:rPr>
              <a:t>SEcrit</a:t>
            </a:r>
            <a:r>
              <a:rPr lang="en-US" sz="2400" b="1" dirty="0">
                <a:solidFill>
                  <a:srgbClr val="FF0000"/>
                </a:solidFill>
              </a:rPr>
              <a:t> = 2</a:t>
            </a:r>
            <a:endParaRPr lang="fa-IR" sz="2400" b="1" dirty="0">
              <a:solidFill>
                <a:srgbClr val="FF0000"/>
              </a:solidFill>
            </a:endParaRPr>
          </a:p>
        </p:txBody>
      </p:sp>
      <p:sp>
        <p:nvSpPr>
          <p:cNvPr id="58" name="TextBox 57">
            <a:extLst>
              <a:ext uri="{FF2B5EF4-FFF2-40B4-BE49-F238E27FC236}">
                <a16:creationId xmlns:a16="http://schemas.microsoft.com/office/drawing/2014/main" id="{FFEF9215-EC83-4F10-9026-2DC00C3000E8}"/>
              </a:ext>
            </a:extLst>
          </p:cNvPr>
          <p:cNvSpPr txBox="1"/>
          <p:nvPr/>
        </p:nvSpPr>
        <p:spPr>
          <a:xfrm>
            <a:off x="10148696" y="5813084"/>
            <a:ext cx="1635591" cy="461665"/>
          </a:xfrm>
          <a:prstGeom prst="rect">
            <a:avLst/>
          </a:prstGeom>
          <a:noFill/>
        </p:spPr>
        <p:txBody>
          <a:bodyPr wrap="square" rtlCol="1">
            <a:spAutoFit/>
          </a:bodyPr>
          <a:lstStyle/>
          <a:p>
            <a:r>
              <a:rPr lang="en-US" sz="2400" b="1" dirty="0" err="1">
                <a:solidFill>
                  <a:srgbClr val="FF0000"/>
                </a:solidFill>
              </a:rPr>
              <a:t>SEcrit</a:t>
            </a:r>
            <a:r>
              <a:rPr lang="en-US" sz="2400" b="1" dirty="0">
                <a:solidFill>
                  <a:srgbClr val="FF0000"/>
                </a:solidFill>
              </a:rPr>
              <a:t> = 1.5</a:t>
            </a:r>
            <a:endParaRPr lang="fa-IR" sz="2400" b="1" dirty="0">
              <a:solidFill>
                <a:srgbClr val="FF0000"/>
              </a:solidFill>
            </a:endParaRPr>
          </a:p>
        </p:txBody>
      </p:sp>
    </p:spTree>
    <p:extLst>
      <p:ext uri="{BB962C8B-B14F-4D97-AF65-F5344CB8AC3E}">
        <p14:creationId xmlns:p14="http://schemas.microsoft.com/office/powerpoint/2010/main" val="42041623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1000"/>
                                        <p:tgtEl>
                                          <p:spTgt spid="57"/>
                                        </p:tgtEl>
                                      </p:cBhvr>
                                    </p:animEffect>
                                    <p:anim calcmode="lin" valueType="num">
                                      <p:cBhvr>
                                        <p:cTn id="22" dur="1000" fill="hold"/>
                                        <p:tgtEl>
                                          <p:spTgt spid="57"/>
                                        </p:tgtEl>
                                        <p:attrNameLst>
                                          <p:attrName>ppt_x</p:attrName>
                                        </p:attrNameLst>
                                      </p:cBhvr>
                                      <p:tavLst>
                                        <p:tav tm="0">
                                          <p:val>
                                            <p:strVal val="#ppt_x"/>
                                          </p:val>
                                        </p:tav>
                                        <p:tav tm="100000">
                                          <p:val>
                                            <p:strVal val="#ppt_x"/>
                                          </p:val>
                                        </p:tav>
                                      </p:tavLst>
                                    </p:anim>
                                    <p:anim calcmode="lin" valueType="num">
                                      <p:cBhvr>
                                        <p:cTn id="2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1000"/>
                                        <p:tgtEl>
                                          <p:spTgt spid="58"/>
                                        </p:tgtEl>
                                      </p:cBhvr>
                                    </p:animEffect>
                                    <p:anim calcmode="lin" valueType="num">
                                      <p:cBhvr>
                                        <p:cTn id="29" dur="1000" fill="hold"/>
                                        <p:tgtEl>
                                          <p:spTgt spid="58"/>
                                        </p:tgtEl>
                                        <p:attrNameLst>
                                          <p:attrName>ppt_x</p:attrName>
                                        </p:attrNameLst>
                                      </p:cBhvr>
                                      <p:tavLst>
                                        <p:tav tm="0">
                                          <p:val>
                                            <p:strVal val="#ppt_x"/>
                                          </p:val>
                                        </p:tav>
                                        <p:tav tm="100000">
                                          <p:val>
                                            <p:strVal val="#ppt_x"/>
                                          </p:val>
                                        </p:tav>
                                      </p:tavLst>
                                    </p:anim>
                                    <p:anim calcmode="lin" valueType="num">
                                      <p:cBhvr>
                                        <p:cTn id="30"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57" grpId="0"/>
      <p:bldP spid="58"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83A8CF-1F39-4926-AC66-B6858E5DFFA7}"/>
              </a:ext>
            </a:extLst>
          </p:cNvPr>
          <p:cNvSpPr>
            <a:spLocks noGrp="1"/>
          </p:cNvSpPr>
          <p:nvPr>
            <p:ph type="sldNum" sz="quarter" idx="12"/>
          </p:nvPr>
        </p:nvSpPr>
        <p:spPr/>
        <p:txBody>
          <a:bodyPr/>
          <a:lstStyle/>
          <a:p>
            <a:fld id="{6FAF22BB-B8CB-43B2-9A75-2AB6527143BB}" type="slidenum">
              <a:rPr lang="en-US" smtClean="0"/>
              <a:pPr/>
              <a:t>209</a:t>
            </a:fld>
            <a:endParaRPr lang="en-US"/>
          </a:p>
        </p:txBody>
      </p:sp>
      <p:graphicFrame>
        <p:nvGraphicFramePr>
          <p:cNvPr id="4" name="Chart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2205645229"/>
              </p:ext>
            </p:extLst>
          </p:nvPr>
        </p:nvGraphicFramePr>
        <p:xfrm>
          <a:off x="1833563" y="1151467"/>
          <a:ext cx="8524874" cy="455506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D9A29B63-90E6-4804-BD4F-CF00576F1612}"/>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sz="4000" dirty="0">
                <a:solidFill>
                  <a:srgbClr val="002060"/>
                </a:solidFill>
              </a:rPr>
              <a:t>بررسی </a:t>
            </a:r>
            <a:r>
              <a:rPr lang="fa-IR" sz="4000" dirty="0" err="1">
                <a:solidFill>
                  <a:srgbClr val="002060"/>
                </a:solidFill>
              </a:rPr>
              <a:t>ویژگی‌های</a:t>
            </a:r>
            <a:r>
              <a:rPr lang="fa-IR" sz="1800" dirty="0">
                <a:solidFill>
                  <a:srgbClr val="002060"/>
                </a:solidFill>
                <a:latin typeface="Calibri" panose="020F0502020204030204" pitchFamily="34" charset="0"/>
                <a:ea typeface="Calibri" panose="020F0502020204030204" pitchFamily="34" charset="0"/>
                <a:cs typeface="Arial" panose="020B0604020202020204" pitchFamily="34" charset="0"/>
              </a:rPr>
              <a:t> </a:t>
            </a:r>
            <a:r>
              <a:rPr lang="fa-IR" sz="4000" dirty="0">
                <a:solidFill>
                  <a:srgbClr val="002060"/>
                </a:solidFill>
              </a:rPr>
              <a:t>قانون پایش کیفیت </a:t>
            </a:r>
            <a:br>
              <a:rPr lang="fa-IR" sz="4000" dirty="0"/>
            </a:br>
            <a:r>
              <a:rPr lang="fa-IR" sz="3600" b="1" i="1" dirty="0">
                <a:solidFill>
                  <a:srgbClr val="FF0000"/>
                </a:solidFill>
              </a:rPr>
              <a:t>مثال: </a:t>
            </a:r>
            <a:r>
              <a:rPr lang="en-US" sz="3600" b="1" i="1" dirty="0">
                <a:solidFill>
                  <a:srgbClr val="FF0000"/>
                </a:solidFill>
              </a:rPr>
              <a:t>1:3s; N=1</a:t>
            </a:r>
            <a:r>
              <a:rPr lang="fa-IR" sz="3600" b="1" i="1" dirty="0">
                <a:solidFill>
                  <a:srgbClr val="FF0000"/>
                </a:solidFill>
              </a:rPr>
              <a:t> </a:t>
            </a:r>
            <a:endParaRPr lang="fa-IR" sz="4000" b="1" i="1" dirty="0">
              <a:solidFill>
                <a:srgbClr val="FF0000"/>
              </a:solidFill>
            </a:endParaRPr>
          </a:p>
        </p:txBody>
      </p:sp>
    </p:spTree>
    <p:extLst>
      <p:ext uri="{BB962C8B-B14F-4D97-AF65-F5344CB8AC3E}">
        <p14:creationId xmlns:p14="http://schemas.microsoft.com/office/powerpoint/2010/main" val="358156190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BCC8B89-E4C5-4707-8BF9-E291AADBFF93}"/>
              </a:ext>
            </a:extLst>
          </p:cNvPr>
          <p:cNvSpPr/>
          <p:nvPr/>
        </p:nvSpPr>
        <p:spPr>
          <a:xfrm>
            <a:off x="3512193" y="1352656"/>
            <a:ext cx="4975203" cy="3749040"/>
          </a:xfrm>
          <a:prstGeom prst="rect">
            <a:avLst/>
          </a:prstGeom>
          <a:solidFill>
            <a:srgbClr val="00FF99"/>
          </a:solidFill>
        </p:spPr>
        <p:txBody>
          <a:bodyPr wrap="square" rtlCol="1">
            <a:spAutoFit/>
          </a:bodyPr>
          <a:lstStyle/>
          <a:p>
            <a:pPr algn="ctr"/>
            <a:endParaRPr lang="fa-IR" sz="3200" b="1" dirty="0">
              <a:solidFill>
                <a:schemeClr val="tx1"/>
              </a:solidFill>
            </a:endParaRPr>
          </a:p>
        </p:txBody>
      </p:sp>
      <p:sp>
        <p:nvSpPr>
          <p:cNvPr id="11" name="TextBox 10">
            <a:extLst>
              <a:ext uri="{FF2B5EF4-FFF2-40B4-BE49-F238E27FC236}">
                <a16:creationId xmlns:a16="http://schemas.microsoft.com/office/drawing/2014/main" id="{08137F4B-4E5E-4406-A76F-58CE712A2231}"/>
              </a:ext>
            </a:extLst>
          </p:cNvPr>
          <p:cNvSpPr txBox="1"/>
          <p:nvPr/>
        </p:nvSpPr>
        <p:spPr>
          <a:xfrm>
            <a:off x="4721930" y="5240843"/>
            <a:ext cx="2454923" cy="1077218"/>
          </a:xfrm>
          <a:prstGeom prst="rect">
            <a:avLst/>
          </a:prstGeom>
          <a:solidFill>
            <a:srgbClr val="00B050"/>
          </a:solidFill>
        </p:spPr>
        <p:txBody>
          <a:bodyPr wrap="square" rtlCol="1">
            <a:spAutoFit/>
          </a:bodyPr>
          <a:lstStyle/>
          <a:p>
            <a:pPr algn="ctr"/>
            <a:r>
              <a:rPr lang="fa-IR" sz="3200" b="1" dirty="0">
                <a:ln>
                  <a:solidFill>
                    <a:srgbClr val="7030A0"/>
                  </a:solidFill>
                </a:ln>
                <a:solidFill>
                  <a:schemeClr val="bg1"/>
                </a:solidFill>
              </a:rPr>
              <a:t>مقدار هدف</a:t>
            </a:r>
          </a:p>
          <a:p>
            <a:pPr algn="ctr"/>
            <a:r>
              <a:rPr lang="en-US" sz="3200" b="1" dirty="0">
                <a:ln>
                  <a:solidFill>
                    <a:srgbClr val="7030A0"/>
                  </a:solidFill>
                </a:ln>
                <a:solidFill>
                  <a:schemeClr val="bg1"/>
                </a:solidFill>
              </a:rPr>
              <a:t>Target Value</a:t>
            </a:r>
            <a:endParaRPr lang="fa-IR" sz="3200" b="1" dirty="0">
              <a:ln>
                <a:solidFill>
                  <a:srgbClr val="7030A0"/>
                </a:solidFill>
              </a:ln>
              <a:solidFill>
                <a:schemeClr val="bg1"/>
              </a:solidFill>
            </a:endParaRPr>
          </a:p>
        </p:txBody>
      </p:sp>
      <p:sp>
        <p:nvSpPr>
          <p:cNvPr id="20" name="TextBox 19">
            <a:extLst>
              <a:ext uri="{FF2B5EF4-FFF2-40B4-BE49-F238E27FC236}">
                <a16:creationId xmlns:a16="http://schemas.microsoft.com/office/drawing/2014/main" id="{3771AE41-404A-472A-A876-4DC5F3410513}"/>
              </a:ext>
            </a:extLst>
          </p:cNvPr>
          <p:cNvSpPr txBox="1"/>
          <p:nvPr/>
        </p:nvSpPr>
        <p:spPr>
          <a:xfrm>
            <a:off x="9495509" y="195521"/>
            <a:ext cx="2577155" cy="646331"/>
          </a:xfrm>
          <a:prstGeom prst="rect">
            <a:avLst/>
          </a:prstGeom>
          <a:noFill/>
        </p:spPr>
        <p:txBody>
          <a:bodyPr wrap="square" rtlCol="0">
            <a:spAutoFit/>
          </a:bodyPr>
          <a:lstStyle/>
          <a:p>
            <a:pPr algn="r" rtl="1"/>
            <a:r>
              <a:rPr lang="fa-IR" sz="3600" b="1" dirty="0">
                <a:solidFill>
                  <a:schemeClr val="accent6">
                    <a:lumMod val="50000"/>
                  </a:schemeClr>
                </a:solidFill>
              </a:rPr>
              <a:t>کیفیت</a:t>
            </a:r>
            <a:endParaRPr lang="en-US" sz="3600" b="1" dirty="0">
              <a:solidFill>
                <a:srgbClr val="FF0000"/>
              </a:solidFill>
            </a:endParaRPr>
          </a:p>
        </p:txBody>
      </p:sp>
      <p:sp>
        <p:nvSpPr>
          <p:cNvPr id="23" name="Rectangle 22">
            <a:extLst>
              <a:ext uri="{FF2B5EF4-FFF2-40B4-BE49-F238E27FC236}">
                <a16:creationId xmlns:a16="http://schemas.microsoft.com/office/drawing/2014/main" id="{01E8797A-1BE9-4E93-B41B-B01EE4DC8EE2}"/>
              </a:ext>
            </a:extLst>
          </p:cNvPr>
          <p:cNvSpPr/>
          <p:nvPr/>
        </p:nvSpPr>
        <p:spPr>
          <a:xfrm>
            <a:off x="760512" y="1340768"/>
            <a:ext cx="2743200" cy="3749040"/>
          </a:xfrm>
          <a:prstGeom prst="rect">
            <a:avLst/>
          </a:prstGeom>
          <a:solidFill>
            <a:srgbClr val="FF0000"/>
          </a:solidFill>
        </p:spPr>
        <p:txBody>
          <a:bodyPr wrap="square" rtlCol="1" anchor="ctr">
            <a:spAutoFit/>
          </a:bodyPr>
          <a:lstStyle/>
          <a:p>
            <a:pPr algn="ctr"/>
            <a:endParaRPr lang="fa-IR" sz="3200" b="1" dirty="0">
              <a:solidFill>
                <a:schemeClr val="tx1"/>
              </a:solidFill>
            </a:endParaRPr>
          </a:p>
        </p:txBody>
      </p: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476743" y="1168210"/>
            <a:ext cx="17725" cy="39889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79787A6-E912-47B0-BAC3-8E755C9C5982}"/>
              </a:ext>
            </a:extLst>
          </p:cNvPr>
          <p:cNvSpPr/>
          <p:nvPr/>
        </p:nvSpPr>
        <p:spPr>
          <a:xfrm>
            <a:off x="8473128" y="1339044"/>
            <a:ext cx="2743200" cy="3749040"/>
          </a:xfrm>
          <a:prstGeom prst="rect">
            <a:avLst/>
          </a:prstGeom>
          <a:solidFill>
            <a:srgbClr val="FF0000"/>
          </a:solidFill>
        </p:spPr>
        <p:txBody>
          <a:bodyPr wrap="square" rtlCol="1" anchor="ctr">
            <a:spAutoFit/>
          </a:bodyPr>
          <a:lstStyle/>
          <a:p>
            <a:pPr algn="ctr"/>
            <a:endParaRPr lang="fa-IR" sz="3200" b="1" dirty="0">
              <a:solidFill>
                <a:schemeClr val="tx1"/>
              </a:solidFill>
            </a:endParaRPr>
          </a:p>
        </p:txBody>
      </p: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8469672" y="1168210"/>
            <a:ext cx="17725" cy="39889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CDFDF3FD-7EA8-46DE-96E9-2ACC6BFCDE89}"/>
              </a:ext>
            </a:extLst>
          </p:cNvPr>
          <p:cNvSpPr/>
          <p:nvPr/>
        </p:nvSpPr>
        <p:spPr>
          <a:xfrm>
            <a:off x="4485117" y="3908961"/>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Oval 17">
            <a:extLst>
              <a:ext uri="{FF2B5EF4-FFF2-40B4-BE49-F238E27FC236}">
                <a16:creationId xmlns:a16="http://schemas.microsoft.com/office/drawing/2014/main" id="{AA9DEB35-004C-456E-A1B3-D8ACFB98824E}"/>
              </a:ext>
            </a:extLst>
          </p:cNvPr>
          <p:cNvSpPr/>
          <p:nvPr/>
        </p:nvSpPr>
        <p:spPr>
          <a:xfrm>
            <a:off x="6480951" y="3860821"/>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Oval 23">
            <a:extLst>
              <a:ext uri="{FF2B5EF4-FFF2-40B4-BE49-F238E27FC236}">
                <a16:creationId xmlns:a16="http://schemas.microsoft.com/office/drawing/2014/main" id="{CBAC785B-7170-43E8-827F-FC1EDB5998A6}"/>
              </a:ext>
            </a:extLst>
          </p:cNvPr>
          <p:cNvSpPr/>
          <p:nvPr/>
        </p:nvSpPr>
        <p:spPr>
          <a:xfrm>
            <a:off x="3431704" y="3633937"/>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Oval 25">
            <a:extLst>
              <a:ext uri="{FF2B5EF4-FFF2-40B4-BE49-F238E27FC236}">
                <a16:creationId xmlns:a16="http://schemas.microsoft.com/office/drawing/2014/main" id="{091E40B9-ADB6-433B-B43E-81C1BD420689}"/>
              </a:ext>
            </a:extLst>
          </p:cNvPr>
          <p:cNvSpPr/>
          <p:nvPr/>
        </p:nvSpPr>
        <p:spPr>
          <a:xfrm>
            <a:off x="4942317" y="371703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Oval 26">
            <a:extLst>
              <a:ext uri="{FF2B5EF4-FFF2-40B4-BE49-F238E27FC236}">
                <a16:creationId xmlns:a16="http://schemas.microsoft.com/office/drawing/2014/main" id="{E4B70B4B-1BD1-464B-AA61-8277F8D92596}"/>
              </a:ext>
            </a:extLst>
          </p:cNvPr>
          <p:cNvSpPr/>
          <p:nvPr/>
        </p:nvSpPr>
        <p:spPr>
          <a:xfrm>
            <a:off x="8987655" y="38200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Oval 27">
            <a:extLst>
              <a:ext uri="{FF2B5EF4-FFF2-40B4-BE49-F238E27FC236}">
                <a16:creationId xmlns:a16="http://schemas.microsoft.com/office/drawing/2014/main" id="{60D3E827-E5CC-48BF-9C0D-392205CD0DE3}"/>
              </a:ext>
            </a:extLst>
          </p:cNvPr>
          <p:cNvSpPr/>
          <p:nvPr/>
        </p:nvSpPr>
        <p:spPr>
          <a:xfrm>
            <a:off x="7392144" y="378904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Oval 28">
            <a:extLst>
              <a:ext uri="{FF2B5EF4-FFF2-40B4-BE49-F238E27FC236}">
                <a16:creationId xmlns:a16="http://schemas.microsoft.com/office/drawing/2014/main" id="{1051E0A7-B724-49A6-BD05-296ADE187C7A}"/>
              </a:ext>
            </a:extLst>
          </p:cNvPr>
          <p:cNvSpPr/>
          <p:nvPr/>
        </p:nvSpPr>
        <p:spPr>
          <a:xfrm>
            <a:off x="7968208" y="357495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0" name="Oval 29">
            <a:extLst>
              <a:ext uri="{FF2B5EF4-FFF2-40B4-BE49-F238E27FC236}">
                <a16:creationId xmlns:a16="http://schemas.microsoft.com/office/drawing/2014/main" id="{BD69C69D-1786-42B5-8B13-3A0C825C02EB}"/>
              </a:ext>
            </a:extLst>
          </p:cNvPr>
          <p:cNvSpPr/>
          <p:nvPr/>
        </p:nvSpPr>
        <p:spPr>
          <a:xfrm>
            <a:off x="3719736" y="38461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Oval 30">
            <a:extLst>
              <a:ext uri="{FF2B5EF4-FFF2-40B4-BE49-F238E27FC236}">
                <a16:creationId xmlns:a16="http://schemas.microsoft.com/office/drawing/2014/main" id="{CF7E39AE-30E2-479D-AE7F-7B04F49A55E0}"/>
              </a:ext>
            </a:extLst>
          </p:cNvPr>
          <p:cNvSpPr/>
          <p:nvPr/>
        </p:nvSpPr>
        <p:spPr>
          <a:xfrm>
            <a:off x="6384032" y="312676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Oval 31">
            <a:extLst>
              <a:ext uri="{FF2B5EF4-FFF2-40B4-BE49-F238E27FC236}">
                <a16:creationId xmlns:a16="http://schemas.microsoft.com/office/drawing/2014/main" id="{F2DD48D5-0737-4DCA-AD10-6300D8E2371B}"/>
              </a:ext>
            </a:extLst>
          </p:cNvPr>
          <p:cNvSpPr/>
          <p:nvPr/>
        </p:nvSpPr>
        <p:spPr>
          <a:xfrm>
            <a:off x="5713100" y="3124022"/>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Oval 32">
            <a:extLst>
              <a:ext uri="{FF2B5EF4-FFF2-40B4-BE49-F238E27FC236}">
                <a16:creationId xmlns:a16="http://schemas.microsoft.com/office/drawing/2014/main" id="{9165DD98-F63A-4105-BBE3-434B0E7BA7D7}"/>
              </a:ext>
            </a:extLst>
          </p:cNvPr>
          <p:cNvSpPr/>
          <p:nvPr/>
        </p:nvSpPr>
        <p:spPr>
          <a:xfrm>
            <a:off x="8523400" y="358334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Oval 33">
            <a:extLst>
              <a:ext uri="{FF2B5EF4-FFF2-40B4-BE49-F238E27FC236}">
                <a16:creationId xmlns:a16="http://schemas.microsoft.com/office/drawing/2014/main" id="{37121FC9-E672-4B67-8575-1242A47ED85E}"/>
              </a:ext>
            </a:extLst>
          </p:cNvPr>
          <p:cNvSpPr/>
          <p:nvPr/>
        </p:nvSpPr>
        <p:spPr>
          <a:xfrm>
            <a:off x="3719736" y="34868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5" name="Oval 34">
            <a:extLst>
              <a:ext uri="{FF2B5EF4-FFF2-40B4-BE49-F238E27FC236}">
                <a16:creationId xmlns:a16="http://schemas.microsoft.com/office/drawing/2014/main" id="{A740D150-FDB9-46F6-857F-F5F6E0629C82}"/>
              </a:ext>
            </a:extLst>
          </p:cNvPr>
          <p:cNvSpPr/>
          <p:nvPr/>
        </p:nvSpPr>
        <p:spPr>
          <a:xfrm>
            <a:off x="5447928" y="3227176"/>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Oval 35">
            <a:extLst>
              <a:ext uri="{FF2B5EF4-FFF2-40B4-BE49-F238E27FC236}">
                <a16:creationId xmlns:a16="http://schemas.microsoft.com/office/drawing/2014/main" id="{F2CF16B5-EDF9-406B-B078-D49825ED7E19}"/>
              </a:ext>
            </a:extLst>
          </p:cNvPr>
          <p:cNvSpPr/>
          <p:nvPr/>
        </p:nvSpPr>
        <p:spPr>
          <a:xfrm>
            <a:off x="6096000" y="36392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6E8C5849-4272-49F1-882B-C20AC0CAD7BB}"/>
              </a:ext>
            </a:extLst>
          </p:cNvPr>
          <p:cNvSpPr/>
          <p:nvPr/>
        </p:nvSpPr>
        <p:spPr>
          <a:xfrm>
            <a:off x="5425068" y="3838286"/>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Oval 37">
            <a:extLst>
              <a:ext uri="{FF2B5EF4-FFF2-40B4-BE49-F238E27FC236}">
                <a16:creationId xmlns:a16="http://schemas.microsoft.com/office/drawing/2014/main" id="{E731999C-1439-4D49-B672-4B97D11CA57E}"/>
              </a:ext>
            </a:extLst>
          </p:cNvPr>
          <p:cNvSpPr/>
          <p:nvPr/>
        </p:nvSpPr>
        <p:spPr>
          <a:xfrm>
            <a:off x="1487488" y="3846621"/>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9" name="Oval 38">
            <a:extLst>
              <a:ext uri="{FF2B5EF4-FFF2-40B4-BE49-F238E27FC236}">
                <a16:creationId xmlns:a16="http://schemas.microsoft.com/office/drawing/2014/main" id="{FDBF57D3-BA65-4F80-9462-56170DB59040}"/>
              </a:ext>
            </a:extLst>
          </p:cNvPr>
          <p:cNvSpPr/>
          <p:nvPr/>
        </p:nvSpPr>
        <p:spPr>
          <a:xfrm>
            <a:off x="4079776" y="350939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0" name="Oval 39">
            <a:extLst>
              <a:ext uri="{FF2B5EF4-FFF2-40B4-BE49-F238E27FC236}">
                <a16:creationId xmlns:a16="http://schemas.microsoft.com/office/drawing/2014/main" id="{2535A59F-4B91-42FA-B9AD-BE0F12FC7315}"/>
              </a:ext>
            </a:extLst>
          </p:cNvPr>
          <p:cNvSpPr/>
          <p:nvPr/>
        </p:nvSpPr>
        <p:spPr>
          <a:xfrm>
            <a:off x="5663952" y="4213761"/>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Oval 40">
            <a:extLst>
              <a:ext uri="{FF2B5EF4-FFF2-40B4-BE49-F238E27FC236}">
                <a16:creationId xmlns:a16="http://schemas.microsoft.com/office/drawing/2014/main" id="{F1FBE8E4-65DC-47C4-BE10-EC84DFB95613}"/>
              </a:ext>
            </a:extLst>
          </p:cNvPr>
          <p:cNvSpPr/>
          <p:nvPr/>
        </p:nvSpPr>
        <p:spPr>
          <a:xfrm>
            <a:off x="5087888" y="3229744"/>
            <a:ext cx="155448"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Oval 41">
            <a:extLst>
              <a:ext uri="{FF2B5EF4-FFF2-40B4-BE49-F238E27FC236}">
                <a16:creationId xmlns:a16="http://schemas.microsoft.com/office/drawing/2014/main" id="{B6519D67-B431-4FEC-B396-44FB1B9E32BC}"/>
              </a:ext>
            </a:extLst>
          </p:cNvPr>
          <p:cNvSpPr/>
          <p:nvPr/>
        </p:nvSpPr>
        <p:spPr>
          <a:xfrm>
            <a:off x="4871864" y="320716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3" name="Oval 42">
            <a:extLst>
              <a:ext uri="{FF2B5EF4-FFF2-40B4-BE49-F238E27FC236}">
                <a16:creationId xmlns:a16="http://schemas.microsoft.com/office/drawing/2014/main" id="{F0EA6229-6BFC-48A6-841D-E10355E6C55C}"/>
              </a:ext>
            </a:extLst>
          </p:cNvPr>
          <p:cNvSpPr/>
          <p:nvPr/>
        </p:nvSpPr>
        <p:spPr>
          <a:xfrm>
            <a:off x="3503712" y="366179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Oval 46">
            <a:extLst>
              <a:ext uri="{FF2B5EF4-FFF2-40B4-BE49-F238E27FC236}">
                <a16:creationId xmlns:a16="http://schemas.microsoft.com/office/drawing/2014/main" id="{144759E6-5D20-44EE-85A0-800C90462D67}"/>
              </a:ext>
            </a:extLst>
          </p:cNvPr>
          <p:cNvSpPr/>
          <p:nvPr/>
        </p:nvSpPr>
        <p:spPr>
          <a:xfrm>
            <a:off x="6096000" y="4222145"/>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Oval 47">
            <a:extLst>
              <a:ext uri="{FF2B5EF4-FFF2-40B4-BE49-F238E27FC236}">
                <a16:creationId xmlns:a16="http://schemas.microsoft.com/office/drawing/2014/main" id="{D162F529-2BEA-47B3-9DDF-3B6CB9202103}"/>
              </a:ext>
            </a:extLst>
          </p:cNvPr>
          <p:cNvSpPr/>
          <p:nvPr/>
        </p:nvSpPr>
        <p:spPr>
          <a:xfrm>
            <a:off x="4314708" y="2908464"/>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9" name="Oval 48">
            <a:extLst>
              <a:ext uri="{FF2B5EF4-FFF2-40B4-BE49-F238E27FC236}">
                <a16:creationId xmlns:a16="http://schemas.microsoft.com/office/drawing/2014/main" id="{7CCD731A-7A99-48DD-B2B9-9957752BFE95}"/>
              </a:ext>
            </a:extLst>
          </p:cNvPr>
          <p:cNvSpPr/>
          <p:nvPr/>
        </p:nvSpPr>
        <p:spPr>
          <a:xfrm>
            <a:off x="3192820" y="383690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0" name="Oval 49">
            <a:extLst>
              <a:ext uri="{FF2B5EF4-FFF2-40B4-BE49-F238E27FC236}">
                <a16:creationId xmlns:a16="http://schemas.microsoft.com/office/drawing/2014/main" id="{DB95207B-33CC-4D8C-A5F4-10E560BD7A31}"/>
              </a:ext>
            </a:extLst>
          </p:cNvPr>
          <p:cNvSpPr/>
          <p:nvPr/>
        </p:nvSpPr>
        <p:spPr>
          <a:xfrm>
            <a:off x="4799856" y="377484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1" name="Oval 50">
            <a:extLst>
              <a:ext uri="{FF2B5EF4-FFF2-40B4-BE49-F238E27FC236}">
                <a16:creationId xmlns:a16="http://schemas.microsoft.com/office/drawing/2014/main" id="{9BEDFD9E-6349-40F4-B69B-F881258F9672}"/>
              </a:ext>
            </a:extLst>
          </p:cNvPr>
          <p:cNvSpPr/>
          <p:nvPr/>
        </p:nvSpPr>
        <p:spPr>
          <a:xfrm>
            <a:off x="4511824" y="284455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2" name="Oval 51">
            <a:extLst>
              <a:ext uri="{FF2B5EF4-FFF2-40B4-BE49-F238E27FC236}">
                <a16:creationId xmlns:a16="http://schemas.microsoft.com/office/drawing/2014/main" id="{7C59E18D-9956-4B41-B7BC-FB2EF4DDC289}"/>
              </a:ext>
            </a:extLst>
          </p:cNvPr>
          <p:cNvSpPr/>
          <p:nvPr/>
        </p:nvSpPr>
        <p:spPr>
          <a:xfrm>
            <a:off x="5159896" y="278092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3" name="Oval 52">
            <a:extLst>
              <a:ext uri="{FF2B5EF4-FFF2-40B4-BE49-F238E27FC236}">
                <a16:creationId xmlns:a16="http://schemas.microsoft.com/office/drawing/2014/main" id="{C72D8A5E-AF7D-4046-BE1C-FCB6D37360AE}"/>
              </a:ext>
            </a:extLst>
          </p:cNvPr>
          <p:cNvSpPr/>
          <p:nvPr/>
        </p:nvSpPr>
        <p:spPr>
          <a:xfrm>
            <a:off x="7726732" y="3757794"/>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4" name="Oval 53">
            <a:extLst>
              <a:ext uri="{FF2B5EF4-FFF2-40B4-BE49-F238E27FC236}">
                <a16:creationId xmlns:a16="http://schemas.microsoft.com/office/drawing/2014/main" id="{D2E346DB-3E1E-49E6-9EC2-6A02CD987E81}"/>
              </a:ext>
            </a:extLst>
          </p:cNvPr>
          <p:cNvSpPr/>
          <p:nvPr/>
        </p:nvSpPr>
        <p:spPr>
          <a:xfrm>
            <a:off x="4007768" y="3925729"/>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5" name="Oval 54">
            <a:extLst>
              <a:ext uri="{FF2B5EF4-FFF2-40B4-BE49-F238E27FC236}">
                <a16:creationId xmlns:a16="http://schemas.microsoft.com/office/drawing/2014/main" id="{846424F6-57BD-46BC-B9E2-53B1311C8D87}"/>
              </a:ext>
            </a:extLst>
          </p:cNvPr>
          <p:cNvSpPr/>
          <p:nvPr/>
        </p:nvSpPr>
        <p:spPr>
          <a:xfrm>
            <a:off x="5713100" y="3395286"/>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6" name="Oval 55">
            <a:extLst>
              <a:ext uri="{FF2B5EF4-FFF2-40B4-BE49-F238E27FC236}">
                <a16:creationId xmlns:a16="http://schemas.microsoft.com/office/drawing/2014/main" id="{D000739B-D196-4DED-838E-CAFB9CCE176A}"/>
              </a:ext>
            </a:extLst>
          </p:cNvPr>
          <p:cNvSpPr/>
          <p:nvPr/>
        </p:nvSpPr>
        <p:spPr>
          <a:xfrm>
            <a:off x="4871864" y="2700536"/>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7" name="Oval 56">
            <a:extLst>
              <a:ext uri="{FF2B5EF4-FFF2-40B4-BE49-F238E27FC236}">
                <a16:creationId xmlns:a16="http://schemas.microsoft.com/office/drawing/2014/main" id="{61BEC8C4-828D-47CE-9F37-A69BD0A1F317}"/>
              </a:ext>
            </a:extLst>
          </p:cNvPr>
          <p:cNvSpPr/>
          <p:nvPr/>
        </p:nvSpPr>
        <p:spPr>
          <a:xfrm>
            <a:off x="5519936" y="263691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8" name="Oval 57">
            <a:extLst>
              <a:ext uri="{FF2B5EF4-FFF2-40B4-BE49-F238E27FC236}">
                <a16:creationId xmlns:a16="http://schemas.microsoft.com/office/drawing/2014/main" id="{EDD66228-090A-40CC-9483-2087AA153FA8}"/>
              </a:ext>
            </a:extLst>
          </p:cNvPr>
          <p:cNvSpPr/>
          <p:nvPr/>
        </p:nvSpPr>
        <p:spPr>
          <a:xfrm>
            <a:off x="6816080" y="306896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9" name="Oval 58">
            <a:extLst>
              <a:ext uri="{FF2B5EF4-FFF2-40B4-BE49-F238E27FC236}">
                <a16:creationId xmlns:a16="http://schemas.microsoft.com/office/drawing/2014/main" id="{3BF353F0-EF36-4B3A-A8FF-D9865597BC38}"/>
              </a:ext>
            </a:extLst>
          </p:cNvPr>
          <p:cNvSpPr/>
          <p:nvPr/>
        </p:nvSpPr>
        <p:spPr>
          <a:xfrm>
            <a:off x="4416188" y="340214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0" name="Oval 59">
            <a:extLst>
              <a:ext uri="{FF2B5EF4-FFF2-40B4-BE49-F238E27FC236}">
                <a16:creationId xmlns:a16="http://schemas.microsoft.com/office/drawing/2014/main" id="{D8EB96C6-B836-4C33-BA54-1A5FB223A41E}"/>
              </a:ext>
            </a:extLst>
          </p:cNvPr>
          <p:cNvSpPr/>
          <p:nvPr/>
        </p:nvSpPr>
        <p:spPr>
          <a:xfrm>
            <a:off x="6968998" y="3870573"/>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1" name="Oval 60">
            <a:extLst>
              <a:ext uri="{FF2B5EF4-FFF2-40B4-BE49-F238E27FC236}">
                <a16:creationId xmlns:a16="http://schemas.microsoft.com/office/drawing/2014/main" id="{47C62C45-A840-4432-B3FF-BBC43DF2026B}"/>
              </a:ext>
            </a:extLst>
          </p:cNvPr>
          <p:cNvSpPr/>
          <p:nvPr/>
        </p:nvSpPr>
        <p:spPr>
          <a:xfrm>
            <a:off x="4943872" y="3503576"/>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2" name="Oval 61">
            <a:extLst>
              <a:ext uri="{FF2B5EF4-FFF2-40B4-BE49-F238E27FC236}">
                <a16:creationId xmlns:a16="http://schemas.microsoft.com/office/drawing/2014/main" id="{AF61ED75-F567-407B-BDDE-382FDA53CC7D}"/>
              </a:ext>
            </a:extLst>
          </p:cNvPr>
          <p:cNvSpPr/>
          <p:nvPr/>
        </p:nvSpPr>
        <p:spPr>
          <a:xfrm>
            <a:off x="3647728" y="322136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3" name="Oval 62">
            <a:extLst>
              <a:ext uri="{FF2B5EF4-FFF2-40B4-BE49-F238E27FC236}">
                <a16:creationId xmlns:a16="http://schemas.microsoft.com/office/drawing/2014/main" id="{5663FFA7-8C4E-4904-8900-E9E8BEBAA960}"/>
              </a:ext>
            </a:extLst>
          </p:cNvPr>
          <p:cNvSpPr/>
          <p:nvPr/>
        </p:nvSpPr>
        <p:spPr>
          <a:xfrm>
            <a:off x="6093032" y="3526771"/>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4" name="Oval 63">
            <a:extLst>
              <a:ext uri="{FF2B5EF4-FFF2-40B4-BE49-F238E27FC236}">
                <a16:creationId xmlns:a16="http://schemas.microsoft.com/office/drawing/2014/main" id="{B1E45D15-418F-432A-8F29-DFD8C9C9803B}"/>
              </a:ext>
            </a:extLst>
          </p:cNvPr>
          <p:cNvSpPr/>
          <p:nvPr/>
        </p:nvSpPr>
        <p:spPr>
          <a:xfrm>
            <a:off x="6721570" y="3635321"/>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5" name="Oval 64">
            <a:extLst>
              <a:ext uri="{FF2B5EF4-FFF2-40B4-BE49-F238E27FC236}">
                <a16:creationId xmlns:a16="http://schemas.microsoft.com/office/drawing/2014/main" id="{1DB28A8F-0FB0-448C-B061-096EF31C856A}"/>
              </a:ext>
            </a:extLst>
          </p:cNvPr>
          <p:cNvSpPr/>
          <p:nvPr/>
        </p:nvSpPr>
        <p:spPr>
          <a:xfrm>
            <a:off x="5193339" y="2960341"/>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6" name="Oval 65">
            <a:extLst>
              <a:ext uri="{FF2B5EF4-FFF2-40B4-BE49-F238E27FC236}">
                <a16:creationId xmlns:a16="http://schemas.microsoft.com/office/drawing/2014/main" id="{E91B7F4C-9C31-4DF7-8F97-0E80FFDF1511}"/>
              </a:ext>
            </a:extLst>
          </p:cNvPr>
          <p:cNvSpPr/>
          <p:nvPr/>
        </p:nvSpPr>
        <p:spPr>
          <a:xfrm>
            <a:off x="5087888" y="3990686"/>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7" name="Oval 66">
            <a:extLst>
              <a:ext uri="{FF2B5EF4-FFF2-40B4-BE49-F238E27FC236}">
                <a16:creationId xmlns:a16="http://schemas.microsoft.com/office/drawing/2014/main" id="{12EFCE9B-FBD7-4C5D-8D25-6CBAEEC1E357}"/>
              </a:ext>
            </a:extLst>
          </p:cNvPr>
          <p:cNvSpPr/>
          <p:nvPr/>
        </p:nvSpPr>
        <p:spPr>
          <a:xfrm>
            <a:off x="5375920" y="3547686"/>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8" name="Oval 67">
            <a:extLst>
              <a:ext uri="{FF2B5EF4-FFF2-40B4-BE49-F238E27FC236}">
                <a16:creationId xmlns:a16="http://schemas.microsoft.com/office/drawing/2014/main" id="{44816B3F-8070-4355-AA3D-987AE248211E}"/>
              </a:ext>
            </a:extLst>
          </p:cNvPr>
          <p:cNvSpPr/>
          <p:nvPr/>
        </p:nvSpPr>
        <p:spPr>
          <a:xfrm>
            <a:off x="4306375" y="3246700"/>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9" name="TextBox 68">
            <a:extLst>
              <a:ext uri="{FF2B5EF4-FFF2-40B4-BE49-F238E27FC236}">
                <a16:creationId xmlns:a16="http://schemas.microsoft.com/office/drawing/2014/main" id="{B58A7DAA-0FE7-4691-AB2B-3E54C39D7150}"/>
              </a:ext>
            </a:extLst>
          </p:cNvPr>
          <p:cNvSpPr txBox="1"/>
          <p:nvPr/>
        </p:nvSpPr>
        <p:spPr>
          <a:xfrm>
            <a:off x="2999656" y="476672"/>
            <a:ext cx="1614926" cy="461665"/>
          </a:xfrm>
          <a:prstGeom prst="wedgeRectCallout">
            <a:avLst>
              <a:gd name="adj1" fmla="val -20833"/>
              <a:gd name="adj2" fmla="val 99066"/>
            </a:avLst>
          </a:prstGeom>
          <a:solidFill>
            <a:schemeClr val="accent5">
              <a:lumMod val="75000"/>
            </a:schemeClr>
          </a:solidFill>
        </p:spPr>
        <p:txBody>
          <a:bodyPr wrap="square" rtlCol="1">
            <a:spAutoFit/>
          </a:bodyPr>
          <a:lstStyle/>
          <a:p>
            <a:pPr algn="ctr"/>
            <a:r>
              <a:rPr lang="en-US" sz="2400" b="1" dirty="0">
                <a:solidFill>
                  <a:schemeClr val="bg1"/>
                </a:solidFill>
              </a:rPr>
              <a:t>TV - TEa</a:t>
            </a:r>
            <a:endParaRPr lang="fa-IR" sz="2400" b="1" dirty="0">
              <a:solidFill>
                <a:schemeClr val="bg1"/>
              </a:solidFill>
            </a:endParaRPr>
          </a:p>
        </p:txBody>
      </p:sp>
      <p:cxnSp>
        <p:nvCxnSpPr>
          <p:cNvPr id="72" name="Straight Connector 71">
            <a:extLst>
              <a:ext uri="{FF2B5EF4-FFF2-40B4-BE49-F238E27FC236}">
                <a16:creationId xmlns:a16="http://schemas.microsoft.com/office/drawing/2014/main" id="{E4AE34B4-9282-4540-BEDA-BE41F26A756E}"/>
              </a:ext>
            </a:extLst>
          </p:cNvPr>
          <p:cNvCxnSpPr>
            <a:cxnSpLocks/>
          </p:cNvCxnSpPr>
          <p:nvPr/>
        </p:nvCxnSpPr>
        <p:spPr>
          <a:xfrm flipH="1">
            <a:off x="5949392" y="1121298"/>
            <a:ext cx="17725" cy="39889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96C7E3FA-C9DC-4669-9C99-FB1A8108629F}"/>
              </a:ext>
            </a:extLst>
          </p:cNvPr>
          <p:cNvSpPr txBox="1"/>
          <p:nvPr/>
        </p:nvSpPr>
        <p:spPr>
          <a:xfrm>
            <a:off x="7392144" y="476672"/>
            <a:ext cx="1614926" cy="461665"/>
          </a:xfrm>
          <a:prstGeom prst="wedgeRectCallout">
            <a:avLst>
              <a:gd name="adj1" fmla="val 17495"/>
              <a:gd name="adj2" fmla="val 96019"/>
            </a:avLst>
          </a:prstGeom>
          <a:solidFill>
            <a:schemeClr val="accent5">
              <a:lumMod val="75000"/>
            </a:schemeClr>
          </a:solidFill>
        </p:spPr>
        <p:txBody>
          <a:bodyPr wrap="square" rtlCol="1">
            <a:spAutoFit/>
          </a:bodyPr>
          <a:lstStyle/>
          <a:p>
            <a:pPr algn="ctr"/>
            <a:r>
              <a:rPr lang="en-US" sz="2400" b="1" dirty="0">
                <a:solidFill>
                  <a:schemeClr val="bg1"/>
                </a:solidFill>
              </a:rPr>
              <a:t>TV + TEa</a:t>
            </a:r>
            <a:endParaRPr lang="fa-IR" sz="2400" b="1" dirty="0">
              <a:solidFill>
                <a:schemeClr val="bg1"/>
              </a:solidFill>
            </a:endParaRPr>
          </a:p>
        </p:txBody>
      </p:sp>
      <p:sp>
        <p:nvSpPr>
          <p:cNvPr id="74" name="Oval 73">
            <a:extLst>
              <a:ext uri="{FF2B5EF4-FFF2-40B4-BE49-F238E27FC236}">
                <a16:creationId xmlns:a16="http://schemas.microsoft.com/office/drawing/2014/main" id="{A45ADD1F-B53F-403C-A6FD-ABC461FD470C}"/>
              </a:ext>
            </a:extLst>
          </p:cNvPr>
          <p:cNvSpPr/>
          <p:nvPr/>
        </p:nvSpPr>
        <p:spPr>
          <a:xfrm>
            <a:off x="4295800" y="36392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5" name="Oval 74">
            <a:extLst>
              <a:ext uri="{FF2B5EF4-FFF2-40B4-BE49-F238E27FC236}">
                <a16:creationId xmlns:a16="http://schemas.microsoft.com/office/drawing/2014/main" id="{98FF886F-6A98-4097-949E-AA82E5609117}"/>
              </a:ext>
            </a:extLst>
          </p:cNvPr>
          <p:cNvSpPr/>
          <p:nvPr/>
        </p:nvSpPr>
        <p:spPr>
          <a:xfrm>
            <a:off x="4655840" y="366179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6" name="Oval 75">
            <a:extLst>
              <a:ext uri="{FF2B5EF4-FFF2-40B4-BE49-F238E27FC236}">
                <a16:creationId xmlns:a16="http://schemas.microsoft.com/office/drawing/2014/main" id="{1FFA788B-764C-48F3-9ED0-FA53DD93A145}"/>
              </a:ext>
            </a:extLst>
          </p:cNvPr>
          <p:cNvSpPr/>
          <p:nvPr/>
        </p:nvSpPr>
        <p:spPr>
          <a:xfrm>
            <a:off x="5447928" y="335956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7" name="Oval 76">
            <a:extLst>
              <a:ext uri="{FF2B5EF4-FFF2-40B4-BE49-F238E27FC236}">
                <a16:creationId xmlns:a16="http://schemas.microsoft.com/office/drawing/2014/main" id="{1C5853B3-2D63-461C-A1D0-538B770FB831}"/>
              </a:ext>
            </a:extLst>
          </p:cNvPr>
          <p:cNvSpPr/>
          <p:nvPr/>
        </p:nvSpPr>
        <p:spPr>
          <a:xfrm>
            <a:off x="4727848" y="312676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8" name="Oval 77">
            <a:extLst>
              <a:ext uri="{FF2B5EF4-FFF2-40B4-BE49-F238E27FC236}">
                <a16:creationId xmlns:a16="http://schemas.microsoft.com/office/drawing/2014/main" id="{81B3E278-17D5-4F93-9CEB-4DD3E1CED0CD}"/>
              </a:ext>
            </a:extLst>
          </p:cNvPr>
          <p:cNvSpPr/>
          <p:nvPr/>
        </p:nvSpPr>
        <p:spPr>
          <a:xfrm>
            <a:off x="3872136" y="36392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9" name="Oval 78">
            <a:extLst>
              <a:ext uri="{FF2B5EF4-FFF2-40B4-BE49-F238E27FC236}">
                <a16:creationId xmlns:a16="http://schemas.microsoft.com/office/drawing/2014/main" id="{22CE47C6-3695-491C-8B2A-788CDC92E627}"/>
              </a:ext>
            </a:extLst>
          </p:cNvPr>
          <p:cNvSpPr/>
          <p:nvPr/>
        </p:nvSpPr>
        <p:spPr>
          <a:xfrm>
            <a:off x="5024264" y="335956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0" name="Oval 79">
            <a:extLst>
              <a:ext uri="{FF2B5EF4-FFF2-40B4-BE49-F238E27FC236}">
                <a16:creationId xmlns:a16="http://schemas.microsoft.com/office/drawing/2014/main" id="{3900D755-16A2-4CBE-8765-20EBAA7C8C13}"/>
              </a:ext>
            </a:extLst>
          </p:cNvPr>
          <p:cNvSpPr/>
          <p:nvPr/>
        </p:nvSpPr>
        <p:spPr>
          <a:xfrm>
            <a:off x="4160168" y="4078129"/>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1" name="Oval 80">
            <a:extLst>
              <a:ext uri="{FF2B5EF4-FFF2-40B4-BE49-F238E27FC236}">
                <a16:creationId xmlns:a16="http://schemas.microsoft.com/office/drawing/2014/main" id="{CC9080B0-E4E9-4E43-A2EA-B36DE7A9A4CC}"/>
              </a:ext>
            </a:extLst>
          </p:cNvPr>
          <p:cNvSpPr/>
          <p:nvPr/>
        </p:nvSpPr>
        <p:spPr>
          <a:xfrm>
            <a:off x="7121398" y="4022973"/>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2" name="Oval 81">
            <a:extLst>
              <a:ext uri="{FF2B5EF4-FFF2-40B4-BE49-F238E27FC236}">
                <a16:creationId xmlns:a16="http://schemas.microsoft.com/office/drawing/2014/main" id="{7EEB4621-62A7-4FEF-AC4A-E7D09F002CE2}"/>
              </a:ext>
            </a:extLst>
          </p:cNvPr>
          <p:cNvSpPr/>
          <p:nvPr/>
        </p:nvSpPr>
        <p:spPr>
          <a:xfrm>
            <a:off x="4448200" y="37916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3" name="Oval 82">
            <a:extLst>
              <a:ext uri="{FF2B5EF4-FFF2-40B4-BE49-F238E27FC236}">
                <a16:creationId xmlns:a16="http://schemas.microsoft.com/office/drawing/2014/main" id="{B5567614-3136-42EF-8B96-A3F447171BCA}"/>
              </a:ext>
            </a:extLst>
          </p:cNvPr>
          <p:cNvSpPr/>
          <p:nvPr/>
        </p:nvSpPr>
        <p:spPr>
          <a:xfrm>
            <a:off x="3071664" y="342900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4" name="Oval 83">
            <a:extLst>
              <a:ext uri="{FF2B5EF4-FFF2-40B4-BE49-F238E27FC236}">
                <a16:creationId xmlns:a16="http://schemas.microsoft.com/office/drawing/2014/main" id="{EDFB97AB-CF45-4DD3-9B15-31B00C3828BF}"/>
              </a:ext>
            </a:extLst>
          </p:cNvPr>
          <p:cNvSpPr/>
          <p:nvPr/>
        </p:nvSpPr>
        <p:spPr>
          <a:xfrm>
            <a:off x="2927648" y="3641684"/>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5" name="Oval 84">
            <a:extLst>
              <a:ext uri="{FF2B5EF4-FFF2-40B4-BE49-F238E27FC236}">
                <a16:creationId xmlns:a16="http://schemas.microsoft.com/office/drawing/2014/main" id="{7D0869D2-1D87-413A-940E-0395EE2512E3}"/>
              </a:ext>
            </a:extLst>
          </p:cNvPr>
          <p:cNvSpPr/>
          <p:nvPr/>
        </p:nvSpPr>
        <p:spPr>
          <a:xfrm>
            <a:off x="2135560" y="39985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6" name="Oval 85">
            <a:extLst>
              <a:ext uri="{FF2B5EF4-FFF2-40B4-BE49-F238E27FC236}">
                <a16:creationId xmlns:a16="http://schemas.microsoft.com/office/drawing/2014/main" id="{C248C238-84A3-45CD-AB96-36245A268BAE}"/>
              </a:ext>
            </a:extLst>
          </p:cNvPr>
          <p:cNvSpPr/>
          <p:nvPr/>
        </p:nvSpPr>
        <p:spPr>
          <a:xfrm>
            <a:off x="5094717" y="386943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7" name="Oval 86">
            <a:extLst>
              <a:ext uri="{FF2B5EF4-FFF2-40B4-BE49-F238E27FC236}">
                <a16:creationId xmlns:a16="http://schemas.microsoft.com/office/drawing/2014/main" id="{0E00494E-760D-4776-BB19-F738353859D3}"/>
              </a:ext>
            </a:extLst>
          </p:cNvPr>
          <p:cNvSpPr/>
          <p:nvPr/>
        </p:nvSpPr>
        <p:spPr>
          <a:xfrm>
            <a:off x="7544544" y="394144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8" name="Oval 87">
            <a:extLst>
              <a:ext uri="{FF2B5EF4-FFF2-40B4-BE49-F238E27FC236}">
                <a16:creationId xmlns:a16="http://schemas.microsoft.com/office/drawing/2014/main" id="{DCB4CD71-C80C-4E69-AFC7-59E601BEAA01}"/>
              </a:ext>
            </a:extLst>
          </p:cNvPr>
          <p:cNvSpPr/>
          <p:nvPr/>
        </p:nvSpPr>
        <p:spPr>
          <a:xfrm>
            <a:off x="3872136" y="36392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9" name="Oval 88">
            <a:extLst>
              <a:ext uri="{FF2B5EF4-FFF2-40B4-BE49-F238E27FC236}">
                <a16:creationId xmlns:a16="http://schemas.microsoft.com/office/drawing/2014/main" id="{B5C70685-33B7-493C-A366-7C41DE99361C}"/>
              </a:ext>
            </a:extLst>
          </p:cNvPr>
          <p:cNvSpPr/>
          <p:nvPr/>
        </p:nvSpPr>
        <p:spPr>
          <a:xfrm>
            <a:off x="4232176" y="366179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0" name="Oval 89">
            <a:extLst>
              <a:ext uri="{FF2B5EF4-FFF2-40B4-BE49-F238E27FC236}">
                <a16:creationId xmlns:a16="http://schemas.microsoft.com/office/drawing/2014/main" id="{2BE18C63-0CEC-4C18-97D3-C9D305EE27D9}"/>
              </a:ext>
            </a:extLst>
          </p:cNvPr>
          <p:cNvSpPr/>
          <p:nvPr/>
        </p:nvSpPr>
        <p:spPr>
          <a:xfrm>
            <a:off x="5672336" y="278931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1" name="Oval 90">
            <a:extLst>
              <a:ext uri="{FF2B5EF4-FFF2-40B4-BE49-F238E27FC236}">
                <a16:creationId xmlns:a16="http://schemas.microsoft.com/office/drawing/2014/main" id="{867090E6-87A1-4877-9EBF-44943155FE45}"/>
              </a:ext>
            </a:extLst>
          </p:cNvPr>
          <p:cNvSpPr/>
          <p:nvPr/>
        </p:nvSpPr>
        <p:spPr>
          <a:xfrm>
            <a:off x="6873970" y="3787721"/>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2" name="Oval 91">
            <a:extLst>
              <a:ext uri="{FF2B5EF4-FFF2-40B4-BE49-F238E27FC236}">
                <a16:creationId xmlns:a16="http://schemas.microsoft.com/office/drawing/2014/main" id="{4DD28345-E05C-42CC-BA54-0061AA96CC21}"/>
              </a:ext>
            </a:extLst>
          </p:cNvPr>
          <p:cNvSpPr/>
          <p:nvPr/>
        </p:nvSpPr>
        <p:spPr>
          <a:xfrm>
            <a:off x="5176664" y="351196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398117738"/>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500"/>
                                        <p:tgtEl>
                                          <p:spTgt spid="1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fade">
                                      <p:cBhvr>
                                        <p:cTn id="23" dur="500"/>
                                        <p:tgtEl>
                                          <p:spTgt spid="27"/>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500"/>
                                        <p:tgtEl>
                                          <p:spTgt spid="2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par>
                          <p:cTn id="40" fill="hold">
                            <p:stCondLst>
                              <p:cond delay="4500"/>
                            </p:stCondLst>
                            <p:childTnLst>
                              <p:par>
                                <p:cTn id="41" presetID="10" presetClass="entr" presetSubtype="0" fill="hold" grpId="0"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fade">
                                      <p:cBhvr>
                                        <p:cTn id="43" dur="500"/>
                                        <p:tgtEl>
                                          <p:spTgt spid="32"/>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500"/>
                                        <p:tgtEl>
                                          <p:spTgt spid="34"/>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500"/>
                                        <p:tgtEl>
                                          <p:spTgt spid="35"/>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500"/>
                                        <p:tgtEl>
                                          <p:spTgt spid="36"/>
                                        </p:tgtEl>
                                      </p:cBhvr>
                                    </p:animEffect>
                                  </p:childTnLst>
                                </p:cTn>
                              </p:par>
                            </p:childTnLst>
                          </p:cTn>
                        </p:par>
                        <p:par>
                          <p:cTn id="60" fill="hold">
                            <p:stCondLst>
                              <p:cond delay="7000"/>
                            </p:stCondLst>
                            <p:childTnLst>
                              <p:par>
                                <p:cTn id="61" presetID="10" presetClass="entr" presetSubtype="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par>
                          <p:cTn id="64" fill="hold">
                            <p:stCondLst>
                              <p:cond delay="7500"/>
                            </p:stCondLst>
                            <p:childTnLst>
                              <p:par>
                                <p:cTn id="65" presetID="10" presetClass="entr" presetSubtype="0" fill="hold" grpId="0" nodeType="after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fade">
                                      <p:cBhvr>
                                        <p:cTn id="67" dur="500"/>
                                        <p:tgtEl>
                                          <p:spTgt spid="38"/>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500"/>
                                        <p:tgtEl>
                                          <p:spTgt spid="39"/>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fade">
                                      <p:cBhvr>
                                        <p:cTn id="75" dur="500"/>
                                        <p:tgtEl>
                                          <p:spTgt spid="40"/>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fade">
                                      <p:cBhvr>
                                        <p:cTn id="79" dur="500"/>
                                        <p:tgtEl>
                                          <p:spTgt spid="41"/>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500"/>
                                        <p:tgtEl>
                                          <p:spTgt spid="43"/>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fade">
                                      <p:cBhvr>
                                        <p:cTn id="91" dur="500"/>
                                        <p:tgtEl>
                                          <p:spTgt spid="47"/>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49"/>
                                        </p:tgtEl>
                                        <p:attrNameLst>
                                          <p:attrName>style.visibility</p:attrName>
                                        </p:attrNameLst>
                                      </p:cBhvr>
                                      <p:to>
                                        <p:strVal val="visible"/>
                                      </p:to>
                                    </p:set>
                                    <p:animEffect transition="in" filter="fade">
                                      <p:cBhvr>
                                        <p:cTn id="99" dur="500"/>
                                        <p:tgtEl>
                                          <p:spTgt spid="49"/>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500"/>
                                        <p:tgtEl>
                                          <p:spTgt spid="50"/>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51"/>
                                        </p:tgtEl>
                                        <p:attrNameLst>
                                          <p:attrName>style.visibility</p:attrName>
                                        </p:attrNameLst>
                                      </p:cBhvr>
                                      <p:to>
                                        <p:strVal val="visible"/>
                                      </p:to>
                                    </p:set>
                                    <p:animEffect transition="in" filter="fade">
                                      <p:cBhvr>
                                        <p:cTn id="107" dur="500"/>
                                        <p:tgtEl>
                                          <p:spTgt spid="51"/>
                                        </p:tgtEl>
                                      </p:cBhvr>
                                    </p:animEffect>
                                  </p:childTnLst>
                                </p:cTn>
                              </p:par>
                            </p:childTnLst>
                          </p:cTn>
                        </p:par>
                        <p:par>
                          <p:cTn id="108" fill="hold">
                            <p:stCondLst>
                              <p:cond delay="13000"/>
                            </p:stCondLst>
                            <p:childTnLst>
                              <p:par>
                                <p:cTn id="109" presetID="10" presetClass="entr" presetSubtype="0"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500"/>
                                        <p:tgtEl>
                                          <p:spTgt spid="52"/>
                                        </p:tgtEl>
                                      </p:cBhvr>
                                    </p:animEffect>
                                  </p:childTnLst>
                                </p:cTn>
                              </p:par>
                            </p:childTnLst>
                          </p:cTn>
                        </p:par>
                        <p:par>
                          <p:cTn id="112" fill="hold">
                            <p:stCondLst>
                              <p:cond delay="13500"/>
                            </p:stCondLst>
                            <p:childTnLst>
                              <p:par>
                                <p:cTn id="113" presetID="10" presetClass="entr" presetSubtype="0" fill="hold" grpId="0" nodeType="afterEffect">
                                  <p:stCondLst>
                                    <p:cond delay="0"/>
                                  </p:stCondLst>
                                  <p:childTnLst>
                                    <p:set>
                                      <p:cBhvr>
                                        <p:cTn id="114" dur="1" fill="hold">
                                          <p:stCondLst>
                                            <p:cond delay="0"/>
                                          </p:stCondLst>
                                        </p:cTn>
                                        <p:tgtEl>
                                          <p:spTgt spid="53"/>
                                        </p:tgtEl>
                                        <p:attrNameLst>
                                          <p:attrName>style.visibility</p:attrName>
                                        </p:attrNameLst>
                                      </p:cBhvr>
                                      <p:to>
                                        <p:strVal val="visible"/>
                                      </p:to>
                                    </p:set>
                                    <p:animEffect transition="in" filter="fade">
                                      <p:cBhvr>
                                        <p:cTn id="115" dur="500"/>
                                        <p:tgtEl>
                                          <p:spTgt spid="53"/>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fade">
                                      <p:cBhvr>
                                        <p:cTn id="119" dur="500"/>
                                        <p:tgtEl>
                                          <p:spTgt spid="54"/>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fade">
                                      <p:cBhvr>
                                        <p:cTn id="123" dur="500"/>
                                        <p:tgtEl>
                                          <p:spTgt spid="55"/>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500"/>
                                        <p:tgtEl>
                                          <p:spTgt spid="56"/>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Effect transition="in" filter="fade">
                                      <p:cBhvr>
                                        <p:cTn id="131" dur="500"/>
                                        <p:tgtEl>
                                          <p:spTgt spid="57"/>
                                        </p:tgtEl>
                                      </p:cBhvr>
                                    </p:animEffect>
                                  </p:childTnLst>
                                </p:cTn>
                              </p:par>
                            </p:childTnLst>
                          </p:cTn>
                        </p:par>
                        <p:par>
                          <p:cTn id="132" fill="hold">
                            <p:stCondLst>
                              <p:cond delay="16000"/>
                            </p:stCondLst>
                            <p:childTnLst>
                              <p:par>
                                <p:cTn id="133" presetID="10" presetClass="entr" presetSubtype="0" fill="hold" grpId="0" nodeType="afterEffect">
                                  <p:stCondLst>
                                    <p:cond delay="0"/>
                                  </p:stCondLst>
                                  <p:childTnLst>
                                    <p:set>
                                      <p:cBhvr>
                                        <p:cTn id="134" dur="1" fill="hold">
                                          <p:stCondLst>
                                            <p:cond delay="0"/>
                                          </p:stCondLst>
                                        </p:cTn>
                                        <p:tgtEl>
                                          <p:spTgt spid="58"/>
                                        </p:tgtEl>
                                        <p:attrNameLst>
                                          <p:attrName>style.visibility</p:attrName>
                                        </p:attrNameLst>
                                      </p:cBhvr>
                                      <p:to>
                                        <p:strVal val="visible"/>
                                      </p:to>
                                    </p:set>
                                    <p:animEffect transition="in" filter="fade">
                                      <p:cBhvr>
                                        <p:cTn id="135" dur="500"/>
                                        <p:tgtEl>
                                          <p:spTgt spid="58"/>
                                        </p:tgtEl>
                                      </p:cBhvr>
                                    </p:animEffect>
                                  </p:childTnLst>
                                </p:cTn>
                              </p:par>
                            </p:childTnLst>
                          </p:cTn>
                        </p:par>
                        <p:par>
                          <p:cTn id="136" fill="hold">
                            <p:stCondLst>
                              <p:cond delay="16500"/>
                            </p:stCondLst>
                            <p:childTnLst>
                              <p:par>
                                <p:cTn id="137" presetID="10" presetClass="entr" presetSubtype="0" fill="hold" grpId="0" nodeType="afterEffect">
                                  <p:stCondLst>
                                    <p:cond delay="0"/>
                                  </p:stCondLst>
                                  <p:childTnLst>
                                    <p:set>
                                      <p:cBhvr>
                                        <p:cTn id="138" dur="1" fill="hold">
                                          <p:stCondLst>
                                            <p:cond delay="0"/>
                                          </p:stCondLst>
                                        </p:cTn>
                                        <p:tgtEl>
                                          <p:spTgt spid="59"/>
                                        </p:tgtEl>
                                        <p:attrNameLst>
                                          <p:attrName>style.visibility</p:attrName>
                                        </p:attrNameLst>
                                      </p:cBhvr>
                                      <p:to>
                                        <p:strVal val="visible"/>
                                      </p:to>
                                    </p:set>
                                    <p:animEffect transition="in" filter="fade">
                                      <p:cBhvr>
                                        <p:cTn id="139" dur="500"/>
                                        <p:tgtEl>
                                          <p:spTgt spid="59"/>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60"/>
                                        </p:tgtEl>
                                        <p:attrNameLst>
                                          <p:attrName>style.visibility</p:attrName>
                                        </p:attrNameLst>
                                      </p:cBhvr>
                                      <p:to>
                                        <p:strVal val="visible"/>
                                      </p:to>
                                    </p:set>
                                    <p:animEffect transition="in" filter="fade">
                                      <p:cBhvr>
                                        <p:cTn id="143" dur="500"/>
                                        <p:tgtEl>
                                          <p:spTgt spid="60"/>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61"/>
                                        </p:tgtEl>
                                        <p:attrNameLst>
                                          <p:attrName>style.visibility</p:attrName>
                                        </p:attrNameLst>
                                      </p:cBhvr>
                                      <p:to>
                                        <p:strVal val="visible"/>
                                      </p:to>
                                    </p:set>
                                    <p:animEffect transition="in" filter="fade">
                                      <p:cBhvr>
                                        <p:cTn id="147" dur="500"/>
                                        <p:tgtEl>
                                          <p:spTgt spid="61"/>
                                        </p:tgtEl>
                                      </p:cBhvr>
                                    </p:animEffect>
                                  </p:childTnLst>
                                </p:cTn>
                              </p:par>
                            </p:childTnLst>
                          </p:cTn>
                        </p:par>
                        <p:par>
                          <p:cTn id="148" fill="hold">
                            <p:stCondLst>
                              <p:cond delay="18000"/>
                            </p:stCondLst>
                            <p:childTnLst>
                              <p:par>
                                <p:cTn id="149" presetID="10" presetClass="entr" presetSubtype="0" fill="hold" grpId="0" nodeType="afterEffect">
                                  <p:stCondLst>
                                    <p:cond delay="0"/>
                                  </p:stCondLst>
                                  <p:childTnLst>
                                    <p:set>
                                      <p:cBhvr>
                                        <p:cTn id="150" dur="1" fill="hold">
                                          <p:stCondLst>
                                            <p:cond delay="0"/>
                                          </p:stCondLst>
                                        </p:cTn>
                                        <p:tgtEl>
                                          <p:spTgt spid="62"/>
                                        </p:tgtEl>
                                        <p:attrNameLst>
                                          <p:attrName>style.visibility</p:attrName>
                                        </p:attrNameLst>
                                      </p:cBhvr>
                                      <p:to>
                                        <p:strVal val="visible"/>
                                      </p:to>
                                    </p:set>
                                    <p:animEffect transition="in" filter="fade">
                                      <p:cBhvr>
                                        <p:cTn id="151" dur="500"/>
                                        <p:tgtEl>
                                          <p:spTgt spid="62"/>
                                        </p:tgtEl>
                                      </p:cBhvr>
                                    </p:animEffect>
                                  </p:childTnLst>
                                </p:cTn>
                              </p:par>
                            </p:childTnLst>
                          </p:cTn>
                        </p:par>
                        <p:par>
                          <p:cTn id="152" fill="hold">
                            <p:stCondLst>
                              <p:cond delay="18500"/>
                            </p:stCondLst>
                            <p:childTnLst>
                              <p:par>
                                <p:cTn id="153" presetID="10" presetClass="entr" presetSubtype="0"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fade">
                                      <p:cBhvr>
                                        <p:cTn id="155" dur="500"/>
                                        <p:tgtEl>
                                          <p:spTgt spid="63"/>
                                        </p:tgtEl>
                                      </p:cBhvr>
                                    </p:animEffect>
                                  </p:childTnLst>
                                </p:cTn>
                              </p:par>
                            </p:childTnLst>
                          </p:cTn>
                        </p:par>
                        <p:par>
                          <p:cTn id="156" fill="hold">
                            <p:stCondLst>
                              <p:cond delay="19000"/>
                            </p:stCondLst>
                            <p:childTnLst>
                              <p:par>
                                <p:cTn id="157" presetID="10" presetClass="entr" presetSubtype="0" fill="hold" grpId="0" nodeType="afterEffect">
                                  <p:stCondLst>
                                    <p:cond delay="0"/>
                                  </p:stCondLst>
                                  <p:childTnLst>
                                    <p:set>
                                      <p:cBhvr>
                                        <p:cTn id="158" dur="1" fill="hold">
                                          <p:stCondLst>
                                            <p:cond delay="0"/>
                                          </p:stCondLst>
                                        </p:cTn>
                                        <p:tgtEl>
                                          <p:spTgt spid="64"/>
                                        </p:tgtEl>
                                        <p:attrNameLst>
                                          <p:attrName>style.visibility</p:attrName>
                                        </p:attrNameLst>
                                      </p:cBhvr>
                                      <p:to>
                                        <p:strVal val="visible"/>
                                      </p:to>
                                    </p:set>
                                    <p:animEffect transition="in" filter="fade">
                                      <p:cBhvr>
                                        <p:cTn id="159" dur="500"/>
                                        <p:tgtEl>
                                          <p:spTgt spid="64"/>
                                        </p:tgtEl>
                                      </p:cBhvr>
                                    </p:animEffect>
                                  </p:childTnLst>
                                </p:cTn>
                              </p:par>
                            </p:childTnLst>
                          </p:cTn>
                        </p:par>
                        <p:par>
                          <p:cTn id="160" fill="hold">
                            <p:stCondLst>
                              <p:cond delay="19500"/>
                            </p:stCondLst>
                            <p:childTnLst>
                              <p:par>
                                <p:cTn id="161" presetID="10" presetClass="entr" presetSubtype="0" fill="hold" grpId="0" nodeType="afterEffect">
                                  <p:stCondLst>
                                    <p:cond delay="0"/>
                                  </p:stCondLst>
                                  <p:childTnLst>
                                    <p:set>
                                      <p:cBhvr>
                                        <p:cTn id="162" dur="1" fill="hold">
                                          <p:stCondLst>
                                            <p:cond delay="0"/>
                                          </p:stCondLst>
                                        </p:cTn>
                                        <p:tgtEl>
                                          <p:spTgt spid="65"/>
                                        </p:tgtEl>
                                        <p:attrNameLst>
                                          <p:attrName>style.visibility</p:attrName>
                                        </p:attrNameLst>
                                      </p:cBhvr>
                                      <p:to>
                                        <p:strVal val="visible"/>
                                      </p:to>
                                    </p:set>
                                    <p:animEffect transition="in" filter="fade">
                                      <p:cBhvr>
                                        <p:cTn id="163" dur="500"/>
                                        <p:tgtEl>
                                          <p:spTgt spid="65"/>
                                        </p:tgtEl>
                                      </p:cBhvr>
                                    </p:animEffect>
                                  </p:childTnLst>
                                </p:cTn>
                              </p:par>
                            </p:childTnLst>
                          </p:cTn>
                        </p:par>
                        <p:par>
                          <p:cTn id="164" fill="hold">
                            <p:stCondLst>
                              <p:cond delay="20000"/>
                            </p:stCondLst>
                            <p:childTnLst>
                              <p:par>
                                <p:cTn id="165" presetID="10" presetClass="entr" presetSubtype="0" fill="hold" grpId="0" nodeType="afterEffect">
                                  <p:stCondLst>
                                    <p:cond delay="0"/>
                                  </p:stCondLst>
                                  <p:childTnLst>
                                    <p:set>
                                      <p:cBhvr>
                                        <p:cTn id="166" dur="1" fill="hold">
                                          <p:stCondLst>
                                            <p:cond delay="0"/>
                                          </p:stCondLst>
                                        </p:cTn>
                                        <p:tgtEl>
                                          <p:spTgt spid="66"/>
                                        </p:tgtEl>
                                        <p:attrNameLst>
                                          <p:attrName>style.visibility</p:attrName>
                                        </p:attrNameLst>
                                      </p:cBhvr>
                                      <p:to>
                                        <p:strVal val="visible"/>
                                      </p:to>
                                    </p:set>
                                    <p:animEffect transition="in" filter="fade">
                                      <p:cBhvr>
                                        <p:cTn id="167" dur="500"/>
                                        <p:tgtEl>
                                          <p:spTgt spid="66"/>
                                        </p:tgtEl>
                                      </p:cBhvr>
                                    </p:animEffect>
                                  </p:childTnLst>
                                </p:cTn>
                              </p:par>
                            </p:childTnLst>
                          </p:cTn>
                        </p:par>
                        <p:par>
                          <p:cTn id="168" fill="hold">
                            <p:stCondLst>
                              <p:cond delay="20500"/>
                            </p:stCondLst>
                            <p:childTnLst>
                              <p:par>
                                <p:cTn id="169" presetID="10" presetClass="entr" presetSubtype="0" fill="hold" grpId="0" nodeType="afterEffect">
                                  <p:stCondLst>
                                    <p:cond delay="0"/>
                                  </p:stCondLst>
                                  <p:childTnLst>
                                    <p:set>
                                      <p:cBhvr>
                                        <p:cTn id="170" dur="1" fill="hold">
                                          <p:stCondLst>
                                            <p:cond delay="0"/>
                                          </p:stCondLst>
                                        </p:cTn>
                                        <p:tgtEl>
                                          <p:spTgt spid="67"/>
                                        </p:tgtEl>
                                        <p:attrNameLst>
                                          <p:attrName>style.visibility</p:attrName>
                                        </p:attrNameLst>
                                      </p:cBhvr>
                                      <p:to>
                                        <p:strVal val="visible"/>
                                      </p:to>
                                    </p:set>
                                    <p:animEffect transition="in" filter="fade">
                                      <p:cBhvr>
                                        <p:cTn id="171" dur="500"/>
                                        <p:tgtEl>
                                          <p:spTgt spid="67"/>
                                        </p:tgtEl>
                                      </p:cBhvr>
                                    </p:animEffect>
                                  </p:childTnLst>
                                </p:cTn>
                              </p:par>
                            </p:childTnLst>
                          </p:cTn>
                        </p:par>
                        <p:par>
                          <p:cTn id="172" fill="hold">
                            <p:stCondLst>
                              <p:cond delay="21000"/>
                            </p:stCondLst>
                            <p:childTnLst>
                              <p:par>
                                <p:cTn id="173" presetID="10" presetClass="entr" presetSubtype="0" fill="hold" grpId="0" nodeType="afterEffect">
                                  <p:stCondLst>
                                    <p:cond delay="0"/>
                                  </p:stCondLst>
                                  <p:childTnLst>
                                    <p:set>
                                      <p:cBhvr>
                                        <p:cTn id="174" dur="1" fill="hold">
                                          <p:stCondLst>
                                            <p:cond delay="0"/>
                                          </p:stCondLst>
                                        </p:cTn>
                                        <p:tgtEl>
                                          <p:spTgt spid="68"/>
                                        </p:tgtEl>
                                        <p:attrNameLst>
                                          <p:attrName>style.visibility</p:attrName>
                                        </p:attrNameLst>
                                      </p:cBhvr>
                                      <p:to>
                                        <p:strVal val="visible"/>
                                      </p:to>
                                    </p:set>
                                    <p:animEffect transition="in" filter="fade">
                                      <p:cBhvr>
                                        <p:cTn id="175" dur="500"/>
                                        <p:tgtEl>
                                          <p:spTgt spid="68"/>
                                        </p:tgtEl>
                                      </p:cBhvr>
                                    </p:animEffect>
                                  </p:childTnLst>
                                </p:cTn>
                              </p:par>
                            </p:childTnLst>
                          </p:cTn>
                        </p:par>
                        <p:par>
                          <p:cTn id="176" fill="hold">
                            <p:stCondLst>
                              <p:cond delay="21500"/>
                            </p:stCondLst>
                            <p:childTnLst>
                              <p:par>
                                <p:cTn id="177" presetID="10" presetClass="entr" presetSubtype="0" fill="hold" grpId="0" nodeType="afterEffect">
                                  <p:stCondLst>
                                    <p:cond delay="0"/>
                                  </p:stCondLst>
                                  <p:childTnLst>
                                    <p:set>
                                      <p:cBhvr>
                                        <p:cTn id="178" dur="1" fill="hold">
                                          <p:stCondLst>
                                            <p:cond delay="0"/>
                                          </p:stCondLst>
                                        </p:cTn>
                                        <p:tgtEl>
                                          <p:spTgt spid="74"/>
                                        </p:tgtEl>
                                        <p:attrNameLst>
                                          <p:attrName>style.visibility</p:attrName>
                                        </p:attrNameLst>
                                      </p:cBhvr>
                                      <p:to>
                                        <p:strVal val="visible"/>
                                      </p:to>
                                    </p:set>
                                    <p:animEffect transition="in" filter="fade">
                                      <p:cBhvr>
                                        <p:cTn id="179" dur="500"/>
                                        <p:tgtEl>
                                          <p:spTgt spid="74"/>
                                        </p:tgtEl>
                                      </p:cBhvr>
                                    </p:animEffect>
                                  </p:childTnLst>
                                </p:cTn>
                              </p:par>
                            </p:childTnLst>
                          </p:cTn>
                        </p:par>
                        <p:par>
                          <p:cTn id="180" fill="hold">
                            <p:stCondLst>
                              <p:cond delay="22000"/>
                            </p:stCondLst>
                            <p:childTnLst>
                              <p:par>
                                <p:cTn id="181" presetID="10" presetClass="entr" presetSubtype="0" fill="hold" grpId="0" nodeType="afterEffect">
                                  <p:stCondLst>
                                    <p:cond delay="0"/>
                                  </p:stCondLst>
                                  <p:childTnLst>
                                    <p:set>
                                      <p:cBhvr>
                                        <p:cTn id="182" dur="1" fill="hold">
                                          <p:stCondLst>
                                            <p:cond delay="0"/>
                                          </p:stCondLst>
                                        </p:cTn>
                                        <p:tgtEl>
                                          <p:spTgt spid="75"/>
                                        </p:tgtEl>
                                        <p:attrNameLst>
                                          <p:attrName>style.visibility</p:attrName>
                                        </p:attrNameLst>
                                      </p:cBhvr>
                                      <p:to>
                                        <p:strVal val="visible"/>
                                      </p:to>
                                    </p:set>
                                    <p:animEffect transition="in" filter="fade">
                                      <p:cBhvr>
                                        <p:cTn id="183" dur="500"/>
                                        <p:tgtEl>
                                          <p:spTgt spid="75"/>
                                        </p:tgtEl>
                                      </p:cBhvr>
                                    </p:animEffect>
                                  </p:childTnLst>
                                </p:cTn>
                              </p:par>
                            </p:childTnLst>
                          </p:cTn>
                        </p:par>
                        <p:par>
                          <p:cTn id="184" fill="hold">
                            <p:stCondLst>
                              <p:cond delay="22500"/>
                            </p:stCondLst>
                            <p:childTnLst>
                              <p:par>
                                <p:cTn id="185" presetID="10" presetClass="entr" presetSubtype="0" fill="hold" grpId="0" nodeType="afterEffect">
                                  <p:stCondLst>
                                    <p:cond delay="0"/>
                                  </p:stCondLst>
                                  <p:childTnLst>
                                    <p:set>
                                      <p:cBhvr>
                                        <p:cTn id="186" dur="1" fill="hold">
                                          <p:stCondLst>
                                            <p:cond delay="0"/>
                                          </p:stCondLst>
                                        </p:cTn>
                                        <p:tgtEl>
                                          <p:spTgt spid="76"/>
                                        </p:tgtEl>
                                        <p:attrNameLst>
                                          <p:attrName>style.visibility</p:attrName>
                                        </p:attrNameLst>
                                      </p:cBhvr>
                                      <p:to>
                                        <p:strVal val="visible"/>
                                      </p:to>
                                    </p:set>
                                    <p:animEffect transition="in" filter="fade">
                                      <p:cBhvr>
                                        <p:cTn id="187" dur="500"/>
                                        <p:tgtEl>
                                          <p:spTgt spid="76"/>
                                        </p:tgtEl>
                                      </p:cBhvr>
                                    </p:animEffect>
                                  </p:childTnLst>
                                </p:cTn>
                              </p:par>
                            </p:childTnLst>
                          </p:cTn>
                        </p:par>
                        <p:par>
                          <p:cTn id="188" fill="hold">
                            <p:stCondLst>
                              <p:cond delay="23000"/>
                            </p:stCondLst>
                            <p:childTnLst>
                              <p:par>
                                <p:cTn id="189" presetID="10" presetClass="entr" presetSubtype="0"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Effect transition="in" filter="fade">
                                      <p:cBhvr>
                                        <p:cTn id="191" dur="500"/>
                                        <p:tgtEl>
                                          <p:spTgt spid="77"/>
                                        </p:tgtEl>
                                      </p:cBhvr>
                                    </p:animEffect>
                                  </p:childTnLst>
                                </p:cTn>
                              </p:par>
                            </p:childTnLst>
                          </p:cTn>
                        </p:par>
                        <p:par>
                          <p:cTn id="192" fill="hold">
                            <p:stCondLst>
                              <p:cond delay="23500"/>
                            </p:stCondLst>
                            <p:childTnLst>
                              <p:par>
                                <p:cTn id="193" presetID="10" presetClass="entr" presetSubtype="0" fill="hold" grpId="0" nodeType="afterEffect">
                                  <p:stCondLst>
                                    <p:cond delay="0"/>
                                  </p:stCondLst>
                                  <p:childTnLst>
                                    <p:set>
                                      <p:cBhvr>
                                        <p:cTn id="194" dur="1" fill="hold">
                                          <p:stCondLst>
                                            <p:cond delay="0"/>
                                          </p:stCondLst>
                                        </p:cTn>
                                        <p:tgtEl>
                                          <p:spTgt spid="78"/>
                                        </p:tgtEl>
                                        <p:attrNameLst>
                                          <p:attrName>style.visibility</p:attrName>
                                        </p:attrNameLst>
                                      </p:cBhvr>
                                      <p:to>
                                        <p:strVal val="visible"/>
                                      </p:to>
                                    </p:set>
                                    <p:animEffect transition="in" filter="fade">
                                      <p:cBhvr>
                                        <p:cTn id="195" dur="500"/>
                                        <p:tgtEl>
                                          <p:spTgt spid="78"/>
                                        </p:tgtEl>
                                      </p:cBhvr>
                                    </p:animEffect>
                                  </p:childTnLst>
                                </p:cTn>
                              </p:par>
                            </p:childTnLst>
                          </p:cTn>
                        </p:par>
                        <p:par>
                          <p:cTn id="196" fill="hold">
                            <p:stCondLst>
                              <p:cond delay="24000"/>
                            </p:stCondLst>
                            <p:childTnLst>
                              <p:par>
                                <p:cTn id="197" presetID="10" presetClass="entr" presetSubtype="0" fill="hold" grpId="0" nodeType="afterEffect">
                                  <p:stCondLst>
                                    <p:cond delay="0"/>
                                  </p:stCondLst>
                                  <p:childTnLst>
                                    <p:set>
                                      <p:cBhvr>
                                        <p:cTn id="198" dur="1" fill="hold">
                                          <p:stCondLst>
                                            <p:cond delay="0"/>
                                          </p:stCondLst>
                                        </p:cTn>
                                        <p:tgtEl>
                                          <p:spTgt spid="79"/>
                                        </p:tgtEl>
                                        <p:attrNameLst>
                                          <p:attrName>style.visibility</p:attrName>
                                        </p:attrNameLst>
                                      </p:cBhvr>
                                      <p:to>
                                        <p:strVal val="visible"/>
                                      </p:to>
                                    </p:set>
                                    <p:animEffect transition="in" filter="fade">
                                      <p:cBhvr>
                                        <p:cTn id="199" dur="500"/>
                                        <p:tgtEl>
                                          <p:spTgt spid="79"/>
                                        </p:tgtEl>
                                      </p:cBhvr>
                                    </p:animEffect>
                                  </p:childTnLst>
                                </p:cTn>
                              </p:par>
                            </p:childTnLst>
                          </p:cTn>
                        </p:par>
                        <p:par>
                          <p:cTn id="200" fill="hold">
                            <p:stCondLst>
                              <p:cond delay="24500"/>
                            </p:stCondLst>
                            <p:childTnLst>
                              <p:par>
                                <p:cTn id="201" presetID="10" presetClass="entr" presetSubtype="0" fill="hold" grpId="0" nodeType="afterEffect">
                                  <p:stCondLst>
                                    <p:cond delay="0"/>
                                  </p:stCondLst>
                                  <p:childTnLst>
                                    <p:set>
                                      <p:cBhvr>
                                        <p:cTn id="202" dur="1" fill="hold">
                                          <p:stCondLst>
                                            <p:cond delay="0"/>
                                          </p:stCondLst>
                                        </p:cTn>
                                        <p:tgtEl>
                                          <p:spTgt spid="80"/>
                                        </p:tgtEl>
                                        <p:attrNameLst>
                                          <p:attrName>style.visibility</p:attrName>
                                        </p:attrNameLst>
                                      </p:cBhvr>
                                      <p:to>
                                        <p:strVal val="visible"/>
                                      </p:to>
                                    </p:set>
                                    <p:animEffect transition="in" filter="fade">
                                      <p:cBhvr>
                                        <p:cTn id="203" dur="500"/>
                                        <p:tgtEl>
                                          <p:spTgt spid="80"/>
                                        </p:tgtEl>
                                      </p:cBhvr>
                                    </p:animEffect>
                                  </p:childTnLst>
                                </p:cTn>
                              </p:par>
                            </p:childTnLst>
                          </p:cTn>
                        </p:par>
                        <p:par>
                          <p:cTn id="204" fill="hold">
                            <p:stCondLst>
                              <p:cond delay="25000"/>
                            </p:stCondLst>
                            <p:childTnLst>
                              <p:par>
                                <p:cTn id="205" presetID="10" presetClass="entr" presetSubtype="0" fill="hold" grpId="0" nodeType="afterEffect">
                                  <p:stCondLst>
                                    <p:cond delay="0"/>
                                  </p:stCondLst>
                                  <p:childTnLst>
                                    <p:set>
                                      <p:cBhvr>
                                        <p:cTn id="206" dur="1" fill="hold">
                                          <p:stCondLst>
                                            <p:cond delay="0"/>
                                          </p:stCondLst>
                                        </p:cTn>
                                        <p:tgtEl>
                                          <p:spTgt spid="81"/>
                                        </p:tgtEl>
                                        <p:attrNameLst>
                                          <p:attrName>style.visibility</p:attrName>
                                        </p:attrNameLst>
                                      </p:cBhvr>
                                      <p:to>
                                        <p:strVal val="visible"/>
                                      </p:to>
                                    </p:set>
                                    <p:animEffect transition="in" filter="fade">
                                      <p:cBhvr>
                                        <p:cTn id="207" dur="500"/>
                                        <p:tgtEl>
                                          <p:spTgt spid="81"/>
                                        </p:tgtEl>
                                      </p:cBhvr>
                                    </p:animEffect>
                                  </p:childTnLst>
                                </p:cTn>
                              </p:par>
                            </p:childTnLst>
                          </p:cTn>
                        </p:par>
                        <p:par>
                          <p:cTn id="208" fill="hold">
                            <p:stCondLst>
                              <p:cond delay="25500"/>
                            </p:stCondLst>
                            <p:childTnLst>
                              <p:par>
                                <p:cTn id="209" presetID="10" presetClass="entr" presetSubtype="0" fill="hold" grpId="0" nodeType="afterEffect">
                                  <p:stCondLst>
                                    <p:cond delay="0"/>
                                  </p:stCondLst>
                                  <p:childTnLst>
                                    <p:set>
                                      <p:cBhvr>
                                        <p:cTn id="210" dur="1" fill="hold">
                                          <p:stCondLst>
                                            <p:cond delay="0"/>
                                          </p:stCondLst>
                                        </p:cTn>
                                        <p:tgtEl>
                                          <p:spTgt spid="82"/>
                                        </p:tgtEl>
                                        <p:attrNameLst>
                                          <p:attrName>style.visibility</p:attrName>
                                        </p:attrNameLst>
                                      </p:cBhvr>
                                      <p:to>
                                        <p:strVal val="visible"/>
                                      </p:to>
                                    </p:set>
                                    <p:animEffect transition="in" filter="fade">
                                      <p:cBhvr>
                                        <p:cTn id="211" dur="500"/>
                                        <p:tgtEl>
                                          <p:spTgt spid="82"/>
                                        </p:tgtEl>
                                      </p:cBhvr>
                                    </p:animEffect>
                                  </p:childTnLst>
                                </p:cTn>
                              </p:par>
                            </p:childTnLst>
                          </p:cTn>
                        </p:par>
                        <p:par>
                          <p:cTn id="212" fill="hold">
                            <p:stCondLst>
                              <p:cond delay="26000"/>
                            </p:stCondLst>
                            <p:childTnLst>
                              <p:par>
                                <p:cTn id="213" presetID="10" presetClass="entr" presetSubtype="0" fill="hold" grpId="0" nodeType="afterEffect">
                                  <p:stCondLst>
                                    <p:cond delay="0"/>
                                  </p:stCondLst>
                                  <p:childTnLst>
                                    <p:set>
                                      <p:cBhvr>
                                        <p:cTn id="214" dur="1" fill="hold">
                                          <p:stCondLst>
                                            <p:cond delay="0"/>
                                          </p:stCondLst>
                                        </p:cTn>
                                        <p:tgtEl>
                                          <p:spTgt spid="83"/>
                                        </p:tgtEl>
                                        <p:attrNameLst>
                                          <p:attrName>style.visibility</p:attrName>
                                        </p:attrNameLst>
                                      </p:cBhvr>
                                      <p:to>
                                        <p:strVal val="visible"/>
                                      </p:to>
                                    </p:set>
                                    <p:animEffect transition="in" filter="fade">
                                      <p:cBhvr>
                                        <p:cTn id="215" dur="500"/>
                                        <p:tgtEl>
                                          <p:spTgt spid="83"/>
                                        </p:tgtEl>
                                      </p:cBhvr>
                                    </p:animEffect>
                                  </p:childTnLst>
                                </p:cTn>
                              </p:par>
                            </p:childTnLst>
                          </p:cTn>
                        </p:par>
                        <p:par>
                          <p:cTn id="216" fill="hold">
                            <p:stCondLst>
                              <p:cond delay="26500"/>
                            </p:stCondLst>
                            <p:childTnLst>
                              <p:par>
                                <p:cTn id="217" presetID="10" presetClass="entr" presetSubtype="0" fill="hold" grpId="0" nodeType="afterEffect">
                                  <p:stCondLst>
                                    <p:cond delay="0"/>
                                  </p:stCondLst>
                                  <p:childTnLst>
                                    <p:set>
                                      <p:cBhvr>
                                        <p:cTn id="218" dur="1" fill="hold">
                                          <p:stCondLst>
                                            <p:cond delay="0"/>
                                          </p:stCondLst>
                                        </p:cTn>
                                        <p:tgtEl>
                                          <p:spTgt spid="84"/>
                                        </p:tgtEl>
                                        <p:attrNameLst>
                                          <p:attrName>style.visibility</p:attrName>
                                        </p:attrNameLst>
                                      </p:cBhvr>
                                      <p:to>
                                        <p:strVal val="visible"/>
                                      </p:to>
                                    </p:set>
                                    <p:animEffect transition="in" filter="fade">
                                      <p:cBhvr>
                                        <p:cTn id="219" dur="500"/>
                                        <p:tgtEl>
                                          <p:spTgt spid="84"/>
                                        </p:tgtEl>
                                      </p:cBhvr>
                                    </p:animEffect>
                                  </p:childTnLst>
                                </p:cTn>
                              </p:par>
                            </p:childTnLst>
                          </p:cTn>
                        </p:par>
                        <p:par>
                          <p:cTn id="220" fill="hold">
                            <p:stCondLst>
                              <p:cond delay="27000"/>
                            </p:stCondLst>
                            <p:childTnLst>
                              <p:par>
                                <p:cTn id="221" presetID="10" presetClass="entr" presetSubtype="0" fill="hold" grpId="0" nodeType="afterEffect">
                                  <p:stCondLst>
                                    <p:cond delay="0"/>
                                  </p:stCondLst>
                                  <p:childTnLst>
                                    <p:set>
                                      <p:cBhvr>
                                        <p:cTn id="222" dur="1" fill="hold">
                                          <p:stCondLst>
                                            <p:cond delay="0"/>
                                          </p:stCondLst>
                                        </p:cTn>
                                        <p:tgtEl>
                                          <p:spTgt spid="85"/>
                                        </p:tgtEl>
                                        <p:attrNameLst>
                                          <p:attrName>style.visibility</p:attrName>
                                        </p:attrNameLst>
                                      </p:cBhvr>
                                      <p:to>
                                        <p:strVal val="visible"/>
                                      </p:to>
                                    </p:set>
                                    <p:animEffect transition="in" filter="fade">
                                      <p:cBhvr>
                                        <p:cTn id="223" dur="500"/>
                                        <p:tgtEl>
                                          <p:spTgt spid="85"/>
                                        </p:tgtEl>
                                      </p:cBhvr>
                                    </p:animEffect>
                                  </p:childTnLst>
                                </p:cTn>
                              </p:par>
                            </p:childTnLst>
                          </p:cTn>
                        </p:par>
                        <p:par>
                          <p:cTn id="224" fill="hold">
                            <p:stCondLst>
                              <p:cond delay="27500"/>
                            </p:stCondLst>
                            <p:childTnLst>
                              <p:par>
                                <p:cTn id="225" presetID="10" presetClass="entr" presetSubtype="0" fill="hold" grpId="0" nodeType="afterEffect">
                                  <p:stCondLst>
                                    <p:cond delay="0"/>
                                  </p:stCondLst>
                                  <p:childTnLst>
                                    <p:set>
                                      <p:cBhvr>
                                        <p:cTn id="226" dur="1" fill="hold">
                                          <p:stCondLst>
                                            <p:cond delay="0"/>
                                          </p:stCondLst>
                                        </p:cTn>
                                        <p:tgtEl>
                                          <p:spTgt spid="86"/>
                                        </p:tgtEl>
                                        <p:attrNameLst>
                                          <p:attrName>style.visibility</p:attrName>
                                        </p:attrNameLst>
                                      </p:cBhvr>
                                      <p:to>
                                        <p:strVal val="visible"/>
                                      </p:to>
                                    </p:set>
                                    <p:animEffect transition="in" filter="fade">
                                      <p:cBhvr>
                                        <p:cTn id="227" dur="500"/>
                                        <p:tgtEl>
                                          <p:spTgt spid="86"/>
                                        </p:tgtEl>
                                      </p:cBhvr>
                                    </p:animEffect>
                                  </p:childTnLst>
                                </p:cTn>
                              </p:par>
                            </p:childTnLst>
                          </p:cTn>
                        </p:par>
                        <p:par>
                          <p:cTn id="228" fill="hold">
                            <p:stCondLst>
                              <p:cond delay="28000"/>
                            </p:stCondLst>
                            <p:childTnLst>
                              <p:par>
                                <p:cTn id="229" presetID="10" presetClass="entr" presetSubtype="0" fill="hold" grpId="0" nodeType="afterEffect">
                                  <p:stCondLst>
                                    <p:cond delay="0"/>
                                  </p:stCondLst>
                                  <p:childTnLst>
                                    <p:set>
                                      <p:cBhvr>
                                        <p:cTn id="230" dur="1" fill="hold">
                                          <p:stCondLst>
                                            <p:cond delay="0"/>
                                          </p:stCondLst>
                                        </p:cTn>
                                        <p:tgtEl>
                                          <p:spTgt spid="87"/>
                                        </p:tgtEl>
                                        <p:attrNameLst>
                                          <p:attrName>style.visibility</p:attrName>
                                        </p:attrNameLst>
                                      </p:cBhvr>
                                      <p:to>
                                        <p:strVal val="visible"/>
                                      </p:to>
                                    </p:set>
                                    <p:animEffect transition="in" filter="fade">
                                      <p:cBhvr>
                                        <p:cTn id="231" dur="500"/>
                                        <p:tgtEl>
                                          <p:spTgt spid="87"/>
                                        </p:tgtEl>
                                      </p:cBhvr>
                                    </p:animEffect>
                                  </p:childTnLst>
                                </p:cTn>
                              </p:par>
                            </p:childTnLst>
                          </p:cTn>
                        </p:par>
                        <p:par>
                          <p:cTn id="232" fill="hold">
                            <p:stCondLst>
                              <p:cond delay="28500"/>
                            </p:stCondLst>
                            <p:childTnLst>
                              <p:par>
                                <p:cTn id="233" presetID="10" presetClass="entr" presetSubtype="0" fill="hold" grpId="0" nodeType="afterEffect">
                                  <p:stCondLst>
                                    <p:cond delay="0"/>
                                  </p:stCondLst>
                                  <p:childTnLst>
                                    <p:set>
                                      <p:cBhvr>
                                        <p:cTn id="234" dur="1" fill="hold">
                                          <p:stCondLst>
                                            <p:cond delay="0"/>
                                          </p:stCondLst>
                                        </p:cTn>
                                        <p:tgtEl>
                                          <p:spTgt spid="88"/>
                                        </p:tgtEl>
                                        <p:attrNameLst>
                                          <p:attrName>style.visibility</p:attrName>
                                        </p:attrNameLst>
                                      </p:cBhvr>
                                      <p:to>
                                        <p:strVal val="visible"/>
                                      </p:to>
                                    </p:set>
                                    <p:animEffect transition="in" filter="fade">
                                      <p:cBhvr>
                                        <p:cTn id="235" dur="500"/>
                                        <p:tgtEl>
                                          <p:spTgt spid="88"/>
                                        </p:tgtEl>
                                      </p:cBhvr>
                                    </p:animEffect>
                                  </p:childTnLst>
                                </p:cTn>
                              </p:par>
                            </p:childTnLst>
                          </p:cTn>
                        </p:par>
                        <p:par>
                          <p:cTn id="236" fill="hold">
                            <p:stCondLst>
                              <p:cond delay="29000"/>
                            </p:stCondLst>
                            <p:childTnLst>
                              <p:par>
                                <p:cTn id="237" presetID="10" presetClass="entr" presetSubtype="0" fill="hold" grpId="0" nodeType="afterEffect">
                                  <p:stCondLst>
                                    <p:cond delay="0"/>
                                  </p:stCondLst>
                                  <p:childTnLst>
                                    <p:set>
                                      <p:cBhvr>
                                        <p:cTn id="238" dur="1" fill="hold">
                                          <p:stCondLst>
                                            <p:cond delay="0"/>
                                          </p:stCondLst>
                                        </p:cTn>
                                        <p:tgtEl>
                                          <p:spTgt spid="89"/>
                                        </p:tgtEl>
                                        <p:attrNameLst>
                                          <p:attrName>style.visibility</p:attrName>
                                        </p:attrNameLst>
                                      </p:cBhvr>
                                      <p:to>
                                        <p:strVal val="visible"/>
                                      </p:to>
                                    </p:set>
                                    <p:animEffect transition="in" filter="fade">
                                      <p:cBhvr>
                                        <p:cTn id="239" dur="500"/>
                                        <p:tgtEl>
                                          <p:spTgt spid="89"/>
                                        </p:tgtEl>
                                      </p:cBhvr>
                                    </p:animEffect>
                                  </p:childTnLst>
                                </p:cTn>
                              </p:par>
                            </p:childTnLst>
                          </p:cTn>
                        </p:par>
                        <p:par>
                          <p:cTn id="240" fill="hold">
                            <p:stCondLst>
                              <p:cond delay="29500"/>
                            </p:stCondLst>
                            <p:childTnLst>
                              <p:par>
                                <p:cTn id="241" presetID="10" presetClass="entr" presetSubtype="0" fill="hold" grpId="0" nodeType="afterEffect">
                                  <p:stCondLst>
                                    <p:cond delay="0"/>
                                  </p:stCondLst>
                                  <p:childTnLst>
                                    <p:set>
                                      <p:cBhvr>
                                        <p:cTn id="242" dur="1" fill="hold">
                                          <p:stCondLst>
                                            <p:cond delay="0"/>
                                          </p:stCondLst>
                                        </p:cTn>
                                        <p:tgtEl>
                                          <p:spTgt spid="90"/>
                                        </p:tgtEl>
                                        <p:attrNameLst>
                                          <p:attrName>style.visibility</p:attrName>
                                        </p:attrNameLst>
                                      </p:cBhvr>
                                      <p:to>
                                        <p:strVal val="visible"/>
                                      </p:to>
                                    </p:set>
                                    <p:animEffect transition="in" filter="fade">
                                      <p:cBhvr>
                                        <p:cTn id="243" dur="500"/>
                                        <p:tgtEl>
                                          <p:spTgt spid="90"/>
                                        </p:tgtEl>
                                      </p:cBhvr>
                                    </p:animEffect>
                                  </p:childTnLst>
                                </p:cTn>
                              </p:par>
                            </p:childTnLst>
                          </p:cTn>
                        </p:par>
                        <p:par>
                          <p:cTn id="244" fill="hold">
                            <p:stCondLst>
                              <p:cond delay="30000"/>
                            </p:stCondLst>
                            <p:childTnLst>
                              <p:par>
                                <p:cTn id="245" presetID="10" presetClass="entr" presetSubtype="0" fill="hold" grpId="0" nodeType="afterEffect">
                                  <p:stCondLst>
                                    <p:cond delay="0"/>
                                  </p:stCondLst>
                                  <p:childTnLst>
                                    <p:set>
                                      <p:cBhvr>
                                        <p:cTn id="246" dur="1" fill="hold">
                                          <p:stCondLst>
                                            <p:cond delay="0"/>
                                          </p:stCondLst>
                                        </p:cTn>
                                        <p:tgtEl>
                                          <p:spTgt spid="91"/>
                                        </p:tgtEl>
                                        <p:attrNameLst>
                                          <p:attrName>style.visibility</p:attrName>
                                        </p:attrNameLst>
                                      </p:cBhvr>
                                      <p:to>
                                        <p:strVal val="visible"/>
                                      </p:to>
                                    </p:set>
                                    <p:animEffect transition="in" filter="fade">
                                      <p:cBhvr>
                                        <p:cTn id="247" dur="500"/>
                                        <p:tgtEl>
                                          <p:spTgt spid="91"/>
                                        </p:tgtEl>
                                      </p:cBhvr>
                                    </p:animEffect>
                                  </p:childTnLst>
                                </p:cTn>
                              </p:par>
                            </p:childTnLst>
                          </p:cTn>
                        </p:par>
                        <p:par>
                          <p:cTn id="248" fill="hold">
                            <p:stCondLst>
                              <p:cond delay="30500"/>
                            </p:stCondLst>
                            <p:childTnLst>
                              <p:par>
                                <p:cTn id="249" presetID="10" presetClass="entr" presetSubtype="0" fill="hold" grpId="0" nodeType="afterEffect">
                                  <p:stCondLst>
                                    <p:cond delay="0"/>
                                  </p:stCondLst>
                                  <p:childTnLst>
                                    <p:set>
                                      <p:cBhvr>
                                        <p:cTn id="250" dur="1" fill="hold">
                                          <p:stCondLst>
                                            <p:cond delay="0"/>
                                          </p:stCondLst>
                                        </p:cTn>
                                        <p:tgtEl>
                                          <p:spTgt spid="92"/>
                                        </p:tgtEl>
                                        <p:attrNameLst>
                                          <p:attrName>style.visibility</p:attrName>
                                        </p:attrNameLst>
                                      </p:cBhvr>
                                      <p:to>
                                        <p:strVal val="visible"/>
                                      </p:to>
                                    </p:set>
                                    <p:animEffect transition="in" filter="fade">
                                      <p:cBhvr>
                                        <p:cTn id="25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4"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7FD843-556C-46C7-A7B6-EF1432B8DADA}"/>
              </a:ext>
            </a:extLst>
          </p:cNvPr>
          <p:cNvSpPr>
            <a:spLocks noGrp="1"/>
          </p:cNvSpPr>
          <p:nvPr>
            <p:ph type="sldNum" sz="quarter" idx="12"/>
          </p:nvPr>
        </p:nvSpPr>
        <p:spPr/>
        <p:txBody>
          <a:bodyPr/>
          <a:lstStyle/>
          <a:p>
            <a:fld id="{6FAF22BB-B8CB-43B2-9A75-2AB6527143BB}" type="slidenum">
              <a:rPr lang="en-US" smtClean="0"/>
              <a:pPr/>
              <a:t>210</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1833563" y="1151467"/>
          <a:ext cx="8524874" cy="455506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12A325F-AF9B-4208-A0A2-D8DFAC923FE0}"/>
              </a:ext>
            </a:extLst>
          </p:cNvPr>
          <p:cNvSpPr txBox="1"/>
          <p:nvPr/>
        </p:nvSpPr>
        <p:spPr>
          <a:xfrm>
            <a:off x="1487488" y="4005064"/>
            <a:ext cx="1260159" cy="369332"/>
          </a:xfrm>
          <a:prstGeom prst="wedgeRectCallout">
            <a:avLst>
              <a:gd name="adj1" fmla="val 62893"/>
              <a:gd name="adj2" fmla="val 153915"/>
            </a:avLst>
          </a:prstGeom>
          <a:solidFill>
            <a:srgbClr val="FF0000"/>
          </a:solidFill>
          <a:ln>
            <a:solidFill>
              <a:schemeClr val="tx1"/>
            </a:solidFill>
          </a:ln>
        </p:spPr>
        <p:txBody>
          <a:bodyPr wrap="square" rtlCol="0">
            <a:spAutoFit/>
          </a:bodyPr>
          <a:lstStyle>
            <a:defPPr>
              <a:defRPr lang="en-US"/>
            </a:defPPr>
            <a:lvl1pPr>
              <a:defRPr b="1"/>
            </a:lvl1pPr>
          </a:lstStyle>
          <a:p>
            <a:pPr algn="ctr"/>
            <a:r>
              <a:rPr lang="en-US" dirty="0">
                <a:solidFill>
                  <a:schemeClr val="bg1"/>
                </a:solidFill>
              </a:rPr>
              <a:t>0.13%</a:t>
            </a:r>
          </a:p>
        </p:txBody>
      </p:sp>
      <p:sp>
        <p:nvSpPr>
          <p:cNvPr id="5" name="TextBox 4">
            <a:extLst>
              <a:ext uri="{FF2B5EF4-FFF2-40B4-BE49-F238E27FC236}">
                <a16:creationId xmlns:a16="http://schemas.microsoft.com/office/drawing/2014/main" id="{E6A8DBF1-5EC0-44A2-904E-AAECBBB13A4C}"/>
              </a:ext>
            </a:extLst>
          </p:cNvPr>
          <p:cNvSpPr txBox="1"/>
          <p:nvPr/>
        </p:nvSpPr>
        <p:spPr>
          <a:xfrm flipH="1">
            <a:off x="9444353" y="3995772"/>
            <a:ext cx="1260159" cy="369332"/>
          </a:xfrm>
          <a:prstGeom prst="wedgeRectCallout">
            <a:avLst>
              <a:gd name="adj1" fmla="val 62893"/>
              <a:gd name="adj2" fmla="val 153915"/>
            </a:avLst>
          </a:prstGeom>
          <a:solidFill>
            <a:srgbClr val="FF0000"/>
          </a:solidFill>
          <a:ln>
            <a:solidFill>
              <a:schemeClr val="tx1"/>
            </a:solidFill>
          </a:ln>
        </p:spPr>
        <p:txBody>
          <a:bodyPr wrap="square" rtlCol="0">
            <a:spAutoFit/>
          </a:bodyPr>
          <a:lstStyle>
            <a:defPPr>
              <a:defRPr lang="en-US"/>
            </a:defPPr>
            <a:lvl1pPr>
              <a:defRPr b="1"/>
            </a:lvl1pPr>
          </a:lstStyle>
          <a:p>
            <a:pPr algn="ctr"/>
            <a:r>
              <a:rPr lang="en-US" dirty="0">
                <a:solidFill>
                  <a:schemeClr val="bg1"/>
                </a:solidFill>
              </a:rPr>
              <a:t>0.13%</a:t>
            </a:r>
          </a:p>
        </p:txBody>
      </p:sp>
      <p:graphicFrame>
        <p:nvGraphicFramePr>
          <p:cNvPr id="6" name="Table 6">
            <a:extLst>
              <a:ext uri="{FF2B5EF4-FFF2-40B4-BE49-F238E27FC236}">
                <a16:creationId xmlns:a16="http://schemas.microsoft.com/office/drawing/2014/main" id="{F2FB877E-DE99-4F33-86B3-76445FD56827}"/>
              </a:ext>
            </a:extLst>
          </p:cNvPr>
          <p:cNvGraphicFramePr>
            <a:graphicFrameLocks noGrp="1"/>
          </p:cNvGraphicFramePr>
          <p:nvPr>
            <p:extLst>
              <p:ext uri="{D42A27DB-BD31-4B8C-83A1-F6EECF244321}">
                <p14:modId xmlns:p14="http://schemas.microsoft.com/office/powerpoint/2010/main" val="3819330908"/>
              </p:ext>
            </p:extLst>
          </p:nvPr>
        </p:nvGraphicFramePr>
        <p:xfrm>
          <a:off x="263352" y="116632"/>
          <a:ext cx="1656184" cy="3657600"/>
        </p:xfrm>
        <a:graphic>
          <a:graphicData uri="http://schemas.openxmlformats.org/drawingml/2006/table">
            <a:tbl>
              <a:tblPr rtl="1" firstRow="1" bandRow="1">
                <a:tableStyleId>{5C22544A-7EE6-4342-B048-85BDC9FD1C3A}</a:tableStyleId>
              </a:tblPr>
              <a:tblGrid>
                <a:gridCol w="828092">
                  <a:extLst>
                    <a:ext uri="{9D8B030D-6E8A-4147-A177-3AD203B41FA5}">
                      <a16:colId xmlns:a16="http://schemas.microsoft.com/office/drawing/2014/main" val="1010784808"/>
                    </a:ext>
                  </a:extLst>
                </a:gridCol>
                <a:gridCol w="828092">
                  <a:extLst>
                    <a:ext uri="{9D8B030D-6E8A-4147-A177-3AD203B41FA5}">
                      <a16:colId xmlns:a16="http://schemas.microsoft.com/office/drawing/2014/main" val="782712723"/>
                    </a:ext>
                  </a:extLst>
                </a:gridCol>
              </a:tblGrid>
              <a:tr h="281327">
                <a:tc>
                  <a:txBody>
                    <a:bodyPr/>
                    <a:lstStyle/>
                    <a:p>
                      <a:pPr algn="ctr" rtl="0"/>
                      <a:r>
                        <a:rPr lang="en-US" sz="1400" b="1" dirty="0">
                          <a:solidFill>
                            <a:schemeClr val="tx1">
                              <a:lumMod val="95000"/>
                              <a:lumOff val="5000"/>
                            </a:schemeClr>
                          </a:solidFill>
                        </a:rPr>
                        <a:t>%</a:t>
                      </a:r>
                      <a:r>
                        <a:rPr lang="en-US" sz="1400" b="1" dirty="0" err="1">
                          <a:solidFill>
                            <a:schemeClr val="tx1">
                              <a:lumMod val="95000"/>
                              <a:lumOff val="5000"/>
                            </a:schemeClr>
                          </a:solidFill>
                        </a:rPr>
                        <a:t>P</a:t>
                      </a:r>
                      <a:r>
                        <a:rPr lang="en-US" sz="1400" b="1" baseline="-25000" dirty="0" err="1">
                          <a:solidFill>
                            <a:schemeClr val="tx1">
                              <a:lumMod val="95000"/>
                              <a:lumOff val="5000"/>
                            </a:schemeClr>
                          </a:solidFill>
                        </a:rPr>
                        <a:t>Reject</a:t>
                      </a:r>
                      <a:endParaRPr lang="fa-IR" sz="1400" b="1" baseline="-25000"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SE (SD)</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657922139"/>
                  </a:ext>
                </a:extLst>
              </a:tr>
              <a:tr h="281327">
                <a:tc>
                  <a:txBody>
                    <a:bodyPr/>
                    <a:lstStyle/>
                    <a:p>
                      <a:pPr algn="ctr" rtl="0"/>
                      <a:r>
                        <a:rPr lang="en-US" sz="1400" b="1" dirty="0">
                          <a:solidFill>
                            <a:schemeClr val="tx1">
                              <a:lumMod val="95000"/>
                              <a:lumOff val="5000"/>
                            </a:schemeClr>
                          </a:solidFill>
                        </a:rPr>
                        <a:t>0.26</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0</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175226646"/>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1993948671"/>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1020911881"/>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801119702"/>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442820278"/>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756106838"/>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3538165407"/>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389764929"/>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544021109"/>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3093747793"/>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953347000"/>
                  </a:ext>
                </a:extLst>
              </a:tr>
            </a:tbl>
          </a:graphicData>
        </a:graphic>
      </p:graphicFrame>
    </p:spTree>
    <p:extLst>
      <p:ext uri="{BB962C8B-B14F-4D97-AF65-F5344CB8AC3E}">
        <p14:creationId xmlns:p14="http://schemas.microsoft.com/office/powerpoint/2010/main" val="4233751422"/>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up)">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8B75F9-F64F-430E-9AB8-C0EAE36616E5}"/>
              </a:ext>
            </a:extLst>
          </p:cNvPr>
          <p:cNvSpPr>
            <a:spLocks noGrp="1"/>
          </p:cNvSpPr>
          <p:nvPr>
            <p:ph type="sldNum" sz="quarter" idx="12"/>
          </p:nvPr>
        </p:nvSpPr>
        <p:spPr/>
        <p:txBody>
          <a:bodyPr/>
          <a:lstStyle/>
          <a:p>
            <a:fld id="{6FAF22BB-B8CB-43B2-9A75-2AB6527143BB}" type="slidenum">
              <a:rPr lang="en-US" smtClean="0"/>
              <a:pPr/>
              <a:t>211</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1833563" y="1151467"/>
          <a:ext cx="8524874" cy="45550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6">
            <a:extLst>
              <a:ext uri="{FF2B5EF4-FFF2-40B4-BE49-F238E27FC236}">
                <a16:creationId xmlns:a16="http://schemas.microsoft.com/office/drawing/2014/main" id="{13A2D75E-C2EB-4F49-AA18-E0B091BE5D82}"/>
              </a:ext>
            </a:extLst>
          </p:cNvPr>
          <p:cNvGraphicFramePr>
            <a:graphicFrameLocks noGrp="1"/>
          </p:cNvGraphicFramePr>
          <p:nvPr>
            <p:extLst>
              <p:ext uri="{D42A27DB-BD31-4B8C-83A1-F6EECF244321}">
                <p14:modId xmlns:p14="http://schemas.microsoft.com/office/powerpoint/2010/main" val="864825165"/>
              </p:ext>
            </p:extLst>
          </p:nvPr>
        </p:nvGraphicFramePr>
        <p:xfrm>
          <a:off x="263352" y="116632"/>
          <a:ext cx="1656184" cy="3657600"/>
        </p:xfrm>
        <a:graphic>
          <a:graphicData uri="http://schemas.openxmlformats.org/drawingml/2006/table">
            <a:tbl>
              <a:tblPr rtl="1" firstRow="1" bandRow="1">
                <a:tableStyleId>{5C22544A-7EE6-4342-B048-85BDC9FD1C3A}</a:tableStyleId>
              </a:tblPr>
              <a:tblGrid>
                <a:gridCol w="828092">
                  <a:extLst>
                    <a:ext uri="{9D8B030D-6E8A-4147-A177-3AD203B41FA5}">
                      <a16:colId xmlns:a16="http://schemas.microsoft.com/office/drawing/2014/main" val="1010784808"/>
                    </a:ext>
                  </a:extLst>
                </a:gridCol>
                <a:gridCol w="828092">
                  <a:extLst>
                    <a:ext uri="{9D8B030D-6E8A-4147-A177-3AD203B41FA5}">
                      <a16:colId xmlns:a16="http://schemas.microsoft.com/office/drawing/2014/main" val="782712723"/>
                    </a:ext>
                  </a:extLst>
                </a:gridCol>
              </a:tblGrid>
              <a:tr h="281327">
                <a:tc>
                  <a:txBody>
                    <a:bodyPr/>
                    <a:lstStyle/>
                    <a:p>
                      <a:pPr algn="ctr" rtl="0"/>
                      <a:r>
                        <a:rPr lang="en-US" sz="1400" b="1" dirty="0">
                          <a:solidFill>
                            <a:schemeClr val="tx1">
                              <a:lumMod val="95000"/>
                              <a:lumOff val="5000"/>
                            </a:schemeClr>
                          </a:solidFill>
                        </a:rPr>
                        <a:t>%</a:t>
                      </a:r>
                      <a:r>
                        <a:rPr lang="en-US" sz="1400" b="1" dirty="0" err="1">
                          <a:solidFill>
                            <a:schemeClr val="tx1">
                              <a:lumMod val="95000"/>
                              <a:lumOff val="5000"/>
                            </a:schemeClr>
                          </a:solidFill>
                        </a:rPr>
                        <a:t>P</a:t>
                      </a:r>
                      <a:r>
                        <a:rPr lang="en-US" sz="1400" b="1" baseline="-25000" dirty="0" err="1">
                          <a:solidFill>
                            <a:schemeClr val="tx1">
                              <a:lumMod val="95000"/>
                              <a:lumOff val="5000"/>
                            </a:schemeClr>
                          </a:solidFill>
                        </a:rPr>
                        <a:t>Reject</a:t>
                      </a:r>
                      <a:endParaRPr lang="fa-IR" sz="1400" b="1" baseline="-25000"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SE (SD)</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657922139"/>
                  </a:ext>
                </a:extLst>
              </a:tr>
              <a:tr h="281327">
                <a:tc>
                  <a:txBody>
                    <a:bodyPr/>
                    <a:lstStyle/>
                    <a:p>
                      <a:pPr algn="ctr" rtl="0"/>
                      <a:r>
                        <a:rPr lang="en-US" sz="1400" b="1" dirty="0">
                          <a:solidFill>
                            <a:schemeClr val="tx1">
                              <a:lumMod val="95000"/>
                              <a:lumOff val="5000"/>
                            </a:schemeClr>
                          </a:solidFill>
                        </a:rPr>
                        <a:t>0.26</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0</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175226646"/>
                  </a:ext>
                </a:extLst>
              </a:tr>
              <a:tr h="281327">
                <a:tc>
                  <a:txBody>
                    <a:bodyPr/>
                    <a:lstStyle/>
                    <a:p>
                      <a:pPr algn="ctr" rtl="0"/>
                      <a:r>
                        <a:rPr lang="fa-IR" sz="1400" b="1" dirty="0">
                          <a:solidFill>
                            <a:schemeClr val="tx1">
                              <a:lumMod val="95000"/>
                              <a:lumOff val="5000"/>
                            </a:schemeClr>
                          </a:solidFill>
                        </a:rPr>
                        <a:t>0.62</a:t>
                      </a:r>
                    </a:p>
                  </a:txBody>
                  <a:tcPr anchor="ctr"/>
                </a:tc>
                <a:tc>
                  <a:txBody>
                    <a:bodyPr/>
                    <a:lstStyle/>
                    <a:p>
                      <a:pPr algn="ctr" rtl="0"/>
                      <a:r>
                        <a:rPr lang="fa-IR" sz="1400" b="1" dirty="0">
                          <a:solidFill>
                            <a:schemeClr val="tx1">
                              <a:lumMod val="95000"/>
                              <a:lumOff val="5000"/>
                            </a:schemeClr>
                          </a:solidFill>
                        </a:rPr>
                        <a:t>0.5</a:t>
                      </a:r>
                    </a:p>
                  </a:txBody>
                  <a:tcPr anchor="ctr"/>
                </a:tc>
                <a:extLst>
                  <a:ext uri="{0D108BD9-81ED-4DB2-BD59-A6C34878D82A}">
                    <a16:rowId xmlns:a16="http://schemas.microsoft.com/office/drawing/2014/main" val="1993948671"/>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1020911881"/>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801119702"/>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442820278"/>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756106838"/>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3538165407"/>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389764929"/>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544021109"/>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3093747793"/>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953347000"/>
                  </a:ext>
                </a:extLst>
              </a:tr>
            </a:tbl>
          </a:graphicData>
        </a:graphic>
      </p:graphicFrame>
      <p:sp>
        <p:nvSpPr>
          <p:cNvPr id="6" name="TextBox 5">
            <a:extLst>
              <a:ext uri="{FF2B5EF4-FFF2-40B4-BE49-F238E27FC236}">
                <a16:creationId xmlns:a16="http://schemas.microsoft.com/office/drawing/2014/main" id="{EC771A0E-8197-42D5-A384-58EDF0D40EB4}"/>
              </a:ext>
            </a:extLst>
          </p:cNvPr>
          <p:cNvSpPr txBox="1"/>
          <p:nvPr/>
        </p:nvSpPr>
        <p:spPr>
          <a:xfrm>
            <a:off x="1487488" y="4005064"/>
            <a:ext cx="1260159" cy="369332"/>
          </a:xfrm>
          <a:prstGeom prst="wedgeRectCallout">
            <a:avLst>
              <a:gd name="adj1" fmla="val 62893"/>
              <a:gd name="adj2" fmla="val 153915"/>
            </a:avLst>
          </a:prstGeom>
          <a:solidFill>
            <a:srgbClr val="FF0000"/>
          </a:solidFill>
          <a:ln>
            <a:solidFill>
              <a:schemeClr val="tx1"/>
            </a:solidFill>
          </a:ln>
        </p:spPr>
        <p:txBody>
          <a:bodyPr wrap="square" rtlCol="0">
            <a:spAutoFit/>
          </a:bodyPr>
          <a:lstStyle>
            <a:defPPr>
              <a:defRPr lang="en-US"/>
            </a:defPPr>
            <a:lvl1pPr>
              <a:defRPr b="1"/>
            </a:lvl1pPr>
          </a:lstStyle>
          <a:p>
            <a:pPr algn="ctr"/>
            <a:r>
              <a:rPr lang="en-US" dirty="0">
                <a:solidFill>
                  <a:schemeClr val="bg1"/>
                </a:solidFill>
              </a:rPr>
              <a:t>0.02%</a:t>
            </a:r>
          </a:p>
        </p:txBody>
      </p:sp>
      <p:sp>
        <p:nvSpPr>
          <p:cNvPr id="7" name="TextBox 6">
            <a:extLst>
              <a:ext uri="{FF2B5EF4-FFF2-40B4-BE49-F238E27FC236}">
                <a16:creationId xmlns:a16="http://schemas.microsoft.com/office/drawing/2014/main" id="{998BE7E9-C847-4E57-A2A8-B0149C4CAFFE}"/>
              </a:ext>
            </a:extLst>
          </p:cNvPr>
          <p:cNvSpPr txBox="1"/>
          <p:nvPr/>
        </p:nvSpPr>
        <p:spPr>
          <a:xfrm flipH="1">
            <a:off x="9444353" y="3995772"/>
            <a:ext cx="1260159" cy="369332"/>
          </a:xfrm>
          <a:prstGeom prst="wedgeRectCallout">
            <a:avLst>
              <a:gd name="adj1" fmla="val 62893"/>
              <a:gd name="adj2" fmla="val 153915"/>
            </a:avLst>
          </a:prstGeom>
          <a:solidFill>
            <a:srgbClr val="FF0000"/>
          </a:solidFill>
          <a:ln>
            <a:solidFill>
              <a:schemeClr val="tx1"/>
            </a:solidFill>
          </a:ln>
        </p:spPr>
        <p:txBody>
          <a:bodyPr wrap="square" rtlCol="0">
            <a:spAutoFit/>
          </a:bodyPr>
          <a:lstStyle>
            <a:defPPr>
              <a:defRPr lang="en-US"/>
            </a:defPPr>
            <a:lvl1pPr>
              <a:defRPr b="1"/>
            </a:lvl1pPr>
          </a:lstStyle>
          <a:p>
            <a:pPr algn="ctr"/>
            <a:r>
              <a:rPr lang="en-US" dirty="0">
                <a:solidFill>
                  <a:schemeClr val="bg1"/>
                </a:solidFill>
              </a:rPr>
              <a:t>0.62%</a:t>
            </a:r>
          </a:p>
        </p:txBody>
      </p:sp>
    </p:spTree>
    <p:extLst>
      <p:ext uri="{BB962C8B-B14F-4D97-AF65-F5344CB8AC3E}">
        <p14:creationId xmlns:p14="http://schemas.microsoft.com/office/powerpoint/2010/main" val="4140972998"/>
      </p:ext>
    </p:extLst>
  </p:cSld>
  <p:clrMapOvr>
    <a:masterClrMapping/>
  </p:clrMapOvr>
  <p:transition spd="slow">
    <p:wipe dir="r"/>
  </p:transitio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BA48D72-DD68-4C8E-8ABE-147BFB0DE2A7}"/>
              </a:ext>
            </a:extLst>
          </p:cNvPr>
          <p:cNvSpPr>
            <a:spLocks noGrp="1"/>
          </p:cNvSpPr>
          <p:nvPr>
            <p:ph type="sldNum" sz="quarter" idx="12"/>
          </p:nvPr>
        </p:nvSpPr>
        <p:spPr/>
        <p:txBody>
          <a:bodyPr/>
          <a:lstStyle/>
          <a:p>
            <a:fld id="{6FAF22BB-B8CB-43B2-9A75-2AB6527143BB}" type="slidenum">
              <a:rPr lang="en-US" smtClean="0"/>
              <a:pPr/>
              <a:t>212</a:t>
            </a:fld>
            <a:endParaRPr lang="en-US"/>
          </a:p>
        </p:txBody>
      </p:sp>
      <p:graphicFrame>
        <p:nvGraphicFramePr>
          <p:cNvPr id="5" name="Chart 4">
            <a:extLst>
              <a:ext uri="{FF2B5EF4-FFF2-40B4-BE49-F238E27FC236}">
                <a16:creationId xmlns:a16="http://schemas.microsoft.com/office/drawing/2014/main" id="{00000000-0008-0000-0000-000002000000}"/>
              </a:ext>
            </a:extLst>
          </p:cNvPr>
          <p:cNvGraphicFramePr>
            <a:graphicFrameLocks/>
          </p:cNvGraphicFramePr>
          <p:nvPr/>
        </p:nvGraphicFramePr>
        <p:xfrm>
          <a:off x="1833563" y="1151467"/>
          <a:ext cx="8524874" cy="45550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6">
            <a:extLst>
              <a:ext uri="{FF2B5EF4-FFF2-40B4-BE49-F238E27FC236}">
                <a16:creationId xmlns:a16="http://schemas.microsoft.com/office/drawing/2014/main" id="{8EC536AE-3F94-4375-BA7D-B5DAAD9BEBE2}"/>
              </a:ext>
            </a:extLst>
          </p:cNvPr>
          <p:cNvGraphicFramePr>
            <a:graphicFrameLocks noGrp="1"/>
          </p:cNvGraphicFramePr>
          <p:nvPr>
            <p:extLst>
              <p:ext uri="{D42A27DB-BD31-4B8C-83A1-F6EECF244321}">
                <p14:modId xmlns:p14="http://schemas.microsoft.com/office/powerpoint/2010/main" val="2302422373"/>
              </p:ext>
            </p:extLst>
          </p:nvPr>
        </p:nvGraphicFramePr>
        <p:xfrm>
          <a:off x="263352" y="116632"/>
          <a:ext cx="1656184" cy="3657600"/>
        </p:xfrm>
        <a:graphic>
          <a:graphicData uri="http://schemas.openxmlformats.org/drawingml/2006/table">
            <a:tbl>
              <a:tblPr rtl="1" firstRow="1" bandRow="1">
                <a:tableStyleId>{5C22544A-7EE6-4342-B048-85BDC9FD1C3A}</a:tableStyleId>
              </a:tblPr>
              <a:tblGrid>
                <a:gridCol w="828092">
                  <a:extLst>
                    <a:ext uri="{9D8B030D-6E8A-4147-A177-3AD203B41FA5}">
                      <a16:colId xmlns:a16="http://schemas.microsoft.com/office/drawing/2014/main" val="1010784808"/>
                    </a:ext>
                  </a:extLst>
                </a:gridCol>
                <a:gridCol w="828092">
                  <a:extLst>
                    <a:ext uri="{9D8B030D-6E8A-4147-A177-3AD203B41FA5}">
                      <a16:colId xmlns:a16="http://schemas.microsoft.com/office/drawing/2014/main" val="782712723"/>
                    </a:ext>
                  </a:extLst>
                </a:gridCol>
              </a:tblGrid>
              <a:tr h="281327">
                <a:tc>
                  <a:txBody>
                    <a:bodyPr/>
                    <a:lstStyle/>
                    <a:p>
                      <a:pPr algn="ctr" rtl="0"/>
                      <a:r>
                        <a:rPr lang="en-US" sz="1400" b="1" dirty="0">
                          <a:solidFill>
                            <a:schemeClr val="tx1">
                              <a:lumMod val="95000"/>
                              <a:lumOff val="5000"/>
                            </a:schemeClr>
                          </a:solidFill>
                        </a:rPr>
                        <a:t>%</a:t>
                      </a:r>
                      <a:r>
                        <a:rPr lang="en-US" sz="1400" b="1" dirty="0" err="1">
                          <a:solidFill>
                            <a:schemeClr val="tx1">
                              <a:lumMod val="95000"/>
                              <a:lumOff val="5000"/>
                            </a:schemeClr>
                          </a:solidFill>
                        </a:rPr>
                        <a:t>P</a:t>
                      </a:r>
                      <a:r>
                        <a:rPr lang="en-US" sz="1400" b="1" baseline="-25000" dirty="0" err="1">
                          <a:solidFill>
                            <a:schemeClr val="tx1">
                              <a:lumMod val="95000"/>
                              <a:lumOff val="5000"/>
                            </a:schemeClr>
                          </a:solidFill>
                        </a:rPr>
                        <a:t>Reject</a:t>
                      </a:r>
                      <a:endParaRPr lang="fa-IR" sz="1400" b="1" baseline="-25000"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SE (SD)</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657922139"/>
                  </a:ext>
                </a:extLst>
              </a:tr>
              <a:tr h="281327">
                <a:tc>
                  <a:txBody>
                    <a:bodyPr/>
                    <a:lstStyle/>
                    <a:p>
                      <a:pPr algn="ctr" rtl="0"/>
                      <a:r>
                        <a:rPr lang="en-US" sz="1400" b="1" dirty="0">
                          <a:solidFill>
                            <a:schemeClr val="tx1">
                              <a:lumMod val="95000"/>
                              <a:lumOff val="5000"/>
                            </a:schemeClr>
                          </a:solidFill>
                        </a:rPr>
                        <a:t>0.26</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0</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175226646"/>
                  </a:ext>
                </a:extLst>
              </a:tr>
              <a:tr h="281327">
                <a:tc>
                  <a:txBody>
                    <a:bodyPr/>
                    <a:lstStyle/>
                    <a:p>
                      <a:pPr algn="ctr" rtl="0"/>
                      <a:r>
                        <a:rPr lang="fa-IR" sz="1400" b="1" dirty="0">
                          <a:solidFill>
                            <a:schemeClr val="tx1">
                              <a:lumMod val="95000"/>
                              <a:lumOff val="5000"/>
                            </a:schemeClr>
                          </a:solidFill>
                        </a:rPr>
                        <a:t>0.62</a:t>
                      </a:r>
                    </a:p>
                  </a:txBody>
                  <a:tcPr anchor="ctr"/>
                </a:tc>
                <a:tc>
                  <a:txBody>
                    <a:bodyPr/>
                    <a:lstStyle/>
                    <a:p>
                      <a:pPr algn="ctr" rtl="0"/>
                      <a:r>
                        <a:rPr lang="fa-IR" sz="1400" b="1" dirty="0">
                          <a:solidFill>
                            <a:schemeClr val="tx1">
                              <a:lumMod val="95000"/>
                              <a:lumOff val="5000"/>
                            </a:schemeClr>
                          </a:solidFill>
                        </a:rPr>
                        <a:t>0.5</a:t>
                      </a:r>
                    </a:p>
                  </a:txBody>
                  <a:tcPr anchor="ctr"/>
                </a:tc>
                <a:extLst>
                  <a:ext uri="{0D108BD9-81ED-4DB2-BD59-A6C34878D82A}">
                    <a16:rowId xmlns:a16="http://schemas.microsoft.com/office/drawing/2014/main" val="1993948671"/>
                  </a:ext>
                </a:extLst>
              </a:tr>
              <a:tr h="281327">
                <a:tc>
                  <a:txBody>
                    <a:bodyPr/>
                    <a:lstStyle/>
                    <a:p>
                      <a:pPr algn="ctr" rtl="0"/>
                      <a:r>
                        <a:rPr lang="fa-IR" sz="1400" b="1" dirty="0">
                          <a:solidFill>
                            <a:schemeClr val="tx1">
                              <a:lumMod val="95000"/>
                              <a:lumOff val="5000"/>
                            </a:schemeClr>
                          </a:solidFill>
                        </a:rPr>
                        <a:t>2.27</a:t>
                      </a:r>
                    </a:p>
                  </a:txBody>
                  <a:tcPr anchor="ctr"/>
                </a:tc>
                <a:tc>
                  <a:txBody>
                    <a:bodyPr/>
                    <a:lstStyle/>
                    <a:p>
                      <a:pPr algn="ctr" rtl="0"/>
                      <a:r>
                        <a:rPr lang="fa-IR" sz="1400" b="1" dirty="0">
                          <a:solidFill>
                            <a:schemeClr val="tx1">
                              <a:lumMod val="95000"/>
                              <a:lumOff val="5000"/>
                            </a:schemeClr>
                          </a:solidFill>
                        </a:rPr>
                        <a:t>1</a:t>
                      </a:r>
                    </a:p>
                  </a:txBody>
                  <a:tcPr anchor="ctr"/>
                </a:tc>
                <a:extLst>
                  <a:ext uri="{0D108BD9-81ED-4DB2-BD59-A6C34878D82A}">
                    <a16:rowId xmlns:a16="http://schemas.microsoft.com/office/drawing/2014/main" val="1020911881"/>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801119702"/>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442820278"/>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756106838"/>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3538165407"/>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389764929"/>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544021109"/>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3093747793"/>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953347000"/>
                  </a:ext>
                </a:extLst>
              </a:tr>
            </a:tbl>
          </a:graphicData>
        </a:graphic>
      </p:graphicFrame>
      <p:sp>
        <p:nvSpPr>
          <p:cNvPr id="7" name="TextBox 6">
            <a:extLst>
              <a:ext uri="{FF2B5EF4-FFF2-40B4-BE49-F238E27FC236}">
                <a16:creationId xmlns:a16="http://schemas.microsoft.com/office/drawing/2014/main" id="{F1EE723F-4F9E-460A-9136-59A525994CB7}"/>
              </a:ext>
            </a:extLst>
          </p:cNvPr>
          <p:cNvSpPr txBox="1"/>
          <p:nvPr/>
        </p:nvSpPr>
        <p:spPr>
          <a:xfrm>
            <a:off x="1487488" y="4005064"/>
            <a:ext cx="1260159" cy="369332"/>
          </a:xfrm>
          <a:prstGeom prst="wedgeRectCallout">
            <a:avLst>
              <a:gd name="adj1" fmla="val 62893"/>
              <a:gd name="adj2" fmla="val 153915"/>
            </a:avLst>
          </a:prstGeom>
          <a:solidFill>
            <a:srgbClr val="FF0000"/>
          </a:solidFill>
          <a:ln>
            <a:solidFill>
              <a:schemeClr val="tx1"/>
            </a:solidFill>
          </a:ln>
        </p:spPr>
        <p:txBody>
          <a:bodyPr wrap="square" rtlCol="0">
            <a:spAutoFit/>
          </a:bodyPr>
          <a:lstStyle>
            <a:defPPr>
              <a:defRPr lang="en-US"/>
            </a:defPPr>
            <a:lvl1pPr>
              <a:defRPr b="1"/>
            </a:lvl1pPr>
          </a:lstStyle>
          <a:p>
            <a:pPr algn="ctr"/>
            <a:r>
              <a:rPr lang="en-US" dirty="0">
                <a:solidFill>
                  <a:schemeClr val="bg1"/>
                </a:solidFill>
              </a:rPr>
              <a:t>0.00%</a:t>
            </a:r>
          </a:p>
        </p:txBody>
      </p:sp>
      <p:sp>
        <p:nvSpPr>
          <p:cNvPr id="8" name="TextBox 7">
            <a:extLst>
              <a:ext uri="{FF2B5EF4-FFF2-40B4-BE49-F238E27FC236}">
                <a16:creationId xmlns:a16="http://schemas.microsoft.com/office/drawing/2014/main" id="{A10D0AC6-7DDC-4B86-9828-BC57BB25B821}"/>
              </a:ext>
            </a:extLst>
          </p:cNvPr>
          <p:cNvSpPr txBox="1"/>
          <p:nvPr/>
        </p:nvSpPr>
        <p:spPr>
          <a:xfrm flipH="1">
            <a:off x="9444353" y="3995772"/>
            <a:ext cx="1260159" cy="369332"/>
          </a:xfrm>
          <a:prstGeom prst="wedgeRectCallout">
            <a:avLst>
              <a:gd name="adj1" fmla="val 62893"/>
              <a:gd name="adj2" fmla="val 153915"/>
            </a:avLst>
          </a:prstGeom>
          <a:solidFill>
            <a:srgbClr val="FF0000"/>
          </a:solidFill>
          <a:ln>
            <a:solidFill>
              <a:schemeClr val="tx1"/>
            </a:solidFill>
          </a:ln>
        </p:spPr>
        <p:txBody>
          <a:bodyPr wrap="square" rtlCol="0">
            <a:spAutoFit/>
          </a:bodyPr>
          <a:lstStyle>
            <a:defPPr>
              <a:defRPr lang="en-US"/>
            </a:defPPr>
            <a:lvl1pPr>
              <a:defRPr b="1"/>
            </a:lvl1pPr>
          </a:lstStyle>
          <a:p>
            <a:pPr algn="ctr"/>
            <a:r>
              <a:rPr lang="en-US" dirty="0">
                <a:solidFill>
                  <a:schemeClr val="bg1"/>
                </a:solidFill>
              </a:rPr>
              <a:t>2.27%</a:t>
            </a:r>
          </a:p>
        </p:txBody>
      </p:sp>
    </p:spTree>
    <p:extLst>
      <p:ext uri="{BB962C8B-B14F-4D97-AF65-F5344CB8AC3E}">
        <p14:creationId xmlns:p14="http://schemas.microsoft.com/office/powerpoint/2010/main" val="885550566"/>
      </p:ext>
    </p:extLst>
  </p:cSld>
  <p:clrMapOvr>
    <a:masterClrMapping/>
  </p:clrMapOvr>
  <p:transition spd="slow">
    <p:wipe dir="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27C03EA-1130-4C49-BE54-27BFCE1F4691}"/>
              </a:ext>
            </a:extLst>
          </p:cNvPr>
          <p:cNvSpPr>
            <a:spLocks noGrp="1"/>
          </p:cNvSpPr>
          <p:nvPr>
            <p:ph type="sldNum" sz="quarter" idx="12"/>
          </p:nvPr>
        </p:nvSpPr>
        <p:spPr/>
        <p:txBody>
          <a:bodyPr/>
          <a:lstStyle/>
          <a:p>
            <a:fld id="{6FAF22BB-B8CB-43B2-9A75-2AB6527143BB}" type="slidenum">
              <a:rPr lang="en-US" smtClean="0"/>
              <a:pPr/>
              <a:t>213</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1833563" y="1151467"/>
          <a:ext cx="8524874" cy="45550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6">
            <a:extLst>
              <a:ext uri="{FF2B5EF4-FFF2-40B4-BE49-F238E27FC236}">
                <a16:creationId xmlns:a16="http://schemas.microsoft.com/office/drawing/2014/main" id="{28B0B15F-64D6-4065-9A92-21EB0E213751}"/>
              </a:ext>
            </a:extLst>
          </p:cNvPr>
          <p:cNvGraphicFramePr>
            <a:graphicFrameLocks noGrp="1"/>
          </p:cNvGraphicFramePr>
          <p:nvPr>
            <p:extLst>
              <p:ext uri="{D42A27DB-BD31-4B8C-83A1-F6EECF244321}">
                <p14:modId xmlns:p14="http://schemas.microsoft.com/office/powerpoint/2010/main" val="941125556"/>
              </p:ext>
            </p:extLst>
          </p:nvPr>
        </p:nvGraphicFramePr>
        <p:xfrm>
          <a:off x="263352" y="116632"/>
          <a:ext cx="1656184" cy="3657600"/>
        </p:xfrm>
        <a:graphic>
          <a:graphicData uri="http://schemas.openxmlformats.org/drawingml/2006/table">
            <a:tbl>
              <a:tblPr rtl="1" firstRow="1" bandRow="1">
                <a:tableStyleId>{5C22544A-7EE6-4342-B048-85BDC9FD1C3A}</a:tableStyleId>
              </a:tblPr>
              <a:tblGrid>
                <a:gridCol w="828092">
                  <a:extLst>
                    <a:ext uri="{9D8B030D-6E8A-4147-A177-3AD203B41FA5}">
                      <a16:colId xmlns:a16="http://schemas.microsoft.com/office/drawing/2014/main" val="1010784808"/>
                    </a:ext>
                  </a:extLst>
                </a:gridCol>
                <a:gridCol w="828092">
                  <a:extLst>
                    <a:ext uri="{9D8B030D-6E8A-4147-A177-3AD203B41FA5}">
                      <a16:colId xmlns:a16="http://schemas.microsoft.com/office/drawing/2014/main" val="782712723"/>
                    </a:ext>
                  </a:extLst>
                </a:gridCol>
              </a:tblGrid>
              <a:tr h="281327">
                <a:tc>
                  <a:txBody>
                    <a:bodyPr/>
                    <a:lstStyle/>
                    <a:p>
                      <a:pPr algn="ctr" rtl="0"/>
                      <a:r>
                        <a:rPr lang="en-US" sz="1400" b="1" dirty="0">
                          <a:solidFill>
                            <a:schemeClr val="tx1">
                              <a:lumMod val="95000"/>
                              <a:lumOff val="5000"/>
                            </a:schemeClr>
                          </a:solidFill>
                        </a:rPr>
                        <a:t>%</a:t>
                      </a:r>
                      <a:r>
                        <a:rPr lang="en-US" sz="1400" b="1" dirty="0" err="1">
                          <a:solidFill>
                            <a:schemeClr val="tx1">
                              <a:lumMod val="95000"/>
                              <a:lumOff val="5000"/>
                            </a:schemeClr>
                          </a:solidFill>
                        </a:rPr>
                        <a:t>P</a:t>
                      </a:r>
                      <a:r>
                        <a:rPr lang="en-US" sz="1400" b="1" baseline="-25000" dirty="0" err="1">
                          <a:solidFill>
                            <a:schemeClr val="tx1">
                              <a:lumMod val="95000"/>
                              <a:lumOff val="5000"/>
                            </a:schemeClr>
                          </a:solidFill>
                        </a:rPr>
                        <a:t>Reject</a:t>
                      </a:r>
                      <a:endParaRPr lang="fa-IR" sz="1400" b="1" baseline="-25000"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SE (SD)</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657922139"/>
                  </a:ext>
                </a:extLst>
              </a:tr>
              <a:tr h="281327">
                <a:tc>
                  <a:txBody>
                    <a:bodyPr/>
                    <a:lstStyle/>
                    <a:p>
                      <a:pPr algn="ctr" rtl="0"/>
                      <a:r>
                        <a:rPr lang="en-US" sz="1400" b="1" dirty="0">
                          <a:solidFill>
                            <a:schemeClr val="tx1">
                              <a:lumMod val="95000"/>
                              <a:lumOff val="5000"/>
                            </a:schemeClr>
                          </a:solidFill>
                        </a:rPr>
                        <a:t>0.26</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0</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175226646"/>
                  </a:ext>
                </a:extLst>
              </a:tr>
              <a:tr h="281327">
                <a:tc>
                  <a:txBody>
                    <a:bodyPr/>
                    <a:lstStyle/>
                    <a:p>
                      <a:pPr algn="ctr" rtl="0"/>
                      <a:r>
                        <a:rPr lang="fa-IR" sz="1400" b="1" dirty="0">
                          <a:solidFill>
                            <a:schemeClr val="tx1">
                              <a:lumMod val="95000"/>
                              <a:lumOff val="5000"/>
                            </a:schemeClr>
                          </a:solidFill>
                        </a:rPr>
                        <a:t>0.62</a:t>
                      </a:r>
                    </a:p>
                  </a:txBody>
                  <a:tcPr anchor="ctr"/>
                </a:tc>
                <a:tc>
                  <a:txBody>
                    <a:bodyPr/>
                    <a:lstStyle/>
                    <a:p>
                      <a:pPr algn="ctr" rtl="0"/>
                      <a:r>
                        <a:rPr lang="fa-IR" sz="1400" b="1" dirty="0">
                          <a:solidFill>
                            <a:schemeClr val="tx1">
                              <a:lumMod val="95000"/>
                              <a:lumOff val="5000"/>
                            </a:schemeClr>
                          </a:solidFill>
                        </a:rPr>
                        <a:t>0.5</a:t>
                      </a:r>
                    </a:p>
                  </a:txBody>
                  <a:tcPr anchor="ctr"/>
                </a:tc>
                <a:extLst>
                  <a:ext uri="{0D108BD9-81ED-4DB2-BD59-A6C34878D82A}">
                    <a16:rowId xmlns:a16="http://schemas.microsoft.com/office/drawing/2014/main" val="1993948671"/>
                  </a:ext>
                </a:extLst>
              </a:tr>
              <a:tr h="281327">
                <a:tc>
                  <a:txBody>
                    <a:bodyPr/>
                    <a:lstStyle/>
                    <a:p>
                      <a:pPr algn="ctr" rtl="0"/>
                      <a:r>
                        <a:rPr lang="fa-IR" sz="1400" b="1" dirty="0">
                          <a:solidFill>
                            <a:schemeClr val="tx1">
                              <a:lumMod val="95000"/>
                              <a:lumOff val="5000"/>
                            </a:schemeClr>
                          </a:solidFill>
                        </a:rPr>
                        <a:t>2.27</a:t>
                      </a:r>
                    </a:p>
                  </a:txBody>
                  <a:tcPr anchor="ctr"/>
                </a:tc>
                <a:tc>
                  <a:txBody>
                    <a:bodyPr/>
                    <a:lstStyle/>
                    <a:p>
                      <a:pPr algn="ctr" rtl="0"/>
                      <a:r>
                        <a:rPr lang="fa-IR" sz="1400" b="1" dirty="0">
                          <a:solidFill>
                            <a:schemeClr val="tx1">
                              <a:lumMod val="95000"/>
                              <a:lumOff val="5000"/>
                            </a:schemeClr>
                          </a:solidFill>
                        </a:rPr>
                        <a:t>1</a:t>
                      </a:r>
                    </a:p>
                  </a:txBody>
                  <a:tcPr anchor="ctr"/>
                </a:tc>
                <a:extLst>
                  <a:ext uri="{0D108BD9-81ED-4DB2-BD59-A6C34878D82A}">
                    <a16:rowId xmlns:a16="http://schemas.microsoft.com/office/drawing/2014/main" val="1020911881"/>
                  </a:ext>
                </a:extLst>
              </a:tr>
              <a:tr h="281327">
                <a:tc>
                  <a:txBody>
                    <a:bodyPr/>
                    <a:lstStyle/>
                    <a:p>
                      <a:pPr algn="ctr" rtl="0"/>
                      <a:r>
                        <a:rPr lang="en-US" sz="1400" b="1" dirty="0">
                          <a:solidFill>
                            <a:schemeClr val="tx1">
                              <a:lumMod val="95000"/>
                              <a:lumOff val="5000"/>
                            </a:schemeClr>
                          </a:solidFill>
                        </a:rPr>
                        <a:t>6.7</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1.5</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801119702"/>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442820278"/>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756106838"/>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3538165407"/>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389764929"/>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544021109"/>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3093747793"/>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953347000"/>
                  </a:ext>
                </a:extLst>
              </a:tr>
            </a:tbl>
          </a:graphicData>
        </a:graphic>
      </p:graphicFrame>
      <p:sp>
        <p:nvSpPr>
          <p:cNvPr id="7" name="TextBox 6">
            <a:extLst>
              <a:ext uri="{FF2B5EF4-FFF2-40B4-BE49-F238E27FC236}">
                <a16:creationId xmlns:a16="http://schemas.microsoft.com/office/drawing/2014/main" id="{805A4325-FD48-4CE8-B282-B3586A8EBAEC}"/>
              </a:ext>
            </a:extLst>
          </p:cNvPr>
          <p:cNvSpPr txBox="1"/>
          <p:nvPr/>
        </p:nvSpPr>
        <p:spPr>
          <a:xfrm flipH="1">
            <a:off x="9444353" y="3995772"/>
            <a:ext cx="1260159" cy="369332"/>
          </a:xfrm>
          <a:prstGeom prst="wedgeRectCallout">
            <a:avLst>
              <a:gd name="adj1" fmla="val 62893"/>
              <a:gd name="adj2" fmla="val 153915"/>
            </a:avLst>
          </a:prstGeom>
          <a:solidFill>
            <a:srgbClr val="FF0000"/>
          </a:solidFill>
          <a:ln>
            <a:solidFill>
              <a:schemeClr val="tx1"/>
            </a:solidFill>
          </a:ln>
        </p:spPr>
        <p:txBody>
          <a:bodyPr wrap="square" rtlCol="0">
            <a:spAutoFit/>
          </a:bodyPr>
          <a:lstStyle>
            <a:defPPr>
              <a:defRPr lang="en-US"/>
            </a:defPPr>
            <a:lvl1pPr>
              <a:defRPr b="1"/>
            </a:lvl1pPr>
          </a:lstStyle>
          <a:p>
            <a:pPr algn="ctr"/>
            <a:r>
              <a:rPr lang="en-US" dirty="0">
                <a:solidFill>
                  <a:schemeClr val="bg1"/>
                </a:solidFill>
              </a:rPr>
              <a:t>6.47%</a:t>
            </a:r>
          </a:p>
        </p:txBody>
      </p:sp>
    </p:spTree>
    <p:extLst>
      <p:ext uri="{BB962C8B-B14F-4D97-AF65-F5344CB8AC3E}">
        <p14:creationId xmlns:p14="http://schemas.microsoft.com/office/powerpoint/2010/main" val="627375076"/>
      </p:ext>
    </p:extLst>
  </p:cSld>
  <p:clrMapOvr>
    <a:masterClrMapping/>
  </p:clrMapOvr>
  <p:transition spd="slow">
    <p:wipe dir="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3DDBD3-4514-43F7-9EB0-937835BF0256}"/>
              </a:ext>
            </a:extLst>
          </p:cNvPr>
          <p:cNvSpPr>
            <a:spLocks noGrp="1"/>
          </p:cNvSpPr>
          <p:nvPr>
            <p:ph type="sldNum" sz="quarter" idx="12"/>
          </p:nvPr>
        </p:nvSpPr>
        <p:spPr/>
        <p:txBody>
          <a:bodyPr/>
          <a:lstStyle/>
          <a:p>
            <a:fld id="{6FAF22BB-B8CB-43B2-9A75-2AB6527143BB}" type="slidenum">
              <a:rPr lang="en-US" smtClean="0"/>
              <a:pPr/>
              <a:t>214</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1833563" y="1151467"/>
          <a:ext cx="8524874" cy="45550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6">
            <a:extLst>
              <a:ext uri="{FF2B5EF4-FFF2-40B4-BE49-F238E27FC236}">
                <a16:creationId xmlns:a16="http://schemas.microsoft.com/office/drawing/2014/main" id="{E9EE9613-660C-4C34-A08A-0DF5A365CC26}"/>
              </a:ext>
            </a:extLst>
          </p:cNvPr>
          <p:cNvGraphicFramePr>
            <a:graphicFrameLocks noGrp="1"/>
          </p:cNvGraphicFramePr>
          <p:nvPr>
            <p:extLst>
              <p:ext uri="{D42A27DB-BD31-4B8C-83A1-F6EECF244321}">
                <p14:modId xmlns:p14="http://schemas.microsoft.com/office/powerpoint/2010/main" val="1226402133"/>
              </p:ext>
            </p:extLst>
          </p:nvPr>
        </p:nvGraphicFramePr>
        <p:xfrm>
          <a:off x="263352" y="116632"/>
          <a:ext cx="1656184" cy="3657600"/>
        </p:xfrm>
        <a:graphic>
          <a:graphicData uri="http://schemas.openxmlformats.org/drawingml/2006/table">
            <a:tbl>
              <a:tblPr rtl="1" firstRow="1" bandRow="1">
                <a:tableStyleId>{5C22544A-7EE6-4342-B048-85BDC9FD1C3A}</a:tableStyleId>
              </a:tblPr>
              <a:tblGrid>
                <a:gridCol w="828092">
                  <a:extLst>
                    <a:ext uri="{9D8B030D-6E8A-4147-A177-3AD203B41FA5}">
                      <a16:colId xmlns:a16="http://schemas.microsoft.com/office/drawing/2014/main" val="1010784808"/>
                    </a:ext>
                  </a:extLst>
                </a:gridCol>
                <a:gridCol w="828092">
                  <a:extLst>
                    <a:ext uri="{9D8B030D-6E8A-4147-A177-3AD203B41FA5}">
                      <a16:colId xmlns:a16="http://schemas.microsoft.com/office/drawing/2014/main" val="782712723"/>
                    </a:ext>
                  </a:extLst>
                </a:gridCol>
              </a:tblGrid>
              <a:tr h="281327">
                <a:tc>
                  <a:txBody>
                    <a:bodyPr/>
                    <a:lstStyle/>
                    <a:p>
                      <a:pPr algn="ctr" rtl="0"/>
                      <a:r>
                        <a:rPr lang="en-US" sz="1400" b="1" dirty="0">
                          <a:solidFill>
                            <a:schemeClr val="tx1">
                              <a:lumMod val="95000"/>
                              <a:lumOff val="5000"/>
                            </a:schemeClr>
                          </a:solidFill>
                        </a:rPr>
                        <a:t>%</a:t>
                      </a:r>
                      <a:r>
                        <a:rPr lang="en-US" sz="1400" b="1" dirty="0" err="1">
                          <a:solidFill>
                            <a:schemeClr val="tx1">
                              <a:lumMod val="95000"/>
                              <a:lumOff val="5000"/>
                            </a:schemeClr>
                          </a:solidFill>
                        </a:rPr>
                        <a:t>P</a:t>
                      </a:r>
                      <a:r>
                        <a:rPr lang="en-US" sz="1400" b="1" baseline="-25000" dirty="0" err="1">
                          <a:solidFill>
                            <a:schemeClr val="tx1">
                              <a:lumMod val="95000"/>
                              <a:lumOff val="5000"/>
                            </a:schemeClr>
                          </a:solidFill>
                        </a:rPr>
                        <a:t>Reject</a:t>
                      </a:r>
                      <a:endParaRPr lang="fa-IR" sz="1400" b="1" baseline="-25000"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SE (SD)</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657922139"/>
                  </a:ext>
                </a:extLst>
              </a:tr>
              <a:tr h="281327">
                <a:tc>
                  <a:txBody>
                    <a:bodyPr/>
                    <a:lstStyle/>
                    <a:p>
                      <a:pPr algn="ctr" rtl="0"/>
                      <a:r>
                        <a:rPr lang="en-US" sz="1400" b="1" dirty="0">
                          <a:solidFill>
                            <a:schemeClr val="tx1">
                              <a:lumMod val="95000"/>
                              <a:lumOff val="5000"/>
                            </a:schemeClr>
                          </a:solidFill>
                        </a:rPr>
                        <a:t>0.26</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0</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175226646"/>
                  </a:ext>
                </a:extLst>
              </a:tr>
              <a:tr h="281327">
                <a:tc>
                  <a:txBody>
                    <a:bodyPr/>
                    <a:lstStyle/>
                    <a:p>
                      <a:pPr algn="ctr" rtl="0"/>
                      <a:r>
                        <a:rPr lang="fa-IR" sz="1400" b="1" dirty="0">
                          <a:solidFill>
                            <a:schemeClr val="tx1">
                              <a:lumMod val="95000"/>
                              <a:lumOff val="5000"/>
                            </a:schemeClr>
                          </a:solidFill>
                        </a:rPr>
                        <a:t>0.62</a:t>
                      </a:r>
                    </a:p>
                  </a:txBody>
                  <a:tcPr anchor="ctr"/>
                </a:tc>
                <a:tc>
                  <a:txBody>
                    <a:bodyPr/>
                    <a:lstStyle/>
                    <a:p>
                      <a:pPr algn="ctr" rtl="0"/>
                      <a:r>
                        <a:rPr lang="fa-IR" sz="1400" b="1" dirty="0">
                          <a:solidFill>
                            <a:schemeClr val="tx1">
                              <a:lumMod val="95000"/>
                              <a:lumOff val="5000"/>
                            </a:schemeClr>
                          </a:solidFill>
                        </a:rPr>
                        <a:t>0.5</a:t>
                      </a:r>
                    </a:p>
                  </a:txBody>
                  <a:tcPr anchor="ctr"/>
                </a:tc>
                <a:extLst>
                  <a:ext uri="{0D108BD9-81ED-4DB2-BD59-A6C34878D82A}">
                    <a16:rowId xmlns:a16="http://schemas.microsoft.com/office/drawing/2014/main" val="1993948671"/>
                  </a:ext>
                </a:extLst>
              </a:tr>
              <a:tr h="281327">
                <a:tc>
                  <a:txBody>
                    <a:bodyPr/>
                    <a:lstStyle/>
                    <a:p>
                      <a:pPr algn="ctr" rtl="0"/>
                      <a:r>
                        <a:rPr lang="fa-IR" sz="1400" b="1" dirty="0">
                          <a:solidFill>
                            <a:schemeClr val="tx1">
                              <a:lumMod val="95000"/>
                              <a:lumOff val="5000"/>
                            </a:schemeClr>
                          </a:solidFill>
                        </a:rPr>
                        <a:t>2.27</a:t>
                      </a:r>
                    </a:p>
                  </a:txBody>
                  <a:tcPr anchor="ctr"/>
                </a:tc>
                <a:tc>
                  <a:txBody>
                    <a:bodyPr/>
                    <a:lstStyle/>
                    <a:p>
                      <a:pPr algn="ctr" rtl="0"/>
                      <a:r>
                        <a:rPr lang="fa-IR" sz="1400" b="1" dirty="0">
                          <a:solidFill>
                            <a:schemeClr val="tx1">
                              <a:lumMod val="95000"/>
                              <a:lumOff val="5000"/>
                            </a:schemeClr>
                          </a:solidFill>
                        </a:rPr>
                        <a:t>1</a:t>
                      </a:r>
                    </a:p>
                  </a:txBody>
                  <a:tcPr anchor="ctr"/>
                </a:tc>
                <a:extLst>
                  <a:ext uri="{0D108BD9-81ED-4DB2-BD59-A6C34878D82A}">
                    <a16:rowId xmlns:a16="http://schemas.microsoft.com/office/drawing/2014/main" val="1020911881"/>
                  </a:ext>
                </a:extLst>
              </a:tr>
              <a:tr h="281327">
                <a:tc>
                  <a:txBody>
                    <a:bodyPr/>
                    <a:lstStyle/>
                    <a:p>
                      <a:pPr algn="ctr" rtl="0"/>
                      <a:r>
                        <a:rPr lang="en-US" sz="1400" b="1" dirty="0">
                          <a:solidFill>
                            <a:schemeClr val="tx1">
                              <a:lumMod val="95000"/>
                              <a:lumOff val="5000"/>
                            </a:schemeClr>
                          </a:solidFill>
                        </a:rPr>
                        <a:t>6.7</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1.5</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801119702"/>
                  </a:ext>
                </a:extLst>
              </a:tr>
              <a:tr h="281327">
                <a:tc>
                  <a:txBody>
                    <a:bodyPr/>
                    <a:lstStyle/>
                    <a:p>
                      <a:pPr algn="ctr" rtl="0"/>
                      <a:r>
                        <a:rPr lang="fa-IR" sz="1400" b="1" dirty="0">
                          <a:solidFill>
                            <a:schemeClr val="tx1">
                              <a:lumMod val="95000"/>
                              <a:lumOff val="5000"/>
                            </a:schemeClr>
                          </a:solidFill>
                        </a:rPr>
                        <a:t>15.9</a:t>
                      </a:r>
                    </a:p>
                  </a:txBody>
                  <a:tcPr anchor="ctr"/>
                </a:tc>
                <a:tc>
                  <a:txBody>
                    <a:bodyPr/>
                    <a:lstStyle/>
                    <a:p>
                      <a:pPr algn="ctr" rtl="0"/>
                      <a:r>
                        <a:rPr lang="fa-IR" sz="1400" b="1" dirty="0">
                          <a:solidFill>
                            <a:schemeClr val="tx1">
                              <a:lumMod val="95000"/>
                              <a:lumOff val="5000"/>
                            </a:schemeClr>
                          </a:solidFill>
                        </a:rPr>
                        <a:t>2</a:t>
                      </a:r>
                    </a:p>
                  </a:txBody>
                  <a:tcPr anchor="ctr"/>
                </a:tc>
                <a:extLst>
                  <a:ext uri="{0D108BD9-81ED-4DB2-BD59-A6C34878D82A}">
                    <a16:rowId xmlns:a16="http://schemas.microsoft.com/office/drawing/2014/main" val="2442820278"/>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756106838"/>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3538165407"/>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389764929"/>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544021109"/>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3093747793"/>
                  </a:ext>
                </a:extLst>
              </a:tr>
              <a:tr h="281327">
                <a:tc>
                  <a:txBody>
                    <a:bodyPr/>
                    <a:lstStyle/>
                    <a:p>
                      <a:pPr algn="ctr" rtl="0"/>
                      <a:endParaRPr lang="fa-IR" sz="1400" b="1" dirty="0">
                        <a:solidFill>
                          <a:schemeClr val="tx1">
                            <a:lumMod val="95000"/>
                            <a:lumOff val="5000"/>
                          </a:schemeClr>
                        </a:solidFill>
                      </a:endParaRPr>
                    </a:p>
                  </a:txBody>
                  <a:tcPr anchor="ctr"/>
                </a:tc>
                <a:tc>
                  <a:txBody>
                    <a:bodyPr/>
                    <a:lstStyle/>
                    <a:p>
                      <a:pPr algn="ctr" rtl="0"/>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953347000"/>
                  </a:ext>
                </a:extLst>
              </a:tr>
            </a:tbl>
          </a:graphicData>
        </a:graphic>
      </p:graphicFrame>
      <p:sp>
        <p:nvSpPr>
          <p:cNvPr id="7" name="TextBox 6">
            <a:extLst>
              <a:ext uri="{FF2B5EF4-FFF2-40B4-BE49-F238E27FC236}">
                <a16:creationId xmlns:a16="http://schemas.microsoft.com/office/drawing/2014/main" id="{2C3EC4FC-1281-4A65-A937-0B63FA93E9A9}"/>
              </a:ext>
            </a:extLst>
          </p:cNvPr>
          <p:cNvSpPr txBox="1"/>
          <p:nvPr/>
        </p:nvSpPr>
        <p:spPr>
          <a:xfrm flipH="1">
            <a:off x="9444353" y="3995772"/>
            <a:ext cx="1260159" cy="369332"/>
          </a:xfrm>
          <a:prstGeom prst="wedgeRectCallout">
            <a:avLst>
              <a:gd name="adj1" fmla="val 62893"/>
              <a:gd name="adj2" fmla="val 153915"/>
            </a:avLst>
          </a:prstGeom>
          <a:solidFill>
            <a:srgbClr val="FF0000"/>
          </a:solidFill>
          <a:ln>
            <a:solidFill>
              <a:schemeClr val="tx1"/>
            </a:solidFill>
          </a:ln>
        </p:spPr>
        <p:txBody>
          <a:bodyPr wrap="square" rtlCol="0">
            <a:spAutoFit/>
          </a:bodyPr>
          <a:lstStyle>
            <a:defPPr>
              <a:defRPr lang="en-US"/>
            </a:defPPr>
            <a:lvl1pPr>
              <a:defRPr b="1"/>
            </a:lvl1pPr>
          </a:lstStyle>
          <a:p>
            <a:pPr algn="ctr"/>
            <a:r>
              <a:rPr lang="en-US" dirty="0">
                <a:solidFill>
                  <a:schemeClr val="bg1"/>
                </a:solidFill>
              </a:rPr>
              <a:t>15.9%</a:t>
            </a:r>
          </a:p>
        </p:txBody>
      </p:sp>
    </p:spTree>
    <p:extLst>
      <p:ext uri="{BB962C8B-B14F-4D97-AF65-F5344CB8AC3E}">
        <p14:creationId xmlns:p14="http://schemas.microsoft.com/office/powerpoint/2010/main" val="40038547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81ACC-21CC-4E74-BA7D-884F83D0F8E3}"/>
              </a:ext>
            </a:extLst>
          </p:cNvPr>
          <p:cNvSpPr>
            <a:spLocks noGrp="1"/>
          </p:cNvSpPr>
          <p:nvPr>
            <p:ph type="sldNum" sz="quarter" idx="12"/>
          </p:nvPr>
        </p:nvSpPr>
        <p:spPr/>
        <p:txBody>
          <a:bodyPr/>
          <a:lstStyle/>
          <a:p>
            <a:fld id="{6FAF22BB-B8CB-43B2-9A75-2AB6527143BB}" type="slidenum">
              <a:rPr lang="en-US" smtClean="0"/>
              <a:pPr/>
              <a:t>215</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1833563" y="1151467"/>
          <a:ext cx="8524874" cy="4555066"/>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20EB3873-6625-4EC9-A4E6-9713E907B4F1}"/>
              </a:ext>
            </a:extLst>
          </p:cNvPr>
          <p:cNvSpPr txBox="1"/>
          <p:nvPr/>
        </p:nvSpPr>
        <p:spPr>
          <a:xfrm>
            <a:off x="3287688" y="908720"/>
            <a:ext cx="648072" cy="646331"/>
          </a:xfrm>
          <a:prstGeom prst="rect">
            <a:avLst/>
          </a:prstGeom>
          <a:noFill/>
        </p:spPr>
        <p:txBody>
          <a:bodyPr wrap="square" rtlCol="1">
            <a:spAutoFit/>
          </a:bodyPr>
          <a:lstStyle/>
          <a:p>
            <a:r>
              <a:rPr lang="fa-IR" dirty="0"/>
              <a:t>0.00</a:t>
            </a:r>
          </a:p>
          <a:p>
            <a:r>
              <a:rPr lang="fa-IR" dirty="0"/>
              <a:t>30.8</a:t>
            </a:r>
          </a:p>
        </p:txBody>
      </p:sp>
      <p:graphicFrame>
        <p:nvGraphicFramePr>
          <p:cNvPr id="6" name="Table 6">
            <a:extLst>
              <a:ext uri="{FF2B5EF4-FFF2-40B4-BE49-F238E27FC236}">
                <a16:creationId xmlns:a16="http://schemas.microsoft.com/office/drawing/2014/main" id="{ECC0CC6C-0FD7-4834-A47E-C2B2C6BF6DD3}"/>
              </a:ext>
            </a:extLst>
          </p:cNvPr>
          <p:cNvGraphicFramePr>
            <a:graphicFrameLocks noGrp="1"/>
          </p:cNvGraphicFramePr>
          <p:nvPr>
            <p:extLst>
              <p:ext uri="{D42A27DB-BD31-4B8C-83A1-F6EECF244321}">
                <p14:modId xmlns:p14="http://schemas.microsoft.com/office/powerpoint/2010/main" val="1741006896"/>
              </p:ext>
            </p:extLst>
          </p:nvPr>
        </p:nvGraphicFramePr>
        <p:xfrm>
          <a:off x="263352" y="116632"/>
          <a:ext cx="1656184" cy="3657600"/>
        </p:xfrm>
        <a:graphic>
          <a:graphicData uri="http://schemas.openxmlformats.org/drawingml/2006/table">
            <a:tbl>
              <a:tblPr rtl="1" firstRow="1" bandRow="1">
                <a:tableStyleId>{5C22544A-7EE6-4342-B048-85BDC9FD1C3A}</a:tableStyleId>
              </a:tblPr>
              <a:tblGrid>
                <a:gridCol w="828092">
                  <a:extLst>
                    <a:ext uri="{9D8B030D-6E8A-4147-A177-3AD203B41FA5}">
                      <a16:colId xmlns:a16="http://schemas.microsoft.com/office/drawing/2014/main" val="1010784808"/>
                    </a:ext>
                  </a:extLst>
                </a:gridCol>
                <a:gridCol w="828092">
                  <a:extLst>
                    <a:ext uri="{9D8B030D-6E8A-4147-A177-3AD203B41FA5}">
                      <a16:colId xmlns:a16="http://schemas.microsoft.com/office/drawing/2014/main" val="782712723"/>
                    </a:ext>
                  </a:extLst>
                </a:gridCol>
              </a:tblGrid>
              <a:tr h="281327">
                <a:tc>
                  <a:txBody>
                    <a:bodyPr/>
                    <a:lstStyle/>
                    <a:p>
                      <a:pPr algn="ctr" rtl="0"/>
                      <a:r>
                        <a:rPr lang="en-US" sz="1400" b="1" dirty="0">
                          <a:solidFill>
                            <a:schemeClr val="tx1">
                              <a:lumMod val="95000"/>
                              <a:lumOff val="5000"/>
                            </a:schemeClr>
                          </a:solidFill>
                        </a:rPr>
                        <a:t>%</a:t>
                      </a:r>
                      <a:r>
                        <a:rPr lang="en-US" sz="1400" b="1" dirty="0" err="1">
                          <a:solidFill>
                            <a:schemeClr val="tx1">
                              <a:lumMod val="95000"/>
                              <a:lumOff val="5000"/>
                            </a:schemeClr>
                          </a:solidFill>
                        </a:rPr>
                        <a:t>P</a:t>
                      </a:r>
                      <a:r>
                        <a:rPr lang="en-US" sz="1400" b="1" baseline="-25000" dirty="0" err="1">
                          <a:solidFill>
                            <a:schemeClr val="tx1">
                              <a:lumMod val="95000"/>
                              <a:lumOff val="5000"/>
                            </a:schemeClr>
                          </a:solidFill>
                        </a:rPr>
                        <a:t>Reject</a:t>
                      </a:r>
                      <a:endParaRPr lang="fa-IR" sz="1400" b="1" baseline="-25000"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SE (SD)</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657922139"/>
                  </a:ext>
                </a:extLst>
              </a:tr>
              <a:tr h="281327">
                <a:tc>
                  <a:txBody>
                    <a:bodyPr/>
                    <a:lstStyle/>
                    <a:p>
                      <a:pPr algn="ctr" rtl="0"/>
                      <a:r>
                        <a:rPr lang="en-US" sz="1400" b="1" dirty="0">
                          <a:solidFill>
                            <a:schemeClr val="tx1">
                              <a:lumMod val="95000"/>
                              <a:lumOff val="5000"/>
                            </a:schemeClr>
                          </a:solidFill>
                        </a:rPr>
                        <a:t>0.26</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0</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175226646"/>
                  </a:ext>
                </a:extLst>
              </a:tr>
              <a:tr h="281327">
                <a:tc>
                  <a:txBody>
                    <a:bodyPr/>
                    <a:lstStyle/>
                    <a:p>
                      <a:pPr algn="ctr" rtl="0"/>
                      <a:r>
                        <a:rPr lang="fa-IR" sz="1400" b="1" dirty="0">
                          <a:solidFill>
                            <a:schemeClr val="tx1">
                              <a:lumMod val="95000"/>
                              <a:lumOff val="5000"/>
                            </a:schemeClr>
                          </a:solidFill>
                        </a:rPr>
                        <a:t>0.62</a:t>
                      </a:r>
                    </a:p>
                  </a:txBody>
                  <a:tcPr anchor="ctr"/>
                </a:tc>
                <a:tc>
                  <a:txBody>
                    <a:bodyPr/>
                    <a:lstStyle/>
                    <a:p>
                      <a:pPr algn="ctr" rtl="0"/>
                      <a:r>
                        <a:rPr lang="fa-IR" sz="1400" b="1" dirty="0">
                          <a:solidFill>
                            <a:schemeClr val="tx1">
                              <a:lumMod val="95000"/>
                              <a:lumOff val="5000"/>
                            </a:schemeClr>
                          </a:solidFill>
                        </a:rPr>
                        <a:t>0.5</a:t>
                      </a:r>
                    </a:p>
                  </a:txBody>
                  <a:tcPr anchor="ctr"/>
                </a:tc>
                <a:extLst>
                  <a:ext uri="{0D108BD9-81ED-4DB2-BD59-A6C34878D82A}">
                    <a16:rowId xmlns:a16="http://schemas.microsoft.com/office/drawing/2014/main" val="1993948671"/>
                  </a:ext>
                </a:extLst>
              </a:tr>
              <a:tr h="281327">
                <a:tc>
                  <a:txBody>
                    <a:bodyPr/>
                    <a:lstStyle/>
                    <a:p>
                      <a:pPr algn="ctr" rtl="0"/>
                      <a:r>
                        <a:rPr lang="fa-IR" sz="1400" b="1" dirty="0">
                          <a:solidFill>
                            <a:schemeClr val="tx1">
                              <a:lumMod val="95000"/>
                              <a:lumOff val="5000"/>
                            </a:schemeClr>
                          </a:solidFill>
                        </a:rPr>
                        <a:t>2.27</a:t>
                      </a:r>
                    </a:p>
                  </a:txBody>
                  <a:tcPr anchor="ctr"/>
                </a:tc>
                <a:tc>
                  <a:txBody>
                    <a:bodyPr/>
                    <a:lstStyle/>
                    <a:p>
                      <a:pPr algn="ctr" rtl="0"/>
                      <a:r>
                        <a:rPr lang="fa-IR" sz="1400" b="1" dirty="0">
                          <a:solidFill>
                            <a:schemeClr val="tx1">
                              <a:lumMod val="95000"/>
                              <a:lumOff val="5000"/>
                            </a:schemeClr>
                          </a:solidFill>
                        </a:rPr>
                        <a:t>1</a:t>
                      </a:r>
                    </a:p>
                  </a:txBody>
                  <a:tcPr anchor="ctr"/>
                </a:tc>
                <a:extLst>
                  <a:ext uri="{0D108BD9-81ED-4DB2-BD59-A6C34878D82A}">
                    <a16:rowId xmlns:a16="http://schemas.microsoft.com/office/drawing/2014/main" val="1020911881"/>
                  </a:ext>
                </a:extLst>
              </a:tr>
              <a:tr h="281327">
                <a:tc>
                  <a:txBody>
                    <a:bodyPr/>
                    <a:lstStyle/>
                    <a:p>
                      <a:pPr algn="ctr" rtl="0"/>
                      <a:r>
                        <a:rPr lang="en-US" sz="1400" b="1" dirty="0">
                          <a:solidFill>
                            <a:schemeClr val="tx1">
                              <a:lumMod val="95000"/>
                              <a:lumOff val="5000"/>
                            </a:schemeClr>
                          </a:solidFill>
                        </a:rPr>
                        <a:t>6.7</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1.5</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801119702"/>
                  </a:ext>
                </a:extLst>
              </a:tr>
              <a:tr h="281327">
                <a:tc>
                  <a:txBody>
                    <a:bodyPr/>
                    <a:lstStyle/>
                    <a:p>
                      <a:pPr algn="ctr" rtl="0"/>
                      <a:r>
                        <a:rPr lang="fa-IR" sz="1400" b="1" dirty="0">
                          <a:solidFill>
                            <a:schemeClr val="tx1">
                              <a:lumMod val="95000"/>
                              <a:lumOff val="5000"/>
                            </a:schemeClr>
                          </a:solidFill>
                        </a:rPr>
                        <a:t>15.9</a:t>
                      </a:r>
                    </a:p>
                  </a:txBody>
                  <a:tcPr anchor="ctr"/>
                </a:tc>
                <a:tc>
                  <a:txBody>
                    <a:bodyPr/>
                    <a:lstStyle/>
                    <a:p>
                      <a:pPr algn="ctr" rtl="0"/>
                      <a:r>
                        <a:rPr lang="fa-IR" sz="1400" b="1" dirty="0">
                          <a:solidFill>
                            <a:schemeClr val="tx1">
                              <a:lumMod val="95000"/>
                              <a:lumOff val="5000"/>
                            </a:schemeClr>
                          </a:solidFill>
                        </a:rPr>
                        <a:t>2</a:t>
                      </a:r>
                    </a:p>
                  </a:txBody>
                  <a:tcPr anchor="ctr"/>
                </a:tc>
                <a:extLst>
                  <a:ext uri="{0D108BD9-81ED-4DB2-BD59-A6C34878D82A}">
                    <a16:rowId xmlns:a16="http://schemas.microsoft.com/office/drawing/2014/main" val="2442820278"/>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30.8</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2.5</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756106838"/>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538165407"/>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89764929"/>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544021109"/>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093747793"/>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2953347000"/>
                  </a:ext>
                </a:extLst>
              </a:tr>
            </a:tbl>
          </a:graphicData>
        </a:graphic>
      </p:graphicFrame>
      <p:sp>
        <p:nvSpPr>
          <p:cNvPr id="7" name="TextBox 6">
            <a:extLst>
              <a:ext uri="{FF2B5EF4-FFF2-40B4-BE49-F238E27FC236}">
                <a16:creationId xmlns:a16="http://schemas.microsoft.com/office/drawing/2014/main" id="{57BAD2E2-2740-42D3-80D5-12730678B227}"/>
              </a:ext>
            </a:extLst>
          </p:cNvPr>
          <p:cNvSpPr txBox="1"/>
          <p:nvPr/>
        </p:nvSpPr>
        <p:spPr>
          <a:xfrm flipH="1">
            <a:off x="9444353" y="3995772"/>
            <a:ext cx="1260159" cy="369332"/>
          </a:xfrm>
          <a:prstGeom prst="wedgeRectCallout">
            <a:avLst>
              <a:gd name="adj1" fmla="val 62893"/>
              <a:gd name="adj2" fmla="val 153915"/>
            </a:avLst>
          </a:prstGeom>
          <a:solidFill>
            <a:srgbClr val="FF0000"/>
          </a:solidFill>
          <a:ln>
            <a:solidFill>
              <a:schemeClr val="tx1"/>
            </a:solidFill>
          </a:ln>
        </p:spPr>
        <p:txBody>
          <a:bodyPr wrap="square" rtlCol="0">
            <a:spAutoFit/>
          </a:bodyPr>
          <a:lstStyle>
            <a:defPPr>
              <a:defRPr lang="en-US"/>
            </a:defPPr>
            <a:lvl1pPr>
              <a:defRPr b="1"/>
            </a:lvl1pPr>
          </a:lstStyle>
          <a:p>
            <a:pPr algn="ctr"/>
            <a:r>
              <a:rPr lang="en-US" dirty="0">
                <a:solidFill>
                  <a:schemeClr val="bg1"/>
                </a:solidFill>
              </a:rPr>
              <a:t>30.8%</a:t>
            </a:r>
          </a:p>
        </p:txBody>
      </p:sp>
    </p:spTree>
    <p:extLst>
      <p:ext uri="{BB962C8B-B14F-4D97-AF65-F5344CB8AC3E}">
        <p14:creationId xmlns:p14="http://schemas.microsoft.com/office/powerpoint/2010/main" val="3497066605"/>
      </p:ext>
    </p:extLst>
  </p:cSld>
  <p:clrMapOvr>
    <a:masterClrMapping/>
  </p:clrMapOvr>
  <p:transition spd="slow">
    <p:wipe dir="r"/>
  </p:transitio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B56789-6931-4DBE-B643-D1990C60A25C}"/>
              </a:ext>
            </a:extLst>
          </p:cNvPr>
          <p:cNvSpPr>
            <a:spLocks noGrp="1"/>
          </p:cNvSpPr>
          <p:nvPr>
            <p:ph type="sldNum" sz="quarter" idx="12"/>
          </p:nvPr>
        </p:nvSpPr>
        <p:spPr/>
        <p:txBody>
          <a:bodyPr/>
          <a:lstStyle/>
          <a:p>
            <a:fld id="{6FAF22BB-B8CB-43B2-9A75-2AB6527143BB}" type="slidenum">
              <a:rPr lang="en-US" smtClean="0"/>
              <a:pPr/>
              <a:t>216</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1833563" y="1151467"/>
          <a:ext cx="8524874" cy="45550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6">
            <a:extLst>
              <a:ext uri="{FF2B5EF4-FFF2-40B4-BE49-F238E27FC236}">
                <a16:creationId xmlns:a16="http://schemas.microsoft.com/office/drawing/2014/main" id="{2FD0A8C2-11F7-4762-B936-19DF1906DC35}"/>
              </a:ext>
            </a:extLst>
          </p:cNvPr>
          <p:cNvGraphicFramePr>
            <a:graphicFrameLocks noGrp="1"/>
          </p:cNvGraphicFramePr>
          <p:nvPr>
            <p:extLst>
              <p:ext uri="{D42A27DB-BD31-4B8C-83A1-F6EECF244321}">
                <p14:modId xmlns:p14="http://schemas.microsoft.com/office/powerpoint/2010/main" val="994330293"/>
              </p:ext>
            </p:extLst>
          </p:nvPr>
        </p:nvGraphicFramePr>
        <p:xfrm>
          <a:off x="263352" y="116632"/>
          <a:ext cx="1656184" cy="3657600"/>
        </p:xfrm>
        <a:graphic>
          <a:graphicData uri="http://schemas.openxmlformats.org/drawingml/2006/table">
            <a:tbl>
              <a:tblPr rtl="1" firstRow="1" bandRow="1">
                <a:tableStyleId>{5C22544A-7EE6-4342-B048-85BDC9FD1C3A}</a:tableStyleId>
              </a:tblPr>
              <a:tblGrid>
                <a:gridCol w="828092">
                  <a:extLst>
                    <a:ext uri="{9D8B030D-6E8A-4147-A177-3AD203B41FA5}">
                      <a16:colId xmlns:a16="http://schemas.microsoft.com/office/drawing/2014/main" val="1010784808"/>
                    </a:ext>
                  </a:extLst>
                </a:gridCol>
                <a:gridCol w="828092">
                  <a:extLst>
                    <a:ext uri="{9D8B030D-6E8A-4147-A177-3AD203B41FA5}">
                      <a16:colId xmlns:a16="http://schemas.microsoft.com/office/drawing/2014/main" val="782712723"/>
                    </a:ext>
                  </a:extLst>
                </a:gridCol>
              </a:tblGrid>
              <a:tr h="281327">
                <a:tc>
                  <a:txBody>
                    <a:bodyPr/>
                    <a:lstStyle/>
                    <a:p>
                      <a:pPr algn="ctr" rtl="0"/>
                      <a:r>
                        <a:rPr lang="en-US" sz="1400" b="1" dirty="0">
                          <a:solidFill>
                            <a:schemeClr val="tx1">
                              <a:lumMod val="95000"/>
                              <a:lumOff val="5000"/>
                            </a:schemeClr>
                          </a:solidFill>
                        </a:rPr>
                        <a:t>%</a:t>
                      </a:r>
                      <a:r>
                        <a:rPr lang="en-US" sz="1400" b="1" dirty="0" err="1">
                          <a:solidFill>
                            <a:schemeClr val="tx1">
                              <a:lumMod val="95000"/>
                              <a:lumOff val="5000"/>
                            </a:schemeClr>
                          </a:solidFill>
                        </a:rPr>
                        <a:t>P</a:t>
                      </a:r>
                      <a:r>
                        <a:rPr lang="en-US" sz="1400" b="1" baseline="-25000" dirty="0" err="1">
                          <a:solidFill>
                            <a:schemeClr val="tx1">
                              <a:lumMod val="95000"/>
                              <a:lumOff val="5000"/>
                            </a:schemeClr>
                          </a:solidFill>
                        </a:rPr>
                        <a:t>Reject</a:t>
                      </a:r>
                      <a:endParaRPr lang="fa-IR" sz="1400" b="1" baseline="-25000"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SE (SD)</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657922139"/>
                  </a:ext>
                </a:extLst>
              </a:tr>
              <a:tr h="281327">
                <a:tc>
                  <a:txBody>
                    <a:bodyPr/>
                    <a:lstStyle/>
                    <a:p>
                      <a:pPr algn="ctr" rtl="0"/>
                      <a:r>
                        <a:rPr lang="en-US" sz="1400" b="1" dirty="0">
                          <a:solidFill>
                            <a:schemeClr val="tx1">
                              <a:lumMod val="95000"/>
                              <a:lumOff val="5000"/>
                            </a:schemeClr>
                          </a:solidFill>
                        </a:rPr>
                        <a:t>0.26</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0</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175226646"/>
                  </a:ext>
                </a:extLst>
              </a:tr>
              <a:tr h="281327">
                <a:tc>
                  <a:txBody>
                    <a:bodyPr/>
                    <a:lstStyle/>
                    <a:p>
                      <a:pPr algn="ctr" rtl="0"/>
                      <a:r>
                        <a:rPr lang="fa-IR" sz="1400" b="1" dirty="0">
                          <a:solidFill>
                            <a:schemeClr val="tx1">
                              <a:lumMod val="95000"/>
                              <a:lumOff val="5000"/>
                            </a:schemeClr>
                          </a:solidFill>
                        </a:rPr>
                        <a:t>0.62</a:t>
                      </a:r>
                    </a:p>
                  </a:txBody>
                  <a:tcPr anchor="ctr"/>
                </a:tc>
                <a:tc>
                  <a:txBody>
                    <a:bodyPr/>
                    <a:lstStyle/>
                    <a:p>
                      <a:pPr algn="ctr" rtl="0"/>
                      <a:r>
                        <a:rPr lang="fa-IR" sz="1400" b="1" dirty="0">
                          <a:solidFill>
                            <a:schemeClr val="tx1">
                              <a:lumMod val="95000"/>
                              <a:lumOff val="5000"/>
                            </a:schemeClr>
                          </a:solidFill>
                        </a:rPr>
                        <a:t>0.5</a:t>
                      </a:r>
                    </a:p>
                  </a:txBody>
                  <a:tcPr anchor="ctr"/>
                </a:tc>
                <a:extLst>
                  <a:ext uri="{0D108BD9-81ED-4DB2-BD59-A6C34878D82A}">
                    <a16:rowId xmlns:a16="http://schemas.microsoft.com/office/drawing/2014/main" val="1993948671"/>
                  </a:ext>
                </a:extLst>
              </a:tr>
              <a:tr h="281327">
                <a:tc>
                  <a:txBody>
                    <a:bodyPr/>
                    <a:lstStyle/>
                    <a:p>
                      <a:pPr algn="ctr" rtl="0"/>
                      <a:r>
                        <a:rPr lang="fa-IR" sz="1400" b="1" dirty="0">
                          <a:solidFill>
                            <a:schemeClr val="tx1">
                              <a:lumMod val="95000"/>
                              <a:lumOff val="5000"/>
                            </a:schemeClr>
                          </a:solidFill>
                        </a:rPr>
                        <a:t>2.27</a:t>
                      </a:r>
                    </a:p>
                  </a:txBody>
                  <a:tcPr anchor="ctr"/>
                </a:tc>
                <a:tc>
                  <a:txBody>
                    <a:bodyPr/>
                    <a:lstStyle/>
                    <a:p>
                      <a:pPr algn="ctr" rtl="0"/>
                      <a:r>
                        <a:rPr lang="fa-IR" sz="1400" b="1" dirty="0">
                          <a:solidFill>
                            <a:schemeClr val="tx1">
                              <a:lumMod val="95000"/>
                              <a:lumOff val="5000"/>
                            </a:schemeClr>
                          </a:solidFill>
                        </a:rPr>
                        <a:t>1</a:t>
                      </a:r>
                    </a:p>
                  </a:txBody>
                  <a:tcPr anchor="ctr"/>
                </a:tc>
                <a:extLst>
                  <a:ext uri="{0D108BD9-81ED-4DB2-BD59-A6C34878D82A}">
                    <a16:rowId xmlns:a16="http://schemas.microsoft.com/office/drawing/2014/main" val="1020911881"/>
                  </a:ext>
                </a:extLst>
              </a:tr>
              <a:tr h="281327">
                <a:tc>
                  <a:txBody>
                    <a:bodyPr/>
                    <a:lstStyle/>
                    <a:p>
                      <a:pPr algn="ctr" rtl="0"/>
                      <a:r>
                        <a:rPr lang="en-US" sz="1400" b="1" dirty="0">
                          <a:solidFill>
                            <a:schemeClr val="tx1">
                              <a:lumMod val="95000"/>
                              <a:lumOff val="5000"/>
                            </a:schemeClr>
                          </a:solidFill>
                        </a:rPr>
                        <a:t>6.7</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1.5</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801119702"/>
                  </a:ext>
                </a:extLst>
              </a:tr>
              <a:tr h="281327">
                <a:tc>
                  <a:txBody>
                    <a:bodyPr/>
                    <a:lstStyle/>
                    <a:p>
                      <a:pPr algn="ctr" rtl="0"/>
                      <a:r>
                        <a:rPr lang="fa-IR" sz="1400" b="1" dirty="0">
                          <a:solidFill>
                            <a:schemeClr val="tx1">
                              <a:lumMod val="95000"/>
                              <a:lumOff val="5000"/>
                            </a:schemeClr>
                          </a:solidFill>
                        </a:rPr>
                        <a:t>15.9</a:t>
                      </a:r>
                    </a:p>
                  </a:txBody>
                  <a:tcPr anchor="ctr"/>
                </a:tc>
                <a:tc>
                  <a:txBody>
                    <a:bodyPr/>
                    <a:lstStyle/>
                    <a:p>
                      <a:pPr algn="ctr" rtl="0"/>
                      <a:r>
                        <a:rPr lang="fa-IR" sz="1400" b="1" dirty="0">
                          <a:solidFill>
                            <a:schemeClr val="tx1">
                              <a:lumMod val="95000"/>
                              <a:lumOff val="5000"/>
                            </a:schemeClr>
                          </a:solidFill>
                        </a:rPr>
                        <a:t>2</a:t>
                      </a:r>
                    </a:p>
                  </a:txBody>
                  <a:tcPr anchor="ctr"/>
                </a:tc>
                <a:extLst>
                  <a:ext uri="{0D108BD9-81ED-4DB2-BD59-A6C34878D82A}">
                    <a16:rowId xmlns:a16="http://schemas.microsoft.com/office/drawing/2014/main" val="2442820278"/>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30.8</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2.5</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756106838"/>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538165407"/>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89764929"/>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544021109"/>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093747793"/>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2953347000"/>
                  </a:ext>
                </a:extLst>
              </a:tr>
            </a:tbl>
          </a:graphicData>
        </a:graphic>
      </p:graphicFrame>
      <p:sp>
        <p:nvSpPr>
          <p:cNvPr id="6" name="TextBox 5">
            <a:extLst>
              <a:ext uri="{FF2B5EF4-FFF2-40B4-BE49-F238E27FC236}">
                <a16:creationId xmlns:a16="http://schemas.microsoft.com/office/drawing/2014/main" id="{A48CCC8F-6AE9-475E-880B-8EED7F55268E}"/>
              </a:ext>
            </a:extLst>
          </p:cNvPr>
          <p:cNvSpPr txBox="1"/>
          <p:nvPr/>
        </p:nvSpPr>
        <p:spPr>
          <a:xfrm flipH="1">
            <a:off x="9444353" y="3995772"/>
            <a:ext cx="1260159" cy="369332"/>
          </a:xfrm>
          <a:prstGeom prst="wedgeRectCallout">
            <a:avLst>
              <a:gd name="adj1" fmla="val 62893"/>
              <a:gd name="adj2" fmla="val 153915"/>
            </a:avLst>
          </a:prstGeom>
          <a:solidFill>
            <a:srgbClr val="FF0000"/>
          </a:solidFill>
          <a:ln>
            <a:solidFill>
              <a:schemeClr val="tx1"/>
            </a:solidFill>
          </a:ln>
        </p:spPr>
        <p:txBody>
          <a:bodyPr wrap="square" rtlCol="0">
            <a:spAutoFit/>
          </a:bodyPr>
          <a:lstStyle>
            <a:defPPr>
              <a:defRPr lang="en-US"/>
            </a:defPPr>
            <a:lvl1pPr>
              <a:defRPr b="1"/>
            </a:lvl1pPr>
          </a:lstStyle>
          <a:p>
            <a:pPr algn="ctr"/>
            <a:r>
              <a:rPr lang="en-US" dirty="0">
                <a:solidFill>
                  <a:schemeClr val="bg1"/>
                </a:solidFill>
              </a:rPr>
              <a:t>50</a:t>
            </a:r>
          </a:p>
        </p:txBody>
      </p:sp>
    </p:spTree>
    <p:extLst>
      <p:ext uri="{BB962C8B-B14F-4D97-AF65-F5344CB8AC3E}">
        <p14:creationId xmlns:p14="http://schemas.microsoft.com/office/powerpoint/2010/main" val="972916656"/>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B56789-6931-4DBE-B643-D1990C60A25C}"/>
              </a:ext>
            </a:extLst>
          </p:cNvPr>
          <p:cNvSpPr>
            <a:spLocks noGrp="1"/>
          </p:cNvSpPr>
          <p:nvPr>
            <p:ph type="sldNum" sz="quarter" idx="12"/>
          </p:nvPr>
        </p:nvSpPr>
        <p:spPr/>
        <p:txBody>
          <a:bodyPr/>
          <a:lstStyle/>
          <a:p>
            <a:fld id="{6FAF22BB-B8CB-43B2-9A75-2AB6527143BB}" type="slidenum">
              <a:rPr lang="en-US" smtClean="0"/>
              <a:pPr/>
              <a:t>217</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1833563" y="1151467"/>
          <a:ext cx="8524874" cy="45550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6">
            <a:extLst>
              <a:ext uri="{FF2B5EF4-FFF2-40B4-BE49-F238E27FC236}">
                <a16:creationId xmlns:a16="http://schemas.microsoft.com/office/drawing/2014/main" id="{2FD0A8C2-11F7-4762-B936-19DF1906DC35}"/>
              </a:ext>
            </a:extLst>
          </p:cNvPr>
          <p:cNvGraphicFramePr>
            <a:graphicFrameLocks noGrp="1"/>
          </p:cNvGraphicFramePr>
          <p:nvPr>
            <p:extLst>
              <p:ext uri="{D42A27DB-BD31-4B8C-83A1-F6EECF244321}">
                <p14:modId xmlns:p14="http://schemas.microsoft.com/office/powerpoint/2010/main" val="349719638"/>
              </p:ext>
            </p:extLst>
          </p:nvPr>
        </p:nvGraphicFramePr>
        <p:xfrm>
          <a:off x="263352" y="116632"/>
          <a:ext cx="1656184" cy="3657600"/>
        </p:xfrm>
        <a:graphic>
          <a:graphicData uri="http://schemas.openxmlformats.org/drawingml/2006/table">
            <a:tbl>
              <a:tblPr rtl="1" firstRow="1" bandRow="1">
                <a:tableStyleId>{5C22544A-7EE6-4342-B048-85BDC9FD1C3A}</a:tableStyleId>
              </a:tblPr>
              <a:tblGrid>
                <a:gridCol w="828092">
                  <a:extLst>
                    <a:ext uri="{9D8B030D-6E8A-4147-A177-3AD203B41FA5}">
                      <a16:colId xmlns:a16="http://schemas.microsoft.com/office/drawing/2014/main" val="1010784808"/>
                    </a:ext>
                  </a:extLst>
                </a:gridCol>
                <a:gridCol w="828092">
                  <a:extLst>
                    <a:ext uri="{9D8B030D-6E8A-4147-A177-3AD203B41FA5}">
                      <a16:colId xmlns:a16="http://schemas.microsoft.com/office/drawing/2014/main" val="782712723"/>
                    </a:ext>
                  </a:extLst>
                </a:gridCol>
              </a:tblGrid>
              <a:tr h="281327">
                <a:tc>
                  <a:txBody>
                    <a:bodyPr/>
                    <a:lstStyle/>
                    <a:p>
                      <a:pPr algn="ctr" rtl="0"/>
                      <a:r>
                        <a:rPr lang="en-US" sz="1400" b="1" dirty="0">
                          <a:solidFill>
                            <a:schemeClr val="tx1">
                              <a:lumMod val="95000"/>
                              <a:lumOff val="5000"/>
                            </a:schemeClr>
                          </a:solidFill>
                        </a:rPr>
                        <a:t>%</a:t>
                      </a:r>
                      <a:r>
                        <a:rPr lang="en-US" sz="1400" b="1" dirty="0" err="1">
                          <a:solidFill>
                            <a:schemeClr val="tx1">
                              <a:lumMod val="95000"/>
                              <a:lumOff val="5000"/>
                            </a:schemeClr>
                          </a:solidFill>
                        </a:rPr>
                        <a:t>P</a:t>
                      </a:r>
                      <a:r>
                        <a:rPr lang="en-US" sz="1400" b="1" baseline="-25000" dirty="0" err="1">
                          <a:solidFill>
                            <a:schemeClr val="tx1">
                              <a:lumMod val="95000"/>
                              <a:lumOff val="5000"/>
                            </a:schemeClr>
                          </a:solidFill>
                        </a:rPr>
                        <a:t>Reject</a:t>
                      </a:r>
                      <a:endParaRPr lang="fa-IR" sz="1400" b="1" baseline="-25000"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SE (SD)</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657922139"/>
                  </a:ext>
                </a:extLst>
              </a:tr>
              <a:tr h="281327">
                <a:tc>
                  <a:txBody>
                    <a:bodyPr/>
                    <a:lstStyle/>
                    <a:p>
                      <a:pPr algn="ctr" rtl="0"/>
                      <a:r>
                        <a:rPr lang="en-US" sz="1400" b="1" dirty="0">
                          <a:solidFill>
                            <a:schemeClr val="tx1">
                              <a:lumMod val="95000"/>
                              <a:lumOff val="5000"/>
                            </a:schemeClr>
                          </a:solidFill>
                        </a:rPr>
                        <a:t>0.26</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0</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175226646"/>
                  </a:ext>
                </a:extLst>
              </a:tr>
              <a:tr h="281327">
                <a:tc>
                  <a:txBody>
                    <a:bodyPr/>
                    <a:lstStyle/>
                    <a:p>
                      <a:pPr algn="ctr" rtl="0"/>
                      <a:r>
                        <a:rPr lang="fa-IR" sz="1400" b="1" dirty="0">
                          <a:solidFill>
                            <a:schemeClr val="tx1">
                              <a:lumMod val="95000"/>
                              <a:lumOff val="5000"/>
                            </a:schemeClr>
                          </a:solidFill>
                        </a:rPr>
                        <a:t>0.62</a:t>
                      </a:r>
                    </a:p>
                  </a:txBody>
                  <a:tcPr anchor="ctr"/>
                </a:tc>
                <a:tc>
                  <a:txBody>
                    <a:bodyPr/>
                    <a:lstStyle/>
                    <a:p>
                      <a:pPr algn="ctr" rtl="0"/>
                      <a:r>
                        <a:rPr lang="fa-IR" sz="1400" b="1" dirty="0">
                          <a:solidFill>
                            <a:schemeClr val="tx1">
                              <a:lumMod val="95000"/>
                              <a:lumOff val="5000"/>
                            </a:schemeClr>
                          </a:solidFill>
                        </a:rPr>
                        <a:t>0.5</a:t>
                      </a:r>
                    </a:p>
                  </a:txBody>
                  <a:tcPr anchor="ctr"/>
                </a:tc>
                <a:extLst>
                  <a:ext uri="{0D108BD9-81ED-4DB2-BD59-A6C34878D82A}">
                    <a16:rowId xmlns:a16="http://schemas.microsoft.com/office/drawing/2014/main" val="1993948671"/>
                  </a:ext>
                </a:extLst>
              </a:tr>
              <a:tr h="281327">
                <a:tc>
                  <a:txBody>
                    <a:bodyPr/>
                    <a:lstStyle/>
                    <a:p>
                      <a:pPr algn="ctr" rtl="0"/>
                      <a:r>
                        <a:rPr lang="fa-IR" sz="1400" b="1" dirty="0">
                          <a:solidFill>
                            <a:schemeClr val="tx1">
                              <a:lumMod val="95000"/>
                              <a:lumOff val="5000"/>
                            </a:schemeClr>
                          </a:solidFill>
                        </a:rPr>
                        <a:t>2.27</a:t>
                      </a:r>
                    </a:p>
                  </a:txBody>
                  <a:tcPr anchor="ctr"/>
                </a:tc>
                <a:tc>
                  <a:txBody>
                    <a:bodyPr/>
                    <a:lstStyle/>
                    <a:p>
                      <a:pPr algn="ctr" rtl="0"/>
                      <a:r>
                        <a:rPr lang="fa-IR" sz="1400" b="1" dirty="0">
                          <a:solidFill>
                            <a:schemeClr val="tx1">
                              <a:lumMod val="95000"/>
                              <a:lumOff val="5000"/>
                            </a:schemeClr>
                          </a:solidFill>
                        </a:rPr>
                        <a:t>1</a:t>
                      </a:r>
                    </a:p>
                  </a:txBody>
                  <a:tcPr anchor="ctr"/>
                </a:tc>
                <a:extLst>
                  <a:ext uri="{0D108BD9-81ED-4DB2-BD59-A6C34878D82A}">
                    <a16:rowId xmlns:a16="http://schemas.microsoft.com/office/drawing/2014/main" val="1020911881"/>
                  </a:ext>
                </a:extLst>
              </a:tr>
              <a:tr h="281327">
                <a:tc>
                  <a:txBody>
                    <a:bodyPr/>
                    <a:lstStyle/>
                    <a:p>
                      <a:pPr algn="ctr" rtl="0"/>
                      <a:r>
                        <a:rPr lang="en-US" sz="1400" b="1" dirty="0">
                          <a:solidFill>
                            <a:schemeClr val="tx1">
                              <a:lumMod val="95000"/>
                              <a:lumOff val="5000"/>
                            </a:schemeClr>
                          </a:solidFill>
                        </a:rPr>
                        <a:t>6.7</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1.5</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801119702"/>
                  </a:ext>
                </a:extLst>
              </a:tr>
              <a:tr h="281327">
                <a:tc>
                  <a:txBody>
                    <a:bodyPr/>
                    <a:lstStyle/>
                    <a:p>
                      <a:pPr algn="ctr" rtl="0"/>
                      <a:r>
                        <a:rPr lang="fa-IR" sz="1400" b="1" dirty="0">
                          <a:solidFill>
                            <a:schemeClr val="tx1">
                              <a:lumMod val="95000"/>
                              <a:lumOff val="5000"/>
                            </a:schemeClr>
                          </a:solidFill>
                        </a:rPr>
                        <a:t>15.9</a:t>
                      </a:r>
                    </a:p>
                  </a:txBody>
                  <a:tcPr anchor="ctr"/>
                </a:tc>
                <a:tc>
                  <a:txBody>
                    <a:bodyPr/>
                    <a:lstStyle/>
                    <a:p>
                      <a:pPr algn="ctr" rtl="0"/>
                      <a:r>
                        <a:rPr lang="fa-IR" sz="1400" b="1" dirty="0">
                          <a:solidFill>
                            <a:schemeClr val="tx1">
                              <a:lumMod val="95000"/>
                              <a:lumOff val="5000"/>
                            </a:schemeClr>
                          </a:solidFill>
                        </a:rPr>
                        <a:t>2</a:t>
                      </a:r>
                    </a:p>
                  </a:txBody>
                  <a:tcPr anchor="ctr"/>
                </a:tc>
                <a:extLst>
                  <a:ext uri="{0D108BD9-81ED-4DB2-BD59-A6C34878D82A}">
                    <a16:rowId xmlns:a16="http://schemas.microsoft.com/office/drawing/2014/main" val="2442820278"/>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30.8</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2.5</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756106838"/>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50</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3</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538165407"/>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89764929"/>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544021109"/>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093747793"/>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2953347000"/>
                  </a:ext>
                </a:extLst>
              </a:tr>
            </a:tbl>
          </a:graphicData>
        </a:graphic>
      </p:graphicFrame>
      <p:sp>
        <p:nvSpPr>
          <p:cNvPr id="6" name="TextBox 5">
            <a:extLst>
              <a:ext uri="{FF2B5EF4-FFF2-40B4-BE49-F238E27FC236}">
                <a16:creationId xmlns:a16="http://schemas.microsoft.com/office/drawing/2014/main" id="{A48CCC8F-6AE9-475E-880B-8EED7F55268E}"/>
              </a:ext>
            </a:extLst>
          </p:cNvPr>
          <p:cNvSpPr txBox="1"/>
          <p:nvPr/>
        </p:nvSpPr>
        <p:spPr>
          <a:xfrm flipH="1">
            <a:off x="9444353" y="3995772"/>
            <a:ext cx="1260159" cy="369332"/>
          </a:xfrm>
          <a:prstGeom prst="wedgeRectCallout">
            <a:avLst>
              <a:gd name="adj1" fmla="val 62893"/>
              <a:gd name="adj2" fmla="val 153915"/>
            </a:avLst>
          </a:prstGeom>
          <a:solidFill>
            <a:srgbClr val="FF0000"/>
          </a:solidFill>
          <a:ln>
            <a:solidFill>
              <a:schemeClr val="tx1"/>
            </a:solidFill>
          </a:ln>
        </p:spPr>
        <p:txBody>
          <a:bodyPr wrap="square" rtlCol="0">
            <a:spAutoFit/>
          </a:bodyPr>
          <a:lstStyle>
            <a:defPPr>
              <a:defRPr lang="en-US"/>
            </a:defPPr>
            <a:lvl1pPr>
              <a:defRPr b="1"/>
            </a:lvl1pPr>
          </a:lstStyle>
          <a:p>
            <a:pPr algn="ctr"/>
            <a:r>
              <a:rPr lang="en-US" dirty="0">
                <a:solidFill>
                  <a:schemeClr val="bg1"/>
                </a:solidFill>
              </a:rPr>
              <a:t>50</a:t>
            </a:r>
          </a:p>
        </p:txBody>
      </p:sp>
    </p:spTree>
    <p:extLst>
      <p:ext uri="{BB962C8B-B14F-4D97-AF65-F5344CB8AC3E}">
        <p14:creationId xmlns:p14="http://schemas.microsoft.com/office/powerpoint/2010/main" val="3048902746"/>
      </p:ext>
    </p:extLst>
  </p:cSld>
  <p:clrMapOvr>
    <a:masterClrMapping/>
  </p:clrMapOvr>
  <p:transition spd="slow">
    <p:wipe dir="r"/>
  </p:transitio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81ACC-21CC-4E74-BA7D-884F83D0F8E3}"/>
              </a:ext>
            </a:extLst>
          </p:cNvPr>
          <p:cNvSpPr>
            <a:spLocks noGrp="1"/>
          </p:cNvSpPr>
          <p:nvPr>
            <p:ph type="sldNum" sz="quarter" idx="12"/>
          </p:nvPr>
        </p:nvSpPr>
        <p:spPr/>
        <p:txBody>
          <a:bodyPr/>
          <a:lstStyle/>
          <a:p>
            <a:fld id="{6FAF22BB-B8CB-43B2-9A75-2AB6527143BB}" type="slidenum">
              <a:rPr lang="en-US" smtClean="0"/>
              <a:pPr/>
              <a:t>218</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1833563" y="1151467"/>
          <a:ext cx="8524874" cy="45550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6">
            <a:extLst>
              <a:ext uri="{FF2B5EF4-FFF2-40B4-BE49-F238E27FC236}">
                <a16:creationId xmlns:a16="http://schemas.microsoft.com/office/drawing/2014/main" id="{953A6A15-12F7-4AA5-8B13-50C0B6FB6074}"/>
              </a:ext>
            </a:extLst>
          </p:cNvPr>
          <p:cNvGraphicFramePr>
            <a:graphicFrameLocks noGrp="1"/>
          </p:cNvGraphicFramePr>
          <p:nvPr>
            <p:extLst>
              <p:ext uri="{D42A27DB-BD31-4B8C-83A1-F6EECF244321}">
                <p14:modId xmlns:p14="http://schemas.microsoft.com/office/powerpoint/2010/main" val="1941540804"/>
              </p:ext>
            </p:extLst>
          </p:nvPr>
        </p:nvGraphicFramePr>
        <p:xfrm>
          <a:off x="263352" y="116632"/>
          <a:ext cx="1656184" cy="3657600"/>
        </p:xfrm>
        <a:graphic>
          <a:graphicData uri="http://schemas.openxmlformats.org/drawingml/2006/table">
            <a:tbl>
              <a:tblPr rtl="1" firstRow="1" bandRow="1">
                <a:tableStyleId>{5C22544A-7EE6-4342-B048-85BDC9FD1C3A}</a:tableStyleId>
              </a:tblPr>
              <a:tblGrid>
                <a:gridCol w="828092">
                  <a:extLst>
                    <a:ext uri="{9D8B030D-6E8A-4147-A177-3AD203B41FA5}">
                      <a16:colId xmlns:a16="http://schemas.microsoft.com/office/drawing/2014/main" val="1010784808"/>
                    </a:ext>
                  </a:extLst>
                </a:gridCol>
                <a:gridCol w="828092">
                  <a:extLst>
                    <a:ext uri="{9D8B030D-6E8A-4147-A177-3AD203B41FA5}">
                      <a16:colId xmlns:a16="http://schemas.microsoft.com/office/drawing/2014/main" val="782712723"/>
                    </a:ext>
                  </a:extLst>
                </a:gridCol>
              </a:tblGrid>
              <a:tr h="281327">
                <a:tc>
                  <a:txBody>
                    <a:bodyPr/>
                    <a:lstStyle/>
                    <a:p>
                      <a:pPr algn="ctr" rtl="0"/>
                      <a:r>
                        <a:rPr lang="en-US" sz="1400" b="1" dirty="0">
                          <a:solidFill>
                            <a:schemeClr val="tx1">
                              <a:lumMod val="95000"/>
                              <a:lumOff val="5000"/>
                            </a:schemeClr>
                          </a:solidFill>
                        </a:rPr>
                        <a:t>%</a:t>
                      </a:r>
                      <a:r>
                        <a:rPr lang="en-US" sz="1400" b="1" dirty="0" err="1">
                          <a:solidFill>
                            <a:schemeClr val="tx1">
                              <a:lumMod val="95000"/>
                              <a:lumOff val="5000"/>
                            </a:schemeClr>
                          </a:solidFill>
                        </a:rPr>
                        <a:t>P</a:t>
                      </a:r>
                      <a:r>
                        <a:rPr lang="en-US" sz="1400" b="1" baseline="-25000" dirty="0" err="1">
                          <a:solidFill>
                            <a:schemeClr val="tx1">
                              <a:lumMod val="95000"/>
                              <a:lumOff val="5000"/>
                            </a:schemeClr>
                          </a:solidFill>
                        </a:rPr>
                        <a:t>Reject</a:t>
                      </a:r>
                      <a:endParaRPr lang="fa-IR" sz="1400" b="1" baseline="-25000"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SE (SD)</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657922139"/>
                  </a:ext>
                </a:extLst>
              </a:tr>
              <a:tr h="281327">
                <a:tc>
                  <a:txBody>
                    <a:bodyPr/>
                    <a:lstStyle/>
                    <a:p>
                      <a:pPr algn="ctr" rtl="0"/>
                      <a:r>
                        <a:rPr lang="en-US" sz="1400" b="1" dirty="0">
                          <a:solidFill>
                            <a:schemeClr val="tx1">
                              <a:lumMod val="95000"/>
                              <a:lumOff val="5000"/>
                            </a:schemeClr>
                          </a:solidFill>
                        </a:rPr>
                        <a:t>0.26</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0</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175226646"/>
                  </a:ext>
                </a:extLst>
              </a:tr>
              <a:tr h="281327">
                <a:tc>
                  <a:txBody>
                    <a:bodyPr/>
                    <a:lstStyle/>
                    <a:p>
                      <a:pPr algn="ctr" rtl="0"/>
                      <a:r>
                        <a:rPr lang="fa-IR" sz="1400" b="1" dirty="0">
                          <a:solidFill>
                            <a:schemeClr val="tx1">
                              <a:lumMod val="95000"/>
                              <a:lumOff val="5000"/>
                            </a:schemeClr>
                          </a:solidFill>
                        </a:rPr>
                        <a:t>0.62</a:t>
                      </a:r>
                    </a:p>
                  </a:txBody>
                  <a:tcPr anchor="ctr"/>
                </a:tc>
                <a:tc>
                  <a:txBody>
                    <a:bodyPr/>
                    <a:lstStyle/>
                    <a:p>
                      <a:pPr algn="ctr" rtl="0"/>
                      <a:r>
                        <a:rPr lang="fa-IR" sz="1400" b="1" dirty="0">
                          <a:solidFill>
                            <a:schemeClr val="tx1">
                              <a:lumMod val="95000"/>
                              <a:lumOff val="5000"/>
                            </a:schemeClr>
                          </a:solidFill>
                        </a:rPr>
                        <a:t>0.5</a:t>
                      </a:r>
                    </a:p>
                  </a:txBody>
                  <a:tcPr anchor="ctr"/>
                </a:tc>
                <a:extLst>
                  <a:ext uri="{0D108BD9-81ED-4DB2-BD59-A6C34878D82A}">
                    <a16:rowId xmlns:a16="http://schemas.microsoft.com/office/drawing/2014/main" val="1993948671"/>
                  </a:ext>
                </a:extLst>
              </a:tr>
              <a:tr h="281327">
                <a:tc>
                  <a:txBody>
                    <a:bodyPr/>
                    <a:lstStyle/>
                    <a:p>
                      <a:pPr algn="ctr" rtl="0"/>
                      <a:r>
                        <a:rPr lang="fa-IR" sz="1400" b="1" dirty="0">
                          <a:solidFill>
                            <a:schemeClr val="tx1">
                              <a:lumMod val="95000"/>
                              <a:lumOff val="5000"/>
                            </a:schemeClr>
                          </a:solidFill>
                        </a:rPr>
                        <a:t>2.27</a:t>
                      </a:r>
                    </a:p>
                  </a:txBody>
                  <a:tcPr anchor="ctr"/>
                </a:tc>
                <a:tc>
                  <a:txBody>
                    <a:bodyPr/>
                    <a:lstStyle/>
                    <a:p>
                      <a:pPr algn="ctr" rtl="0"/>
                      <a:r>
                        <a:rPr lang="fa-IR" sz="1400" b="1" dirty="0">
                          <a:solidFill>
                            <a:schemeClr val="tx1">
                              <a:lumMod val="95000"/>
                              <a:lumOff val="5000"/>
                            </a:schemeClr>
                          </a:solidFill>
                        </a:rPr>
                        <a:t>1</a:t>
                      </a:r>
                    </a:p>
                  </a:txBody>
                  <a:tcPr anchor="ctr"/>
                </a:tc>
                <a:extLst>
                  <a:ext uri="{0D108BD9-81ED-4DB2-BD59-A6C34878D82A}">
                    <a16:rowId xmlns:a16="http://schemas.microsoft.com/office/drawing/2014/main" val="1020911881"/>
                  </a:ext>
                </a:extLst>
              </a:tr>
              <a:tr h="281327">
                <a:tc>
                  <a:txBody>
                    <a:bodyPr/>
                    <a:lstStyle/>
                    <a:p>
                      <a:pPr algn="ctr" rtl="0"/>
                      <a:r>
                        <a:rPr lang="en-US" sz="1400" b="1" dirty="0">
                          <a:solidFill>
                            <a:schemeClr val="tx1">
                              <a:lumMod val="95000"/>
                              <a:lumOff val="5000"/>
                            </a:schemeClr>
                          </a:solidFill>
                        </a:rPr>
                        <a:t>6.7</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1.5</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801119702"/>
                  </a:ext>
                </a:extLst>
              </a:tr>
              <a:tr h="281327">
                <a:tc>
                  <a:txBody>
                    <a:bodyPr/>
                    <a:lstStyle/>
                    <a:p>
                      <a:pPr algn="ctr" rtl="0"/>
                      <a:r>
                        <a:rPr lang="fa-IR" sz="1400" b="1" dirty="0">
                          <a:solidFill>
                            <a:schemeClr val="tx1">
                              <a:lumMod val="95000"/>
                              <a:lumOff val="5000"/>
                            </a:schemeClr>
                          </a:solidFill>
                        </a:rPr>
                        <a:t>15.9</a:t>
                      </a:r>
                    </a:p>
                  </a:txBody>
                  <a:tcPr anchor="ctr"/>
                </a:tc>
                <a:tc>
                  <a:txBody>
                    <a:bodyPr/>
                    <a:lstStyle/>
                    <a:p>
                      <a:pPr algn="ctr" rtl="0"/>
                      <a:r>
                        <a:rPr lang="fa-IR" sz="1400" b="1" dirty="0">
                          <a:solidFill>
                            <a:schemeClr val="tx1">
                              <a:lumMod val="95000"/>
                              <a:lumOff val="5000"/>
                            </a:schemeClr>
                          </a:solidFill>
                        </a:rPr>
                        <a:t>2</a:t>
                      </a:r>
                    </a:p>
                  </a:txBody>
                  <a:tcPr anchor="ctr"/>
                </a:tc>
                <a:extLst>
                  <a:ext uri="{0D108BD9-81ED-4DB2-BD59-A6C34878D82A}">
                    <a16:rowId xmlns:a16="http://schemas.microsoft.com/office/drawing/2014/main" val="2442820278"/>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30.8</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2.5</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756106838"/>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50</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3</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538165407"/>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84.1</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4</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89764929"/>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544021109"/>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093747793"/>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2953347000"/>
                  </a:ext>
                </a:extLst>
              </a:tr>
            </a:tbl>
          </a:graphicData>
        </a:graphic>
      </p:graphicFrame>
      <p:sp>
        <p:nvSpPr>
          <p:cNvPr id="7" name="TextBox 6">
            <a:extLst>
              <a:ext uri="{FF2B5EF4-FFF2-40B4-BE49-F238E27FC236}">
                <a16:creationId xmlns:a16="http://schemas.microsoft.com/office/drawing/2014/main" id="{945203A6-1761-40F2-921B-E5A7C4891AF0}"/>
              </a:ext>
            </a:extLst>
          </p:cNvPr>
          <p:cNvSpPr txBox="1"/>
          <p:nvPr/>
        </p:nvSpPr>
        <p:spPr>
          <a:xfrm flipH="1">
            <a:off x="9444353" y="3995772"/>
            <a:ext cx="1260159" cy="369332"/>
          </a:xfrm>
          <a:prstGeom prst="wedgeRectCallout">
            <a:avLst>
              <a:gd name="adj1" fmla="val 62893"/>
              <a:gd name="adj2" fmla="val 153915"/>
            </a:avLst>
          </a:prstGeom>
          <a:solidFill>
            <a:srgbClr val="FF0000"/>
          </a:solidFill>
          <a:ln>
            <a:solidFill>
              <a:schemeClr val="tx1"/>
            </a:solidFill>
          </a:ln>
        </p:spPr>
        <p:txBody>
          <a:bodyPr wrap="square" rtlCol="0">
            <a:spAutoFit/>
          </a:bodyPr>
          <a:lstStyle>
            <a:defPPr>
              <a:defRPr lang="en-US"/>
            </a:defPPr>
            <a:lvl1pPr>
              <a:defRPr b="1"/>
            </a:lvl1pPr>
          </a:lstStyle>
          <a:p>
            <a:pPr algn="ctr"/>
            <a:r>
              <a:rPr lang="en-US" dirty="0">
                <a:solidFill>
                  <a:schemeClr val="bg1"/>
                </a:solidFill>
              </a:rPr>
              <a:t>84.1</a:t>
            </a:r>
          </a:p>
        </p:txBody>
      </p:sp>
    </p:spTree>
    <p:extLst>
      <p:ext uri="{BB962C8B-B14F-4D97-AF65-F5344CB8AC3E}">
        <p14:creationId xmlns:p14="http://schemas.microsoft.com/office/powerpoint/2010/main" val="83834330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B56789-6931-4DBE-B643-D1990C60A25C}"/>
              </a:ext>
            </a:extLst>
          </p:cNvPr>
          <p:cNvSpPr>
            <a:spLocks noGrp="1"/>
          </p:cNvSpPr>
          <p:nvPr>
            <p:ph type="sldNum" sz="quarter" idx="12"/>
          </p:nvPr>
        </p:nvSpPr>
        <p:spPr/>
        <p:txBody>
          <a:bodyPr/>
          <a:lstStyle/>
          <a:p>
            <a:fld id="{6FAF22BB-B8CB-43B2-9A75-2AB6527143BB}" type="slidenum">
              <a:rPr lang="en-US" smtClean="0"/>
              <a:pPr/>
              <a:t>219</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1833563" y="1151467"/>
          <a:ext cx="8524874" cy="45550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6">
            <a:extLst>
              <a:ext uri="{FF2B5EF4-FFF2-40B4-BE49-F238E27FC236}">
                <a16:creationId xmlns:a16="http://schemas.microsoft.com/office/drawing/2014/main" id="{82EB927F-B256-4DAF-AD25-AEFDFC8E7D18}"/>
              </a:ext>
            </a:extLst>
          </p:cNvPr>
          <p:cNvGraphicFramePr>
            <a:graphicFrameLocks noGrp="1"/>
          </p:cNvGraphicFramePr>
          <p:nvPr>
            <p:extLst>
              <p:ext uri="{D42A27DB-BD31-4B8C-83A1-F6EECF244321}">
                <p14:modId xmlns:p14="http://schemas.microsoft.com/office/powerpoint/2010/main" val="1276038241"/>
              </p:ext>
            </p:extLst>
          </p:nvPr>
        </p:nvGraphicFramePr>
        <p:xfrm>
          <a:off x="263352" y="116632"/>
          <a:ext cx="1656184" cy="3657600"/>
        </p:xfrm>
        <a:graphic>
          <a:graphicData uri="http://schemas.openxmlformats.org/drawingml/2006/table">
            <a:tbl>
              <a:tblPr rtl="1" firstRow="1" bandRow="1">
                <a:tableStyleId>{5C22544A-7EE6-4342-B048-85BDC9FD1C3A}</a:tableStyleId>
              </a:tblPr>
              <a:tblGrid>
                <a:gridCol w="828092">
                  <a:extLst>
                    <a:ext uri="{9D8B030D-6E8A-4147-A177-3AD203B41FA5}">
                      <a16:colId xmlns:a16="http://schemas.microsoft.com/office/drawing/2014/main" val="1010784808"/>
                    </a:ext>
                  </a:extLst>
                </a:gridCol>
                <a:gridCol w="828092">
                  <a:extLst>
                    <a:ext uri="{9D8B030D-6E8A-4147-A177-3AD203B41FA5}">
                      <a16:colId xmlns:a16="http://schemas.microsoft.com/office/drawing/2014/main" val="782712723"/>
                    </a:ext>
                  </a:extLst>
                </a:gridCol>
              </a:tblGrid>
              <a:tr h="281327">
                <a:tc>
                  <a:txBody>
                    <a:bodyPr/>
                    <a:lstStyle/>
                    <a:p>
                      <a:pPr algn="ctr" rtl="0"/>
                      <a:r>
                        <a:rPr lang="en-US" sz="1400" b="1" dirty="0">
                          <a:solidFill>
                            <a:schemeClr val="tx1">
                              <a:lumMod val="95000"/>
                              <a:lumOff val="5000"/>
                            </a:schemeClr>
                          </a:solidFill>
                        </a:rPr>
                        <a:t>%</a:t>
                      </a:r>
                      <a:r>
                        <a:rPr lang="en-US" sz="1400" b="1" dirty="0" err="1">
                          <a:solidFill>
                            <a:schemeClr val="tx1">
                              <a:lumMod val="95000"/>
                              <a:lumOff val="5000"/>
                            </a:schemeClr>
                          </a:solidFill>
                        </a:rPr>
                        <a:t>P</a:t>
                      </a:r>
                      <a:r>
                        <a:rPr lang="en-US" sz="1400" b="1" baseline="-25000" dirty="0" err="1">
                          <a:solidFill>
                            <a:schemeClr val="tx1">
                              <a:lumMod val="95000"/>
                              <a:lumOff val="5000"/>
                            </a:schemeClr>
                          </a:solidFill>
                        </a:rPr>
                        <a:t>Reject</a:t>
                      </a:r>
                      <a:endParaRPr lang="fa-IR" sz="1400" b="1" baseline="-25000"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SE (SD)</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657922139"/>
                  </a:ext>
                </a:extLst>
              </a:tr>
              <a:tr h="281327">
                <a:tc>
                  <a:txBody>
                    <a:bodyPr/>
                    <a:lstStyle/>
                    <a:p>
                      <a:pPr algn="ctr" rtl="0"/>
                      <a:r>
                        <a:rPr lang="en-US" sz="1400" b="1" dirty="0">
                          <a:solidFill>
                            <a:schemeClr val="tx1">
                              <a:lumMod val="95000"/>
                              <a:lumOff val="5000"/>
                            </a:schemeClr>
                          </a:solidFill>
                        </a:rPr>
                        <a:t>0.26</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0</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175226646"/>
                  </a:ext>
                </a:extLst>
              </a:tr>
              <a:tr h="281327">
                <a:tc>
                  <a:txBody>
                    <a:bodyPr/>
                    <a:lstStyle/>
                    <a:p>
                      <a:pPr algn="ctr" rtl="0"/>
                      <a:r>
                        <a:rPr lang="fa-IR" sz="1400" b="1" dirty="0">
                          <a:solidFill>
                            <a:schemeClr val="tx1">
                              <a:lumMod val="95000"/>
                              <a:lumOff val="5000"/>
                            </a:schemeClr>
                          </a:solidFill>
                        </a:rPr>
                        <a:t>0.62</a:t>
                      </a:r>
                    </a:p>
                  </a:txBody>
                  <a:tcPr anchor="ctr"/>
                </a:tc>
                <a:tc>
                  <a:txBody>
                    <a:bodyPr/>
                    <a:lstStyle/>
                    <a:p>
                      <a:pPr algn="ctr" rtl="0"/>
                      <a:r>
                        <a:rPr lang="fa-IR" sz="1400" b="1" dirty="0">
                          <a:solidFill>
                            <a:schemeClr val="tx1">
                              <a:lumMod val="95000"/>
                              <a:lumOff val="5000"/>
                            </a:schemeClr>
                          </a:solidFill>
                        </a:rPr>
                        <a:t>0.5</a:t>
                      </a:r>
                    </a:p>
                  </a:txBody>
                  <a:tcPr anchor="ctr"/>
                </a:tc>
                <a:extLst>
                  <a:ext uri="{0D108BD9-81ED-4DB2-BD59-A6C34878D82A}">
                    <a16:rowId xmlns:a16="http://schemas.microsoft.com/office/drawing/2014/main" val="1993948671"/>
                  </a:ext>
                </a:extLst>
              </a:tr>
              <a:tr h="281327">
                <a:tc>
                  <a:txBody>
                    <a:bodyPr/>
                    <a:lstStyle/>
                    <a:p>
                      <a:pPr algn="ctr" rtl="0"/>
                      <a:r>
                        <a:rPr lang="fa-IR" sz="1400" b="1" dirty="0">
                          <a:solidFill>
                            <a:schemeClr val="tx1">
                              <a:lumMod val="95000"/>
                              <a:lumOff val="5000"/>
                            </a:schemeClr>
                          </a:solidFill>
                        </a:rPr>
                        <a:t>2.27</a:t>
                      </a:r>
                    </a:p>
                  </a:txBody>
                  <a:tcPr anchor="ctr"/>
                </a:tc>
                <a:tc>
                  <a:txBody>
                    <a:bodyPr/>
                    <a:lstStyle/>
                    <a:p>
                      <a:pPr algn="ctr" rtl="0"/>
                      <a:r>
                        <a:rPr lang="fa-IR" sz="1400" b="1" dirty="0">
                          <a:solidFill>
                            <a:schemeClr val="tx1">
                              <a:lumMod val="95000"/>
                              <a:lumOff val="5000"/>
                            </a:schemeClr>
                          </a:solidFill>
                        </a:rPr>
                        <a:t>1</a:t>
                      </a:r>
                    </a:p>
                  </a:txBody>
                  <a:tcPr anchor="ctr"/>
                </a:tc>
                <a:extLst>
                  <a:ext uri="{0D108BD9-81ED-4DB2-BD59-A6C34878D82A}">
                    <a16:rowId xmlns:a16="http://schemas.microsoft.com/office/drawing/2014/main" val="1020911881"/>
                  </a:ext>
                </a:extLst>
              </a:tr>
              <a:tr h="281327">
                <a:tc>
                  <a:txBody>
                    <a:bodyPr/>
                    <a:lstStyle/>
                    <a:p>
                      <a:pPr algn="ctr" rtl="0"/>
                      <a:r>
                        <a:rPr lang="en-US" sz="1400" b="1" dirty="0">
                          <a:solidFill>
                            <a:schemeClr val="tx1">
                              <a:lumMod val="95000"/>
                              <a:lumOff val="5000"/>
                            </a:schemeClr>
                          </a:solidFill>
                        </a:rPr>
                        <a:t>6.7</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1.5</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801119702"/>
                  </a:ext>
                </a:extLst>
              </a:tr>
              <a:tr h="281327">
                <a:tc>
                  <a:txBody>
                    <a:bodyPr/>
                    <a:lstStyle/>
                    <a:p>
                      <a:pPr algn="ctr" rtl="0"/>
                      <a:r>
                        <a:rPr lang="fa-IR" sz="1400" b="1" dirty="0">
                          <a:solidFill>
                            <a:schemeClr val="tx1">
                              <a:lumMod val="95000"/>
                              <a:lumOff val="5000"/>
                            </a:schemeClr>
                          </a:solidFill>
                        </a:rPr>
                        <a:t>15.9</a:t>
                      </a:r>
                    </a:p>
                  </a:txBody>
                  <a:tcPr anchor="ctr"/>
                </a:tc>
                <a:tc>
                  <a:txBody>
                    <a:bodyPr/>
                    <a:lstStyle/>
                    <a:p>
                      <a:pPr algn="ctr" rtl="0"/>
                      <a:r>
                        <a:rPr lang="fa-IR" sz="1400" b="1" dirty="0">
                          <a:solidFill>
                            <a:schemeClr val="tx1">
                              <a:lumMod val="95000"/>
                              <a:lumOff val="5000"/>
                            </a:schemeClr>
                          </a:solidFill>
                        </a:rPr>
                        <a:t>2</a:t>
                      </a:r>
                    </a:p>
                  </a:txBody>
                  <a:tcPr anchor="ctr"/>
                </a:tc>
                <a:extLst>
                  <a:ext uri="{0D108BD9-81ED-4DB2-BD59-A6C34878D82A}">
                    <a16:rowId xmlns:a16="http://schemas.microsoft.com/office/drawing/2014/main" val="2442820278"/>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30.8</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2.5</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756106838"/>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50</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3</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538165407"/>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84.1</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4</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89764929"/>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93.3</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4.5</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544021109"/>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093747793"/>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2953347000"/>
                  </a:ext>
                </a:extLst>
              </a:tr>
            </a:tbl>
          </a:graphicData>
        </a:graphic>
      </p:graphicFrame>
    </p:spTree>
    <p:extLst>
      <p:ext uri="{BB962C8B-B14F-4D97-AF65-F5344CB8AC3E}">
        <p14:creationId xmlns:p14="http://schemas.microsoft.com/office/powerpoint/2010/main" val="1539875923"/>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Connector: Curved 8">
            <a:extLst>
              <a:ext uri="{FF2B5EF4-FFF2-40B4-BE49-F238E27FC236}">
                <a16:creationId xmlns:a16="http://schemas.microsoft.com/office/drawing/2014/main" id="{4ABC6E3F-64D7-4BB0-8DE1-CF69E062A484}"/>
              </a:ext>
            </a:extLst>
          </p:cNvPr>
          <p:cNvCxnSpPr/>
          <p:nvPr/>
        </p:nvCxnSpPr>
        <p:spPr>
          <a:xfrm rot="10800000" flipV="1">
            <a:off x="6816080" y="5088083"/>
            <a:ext cx="2410101" cy="1221236"/>
          </a:xfrm>
          <a:prstGeom prst="curvedConnector3">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8" name="Connector: Curved 97">
            <a:extLst>
              <a:ext uri="{FF2B5EF4-FFF2-40B4-BE49-F238E27FC236}">
                <a16:creationId xmlns:a16="http://schemas.microsoft.com/office/drawing/2014/main" id="{E1B4511B-E042-457E-B279-FD1E78EC8CA1}"/>
              </a:ext>
            </a:extLst>
          </p:cNvPr>
          <p:cNvCxnSpPr>
            <a:cxnSpLocks/>
          </p:cNvCxnSpPr>
          <p:nvPr/>
        </p:nvCxnSpPr>
        <p:spPr>
          <a:xfrm>
            <a:off x="1603496" y="5068699"/>
            <a:ext cx="3484392" cy="1239133"/>
          </a:xfrm>
          <a:prstGeom prst="curvedConnector3">
            <a:avLst/>
          </a:prstGeom>
          <a:ln w="571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512193" y="1352656"/>
            <a:ext cx="4975203" cy="3749040"/>
          </a:xfrm>
          <a:prstGeom prst="rect">
            <a:avLst/>
          </a:prstGeom>
          <a:solidFill>
            <a:srgbClr val="00FF99"/>
          </a:solidFill>
        </p:spPr>
        <p:txBody>
          <a:bodyPr wrap="square" rtlCol="1">
            <a:spAutoFit/>
          </a:bodyPr>
          <a:lstStyle/>
          <a:p>
            <a:pPr algn="ctr"/>
            <a:endParaRPr lang="fa-IR" sz="3200" b="1" dirty="0">
              <a:solidFill>
                <a:schemeClr val="tx1"/>
              </a:solidFill>
            </a:endParaRPr>
          </a:p>
        </p:txBody>
      </p:sp>
      <p:sp>
        <p:nvSpPr>
          <p:cNvPr id="20" name="TextBox 19">
            <a:extLst>
              <a:ext uri="{FF2B5EF4-FFF2-40B4-BE49-F238E27FC236}">
                <a16:creationId xmlns:a16="http://schemas.microsoft.com/office/drawing/2014/main" id="{3771AE41-404A-472A-A876-4DC5F3410513}"/>
              </a:ext>
            </a:extLst>
          </p:cNvPr>
          <p:cNvSpPr txBox="1"/>
          <p:nvPr/>
        </p:nvSpPr>
        <p:spPr>
          <a:xfrm>
            <a:off x="9495509" y="195521"/>
            <a:ext cx="2577155" cy="646331"/>
          </a:xfrm>
          <a:prstGeom prst="rect">
            <a:avLst/>
          </a:prstGeom>
          <a:noFill/>
        </p:spPr>
        <p:txBody>
          <a:bodyPr wrap="square" rtlCol="0">
            <a:spAutoFit/>
          </a:bodyPr>
          <a:lstStyle/>
          <a:p>
            <a:pPr algn="r" rtl="1"/>
            <a:r>
              <a:rPr lang="fa-IR" sz="3600" b="1" dirty="0">
                <a:solidFill>
                  <a:schemeClr val="accent6">
                    <a:lumMod val="50000"/>
                  </a:schemeClr>
                </a:solidFill>
              </a:rPr>
              <a:t>کیفیت</a:t>
            </a:r>
            <a:endParaRPr lang="en-US" sz="3600" b="1" dirty="0">
              <a:solidFill>
                <a:srgbClr val="FF0000"/>
              </a:solidFill>
            </a:endParaRPr>
          </a:p>
        </p:txBody>
      </p:sp>
      <p:sp>
        <p:nvSpPr>
          <p:cNvPr id="23" name="Rectangle 22">
            <a:extLst>
              <a:ext uri="{FF2B5EF4-FFF2-40B4-BE49-F238E27FC236}">
                <a16:creationId xmlns:a16="http://schemas.microsoft.com/office/drawing/2014/main" id="{01E8797A-1BE9-4E93-B41B-B01EE4DC8EE2}"/>
              </a:ext>
            </a:extLst>
          </p:cNvPr>
          <p:cNvSpPr/>
          <p:nvPr/>
        </p:nvSpPr>
        <p:spPr>
          <a:xfrm>
            <a:off x="760512" y="1340768"/>
            <a:ext cx="2743200" cy="3749040"/>
          </a:xfrm>
          <a:prstGeom prst="rect">
            <a:avLst/>
          </a:prstGeom>
          <a:solidFill>
            <a:srgbClr val="FF0000"/>
          </a:solidFill>
        </p:spPr>
        <p:txBody>
          <a:bodyPr wrap="square" rtlCol="1" anchor="ctr">
            <a:spAutoFit/>
          </a:bodyPr>
          <a:lstStyle/>
          <a:p>
            <a:pPr algn="ctr"/>
            <a:endParaRPr lang="fa-IR" sz="3200" b="1" dirty="0">
              <a:solidFill>
                <a:schemeClr val="tx1"/>
              </a:solidFill>
            </a:endParaRPr>
          </a:p>
        </p:txBody>
      </p: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476743" y="1168210"/>
            <a:ext cx="17725" cy="39889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979787A6-E912-47B0-BAC3-8E755C9C5982}"/>
              </a:ext>
            </a:extLst>
          </p:cNvPr>
          <p:cNvSpPr/>
          <p:nvPr/>
        </p:nvSpPr>
        <p:spPr>
          <a:xfrm>
            <a:off x="8473128" y="1339044"/>
            <a:ext cx="2743200" cy="3749040"/>
          </a:xfrm>
          <a:prstGeom prst="rect">
            <a:avLst/>
          </a:prstGeom>
          <a:solidFill>
            <a:srgbClr val="FF0000"/>
          </a:solidFill>
        </p:spPr>
        <p:txBody>
          <a:bodyPr wrap="square" rtlCol="1" anchor="ctr">
            <a:spAutoFit/>
          </a:bodyPr>
          <a:lstStyle/>
          <a:p>
            <a:pPr algn="ctr"/>
            <a:endParaRPr lang="fa-IR" sz="3200" b="1" dirty="0">
              <a:solidFill>
                <a:schemeClr val="tx1"/>
              </a:solidFill>
            </a:endParaRPr>
          </a:p>
        </p:txBody>
      </p: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8469672" y="1168210"/>
            <a:ext cx="17725" cy="39889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CDFDF3FD-7EA8-46DE-96E9-2ACC6BFCDE89}"/>
              </a:ext>
            </a:extLst>
          </p:cNvPr>
          <p:cNvSpPr/>
          <p:nvPr/>
        </p:nvSpPr>
        <p:spPr>
          <a:xfrm>
            <a:off x="4485117" y="3908961"/>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8" name="Oval 17">
            <a:extLst>
              <a:ext uri="{FF2B5EF4-FFF2-40B4-BE49-F238E27FC236}">
                <a16:creationId xmlns:a16="http://schemas.microsoft.com/office/drawing/2014/main" id="{AA9DEB35-004C-456E-A1B3-D8ACFB98824E}"/>
              </a:ext>
            </a:extLst>
          </p:cNvPr>
          <p:cNvSpPr/>
          <p:nvPr/>
        </p:nvSpPr>
        <p:spPr>
          <a:xfrm>
            <a:off x="6480951" y="3860821"/>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4" name="Oval 23">
            <a:extLst>
              <a:ext uri="{FF2B5EF4-FFF2-40B4-BE49-F238E27FC236}">
                <a16:creationId xmlns:a16="http://schemas.microsoft.com/office/drawing/2014/main" id="{CBAC785B-7170-43E8-827F-FC1EDB5998A6}"/>
              </a:ext>
            </a:extLst>
          </p:cNvPr>
          <p:cNvSpPr/>
          <p:nvPr/>
        </p:nvSpPr>
        <p:spPr>
          <a:xfrm>
            <a:off x="3431704" y="3633937"/>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6" name="Oval 25">
            <a:extLst>
              <a:ext uri="{FF2B5EF4-FFF2-40B4-BE49-F238E27FC236}">
                <a16:creationId xmlns:a16="http://schemas.microsoft.com/office/drawing/2014/main" id="{091E40B9-ADB6-433B-B43E-81C1BD420689}"/>
              </a:ext>
            </a:extLst>
          </p:cNvPr>
          <p:cNvSpPr/>
          <p:nvPr/>
        </p:nvSpPr>
        <p:spPr>
          <a:xfrm>
            <a:off x="4942317" y="371703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7" name="Oval 26">
            <a:extLst>
              <a:ext uri="{FF2B5EF4-FFF2-40B4-BE49-F238E27FC236}">
                <a16:creationId xmlns:a16="http://schemas.microsoft.com/office/drawing/2014/main" id="{E4B70B4B-1BD1-464B-AA61-8277F8D92596}"/>
              </a:ext>
            </a:extLst>
          </p:cNvPr>
          <p:cNvSpPr/>
          <p:nvPr/>
        </p:nvSpPr>
        <p:spPr>
          <a:xfrm>
            <a:off x="8987655" y="38200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Oval 27">
            <a:extLst>
              <a:ext uri="{FF2B5EF4-FFF2-40B4-BE49-F238E27FC236}">
                <a16:creationId xmlns:a16="http://schemas.microsoft.com/office/drawing/2014/main" id="{60D3E827-E5CC-48BF-9C0D-392205CD0DE3}"/>
              </a:ext>
            </a:extLst>
          </p:cNvPr>
          <p:cNvSpPr/>
          <p:nvPr/>
        </p:nvSpPr>
        <p:spPr>
          <a:xfrm>
            <a:off x="7392144" y="378904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Oval 28">
            <a:extLst>
              <a:ext uri="{FF2B5EF4-FFF2-40B4-BE49-F238E27FC236}">
                <a16:creationId xmlns:a16="http://schemas.microsoft.com/office/drawing/2014/main" id="{1051E0A7-B724-49A6-BD05-296ADE187C7A}"/>
              </a:ext>
            </a:extLst>
          </p:cNvPr>
          <p:cNvSpPr/>
          <p:nvPr/>
        </p:nvSpPr>
        <p:spPr>
          <a:xfrm>
            <a:off x="7968208" y="357495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1" name="Oval 30">
            <a:extLst>
              <a:ext uri="{FF2B5EF4-FFF2-40B4-BE49-F238E27FC236}">
                <a16:creationId xmlns:a16="http://schemas.microsoft.com/office/drawing/2014/main" id="{CF7E39AE-30E2-479D-AE7F-7B04F49A55E0}"/>
              </a:ext>
            </a:extLst>
          </p:cNvPr>
          <p:cNvSpPr/>
          <p:nvPr/>
        </p:nvSpPr>
        <p:spPr>
          <a:xfrm>
            <a:off x="6384032" y="312676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2" name="Oval 31">
            <a:extLst>
              <a:ext uri="{FF2B5EF4-FFF2-40B4-BE49-F238E27FC236}">
                <a16:creationId xmlns:a16="http://schemas.microsoft.com/office/drawing/2014/main" id="{F2DD48D5-0737-4DCA-AD10-6300D8E2371B}"/>
              </a:ext>
            </a:extLst>
          </p:cNvPr>
          <p:cNvSpPr/>
          <p:nvPr/>
        </p:nvSpPr>
        <p:spPr>
          <a:xfrm>
            <a:off x="5713100" y="3124022"/>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3" name="Oval 32">
            <a:extLst>
              <a:ext uri="{FF2B5EF4-FFF2-40B4-BE49-F238E27FC236}">
                <a16:creationId xmlns:a16="http://schemas.microsoft.com/office/drawing/2014/main" id="{9165DD98-F63A-4105-BBE3-434B0E7BA7D7}"/>
              </a:ext>
            </a:extLst>
          </p:cNvPr>
          <p:cNvSpPr/>
          <p:nvPr/>
        </p:nvSpPr>
        <p:spPr>
          <a:xfrm>
            <a:off x="8523400" y="358334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Oval 33">
            <a:extLst>
              <a:ext uri="{FF2B5EF4-FFF2-40B4-BE49-F238E27FC236}">
                <a16:creationId xmlns:a16="http://schemas.microsoft.com/office/drawing/2014/main" id="{37121FC9-E672-4B67-8575-1242A47ED85E}"/>
              </a:ext>
            </a:extLst>
          </p:cNvPr>
          <p:cNvSpPr/>
          <p:nvPr/>
        </p:nvSpPr>
        <p:spPr>
          <a:xfrm>
            <a:off x="3719736" y="34868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5" name="Oval 34">
            <a:extLst>
              <a:ext uri="{FF2B5EF4-FFF2-40B4-BE49-F238E27FC236}">
                <a16:creationId xmlns:a16="http://schemas.microsoft.com/office/drawing/2014/main" id="{A740D150-FDB9-46F6-857F-F5F6E0629C82}"/>
              </a:ext>
            </a:extLst>
          </p:cNvPr>
          <p:cNvSpPr/>
          <p:nvPr/>
        </p:nvSpPr>
        <p:spPr>
          <a:xfrm>
            <a:off x="5447928" y="3227176"/>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6" name="Oval 35">
            <a:extLst>
              <a:ext uri="{FF2B5EF4-FFF2-40B4-BE49-F238E27FC236}">
                <a16:creationId xmlns:a16="http://schemas.microsoft.com/office/drawing/2014/main" id="{F2CF16B5-EDF9-406B-B078-D49825ED7E19}"/>
              </a:ext>
            </a:extLst>
          </p:cNvPr>
          <p:cNvSpPr/>
          <p:nvPr/>
        </p:nvSpPr>
        <p:spPr>
          <a:xfrm>
            <a:off x="6096000" y="36392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7" name="Oval 36">
            <a:extLst>
              <a:ext uri="{FF2B5EF4-FFF2-40B4-BE49-F238E27FC236}">
                <a16:creationId xmlns:a16="http://schemas.microsoft.com/office/drawing/2014/main" id="{6E8C5849-4272-49F1-882B-C20AC0CAD7BB}"/>
              </a:ext>
            </a:extLst>
          </p:cNvPr>
          <p:cNvSpPr/>
          <p:nvPr/>
        </p:nvSpPr>
        <p:spPr>
          <a:xfrm>
            <a:off x="5425068" y="3838286"/>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8" name="Oval 37">
            <a:extLst>
              <a:ext uri="{FF2B5EF4-FFF2-40B4-BE49-F238E27FC236}">
                <a16:creationId xmlns:a16="http://schemas.microsoft.com/office/drawing/2014/main" id="{E731999C-1439-4D49-B672-4B97D11CA57E}"/>
              </a:ext>
            </a:extLst>
          </p:cNvPr>
          <p:cNvSpPr/>
          <p:nvPr/>
        </p:nvSpPr>
        <p:spPr>
          <a:xfrm>
            <a:off x="1487488" y="3846621"/>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9" name="Oval 38">
            <a:extLst>
              <a:ext uri="{FF2B5EF4-FFF2-40B4-BE49-F238E27FC236}">
                <a16:creationId xmlns:a16="http://schemas.microsoft.com/office/drawing/2014/main" id="{FDBF57D3-BA65-4F80-9462-56170DB59040}"/>
              </a:ext>
            </a:extLst>
          </p:cNvPr>
          <p:cNvSpPr/>
          <p:nvPr/>
        </p:nvSpPr>
        <p:spPr>
          <a:xfrm>
            <a:off x="4079776" y="350939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0" name="Oval 39">
            <a:extLst>
              <a:ext uri="{FF2B5EF4-FFF2-40B4-BE49-F238E27FC236}">
                <a16:creationId xmlns:a16="http://schemas.microsoft.com/office/drawing/2014/main" id="{2535A59F-4B91-42FA-B9AD-BE0F12FC7315}"/>
              </a:ext>
            </a:extLst>
          </p:cNvPr>
          <p:cNvSpPr/>
          <p:nvPr/>
        </p:nvSpPr>
        <p:spPr>
          <a:xfrm>
            <a:off x="5663952" y="4213761"/>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1" name="Oval 40">
            <a:extLst>
              <a:ext uri="{FF2B5EF4-FFF2-40B4-BE49-F238E27FC236}">
                <a16:creationId xmlns:a16="http://schemas.microsoft.com/office/drawing/2014/main" id="{F1FBE8E4-65DC-47C4-BE10-EC84DFB95613}"/>
              </a:ext>
            </a:extLst>
          </p:cNvPr>
          <p:cNvSpPr/>
          <p:nvPr/>
        </p:nvSpPr>
        <p:spPr>
          <a:xfrm>
            <a:off x="5087888" y="3229744"/>
            <a:ext cx="155448"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2" name="Oval 41">
            <a:extLst>
              <a:ext uri="{FF2B5EF4-FFF2-40B4-BE49-F238E27FC236}">
                <a16:creationId xmlns:a16="http://schemas.microsoft.com/office/drawing/2014/main" id="{B6519D67-B431-4FEC-B396-44FB1B9E32BC}"/>
              </a:ext>
            </a:extLst>
          </p:cNvPr>
          <p:cNvSpPr/>
          <p:nvPr/>
        </p:nvSpPr>
        <p:spPr>
          <a:xfrm>
            <a:off x="4871864" y="320716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3" name="Oval 42">
            <a:extLst>
              <a:ext uri="{FF2B5EF4-FFF2-40B4-BE49-F238E27FC236}">
                <a16:creationId xmlns:a16="http://schemas.microsoft.com/office/drawing/2014/main" id="{F0EA6229-6BFC-48A6-841D-E10355E6C55C}"/>
              </a:ext>
            </a:extLst>
          </p:cNvPr>
          <p:cNvSpPr/>
          <p:nvPr/>
        </p:nvSpPr>
        <p:spPr>
          <a:xfrm>
            <a:off x="3503712" y="366179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7" name="Oval 46">
            <a:extLst>
              <a:ext uri="{FF2B5EF4-FFF2-40B4-BE49-F238E27FC236}">
                <a16:creationId xmlns:a16="http://schemas.microsoft.com/office/drawing/2014/main" id="{144759E6-5D20-44EE-85A0-800C90462D67}"/>
              </a:ext>
            </a:extLst>
          </p:cNvPr>
          <p:cNvSpPr/>
          <p:nvPr/>
        </p:nvSpPr>
        <p:spPr>
          <a:xfrm>
            <a:off x="6096000" y="4222145"/>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8" name="Oval 47">
            <a:extLst>
              <a:ext uri="{FF2B5EF4-FFF2-40B4-BE49-F238E27FC236}">
                <a16:creationId xmlns:a16="http://schemas.microsoft.com/office/drawing/2014/main" id="{D162F529-2BEA-47B3-9DDF-3B6CB9202103}"/>
              </a:ext>
            </a:extLst>
          </p:cNvPr>
          <p:cNvSpPr/>
          <p:nvPr/>
        </p:nvSpPr>
        <p:spPr>
          <a:xfrm>
            <a:off x="4314708" y="2908464"/>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9" name="Oval 48">
            <a:extLst>
              <a:ext uri="{FF2B5EF4-FFF2-40B4-BE49-F238E27FC236}">
                <a16:creationId xmlns:a16="http://schemas.microsoft.com/office/drawing/2014/main" id="{7CCD731A-7A99-48DD-B2B9-9957752BFE95}"/>
              </a:ext>
            </a:extLst>
          </p:cNvPr>
          <p:cNvSpPr/>
          <p:nvPr/>
        </p:nvSpPr>
        <p:spPr>
          <a:xfrm>
            <a:off x="3192820" y="383690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0" name="Oval 49">
            <a:extLst>
              <a:ext uri="{FF2B5EF4-FFF2-40B4-BE49-F238E27FC236}">
                <a16:creationId xmlns:a16="http://schemas.microsoft.com/office/drawing/2014/main" id="{DB95207B-33CC-4D8C-A5F4-10E560BD7A31}"/>
              </a:ext>
            </a:extLst>
          </p:cNvPr>
          <p:cNvSpPr/>
          <p:nvPr/>
        </p:nvSpPr>
        <p:spPr>
          <a:xfrm>
            <a:off x="4799856" y="377484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1" name="Oval 50">
            <a:extLst>
              <a:ext uri="{FF2B5EF4-FFF2-40B4-BE49-F238E27FC236}">
                <a16:creationId xmlns:a16="http://schemas.microsoft.com/office/drawing/2014/main" id="{9BEDFD9E-6349-40F4-B69B-F881258F9672}"/>
              </a:ext>
            </a:extLst>
          </p:cNvPr>
          <p:cNvSpPr/>
          <p:nvPr/>
        </p:nvSpPr>
        <p:spPr>
          <a:xfrm>
            <a:off x="4511824" y="284455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2" name="Oval 51">
            <a:extLst>
              <a:ext uri="{FF2B5EF4-FFF2-40B4-BE49-F238E27FC236}">
                <a16:creationId xmlns:a16="http://schemas.microsoft.com/office/drawing/2014/main" id="{7C59E18D-9956-4B41-B7BC-FB2EF4DDC289}"/>
              </a:ext>
            </a:extLst>
          </p:cNvPr>
          <p:cNvSpPr/>
          <p:nvPr/>
        </p:nvSpPr>
        <p:spPr>
          <a:xfrm>
            <a:off x="5159896" y="278092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3" name="Oval 52">
            <a:extLst>
              <a:ext uri="{FF2B5EF4-FFF2-40B4-BE49-F238E27FC236}">
                <a16:creationId xmlns:a16="http://schemas.microsoft.com/office/drawing/2014/main" id="{C72D8A5E-AF7D-4046-BE1C-FCB6D37360AE}"/>
              </a:ext>
            </a:extLst>
          </p:cNvPr>
          <p:cNvSpPr/>
          <p:nvPr/>
        </p:nvSpPr>
        <p:spPr>
          <a:xfrm>
            <a:off x="7726732" y="3757794"/>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4" name="Oval 53">
            <a:extLst>
              <a:ext uri="{FF2B5EF4-FFF2-40B4-BE49-F238E27FC236}">
                <a16:creationId xmlns:a16="http://schemas.microsoft.com/office/drawing/2014/main" id="{D2E346DB-3E1E-49E6-9EC2-6A02CD987E81}"/>
              </a:ext>
            </a:extLst>
          </p:cNvPr>
          <p:cNvSpPr/>
          <p:nvPr/>
        </p:nvSpPr>
        <p:spPr>
          <a:xfrm>
            <a:off x="4007768" y="3925729"/>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5" name="Oval 54">
            <a:extLst>
              <a:ext uri="{FF2B5EF4-FFF2-40B4-BE49-F238E27FC236}">
                <a16:creationId xmlns:a16="http://schemas.microsoft.com/office/drawing/2014/main" id="{846424F6-57BD-46BC-B9E2-53B1311C8D87}"/>
              </a:ext>
            </a:extLst>
          </p:cNvPr>
          <p:cNvSpPr/>
          <p:nvPr/>
        </p:nvSpPr>
        <p:spPr>
          <a:xfrm>
            <a:off x="5713100" y="3395286"/>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6" name="Oval 55">
            <a:extLst>
              <a:ext uri="{FF2B5EF4-FFF2-40B4-BE49-F238E27FC236}">
                <a16:creationId xmlns:a16="http://schemas.microsoft.com/office/drawing/2014/main" id="{D000739B-D196-4DED-838E-CAFB9CCE176A}"/>
              </a:ext>
            </a:extLst>
          </p:cNvPr>
          <p:cNvSpPr/>
          <p:nvPr/>
        </p:nvSpPr>
        <p:spPr>
          <a:xfrm>
            <a:off x="4871864" y="2700536"/>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7" name="Oval 56">
            <a:extLst>
              <a:ext uri="{FF2B5EF4-FFF2-40B4-BE49-F238E27FC236}">
                <a16:creationId xmlns:a16="http://schemas.microsoft.com/office/drawing/2014/main" id="{61BEC8C4-828D-47CE-9F37-A69BD0A1F317}"/>
              </a:ext>
            </a:extLst>
          </p:cNvPr>
          <p:cNvSpPr/>
          <p:nvPr/>
        </p:nvSpPr>
        <p:spPr>
          <a:xfrm>
            <a:off x="5519936" y="263691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8" name="Oval 57">
            <a:extLst>
              <a:ext uri="{FF2B5EF4-FFF2-40B4-BE49-F238E27FC236}">
                <a16:creationId xmlns:a16="http://schemas.microsoft.com/office/drawing/2014/main" id="{EDD66228-090A-40CC-9483-2087AA153FA8}"/>
              </a:ext>
            </a:extLst>
          </p:cNvPr>
          <p:cNvSpPr/>
          <p:nvPr/>
        </p:nvSpPr>
        <p:spPr>
          <a:xfrm>
            <a:off x="6816080" y="306896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59" name="Oval 58">
            <a:extLst>
              <a:ext uri="{FF2B5EF4-FFF2-40B4-BE49-F238E27FC236}">
                <a16:creationId xmlns:a16="http://schemas.microsoft.com/office/drawing/2014/main" id="{3BF353F0-EF36-4B3A-A8FF-D9865597BC38}"/>
              </a:ext>
            </a:extLst>
          </p:cNvPr>
          <p:cNvSpPr/>
          <p:nvPr/>
        </p:nvSpPr>
        <p:spPr>
          <a:xfrm>
            <a:off x="4416188" y="340214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0" name="Oval 59">
            <a:extLst>
              <a:ext uri="{FF2B5EF4-FFF2-40B4-BE49-F238E27FC236}">
                <a16:creationId xmlns:a16="http://schemas.microsoft.com/office/drawing/2014/main" id="{D8EB96C6-B836-4C33-BA54-1A5FB223A41E}"/>
              </a:ext>
            </a:extLst>
          </p:cNvPr>
          <p:cNvSpPr/>
          <p:nvPr/>
        </p:nvSpPr>
        <p:spPr>
          <a:xfrm>
            <a:off x="6968998" y="3870573"/>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1" name="Oval 60">
            <a:extLst>
              <a:ext uri="{FF2B5EF4-FFF2-40B4-BE49-F238E27FC236}">
                <a16:creationId xmlns:a16="http://schemas.microsoft.com/office/drawing/2014/main" id="{47C62C45-A840-4432-B3FF-BBC43DF2026B}"/>
              </a:ext>
            </a:extLst>
          </p:cNvPr>
          <p:cNvSpPr/>
          <p:nvPr/>
        </p:nvSpPr>
        <p:spPr>
          <a:xfrm>
            <a:off x="4943872" y="3503576"/>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2" name="Oval 61">
            <a:extLst>
              <a:ext uri="{FF2B5EF4-FFF2-40B4-BE49-F238E27FC236}">
                <a16:creationId xmlns:a16="http://schemas.microsoft.com/office/drawing/2014/main" id="{AF61ED75-F567-407B-BDDE-382FDA53CC7D}"/>
              </a:ext>
            </a:extLst>
          </p:cNvPr>
          <p:cNvSpPr/>
          <p:nvPr/>
        </p:nvSpPr>
        <p:spPr>
          <a:xfrm>
            <a:off x="3647728" y="322136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3" name="Oval 62">
            <a:extLst>
              <a:ext uri="{FF2B5EF4-FFF2-40B4-BE49-F238E27FC236}">
                <a16:creationId xmlns:a16="http://schemas.microsoft.com/office/drawing/2014/main" id="{5663FFA7-8C4E-4904-8900-E9E8BEBAA960}"/>
              </a:ext>
            </a:extLst>
          </p:cNvPr>
          <p:cNvSpPr/>
          <p:nvPr/>
        </p:nvSpPr>
        <p:spPr>
          <a:xfrm>
            <a:off x="6093032" y="3526771"/>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4" name="Oval 63">
            <a:extLst>
              <a:ext uri="{FF2B5EF4-FFF2-40B4-BE49-F238E27FC236}">
                <a16:creationId xmlns:a16="http://schemas.microsoft.com/office/drawing/2014/main" id="{B1E45D15-418F-432A-8F29-DFD8C9C9803B}"/>
              </a:ext>
            </a:extLst>
          </p:cNvPr>
          <p:cNvSpPr/>
          <p:nvPr/>
        </p:nvSpPr>
        <p:spPr>
          <a:xfrm>
            <a:off x="6721570" y="3635321"/>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5" name="Oval 64">
            <a:extLst>
              <a:ext uri="{FF2B5EF4-FFF2-40B4-BE49-F238E27FC236}">
                <a16:creationId xmlns:a16="http://schemas.microsoft.com/office/drawing/2014/main" id="{1DB28A8F-0FB0-448C-B061-096EF31C856A}"/>
              </a:ext>
            </a:extLst>
          </p:cNvPr>
          <p:cNvSpPr/>
          <p:nvPr/>
        </p:nvSpPr>
        <p:spPr>
          <a:xfrm>
            <a:off x="5193339" y="2960341"/>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6" name="Oval 65">
            <a:extLst>
              <a:ext uri="{FF2B5EF4-FFF2-40B4-BE49-F238E27FC236}">
                <a16:creationId xmlns:a16="http://schemas.microsoft.com/office/drawing/2014/main" id="{E91B7F4C-9C31-4DF7-8F97-0E80FFDF1511}"/>
              </a:ext>
            </a:extLst>
          </p:cNvPr>
          <p:cNvSpPr/>
          <p:nvPr/>
        </p:nvSpPr>
        <p:spPr>
          <a:xfrm>
            <a:off x="5087888" y="3990686"/>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7" name="Oval 66">
            <a:extLst>
              <a:ext uri="{FF2B5EF4-FFF2-40B4-BE49-F238E27FC236}">
                <a16:creationId xmlns:a16="http://schemas.microsoft.com/office/drawing/2014/main" id="{12EFCE9B-FBD7-4C5D-8D25-6CBAEEC1E357}"/>
              </a:ext>
            </a:extLst>
          </p:cNvPr>
          <p:cNvSpPr/>
          <p:nvPr/>
        </p:nvSpPr>
        <p:spPr>
          <a:xfrm>
            <a:off x="5375920" y="3547686"/>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8" name="Oval 67">
            <a:extLst>
              <a:ext uri="{FF2B5EF4-FFF2-40B4-BE49-F238E27FC236}">
                <a16:creationId xmlns:a16="http://schemas.microsoft.com/office/drawing/2014/main" id="{44816B3F-8070-4355-AA3D-987AE248211E}"/>
              </a:ext>
            </a:extLst>
          </p:cNvPr>
          <p:cNvSpPr/>
          <p:nvPr/>
        </p:nvSpPr>
        <p:spPr>
          <a:xfrm>
            <a:off x="4306375" y="3246700"/>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72" name="Straight Connector 71">
            <a:extLst>
              <a:ext uri="{FF2B5EF4-FFF2-40B4-BE49-F238E27FC236}">
                <a16:creationId xmlns:a16="http://schemas.microsoft.com/office/drawing/2014/main" id="{E4AE34B4-9282-4540-BEDA-BE41F26A756E}"/>
              </a:ext>
            </a:extLst>
          </p:cNvPr>
          <p:cNvCxnSpPr>
            <a:cxnSpLocks/>
          </p:cNvCxnSpPr>
          <p:nvPr/>
        </p:nvCxnSpPr>
        <p:spPr>
          <a:xfrm flipH="1">
            <a:off x="5949392" y="1121298"/>
            <a:ext cx="17725" cy="398898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4" name="Oval 73">
            <a:extLst>
              <a:ext uri="{FF2B5EF4-FFF2-40B4-BE49-F238E27FC236}">
                <a16:creationId xmlns:a16="http://schemas.microsoft.com/office/drawing/2014/main" id="{A45ADD1F-B53F-403C-A6FD-ABC461FD470C}"/>
              </a:ext>
            </a:extLst>
          </p:cNvPr>
          <p:cNvSpPr/>
          <p:nvPr/>
        </p:nvSpPr>
        <p:spPr>
          <a:xfrm>
            <a:off x="4295800" y="36392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5" name="Oval 74">
            <a:extLst>
              <a:ext uri="{FF2B5EF4-FFF2-40B4-BE49-F238E27FC236}">
                <a16:creationId xmlns:a16="http://schemas.microsoft.com/office/drawing/2014/main" id="{98FF886F-6A98-4097-949E-AA82E5609117}"/>
              </a:ext>
            </a:extLst>
          </p:cNvPr>
          <p:cNvSpPr/>
          <p:nvPr/>
        </p:nvSpPr>
        <p:spPr>
          <a:xfrm>
            <a:off x="4655840" y="366179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6" name="Oval 75">
            <a:extLst>
              <a:ext uri="{FF2B5EF4-FFF2-40B4-BE49-F238E27FC236}">
                <a16:creationId xmlns:a16="http://schemas.microsoft.com/office/drawing/2014/main" id="{1FFA788B-764C-48F3-9ED0-FA53DD93A145}"/>
              </a:ext>
            </a:extLst>
          </p:cNvPr>
          <p:cNvSpPr/>
          <p:nvPr/>
        </p:nvSpPr>
        <p:spPr>
          <a:xfrm>
            <a:off x="5447928" y="335956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7" name="Oval 76">
            <a:extLst>
              <a:ext uri="{FF2B5EF4-FFF2-40B4-BE49-F238E27FC236}">
                <a16:creationId xmlns:a16="http://schemas.microsoft.com/office/drawing/2014/main" id="{1C5853B3-2D63-461C-A1D0-538B770FB831}"/>
              </a:ext>
            </a:extLst>
          </p:cNvPr>
          <p:cNvSpPr/>
          <p:nvPr/>
        </p:nvSpPr>
        <p:spPr>
          <a:xfrm>
            <a:off x="4727848" y="312676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8" name="Oval 77">
            <a:extLst>
              <a:ext uri="{FF2B5EF4-FFF2-40B4-BE49-F238E27FC236}">
                <a16:creationId xmlns:a16="http://schemas.microsoft.com/office/drawing/2014/main" id="{81B3E278-17D5-4F93-9CEB-4DD3E1CED0CD}"/>
              </a:ext>
            </a:extLst>
          </p:cNvPr>
          <p:cNvSpPr/>
          <p:nvPr/>
        </p:nvSpPr>
        <p:spPr>
          <a:xfrm>
            <a:off x="3872136" y="36392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79" name="Oval 78">
            <a:extLst>
              <a:ext uri="{FF2B5EF4-FFF2-40B4-BE49-F238E27FC236}">
                <a16:creationId xmlns:a16="http://schemas.microsoft.com/office/drawing/2014/main" id="{22CE47C6-3695-491C-8B2A-788CDC92E627}"/>
              </a:ext>
            </a:extLst>
          </p:cNvPr>
          <p:cNvSpPr/>
          <p:nvPr/>
        </p:nvSpPr>
        <p:spPr>
          <a:xfrm>
            <a:off x="5024264" y="335956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0" name="Oval 79">
            <a:extLst>
              <a:ext uri="{FF2B5EF4-FFF2-40B4-BE49-F238E27FC236}">
                <a16:creationId xmlns:a16="http://schemas.microsoft.com/office/drawing/2014/main" id="{3900D755-16A2-4CBE-8765-20EBAA7C8C13}"/>
              </a:ext>
            </a:extLst>
          </p:cNvPr>
          <p:cNvSpPr/>
          <p:nvPr/>
        </p:nvSpPr>
        <p:spPr>
          <a:xfrm>
            <a:off x="4160168" y="4078129"/>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1" name="Oval 80">
            <a:extLst>
              <a:ext uri="{FF2B5EF4-FFF2-40B4-BE49-F238E27FC236}">
                <a16:creationId xmlns:a16="http://schemas.microsoft.com/office/drawing/2014/main" id="{CC9080B0-E4E9-4E43-A2EA-B36DE7A9A4CC}"/>
              </a:ext>
            </a:extLst>
          </p:cNvPr>
          <p:cNvSpPr/>
          <p:nvPr/>
        </p:nvSpPr>
        <p:spPr>
          <a:xfrm>
            <a:off x="7121398" y="4022973"/>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2" name="Oval 81">
            <a:extLst>
              <a:ext uri="{FF2B5EF4-FFF2-40B4-BE49-F238E27FC236}">
                <a16:creationId xmlns:a16="http://schemas.microsoft.com/office/drawing/2014/main" id="{7EEB4621-62A7-4FEF-AC4A-E7D09F002CE2}"/>
              </a:ext>
            </a:extLst>
          </p:cNvPr>
          <p:cNvSpPr/>
          <p:nvPr/>
        </p:nvSpPr>
        <p:spPr>
          <a:xfrm>
            <a:off x="4448200" y="37916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3" name="Oval 82">
            <a:extLst>
              <a:ext uri="{FF2B5EF4-FFF2-40B4-BE49-F238E27FC236}">
                <a16:creationId xmlns:a16="http://schemas.microsoft.com/office/drawing/2014/main" id="{B5567614-3136-42EF-8B96-A3F447171BCA}"/>
              </a:ext>
            </a:extLst>
          </p:cNvPr>
          <p:cNvSpPr/>
          <p:nvPr/>
        </p:nvSpPr>
        <p:spPr>
          <a:xfrm>
            <a:off x="3071664" y="342900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4" name="Oval 83">
            <a:extLst>
              <a:ext uri="{FF2B5EF4-FFF2-40B4-BE49-F238E27FC236}">
                <a16:creationId xmlns:a16="http://schemas.microsoft.com/office/drawing/2014/main" id="{EDFB97AB-CF45-4DD3-9B15-31B00C3828BF}"/>
              </a:ext>
            </a:extLst>
          </p:cNvPr>
          <p:cNvSpPr/>
          <p:nvPr/>
        </p:nvSpPr>
        <p:spPr>
          <a:xfrm>
            <a:off x="2927648" y="3641684"/>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5" name="Oval 84">
            <a:extLst>
              <a:ext uri="{FF2B5EF4-FFF2-40B4-BE49-F238E27FC236}">
                <a16:creationId xmlns:a16="http://schemas.microsoft.com/office/drawing/2014/main" id="{7D0869D2-1D87-413A-940E-0395EE2512E3}"/>
              </a:ext>
            </a:extLst>
          </p:cNvPr>
          <p:cNvSpPr/>
          <p:nvPr/>
        </p:nvSpPr>
        <p:spPr>
          <a:xfrm>
            <a:off x="2135560" y="39985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6" name="Oval 85">
            <a:extLst>
              <a:ext uri="{FF2B5EF4-FFF2-40B4-BE49-F238E27FC236}">
                <a16:creationId xmlns:a16="http://schemas.microsoft.com/office/drawing/2014/main" id="{C248C238-84A3-45CD-AB96-36245A268BAE}"/>
              </a:ext>
            </a:extLst>
          </p:cNvPr>
          <p:cNvSpPr/>
          <p:nvPr/>
        </p:nvSpPr>
        <p:spPr>
          <a:xfrm>
            <a:off x="5094717" y="386943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7" name="Oval 86">
            <a:extLst>
              <a:ext uri="{FF2B5EF4-FFF2-40B4-BE49-F238E27FC236}">
                <a16:creationId xmlns:a16="http://schemas.microsoft.com/office/drawing/2014/main" id="{0E00494E-760D-4776-BB19-F738353859D3}"/>
              </a:ext>
            </a:extLst>
          </p:cNvPr>
          <p:cNvSpPr/>
          <p:nvPr/>
        </p:nvSpPr>
        <p:spPr>
          <a:xfrm>
            <a:off x="7544544" y="394144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8" name="Oval 87">
            <a:extLst>
              <a:ext uri="{FF2B5EF4-FFF2-40B4-BE49-F238E27FC236}">
                <a16:creationId xmlns:a16="http://schemas.microsoft.com/office/drawing/2014/main" id="{DCB4CD71-C80C-4E69-AFC7-59E601BEAA01}"/>
              </a:ext>
            </a:extLst>
          </p:cNvPr>
          <p:cNvSpPr/>
          <p:nvPr/>
        </p:nvSpPr>
        <p:spPr>
          <a:xfrm>
            <a:off x="3872136" y="36392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89" name="Oval 88">
            <a:extLst>
              <a:ext uri="{FF2B5EF4-FFF2-40B4-BE49-F238E27FC236}">
                <a16:creationId xmlns:a16="http://schemas.microsoft.com/office/drawing/2014/main" id="{B5C70685-33B7-493C-A366-7C41DE99361C}"/>
              </a:ext>
            </a:extLst>
          </p:cNvPr>
          <p:cNvSpPr/>
          <p:nvPr/>
        </p:nvSpPr>
        <p:spPr>
          <a:xfrm>
            <a:off x="4232176" y="366179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0" name="Oval 89">
            <a:extLst>
              <a:ext uri="{FF2B5EF4-FFF2-40B4-BE49-F238E27FC236}">
                <a16:creationId xmlns:a16="http://schemas.microsoft.com/office/drawing/2014/main" id="{2BE18C63-0CEC-4C18-97D3-C9D305EE27D9}"/>
              </a:ext>
            </a:extLst>
          </p:cNvPr>
          <p:cNvSpPr/>
          <p:nvPr/>
        </p:nvSpPr>
        <p:spPr>
          <a:xfrm>
            <a:off x="5672336" y="2789312"/>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1" name="Oval 90">
            <a:extLst>
              <a:ext uri="{FF2B5EF4-FFF2-40B4-BE49-F238E27FC236}">
                <a16:creationId xmlns:a16="http://schemas.microsoft.com/office/drawing/2014/main" id="{867090E6-87A1-4877-9EBF-44943155FE45}"/>
              </a:ext>
            </a:extLst>
          </p:cNvPr>
          <p:cNvSpPr/>
          <p:nvPr/>
        </p:nvSpPr>
        <p:spPr>
          <a:xfrm>
            <a:off x="6873970" y="3787721"/>
            <a:ext cx="155448" cy="155448"/>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2" name="Oval 91">
            <a:extLst>
              <a:ext uri="{FF2B5EF4-FFF2-40B4-BE49-F238E27FC236}">
                <a16:creationId xmlns:a16="http://schemas.microsoft.com/office/drawing/2014/main" id="{4DD28345-E05C-42CC-BA54-0061AA96CC21}"/>
              </a:ext>
            </a:extLst>
          </p:cNvPr>
          <p:cNvSpPr/>
          <p:nvPr/>
        </p:nvSpPr>
        <p:spPr>
          <a:xfrm>
            <a:off x="5176664" y="3511960"/>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4" name="TextBox 3">
            <a:extLst>
              <a:ext uri="{FF2B5EF4-FFF2-40B4-BE49-F238E27FC236}">
                <a16:creationId xmlns:a16="http://schemas.microsoft.com/office/drawing/2014/main" id="{7A617785-D51D-41EC-8D02-937A220E88EE}"/>
              </a:ext>
            </a:extLst>
          </p:cNvPr>
          <p:cNvSpPr txBox="1"/>
          <p:nvPr/>
        </p:nvSpPr>
        <p:spPr>
          <a:xfrm>
            <a:off x="2279576" y="649814"/>
            <a:ext cx="2048760" cy="523220"/>
          </a:xfrm>
          <a:prstGeom prst="rect">
            <a:avLst/>
          </a:prstGeom>
          <a:solidFill>
            <a:schemeClr val="accent5">
              <a:lumMod val="75000"/>
            </a:schemeClr>
          </a:solidFill>
        </p:spPr>
        <p:txBody>
          <a:bodyPr wrap="square" rtlCol="1">
            <a:spAutoFit/>
          </a:bodyPr>
          <a:lstStyle/>
          <a:p>
            <a:pPr algn="ctr"/>
            <a:r>
              <a:rPr lang="en-US" sz="2800" b="1" dirty="0" err="1">
                <a:solidFill>
                  <a:schemeClr val="bg1"/>
                </a:solidFill>
              </a:rPr>
              <a:t>DRa</a:t>
            </a:r>
            <a:r>
              <a:rPr lang="en-US" sz="2800" b="1" dirty="0">
                <a:solidFill>
                  <a:schemeClr val="bg1"/>
                </a:solidFill>
              </a:rPr>
              <a:t> &lt; 5%</a:t>
            </a:r>
            <a:endParaRPr lang="fa-IR" sz="2800" b="1" dirty="0">
              <a:solidFill>
                <a:schemeClr val="bg1"/>
              </a:solidFill>
            </a:endParaRPr>
          </a:p>
        </p:txBody>
      </p:sp>
      <p:sp>
        <p:nvSpPr>
          <p:cNvPr id="93" name="TextBox 92">
            <a:extLst>
              <a:ext uri="{FF2B5EF4-FFF2-40B4-BE49-F238E27FC236}">
                <a16:creationId xmlns:a16="http://schemas.microsoft.com/office/drawing/2014/main" id="{C61BFF36-C6B0-4A7A-9D58-4671BCB09A45}"/>
              </a:ext>
            </a:extLst>
          </p:cNvPr>
          <p:cNvSpPr txBox="1"/>
          <p:nvPr/>
        </p:nvSpPr>
        <p:spPr>
          <a:xfrm>
            <a:off x="7139123" y="116632"/>
            <a:ext cx="3360793" cy="523220"/>
          </a:xfrm>
          <a:prstGeom prst="rect">
            <a:avLst/>
          </a:prstGeom>
          <a:noFill/>
          <a:ln>
            <a:noFill/>
          </a:ln>
        </p:spPr>
        <p:txBody>
          <a:bodyPr wrap="square" rtlCol="1">
            <a:spAutoFit/>
          </a:bodyPr>
          <a:lstStyle/>
          <a:p>
            <a:pPr algn="ctr"/>
            <a:r>
              <a:rPr lang="fa-IR" sz="2800" b="1" i="1" dirty="0">
                <a:solidFill>
                  <a:srgbClr val="00B0F0"/>
                </a:solidFill>
              </a:rPr>
              <a:t>آیا این عملکرد خوبه؟</a:t>
            </a:r>
          </a:p>
        </p:txBody>
      </p:sp>
      <p:sp>
        <p:nvSpPr>
          <p:cNvPr id="94" name="Oval 93">
            <a:extLst>
              <a:ext uri="{FF2B5EF4-FFF2-40B4-BE49-F238E27FC236}">
                <a16:creationId xmlns:a16="http://schemas.microsoft.com/office/drawing/2014/main" id="{64243C1B-F99E-4890-97B7-6A5D6DCDCCAC}"/>
              </a:ext>
            </a:extLst>
          </p:cNvPr>
          <p:cNvSpPr/>
          <p:nvPr/>
        </p:nvSpPr>
        <p:spPr>
          <a:xfrm>
            <a:off x="3719736" y="3846108"/>
            <a:ext cx="144016" cy="15821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5" name="TextBox 94">
            <a:extLst>
              <a:ext uri="{FF2B5EF4-FFF2-40B4-BE49-F238E27FC236}">
                <a16:creationId xmlns:a16="http://schemas.microsoft.com/office/drawing/2014/main" id="{340E4385-4EC0-46DB-84CF-E435E827584C}"/>
              </a:ext>
            </a:extLst>
          </p:cNvPr>
          <p:cNvSpPr txBox="1"/>
          <p:nvPr/>
        </p:nvSpPr>
        <p:spPr>
          <a:xfrm>
            <a:off x="4074585" y="673532"/>
            <a:ext cx="6341895" cy="523220"/>
          </a:xfrm>
          <a:prstGeom prst="rect">
            <a:avLst/>
          </a:prstGeom>
          <a:noFill/>
          <a:ln>
            <a:noFill/>
          </a:ln>
        </p:spPr>
        <p:txBody>
          <a:bodyPr wrap="square" rtlCol="1">
            <a:spAutoFit/>
          </a:bodyPr>
          <a:lstStyle/>
          <a:p>
            <a:pPr algn="ctr"/>
            <a:r>
              <a:rPr lang="fa-IR" sz="2800" b="1" i="1" dirty="0">
                <a:solidFill>
                  <a:srgbClr val="7030A0"/>
                </a:solidFill>
              </a:rPr>
              <a:t>نرخ مجاز </a:t>
            </a:r>
            <a:r>
              <a:rPr lang="fa-IR" sz="2800" b="1" i="1" dirty="0" err="1">
                <a:solidFill>
                  <a:srgbClr val="7030A0"/>
                </a:solidFill>
              </a:rPr>
              <a:t>ناقصی</a:t>
            </a:r>
            <a:r>
              <a:rPr lang="fa-IR" sz="2800" b="1" i="1" dirty="0">
                <a:solidFill>
                  <a:srgbClr val="7030A0"/>
                </a:solidFill>
              </a:rPr>
              <a:t> (درصد مجاز محصول ناقص)؟</a:t>
            </a:r>
          </a:p>
        </p:txBody>
      </p:sp>
      <p:sp>
        <p:nvSpPr>
          <p:cNvPr id="96" name="TextBox 95">
            <a:extLst>
              <a:ext uri="{FF2B5EF4-FFF2-40B4-BE49-F238E27FC236}">
                <a16:creationId xmlns:a16="http://schemas.microsoft.com/office/drawing/2014/main" id="{AEB1C85C-3C51-41EF-8EDC-C3D9F1941B87}"/>
              </a:ext>
            </a:extLst>
          </p:cNvPr>
          <p:cNvSpPr txBox="1"/>
          <p:nvPr/>
        </p:nvSpPr>
        <p:spPr>
          <a:xfrm>
            <a:off x="3944144" y="1655545"/>
            <a:ext cx="3798698" cy="769441"/>
          </a:xfrm>
          <a:prstGeom prst="rect">
            <a:avLst/>
          </a:prstGeom>
          <a:solidFill>
            <a:srgbClr val="00FF99"/>
          </a:solidFill>
        </p:spPr>
        <p:txBody>
          <a:bodyPr wrap="square" rtlCol="1" anchor="ctr">
            <a:spAutoFit/>
          </a:bodyPr>
          <a:lstStyle/>
          <a:p>
            <a:pPr algn="ctr"/>
            <a:r>
              <a:rPr lang="fa-IR" sz="4400" b="1" dirty="0">
                <a:ln>
                  <a:solidFill>
                    <a:schemeClr val="tx1">
                      <a:lumMod val="65000"/>
                      <a:lumOff val="35000"/>
                    </a:schemeClr>
                  </a:solidFill>
                </a:ln>
                <a:solidFill>
                  <a:srgbClr val="FFFF00"/>
                </a:solidFill>
              </a:rPr>
              <a:t>95%≥ </a:t>
            </a:r>
          </a:p>
        </p:txBody>
      </p:sp>
      <p:sp>
        <p:nvSpPr>
          <p:cNvPr id="99" name="TextBox 98">
            <a:extLst>
              <a:ext uri="{FF2B5EF4-FFF2-40B4-BE49-F238E27FC236}">
                <a16:creationId xmlns:a16="http://schemas.microsoft.com/office/drawing/2014/main" id="{2F1BEA9A-FC57-435F-A49D-3258D1325982}"/>
              </a:ext>
            </a:extLst>
          </p:cNvPr>
          <p:cNvSpPr txBox="1"/>
          <p:nvPr/>
        </p:nvSpPr>
        <p:spPr>
          <a:xfrm>
            <a:off x="5166645" y="5792355"/>
            <a:ext cx="1577427" cy="769441"/>
          </a:xfrm>
          <a:prstGeom prst="rect">
            <a:avLst/>
          </a:prstGeom>
          <a:solidFill>
            <a:schemeClr val="bg1">
              <a:lumMod val="75000"/>
            </a:schemeClr>
          </a:solidFill>
        </p:spPr>
        <p:txBody>
          <a:bodyPr wrap="square" rtlCol="1" anchor="ctr">
            <a:spAutoFit/>
          </a:bodyPr>
          <a:lstStyle/>
          <a:p>
            <a:pPr algn="ctr"/>
            <a:r>
              <a:rPr lang="fa-IR" sz="4400" b="1" dirty="0">
                <a:solidFill>
                  <a:schemeClr val="tx1">
                    <a:lumMod val="95000"/>
                    <a:lumOff val="5000"/>
                  </a:schemeClr>
                </a:solidFill>
              </a:rPr>
              <a:t>5% &gt;</a:t>
            </a:r>
          </a:p>
        </p:txBody>
      </p:sp>
    </p:spTree>
    <p:extLst>
      <p:ext uri="{BB962C8B-B14F-4D97-AF65-F5344CB8AC3E}">
        <p14:creationId xmlns:p14="http://schemas.microsoft.com/office/powerpoint/2010/main" val="320165769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right)">
                                      <p:cBhvr>
                                        <p:cTn id="7" dur="50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wipe(right)">
                                      <p:cBhvr>
                                        <p:cTn id="12" dur="500"/>
                                        <p:tgtEl>
                                          <p:spTgt spid="95"/>
                                        </p:tgtEl>
                                      </p:cBhvr>
                                    </p:animEffect>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80">
                                          <p:stCondLst>
                                            <p:cond delay="0"/>
                                          </p:stCondLst>
                                        </p:cTn>
                                        <p:tgtEl>
                                          <p:spTgt spid="4"/>
                                        </p:tgtEl>
                                      </p:cBhvr>
                                    </p:animEffect>
                                    <p:anim calcmode="lin" valueType="num">
                                      <p:cBhvr>
                                        <p:cTn id="1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3" dur="26">
                                          <p:stCondLst>
                                            <p:cond delay="650"/>
                                          </p:stCondLst>
                                        </p:cTn>
                                        <p:tgtEl>
                                          <p:spTgt spid="4"/>
                                        </p:tgtEl>
                                      </p:cBhvr>
                                      <p:to x="100000" y="60000"/>
                                    </p:animScale>
                                    <p:animScale>
                                      <p:cBhvr>
                                        <p:cTn id="24" dur="166" decel="50000">
                                          <p:stCondLst>
                                            <p:cond delay="676"/>
                                          </p:stCondLst>
                                        </p:cTn>
                                        <p:tgtEl>
                                          <p:spTgt spid="4"/>
                                        </p:tgtEl>
                                      </p:cBhvr>
                                      <p:to x="100000" y="100000"/>
                                    </p:animScale>
                                    <p:animScale>
                                      <p:cBhvr>
                                        <p:cTn id="25" dur="26">
                                          <p:stCondLst>
                                            <p:cond delay="1312"/>
                                          </p:stCondLst>
                                        </p:cTn>
                                        <p:tgtEl>
                                          <p:spTgt spid="4"/>
                                        </p:tgtEl>
                                      </p:cBhvr>
                                      <p:to x="100000" y="80000"/>
                                    </p:animScale>
                                    <p:animScale>
                                      <p:cBhvr>
                                        <p:cTn id="26" dur="166" decel="50000">
                                          <p:stCondLst>
                                            <p:cond delay="1338"/>
                                          </p:stCondLst>
                                        </p:cTn>
                                        <p:tgtEl>
                                          <p:spTgt spid="4"/>
                                        </p:tgtEl>
                                      </p:cBhvr>
                                      <p:to x="100000" y="100000"/>
                                    </p:animScale>
                                    <p:animScale>
                                      <p:cBhvr>
                                        <p:cTn id="27" dur="26">
                                          <p:stCondLst>
                                            <p:cond delay="1642"/>
                                          </p:stCondLst>
                                        </p:cTn>
                                        <p:tgtEl>
                                          <p:spTgt spid="4"/>
                                        </p:tgtEl>
                                      </p:cBhvr>
                                      <p:to x="100000" y="90000"/>
                                    </p:animScale>
                                    <p:animScale>
                                      <p:cBhvr>
                                        <p:cTn id="28" dur="166" decel="50000">
                                          <p:stCondLst>
                                            <p:cond delay="1668"/>
                                          </p:stCondLst>
                                        </p:cTn>
                                        <p:tgtEl>
                                          <p:spTgt spid="4"/>
                                        </p:tgtEl>
                                      </p:cBhvr>
                                      <p:to x="100000" y="100000"/>
                                    </p:animScale>
                                    <p:animScale>
                                      <p:cBhvr>
                                        <p:cTn id="29" dur="26">
                                          <p:stCondLst>
                                            <p:cond delay="1808"/>
                                          </p:stCondLst>
                                        </p:cTn>
                                        <p:tgtEl>
                                          <p:spTgt spid="4"/>
                                        </p:tgtEl>
                                      </p:cBhvr>
                                      <p:to x="100000" y="95000"/>
                                    </p:animScale>
                                    <p:animScale>
                                      <p:cBhvr>
                                        <p:cTn id="30" dur="166" decel="50000">
                                          <p:stCondLst>
                                            <p:cond delay="1834"/>
                                          </p:stCondLst>
                                        </p:cTn>
                                        <p:tgtEl>
                                          <p:spTgt spid="4"/>
                                        </p:tgtEl>
                                      </p:cBhvr>
                                      <p:to x="100000" y="100000"/>
                                    </p:animScale>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96"/>
                                        </p:tgtEl>
                                        <p:attrNameLst>
                                          <p:attrName>style.visibility</p:attrName>
                                        </p:attrNameLst>
                                      </p:cBhvr>
                                      <p:to>
                                        <p:strVal val="visible"/>
                                      </p:to>
                                    </p:set>
                                    <p:anim calcmode="lin" valueType="num">
                                      <p:cBhvr>
                                        <p:cTn id="35" dur="1000" fill="hold"/>
                                        <p:tgtEl>
                                          <p:spTgt spid="96"/>
                                        </p:tgtEl>
                                        <p:attrNameLst>
                                          <p:attrName>ppt_w</p:attrName>
                                        </p:attrNameLst>
                                      </p:cBhvr>
                                      <p:tavLst>
                                        <p:tav tm="0">
                                          <p:val>
                                            <p:fltVal val="0"/>
                                          </p:val>
                                        </p:tav>
                                        <p:tav tm="100000">
                                          <p:val>
                                            <p:strVal val="#ppt_w"/>
                                          </p:val>
                                        </p:tav>
                                      </p:tavLst>
                                    </p:anim>
                                    <p:anim calcmode="lin" valueType="num">
                                      <p:cBhvr>
                                        <p:cTn id="36" dur="1000" fill="hold"/>
                                        <p:tgtEl>
                                          <p:spTgt spid="96"/>
                                        </p:tgtEl>
                                        <p:attrNameLst>
                                          <p:attrName>ppt_h</p:attrName>
                                        </p:attrNameLst>
                                      </p:cBhvr>
                                      <p:tavLst>
                                        <p:tav tm="0">
                                          <p:val>
                                            <p:fltVal val="0"/>
                                          </p:val>
                                        </p:tav>
                                        <p:tav tm="100000">
                                          <p:val>
                                            <p:strVal val="#ppt_h"/>
                                          </p:val>
                                        </p:tav>
                                      </p:tavLst>
                                    </p:anim>
                                    <p:anim calcmode="lin" valueType="num">
                                      <p:cBhvr>
                                        <p:cTn id="37" dur="1000" fill="hold"/>
                                        <p:tgtEl>
                                          <p:spTgt spid="96"/>
                                        </p:tgtEl>
                                        <p:attrNameLst>
                                          <p:attrName>style.rotation</p:attrName>
                                        </p:attrNameLst>
                                      </p:cBhvr>
                                      <p:tavLst>
                                        <p:tav tm="0">
                                          <p:val>
                                            <p:fltVal val="90"/>
                                          </p:val>
                                        </p:tav>
                                        <p:tav tm="100000">
                                          <p:val>
                                            <p:fltVal val="0"/>
                                          </p:val>
                                        </p:tav>
                                      </p:tavLst>
                                    </p:anim>
                                    <p:animEffect transition="in" filter="fade">
                                      <p:cBhvr>
                                        <p:cTn id="38" dur="1000"/>
                                        <p:tgtEl>
                                          <p:spTgt spid="96"/>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2"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right)">
                                      <p:cBhvr>
                                        <p:cTn id="43" dur="500"/>
                                        <p:tgtEl>
                                          <p:spTgt spid="9"/>
                                        </p:tgtEl>
                                      </p:cBhvr>
                                    </p:animEffect>
                                  </p:childTnLst>
                                </p:cTn>
                              </p:par>
                              <p:par>
                                <p:cTn id="44" presetID="22" presetClass="entr" presetSubtype="8" fill="hold" nodeType="withEffect">
                                  <p:stCondLst>
                                    <p:cond delay="0"/>
                                  </p:stCondLst>
                                  <p:childTnLst>
                                    <p:set>
                                      <p:cBhvr>
                                        <p:cTn id="45" dur="1" fill="hold">
                                          <p:stCondLst>
                                            <p:cond delay="0"/>
                                          </p:stCondLst>
                                        </p:cTn>
                                        <p:tgtEl>
                                          <p:spTgt spid="98"/>
                                        </p:tgtEl>
                                        <p:attrNameLst>
                                          <p:attrName>style.visibility</p:attrName>
                                        </p:attrNameLst>
                                      </p:cBhvr>
                                      <p:to>
                                        <p:strVal val="visible"/>
                                      </p:to>
                                    </p:set>
                                    <p:animEffect transition="in" filter="wipe(left)">
                                      <p:cBhvr>
                                        <p:cTn id="46" dur="500"/>
                                        <p:tgtEl>
                                          <p:spTgt spid="98"/>
                                        </p:tgtEl>
                                      </p:cBhvr>
                                    </p:animEffect>
                                  </p:childTnLst>
                                </p:cTn>
                              </p:par>
                            </p:childTnLst>
                          </p:cTn>
                        </p:par>
                        <p:par>
                          <p:cTn id="47" fill="hold">
                            <p:stCondLst>
                              <p:cond delay="500"/>
                            </p:stCondLst>
                            <p:childTnLst>
                              <p:par>
                                <p:cTn id="48" presetID="10" presetClass="entr" presetSubtype="0" fill="hold" grpId="0" nodeType="afterEffect">
                                  <p:stCondLst>
                                    <p:cond delay="0"/>
                                  </p:stCondLst>
                                  <p:childTnLst>
                                    <p:set>
                                      <p:cBhvr>
                                        <p:cTn id="49" dur="1" fill="hold">
                                          <p:stCondLst>
                                            <p:cond delay="0"/>
                                          </p:stCondLst>
                                        </p:cTn>
                                        <p:tgtEl>
                                          <p:spTgt spid="99"/>
                                        </p:tgtEl>
                                        <p:attrNameLst>
                                          <p:attrName>style.visibility</p:attrName>
                                        </p:attrNameLst>
                                      </p:cBhvr>
                                      <p:to>
                                        <p:strVal val="visible"/>
                                      </p:to>
                                    </p:set>
                                    <p:animEffect transition="in" filter="fade">
                                      <p:cBhvr>
                                        <p:cTn id="5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3" grpId="0"/>
      <p:bldP spid="95" grpId="0"/>
      <p:bldP spid="96" grpId="0" animBg="1"/>
      <p:bldP spid="99" grpId="0" animBg="1"/>
    </p:bld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381ACC-21CC-4E74-BA7D-884F83D0F8E3}"/>
              </a:ext>
            </a:extLst>
          </p:cNvPr>
          <p:cNvSpPr>
            <a:spLocks noGrp="1"/>
          </p:cNvSpPr>
          <p:nvPr>
            <p:ph type="sldNum" sz="quarter" idx="12"/>
          </p:nvPr>
        </p:nvSpPr>
        <p:spPr/>
        <p:txBody>
          <a:bodyPr/>
          <a:lstStyle/>
          <a:p>
            <a:fld id="{6FAF22BB-B8CB-43B2-9A75-2AB6527143BB}" type="slidenum">
              <a:rPr lang="en-US" smtClean="0"/>
              <a:pPr/>
              <a:t>220</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1833563" y="1151467"/>
          <a:ext cx="8524874" cy="45550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6">
            <a:extLst>
              <a:ext uri="{FF2B5EF4-FFF2-40B4-BE49-F238E27FC236}">
                <a16:creationId xmlns:a16="http://schemas.microsoft.com/office/drawing/2014/main" id="{37C8E4E9-D88F-4074-BC7A-474706C1D345}"/>
              </a:ext>
            </a:extLst>
          </p:cNvPr>
          <p:cNvGraphicFramePr>
            <a:graphicFrameLocks noGrp="1"/>
          </p:cNvGraphicFramePr>
          <p:nvPr>
            <p:extLst>
              <p:ext uri="{D42A27DB-BD31-4B8C-83A1-F6EECF244321}">
                <p14:modId xmlns:p14="http://schemas.microsoft.com/office/powerpoint/2010/main" val="1904547573"/>
              </p:ext>
            </p:extLst>
          </p:nvPr>
        </p:nvGraphicFramePr>
        <p:xfrm>
          <a:off x="263352" y="116632"/>
          <a:ext cx="1656184" cy="3657600"/>
        </p:xfrm>
        <a:graphic>
          <a:graphicData uri="http://schemas.openxmlformats.org/drawingml/2006/table">
            <a:tbl>
              <a:tblPr rtl="1" firstRow="1" bandRow="1">
                <a:tableStyleId>{5C22544A-7EE6-4342-B048-85BDC9FD1C3A}</a:tableStyleId>
              </a:tblPr>
              <a:tblGrid>
                <a:gridCol w="828092">
                  <a:extLst>
                    <a:ext uri="{9D8B030D-6E8A-4147-A177-3AD203B41FA5}">
                      <a16:colId xmlns:a16="http://schemas.microsoft.com/office/drawing/2014/main" val="1010784808"/>
                    </a:ext>
                  </a:extLst>
                </a:gridCol>
                <a:gridCol w="828092">
                  <a:extLst>
                    <a:ext uri="{9D8B030D-6E8A-4147-A177-3AD203B41FA5}">
                      <a16:colId xmlns:a16="http://schemas.microsoft.com/office/drawing/2014/main" val="782712723"/>
                    </a:ext>
                  </a:extLst>
                </a:gridCol>
              </a:tblGrid>
              <a:tr h="281327">
                <a:tc>
                  <a:txBody>
                    <a:bodyPr/>
                    <a:lstStyle/>
                    <a:p>
                      <a:pPr algn="ctr" rtl="0"/>
                      <a:r>
                        <a:rPr lang="en-US" sz="1400" b="1" dirty="0">
                          <a:solidFill>
                            <a:schemeClr val="tx1">
                              <a:lumMod val="95000"/>
                              <a:lumOff val="5000"/>
                            </a:schemeClr>
                          </a:solidFill>
                        </a:rPr>
                        <a:t>%</a:t>
                      </a:r>
                      <a:r>
                        <a:rPr lang="en-US" sz="1400" b="1" dirty="0" err="1">
                          <a:solidFill>
                            <a:schemeClr val="tx1">
                              <a:lumMod val="95000"/>
                              <a:lumOff val="5000"/>
                            </a:schemeClr>
                          </a:solidFill>
                        </a:rPr>
                        <a:t>P</a:t>
                      </a:r>
                      <a:r>
                        <a:rPr lang="en-US" sz="1400" b="1" baseline="-25000" dirty="0" err="1">
                          <a:solidFill>
                            <a:schemeClr val="tx1">
                              <a:lumMod val="95000"/>
                              <a:lumOff val="5000"/>
                            </a:schemeClr>
                          </a:solidFill>
                        </a:rPr>
                        <a:t>Reject</a:t>
                      </a:r>
                      <a:endParaRPr lang="fa-IR" sz="1400" b="1" baseline="-25000"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SE (SD)</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657922139"/>
                  </a:ext>
                </a:extLst>
              </a:tr>
              <a:tr h="281327">
                <a:tc>
                  <a:txBody>
                    <a:bodyPr/>
                    <a:lstStyle/>
                    <a:p>
                      <a:pPr algn="ctr" rtl="0"/>
                      <a:r>
                        <a:rPr lang="en-US" sz="1400" b="1" dirty="0">
                          <a:solidFill>
                            <a:schemeClr val="tx1">
                              <a:lumMod val="95000"/>
                              <a:lumOff val="5000"/>
                            </a:schemeClr>
                          </a:solidFill>
                        </a:rPr>
                        <a:t>0.26</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0</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175226646"/>
                  </a:ext>
                </a:extLst>
              </a:tr>
              <a:tr h="281327">
                <a:tc>
                  <a:txBody>
                    <a:bodyPr/>
                    <a:lstStyle/>
                    <a:p>
                      <a:pPr algn="ctr" rtl="0"/>
                      <a:r>
                        <a:rPr lang="fa-IR" sz="1400" b="1" dirty="0">
                          <a:solidFill>
                            <a:schemeClr val="tx1">
                              <a:lumMod val="95000"/>
                              <a:lumOff val="5000"/>
                            </a:schemeClr>
                          </a:solidFill>
                        </a:rPr>
                        <a:t>0.62</a:t>
                      </a:r>
                    </a:p>
                  </a:txBody>
                  <a:tcPr anchor="ctr"/>
                </a:tc>
                <a:tc>
                  <a:txBody>
                    <a:bodyPr/>
                    <a:lstStyle/>
                    <a:p>
                      <a:pPr algn="ctr" rtl="0"/>
                      <a:r>
                        <a:rPr lang="fa-IR" sz="1400" b="1" dirty="0">
                          <a:solidFill>
                            <a:schemeClr val="tx1">
                              <a:lumMod val="95000"/>
                              <a:lumOff val="5000"/>
                            </a:schemeClr>
                          </a:solidFill>
                        </a:rPr>
                        <a:t>0.5</a:t>
                      </a:r>
                    </a:p>
                  </a:txBody>
                  <a:tcPr anchor="ctr"/>
                </a:tc>
                <a:extLst>
                  <a:ext uri="{0D108BD9-81ED-4DB2-BD59-A6C34878D82A}">
                    <a16:rowId xmlns:a16="http://schemas.microsoft.com/office/drawing/2014/main" val="1993948671"/>
                  </a:ext>
                </a:extLst>
              </a:tr>
              <a:tr h="281327">
                <a:tc>
                  <a:txBody>
                    <a:bodyPr/>
                    <a:lstStyle/>
                    <a:p>
                      <a:pPr algn="ctr" rtl="0"/>
                      <a:r>
                        <a:rPr lang="fa-IR" sz="1400" b="1" dirty="0">
                          <a:solidFill>
                            <a:schemeClr val="tx1">
                              <a:lumMod val="95000"/>
                              <a:lumOff val="5000"/>
                            </a:schemeClr>
                          </a:solidFill>
                        </a:rPr>
                        <a:t>2.27</a:t>
                      </a:r>
                    </a:p>
                  </a:txBody>
                  <a:tcPr anchor="ctr"/>
                </a:tc>
                <a:tc>
                  <a:txBody>
                    <a:bodyPr/>
                    <a:lstStyle/>
                    <a:p>
                      <a:pPr algn="ctr" rtl="0"/>
                      <a:r>
                        <a:rPr lang="fa-IR" sz="1400" b="1" dirty="0">
                          <a:solidFill>
                            <a:schemeClr val="tx1">
                              <a:lumMod val="95000"/>
                              <a:lumOff val="5000"/>
                            </a:schemeClr>
                          </a:solidFill>
                        </a:rPr>
                        <a:t>1</a:t>
                      </a:r>
                    </a:p>
                  </a:txBody>
                  <a:tcPr anchor="ctr"/>
                </a:tc>
                <a:extLst>
                  <a:ext uri="{0D108BD9-81ED-4DB2-BD59-A6C34878D82A}">
                    <a16:rowId xmlns:a16="http://schemas.microsoft.com/office/drawing/2014/main" val="1020911881"/>
                  </a:ext>
                </a:extLst>
              </a:tr>
              <a:tr h="281327">
                <a:tc>
                  <a:txBody>
                    <a:bodyPr/>
                    <a:lstStyle/>
                    <a:p>
                      <a:pPr algn="ctr" rtl="0"/>
                      <a:r>
                        <a:rPr lang="en-US" sz="1400" b="1" dirty="0">
                          <a:solidFill>
                            <a:schemeClr val="tx1">
                              <a:lumMod val="95000"/>
                              <a:lumOff val="5000"/>
                            </a:schemeClr>
                          </a:solidFill>
                        </a:rPr>
                        <a:t>6.7</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1.5</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801119702"/>
                  </a:ext>
                </a:extLst>
              </a:tr>
              <a:tr h="281327">
                <a:tc>
                  <a:txBody>
                    <a:bodyPr/>
                    <a:lstStyle/>
                    <a:p>
                      <a:pPr algn="ctr" rtl="0"/>
                      <a:r>
                        <a:rPr lang="fa-IR" sz="1400" b="1" dirty="0">
                          <a:solidFill>
                            <a:schemeClr val="tx1">
                              <a:lumMod val="95000"/>
                              <a:lumOff val="5000"/>
                            </a:schemeClr>
                          </a:solidFill>
                        </a:rPr>
                        <a:t>15.9</a:t>
                      </a:r>
                    </a:p>
                  </a:txBody>
                  <a:tcPr anchor="ctr"/>
                </a:tc>
                <a:tc>
                  <a:txBody>
                    <a:bodyPr/>
                    <a:lstStyle/>
                    <a:p>
                      <a:pPr algn="ctr" rtl="0"/>
                      <a:r>
                        <a:rPr lang="fa-IR" sz="1400" b="1" dirty="0">
                          <a:solidFill>
                            <a:schemeClr val="tx1">
                              <a:lumMod val="95000"/>
                              <a:lumOff val="5000"/>
                            </a:schemeClr>
                          </a:solidFill>
                        </a:rPr>
                        <a:t>2</a:t>
                      </a:r>
                    </a:p>
                  </a:txBody>
                  <a:tcPr anchor="ctr"/>
                </a:tc>
                <a:extLst>
                  <a:ext uri="{0D108BD9-81ED-4DB2-BD59-A6C34878D82A}">
                    <a16:rowId xmlns:a16="http://schemas.microsoft.com/office/drawing/2014/main" val="2442820278"/>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30.8</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2.5</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756106838"/>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50</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3</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538165407"/>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84.1</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4</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89764929"/>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93.3</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4.5</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544021109"/>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97.7</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5</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093747793"/>
                  </a:ext>
                </a:extLst>
              </a:tr>
              <a:tr h="281327">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2953347000"/>
                  </a:ext>
                </a:extLst>
              </a:tr>
            </a:tbl>
          </a:graphicData>
        </a:graphic>
      </p:graphicFrame>
    </p:spTree>
    <p:extLst>
      <p:ext uri="{BB962C8B-B14F-4D97-AF65-F5344CB8AC3E}">
        <p14:creationId xmlns:p14="http://schemas.microsoft.com/office/powerpoint/2010/main" val="2923612004"/>
      </p:ext>
    </p:extLst>
  </p:cSld>
  <p:clrMapOvr>
    <a:masterClrMapping/>
  </p:clrMapOvr>
  <p:transition spd="slow">
    <p:wipe dir="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B56789-6931-4DBE-B643-D1990C60A25C}"/>
              </a:ext>
            </a:extLst>
          </p:cNvPr>
          <p:cNvSpPr>
            <a:spLocks noGrp="1"/>
          </p:cNvSpPr>
          <p:nvPr>
            <p:ph type="sldNum" sz="quarter" idx="12"/>
          </p:nvPr>
        </p:nvSpPr>
        <p:spPr/>
        <p:txBody>
          <a:bodyPr/>
          <a:lstStyle/>
          <a:p>
            <a:fld id="{6FAF22BB-B8CB-43B2-9A75-2AB6527143BB}" type="slidenum">
              <a:rPr lang="en-US" smtClean="0"/>
              <a:pPr/>
              <a:t>221</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a:graphicFrameLocks/>
          </p:cNvGraphicFramePr>
          <p:nvPr/>
        </p:nvGraphicFramePr>
        <p:xfrm>
          <a:off x="1833563" y="1151467"/>
          <a:ext cx="8524874" cy="45550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Table 6">
            <a:extLst>
              <a:ext uri="{FF2B5EF4-FFF2-40B4-BE49-F238E27FC236}">
                <a16:creationId xmlns:a16="http://schemas.microsoft.com/office/drawing/2014/main" id="{371C9E00-A759-4355-B9F3-C554D0EBD004}"/>
              </a:ext>
            </a:extLst>
          </p:cNvPr>
          <p:cNvGraphicFramePr>
            <a:graphicFrameLocks noGrp="1"/>
          </p:cNvGraphicFramePr>
          <p:nvPr>
            <p:extLst>
              <p:ext uri="{D42A27DB-BD31-4B8C-83A1-F6EECF244321}">
                <p14:modId xmlns:p14="http://schemas.microsoft.com/office/powerpoint/2010/main" val="1657897323"/>
              </p:ext>
            </p:extLst>
          </p:nvPr>
        </p:nvGraphicFramePr>
        <p:xfrm>
          <a:off x="263352" y="116632"/>
          <a:ext cx="1656184" cy="3657600"/>
        </p:xfrm>
        <a:graphic>
          <a:graphicData uri="http://schemas.openxmlformats.org/drawingml/2006/table">
            <a:tbl>
              <a:tblPr rtl="1" firstRow="1" bandRow="1">
                <a:tableStyleId>{5C22544A-7EE6-4342-B048-85BDC9FD1C3A}</a:tableStyleId>
              </a:tblPr>
              <a:tblGrid>
                <a:gridCol w="828092">
                  <a:extLst>
                    <a:ext uri="{9D8B030D-6E8A-4147-A177-3AD203B41FA5}">
                      <a16:colId xmlns:a16="http://schemas.microsoft.com/office/drawing/2014/main" val="1010784808"/>
                    </a:ext>
                  </a:extLst>
                </a:gridCol>
                <a:gridCol w="828092">
                  <a:extLst>
                    <a:ext uri="{9D8B030D-6E8A-4147-A177-3AD203B41FA5}">
                      <a16:colId xmlns:a16="http://schemas.microsoft.com/office/drawing/2014/main" val="782712723"/>
                    </a:ext>
                  </a:extLst>
                </a:gridCol>
              </a:tblGrid>
              <a:tr h="281327">
                <a:tc>
                  <a:txBody>
                    <a:bodyPr/>
                    <a:lstStyle/>
                    <a:p>
                      <a:pPr algn="ctr" rtl="0"/>
                      <a:r>
                        <a:rPr lang="en-US" sz="1400" b="1" dirty="0">
                          <a:solidFill>
                            <a:schemeClr val="tx1">
                              <a:lumMod val="95000"/>
                              <a:lumOff val="5000"/>
                            </a:schemeClr>
                          </a:solidFill>
                        </a:rPr>
                        <a:t>%</a:t>
                      </a:r>
                      <a:r>
                        <a:rPr lang="en-US" sz="1400" b="1" dirty="0" err="1">
                          <a:solidFill>
                            <a:schemeClr val="tx1">
                              <a:lumMod val="95000"/>
                              <a:lumOff val="5000"/>
                            </a:schemeClr>
                          </a:solidFill>
                        </a:rPr>
                        <a:t>P</a:t>
                      </a:r>
                      <a:r>
                        <a:rPr lang="en-US" sz="1400" b="1" baseline="-25000" dirty="0" err="1">
                          <a:solidFill>
                            <a:schemeClr val="tx1">
                              <a:lumMod val="95000"/>
                              <a:lumOff val="5000"/>
                            </a:schemeClr>
                          </a:solidFill>
                        </a:rPr>
                        <a:t>Reject</a:t>
                      </a:r>
                      <a:endParaRPr lang="fa-IR" sz="1400" b="1" baseline="-25000"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SE (SD)</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657922139"/>
                  </a:ext>
                </a:extLst>
              </a:tr>
              <a:tr h="281327">
                <a:tc>
                  <a:txBody>
                    <a:bodyPr/>
                    <a:lstStyle/>
                    <a:p>
                      <a:pPr algn="ctr" rtl="0"/>
                      <a:r>
                        <a:rPr lang="en-US" sz="1400" b="1" dirty="0">
                          <a:solidFill>
                            <a:schemeClr val="tx1">
                              <a:lumMod val="95000"/>
                              <a:lumOff val="5000"/>
                            </a:schemeClr>
                          </a:solidFill>
                        </a:rPr>
                        <a:t>0.26</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0</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2175226646"/>
                  </a:ext>
                </a:extLst>
              </a:tr>
              <a:tr h="281327">
                <a:tc>
                  <a:txBody>
                    <a:bodyPr/>
                    <a:lstStyle/>
                    <a:p>
                      <a:pPr algn="ctr" rtl="0"/>
                      <a:r>
                        <a:rPr lang="fa-IR" sz="1400" b="1" dirty="0">
                          <a:solidFill>
                            <a:schemeClr val="tx1">
                              <a:lumMod val="95000"/>
                              <a:lumOff val="5000"/>
                            </a:schemeClr>
                          </a:solidFill>
                        </a:rPr>
                        <a:t>0.62</a:t>
                      </a:r>
                    </a:p>
                  </a:txBody>
                  <a:tcPr anchor="ctr"/>
                </a:tc>
                <a:tc>
                  <a:txBody>
                    <a:bodyPr/>
                    <a:lstStyle/>
                    <a:p>
                      <a:pPr algn="ctr" rtl="0"/>
                      <a:r>
                        <a:rPr lang="fa-IR" sz="1400" b="1" dirty="0">
                          <a:solidFill>
                            <a:schemeClr val="tx1">
                              <a:lumMod val="95000"/>
                              <a:lumOff val="5000"/>
                            </a:schemeClr>
                          </a:solidFill>
                        </a:rPr>
                        <a:t>0.5</a:t>
                      </a:r>
                    </a:p>
                  </a:txBody>
                  <a:tcPr anchor="ctr"/>
                </a:tc>
                <a:extLst>
                  <a:ext uri="{0D108BD9-81ED-4DB2-BD59-A6C34878D82A}">
                    <a16:rowId xmlns:a16="http://schemas.microsoft.com/office/drawing/2014/main" val="1993948671"/>
                  </a:ext>
                </a:extLst>
              </a:tr>
              <a:tr h="281327">
                <a:tc>
                  <a:txBody>
                    <a:bodyPr/>
                    <a:lstStyle/>
                    <a:p>
                      <a:pPr algn="ctr" rtl="0"/>
                      <a:r>
                        <a:rPr lang="fa-IR" sz="1400" b="1" dirty="0">
                          <a:solidFill>
                            <a:schemeClr val="tx1">
                              <a:lumMod val="95000"/>
                              <a:lumOff val="5000"/>
                            </a:schemeClr>
                          </a:solidFill>
                        </a:rPr>
                        <a:t>2.27</a:t>
                      </a:r>
                    </a:p>
                  </a:txBody>
                  <a:tcPr anchor="ctr"/>
                </a:tc>
                <a:tc>
                  <a:txBody>
                    <a:bodyPr/>
                    <a:lstStyle/>
                    <a:p>
                      <a:pPr algn="ctr" rtl="0"/>
                      <a:r>
                        <a:rPr lang="fa-IR" sz="1400" b="1" dirty="0">
                          <a:solidFill>
                            <a:schemeClr val="tx1">
                              <a:lumMod val="95000"/>
                              <a:lumOff val="5000"/>
                            </a:schemeClr>
                          </a:solidFill>
                        </a:rPr>
                        <a:t>1</a:t>
                      </a:r>
                    </a:p>
                  </a:txBody>
                  <a:tcPr anchor="ctr"/>
                </a:tc>
                <a:extLst>
                  <a:ext uri="{0D108BD9-81ED-4DB2-BD59-A6C34878D82A}">
                    <a16:rowId xmlns:a16="http://schemas.microsoft.com/office/drawing/2014/main" val="1020911881"/>
                  </a:ext>
                </a:extLst>
              </a:tr>
              <a:tr h="281327">
                <a:tc>
                  <a:txBody>
                    <a:bodyPr/>
                    <a:lstStyle/>
                    <a:p>
                      <a:pPr algn="ctr" rtl="0"/>
                      <a:r>
                        <a:rPr lang="en-US" sz="1400" b="1" dirty="0">
                          <a:solidFill>
                            <a:schemeClr val="tx1">
                              <a:lumMod val="95000"/>
                              <a:lumOff val="5000"/>
                            </a:schemeClr>
                          </a:solidFill>
                        </a:rPr>
                        <a:t>6.7</a:t>
                      </a:r>
                      <a:endParaRPr lang="fa-IR" sz="1400" b="1" dirty="0">
                        <a:solidFill>
                          <a:schemeClr val="tx1">
                            <a:lumMod val="95000"/>
                            <a:lumOff val="5000"/>
                          </a:schemeClr>
                        </a:solidFill>
                      </a:endParaRPr>
                    </a:p>
                  </a:txBody>
                  <a:tcPr anchor="ctr"/>
                </a:tc>
                <a:tc>
                  <a:txBody>
                    <a:bodyPr/>
                    <a:lstStyle/>
                    <a:p>
                      <a:pPr algn="ctr" rtl="0"/>
                      <a:r>
                        <a:rPr lang="en-US" sz="1400" b="1" dirty="0">
                          <a:solidFill>
                            <a:schemeClr val="tx1">
                              <a:lumMod val="95000"/>
                              <a:lumOff val="5000"/>
                            </a:schemeClr>
                          </a:solidFill>
                        </a:rPr>
                        <a:t>1.5</a:t>
                      </a:r>
                      <a:endParaRPr lang="fa-IR" sz="1400" b="1" dirty="0">
                        <a:solidFill>
                          <a:schemeClr val="tx1">
                            <a:lumMod val="95000"/>
                            <a:lumOff val="5000"/>
                          </a:schemeClr>
                        </a:solidFill>
                      </a:endParaRPr>
                    </a:p>
                  </a:txBody>
                  <a:tcPr anchor="ctr"/>
                </a:tc>
                <a:extLst>
                  <a:ext uri="{0D108BD9-81ED-4DB2-BD59-A6C34878D82A}">
                    <a16:rowId xmlns:a16="http://schemas.microsoft.com/office/drawing/2014/main" val="801119702"/>
                  </a:ext>
                </a:extLst>
              </a:tr>
              <a:tr h="281327">
                <a:tc>
                  <a:txBody>
                    <a:bodyPr/>
                    <a:lstStyle/>
                    <a:p>
                      <a:pPr algn="ctr" rtl="0"/>
                      <a:r>
                        <a:rPr lang="fa-IR" sz="1400" b="1" dirty="0">
                          <a:solidFill>
                            <a:schemeClr val="tx1">
                              <a:lumMod val="95000"/>
                              <a:lumOff val="5000"/>
                            </a:schemeClr>
                          </a:solidFill>
                        </a:rPr>
                        <a:t>15.9</a:t>
                      </a:r>
                    </a:p>
                  </a:txBody>
                  <a:tcPr anchor="ctr"/>
                </a:tc>
                <a:tc>
                  <a:txBody>
                    <a:bodyPr/>
                    <a:lstStyle/>
                    <a:p>
                      <a:pPr algn="ctr" rtl="0"/>
                      <a:r>
                        <a:rPr lang="fa-IR" sz="1400" b="1" dirty="0">
                          <a:solidFill>
                            <a:schemeClr val="tx1">
                              <a:lumMod val="95000"/>
                              <a:lumOff val="5000"/>
                            </a:schemeClr>
                          </a:solidFill>
                        </a:rPr>
                        <a:t>2</a:t>
                      </a:r>
                    </a:p>
                  </a:txBody>
                  <a:tcPr anchor="ctr"/>
                </a:tc>
                <a:extLst>
                  <a:ext uri="{0D108BD9-81ED-4DB2-BD59-A6C34878D82A}">
                    <a16:rowId xmlns:a16="http://schemas.microsoft.com/office/drawing/2014/main" val="2442820278"/>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30.8</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2.5</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756106838"/>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50</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3</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538165407"/>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84.1</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4</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89764929"/>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93.3</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4.5</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544021109"/>
                  </a:ext>
                </a:extLst>
              </a:tr>
              <a:tr h="281327">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97.7</a:t>
                      </a:r>
                      <a:endParaRPr lang="fa-IR" sz="14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400" b="1" kern="1200" dirty="0">
                          <a:solidFill>
                            <a:schemeClr val="tx1">
                              <a:lumMod val="95000"/>
                              <a:lumOff val="5000"/>
                            </a:schemeClr>
                          </a:solidFill>
                          <a:latin typeface="+mn-lt"/>
                          <a:ea typeface="+mn-ea"/>
                          <a:cs typeface="+mn-cs"/>
                        </a:rPr>
                        <a:t>5</a:t>
                      </a:r>
                      <a:endParaRPr lang="fa-IR" sz="14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093747793"/>
                  </a:ext>
                </a:extLst>
              </a:tr>
              <a:tr h="281327">
                <a:tc>
                  <a:txBody>
                    <a:bodyPr/>
                    <a:lstStyle/>
                    <a:p>
                      <a:pPr marL="0" algn="ctr" defTabSz="914400" rtl="0" eaLnBrk="1" latinLnBrk="0" hangingPunct="1"/>
                      <a:r>
                        <a:rPr lang="fa-IR" sz="1400" b="1" kern="1200" dirty="0">
                          <a:solidFill>
                            <a:schemeClr val="tx1">
                              <a:lumMod val="95000"/>
                              <a:lumOff val="5000"/>
                            </a:schemeClr>
                          </a:solidFill>
                          <a:latin typeface="+mn-lt"/>
                          <a:ea typeface="+mn-ea"/>
                          <a:cs typeface="+mn-cs"/>
                        </a:rPr>
                        <a:t>99.4</a:t>
                      </a:r>
                    </a:p>
                  </a:txBody>
                  <a:tcPr anchor="ctr"/>
                </a:tc>
                <a:tc>
                  <a:txBody>
                    <a:bodyPr/>
                    <a:lstStyle/>
                    <a:p>
                      <a:pPr marL="0" algn="ctr" defTabSz="914400" rtl="0" eaLnBrk="1" latinLnBrk="0" hangingPunct="1"/>
                      <a:r>
                        <a:rPr lang="fa-IR" sz="1400" b="1" kern="1200" dirty="0">
                          <a:solidFill>
                            <a:schemeClr val="tx1">
                              <a:lumMod val="95000"/>
                              <a:lumOff val="5000"/>
                            </a:schemeClr>
                          </a:solidFill>
                          <a:latin typeface="+mn-lt"/>
                          <a:ea typeface="+mn-ea"/>
                          <a:cs typeface="+mn-cs"/>
                        </a:rPr>
                        <a:t>5.5</a:t>
                      </a:r>
                    </a:p>
                  </a:txBody>
                  <a:tcPr anchor="ctr"/>
                </a:tc>
                <a:extLst>
                  <a:ext uri="{0D108BD9-81ED-4DB2-BD59-A6C34878D82A}">
                    <a16:rowId xmlns:a16="http://schemas.microsoft.com/office/drawing/2014/main" val="2953347000"/>
                  </a:ext>
                </a:extLst>
              </a:tr>
            </a:tbl>
          </a:graphicData>
        </a:graphic>
      </p:graphicFrame>
    </p:spTree>
    <p:extLst>
      <p:ext uri="{BB962C8B-B14F-4D97-AF65-F5344CB8AC3E}">
        <p14:creationId xmlns:p14="http://schemas.microsoft.com/office/powerpoint/2010/main" val="2409273412"/>
      </p:ext>
    </p:extLst>
  </p:cSld>
  <p:clrMapOvr>
    <a:masterClrMapping/>
  </p:clrMapOvr>
  <p:transition spd="slow">
    <p:wipe dir="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7C683A2C-A5B4-4C46-A135-BBEA1628AC99}"/>
              </a:ext>
            </a:extLst>
          </p:cNvPr>
          <p:cNvSpPr/>
          <p:nvPr/>
        </p:nvSpPr>
        <p:spPr>
          <a:xfrm>
            <a:off x="83352" y="1052736"/>
            <a:ext cx="3060320" cy="4896544"/>
          </a:xfrm>
          <a:prstGeom prst="roundRect">
            <a:avLst/>
          </a:prstGeom>
          <a:solidFill>
            <a:srgbClr val="B2FF65"/>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270" rtlCol="1" anchor="b"/>
          <a:lstStyle/>
          <a:p>
            <a:pPr algn="ctr">
              <a:spcBef>
                <a:spcPts val="1800"/>
              </a:spcBef>
            </a:pPr>
            <a:r>
              <a:rPr lang="en-US" sz="2400" b="1" dirty="0">
                <a:solidFill>
                  <a:srgbClr val="FF0000"/>
                </a:solidFill>
              </a:rPr>
              <a:t>Probability of Error Detection</a:t>
            </a:r>
            <a:endParaRPr lang="fa-IR" sz="2400" b="1" dirty="0">
              <a:solidFill>
                <a:srgbClr val="FF0000"/>
              </a:solidFill>
            </a:endParaRPr>
          </a:p>
        </p:txBody>
      </p:sp>
      <p:sp>
        <p:nvSpPr>
          <p:cNvPr id="2" name="Slide Number Placeholder 1">
            <a:extLst>
              <a:ext uri="{FF2B5EF4-FFF2-40B4-BE49-F238E27FC236}">
                <a16:creationId xmlns:a16="http://schemas.microsoft.com/office/drawing/2014/main" id="{2040E2FF-6F2B-4179-8EDC-9D8903D6B909}"/>
              </a:ext>
            </a:extLst>
          </p:cNvPr>
          <p:cNvSpPr>
            <a:spLocks noGrp="1"/>
          </p:cNvSpPr>
          <p:nvPr>
            <p:ph type="sldNum" sz="quarter" idx="12"/>
          </p:nvPr>
        </p:nvSpPr>
        <p:spPr/>
        <p:txBody>
          <a:bodyPr/>
          <a:lstStyle/>
          <a:p>
            <a:fld id="{6FAF22BB-B8CB-43B2-9A75-2AB6527143BB}" type="slidenum">
              <a:rPr lang="en-US" smtClean="0"/>
              <a:pPr/>
              <a:t>222</a:t>
            </a:fld>
            <a:endParaRPr lang="en-US"/>
          </a:p>
        </p:txBody>
      </p:sp>
      <p:graphicFrame>
        <p:nvGraphicFramePr>
          <p:cNvPr id="3" name="Chart 2">
            <a:extLst>
              <a:ext uri="{FF2B5EF4-FFF2-40B4-BE49-F238E27FC236}">
                <a16:creationId xmlns:a16="http://schemas.microsoft.com/office/drawing/2014/main" id="{2824FBDA-BC98-4FDB-ACEE-E88EF9103919}"/>
              </a:ext>
            </a:extLst>
          </p:cNvPr>
          <p:cNvGraphicFramePr>
            <a:graphicFrameLocks/>
          </p:cNvGraphicFramePr>
          <p:nvPr>
            <p:extLst>
              <p:ext uri="{D42A27DB-BD31-4B8C-83A1-F6EECF244321}">
                <p14:modId xmlns:p14="http://schemas.microsoft.com/office/powerpoint/2010/main" val="1030498180"/>
              </p:ext>
            </p:extLst>
          </p:nvPr>
        </p:nvGraphicFramePr>
        <p:xfrm>
          <a:off x="4137808" y="1075781"/>
          <a:ext cx="7470576" cy="50422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6">
            <a:extLst>
              <a:ext uri="{FF2B5EF4-FFF2-40B4-BE49-F238E27FC236}">
                <a16:creationId xmlns:a16="http://schemas.microsoft.com/office/drawing/2014/main" id="{E4B927D0-1C67-465C-AEEF-D089FCEF479A}"/>
              </a:ext>
            </a:extLst>
          </p:cNvPr>
          <p:cNvGraphicFramePr>
            <a:graphicFrameLocks noGrp="1"/>
          </p:cNvGraphicFramePr>
          <p:nvPr>
            <p:extLst>
              <p:ext uri="{D42A27DB-BD31-4B8C-83A1-F6EECF244321}">
                <p14:modId xmlns:p14="http://schemas.microsoft.com/office/powerpoint/2010/main" val="4219811902"/>
              </p:ext>
            </p:extLst>
          </p:nvPr>
        </p:nvGraphicFramePr>
        <p:xfrm>
          <a:off x="83352" y="116632"/>
          <a:ext cx="2268232" cy="5832648"/>
        </p:xfrm>
        <a:graphic>
          <a:graphicData uri="http://schemas.openxmlformats.org/drawingml/2006/table">
            <a:tbl>
              <a:tblPr rtl="1" firstRow="1" bandRow="1">
                <a:tableStyleId>{5940675A-B579-460E-94D1-54222C63F5DA}</a:tableStyleId>
              </a:tblPr>
              <a:tblGrid>
                <a:gridCol w="1134116">
                  <a:extLst>
                    <a:ext uri="{9D8B030D-6E8A-4147-A177-3AD203B41FA5}">
                      <a16:colId xmlns:a16="http://schemas.microsoft.com/office/drawing/2014/main" val="1010784808"/>
                    </a:ext>
                  </a:extLst>
                </a:gridCol>
                <a:gridCol w="1134116">
                  <a:extLst>
                    <a:ext uri="{9D8B030D-6E8A-4147-A177-3AD203B41FA5}">
                      <a16:colId xmlns:a16="http://schemas.microsoft.com/office/drawing/2014/main" val="782712723"/>
                    </a:ext>
                  </a:extLst>
                </a:gridCol>
              </a:tblGrid>
              <a:tr h="486054">
                <a:tc>
                  <a:txBody>
                    <a:bodyPr/>
                    <a:lstStyle/>
                    <a:p>
                      <a:pPr algn="ctr" rtl="0"/>
                      <a:r>
                        <a:rPr lang="en-US" sz="1800" b="1" dirty="0">
                          <a:solidFill>
                            <a:schemeClr val="tx1"/>
                          </a:solidFill>
                        </a:rPr>
                        <a:t>%</a:t>
                      </a:r>
                      <a:r>
                        <a:rPr lang="en-US" sz="1800" b="1" dirty="0" err="1">
                          <a:solidFill>
                            <a:schemeClr val="tx1"/>
                          </a:solidFill>
                        </a:rPr>
                        <a:t>P</a:t>
                      </a:r>
                      <a:r>
                        <a:rPr lang="en-US" sz="1800" b="1" baseline="-25000" dirty="0" err="1">
                          <a:solidFill>
                            <a:schemeClr val="tx1"/>
                          </a:solidFill>
                        </a:rPr>
                        <a:t>Reject</a:t>
                      </a:r>
                      <a:endParaRPr lang="fa-IR" sz="1800" b="1" baseline="-25000" dirty="0">
                        <a:solidFill>
                          <a:schemeClr val="tx1"/>
                        </a:solidFill>
                      </a:endParaRPr>
                    </a:p>
                  </a:txBody>
                  <a:tcPr anchor="ctr"/>
                </a:tc>
                <a:tc>
                  <a:txBody>
                    <a:bodyPr/>
                    <a:lstStyle/>
                    <a:p>
                      <a:pPr algn="ctr" rtl="0"/>
                      <a:r>
                        <a:rPr lang="en-US" sz="1800" b="1" dirty="0">
                          <a:solidFill>
                            <a:schemeClr val="tx1"/>
                          </a:solidFill>
                        </a:rPr>
                        <a:t>SE (SD)</a:t>
                      </a:r>
                      <a:endParaRPr lang="fa-IR" sz="1800" b="1" dirty="0">
                        <a:solidFill>
                          <a:schemeClr val="tx1"/>
                        </a:solidFill>
                      </a:endParaRPr>
                    </a:p>
                  </a:txBody>
                  <a:tcPr anchor="ctr"/>
                </a:tc>
                <a:extLst>
                  <a:ext uri="{0D108BD9-81ED-4DB2-BD59-A6C34878D82A}">
                    <a16:rowId xmlns:a16="http://schemas.microsoft.com/office/drawing/2014/main" val="2657922139"/>
                  </a:ext>
                </a:extLst>
              </a:tr>
              <a:tr h="486054">
                <a:tc>
                  <a:txBody>
                    <a:bodyPr/>
                    <a:lstStyle/>
                    <a:p>
                      <a:pPr algn="ctr" rtl="0"/>
                      <a:r>
                        <a:rPr lang="en-US" sz="1800" b="1" dirty="0">
                          <a:solidFill>
                            <a:schemeClr val="tx1">
                              <a:lumMod val="95000"/>
                              <a:lumOff val="5000"/>
                            </a:schemeClr>
                          </a:solidFill>
                        </a:rPr>
                        <a:t>0.26</a:t>
                      </a:r>
                      <a:endParaRPr lang="fa-IR" sz="1800" b="1" dirty="0">
                        <a:solidFill>
                          <a:schemeClr val="tx1">
                            <a:lumMod val="95000"/>
                            <a:lumOff val="5000"/>
                          </a:schemeClr>
                        </a:solidFill>
                      </a:endParaRPr>
                    </a:p>
                  </a:txBody>
                  <a:tcPr anchor="ctr"/>
                </a:tc>
                <a:tc>
                  <a:txBody>
                    <a:bodyPr/>
                    <a:lstStyle/>
                    <a:p>
                      <a:pPr algn="ctr" rtl="0"/>
                      <a:r>
                        <a:rPr lang="en-US" sz="1800" b="1" dirty="0">
                          <a:solidFill>
                            <a:schemeClr val="tx1">
                              <a:lumMod val="95000"/>
                              <a:lumOff val="5000"/>
                            </a:schemeClr>
                          </a:solidFill>
                        </a:rPr>
                        <a:t>0</a:t>
                      </a:r>
                      <a:endParaRPr lang="fa-IR" sz="1800" b="1" dirty="0">
                        <a:solidFill>
                          <a:schemeClr val="tx1">
                            <a:lumMod val="95000"/>
                            <a:lumOff val="5000"/>
                          </a:schemeClr>
                        </a:solidFill>
                      </a:endParaRPr>
                    </a:p>
                  </a:txBody>
                  <a:tcPr anchor="ctr"/>
                </a:tc>
                <a:extLst>
                  <a:ext uri="{0D108BD9-81ED-4DB2-BD59-A6C34878D82A}">
                    <a16:rowId xmlns:a16="http://schemas.microsoft.com/office/drawing/2014/main" val="2175226646"/>
                  </a:ext>
                </a:extLst>
              </a:tr>
              <a:tr h="486054">
                <a:tc>
                  <a:txBody>
                    <a:bodyPr/>
                    <a:lstStyle/>
                    <a:p>
                      <a:pPr algn="ctr" rtl="0"/>
                      <a:r>
                        <a:rPr lang="fa-IR" sz="1800" b="1" dirty="0">
                          <a:solidFill>
                            <a:schemeClr val="tx1">
                              <a:lumMod val="95000"/>
                              <a:lumOff val="5000"/>
                            </a:schemeClr>
                          </a:solidFill>
                        </a:rPr>
                        <a:t>0.62</a:t>
                      </a:r>
                    </a:p>
                  </a:txBody>
                  <a:tcPr anchor="ctr"/>
                </a:tc>
                <a:tc>
                  <a:txBody>
                    <a:bodyPr/>
                    <a:lstStyle/>
                    <a:p>
                      <a:pPr algn="ctr" rtl="0"/>
                      <a:r>
                        <a:rPr lang="fa-IR" sz="1800" b="1" dirty="0">
                          <a:solidFill>
                            <a:schemeClr val="tx1">
                              <a:lumMod val="95000"/>
                              <a:lumOff val="5000"/>
                            </a:schemeClr>
                          </a:solidFill>
                        </a:rPr>
                        <a:t>0.5</a:t>
                      </a:r>
                    </a:p>
                  </a:txBody>
                  <a:tcPr anchor="ctr"/>
                </a:tc>
                <a:extLst>
                  <a:ext uri="{0D108BD9-81ED-4DB2-BD59-A6C34878D82A}">
                    <a16:rowId xmlns:a16="http://schemas.microsoft.com/office/drawing/2014/main" val="1993948671"/>
                  </a:ext>
                </a:extLst>
              </a:tr>
              <a:tr h="486054">
                <a:tc>
                  <a:txBody>
                    <a:bodyPr/>
                    <a:lstStyle/>
                    <a:p>
                      <a:pPr algn="ctr" rtl="0"/>
                      <a:r>
                        <a:rPr lang="fa-IR" sz="1800" b="1" dirty="0">
                          <a:solidFill>
                            <a:schemeClr val="tx1">
                              <a:lumMod val="95000"/>
                              <a:lumOff val="5000"/>
                            </a:schemeClr>
                          </a:solidFill>
                        </a:rPr>
                        <a:t>2.27</a:t>
                      </a:r>
                    </a:p>
                  </a:txBody>
                  <a:tcPr anchor="ctr"/>
                </a:tc>
                <a:tc>
                  <a:txBody>
                    <a:bodyPr/>
                    <a:lstStyle/>
                    <a:p>
                      <a:pPr algn="ctr" rtl="0"/>
                      <a:r>
                        <a:rPr lang="fa-IR" sz="1800" b="1" dirty="0">
                          <a:solidFill>
                            <a:schemeClr val="tx1">
                              <a:lumMod val="95000"/>
                              <a:lumOff val="5000"/>
                            </a:schemeClr>
                          </a:solidFill>
                        </a:rPr>
                        <a:t>1</a:t>
                      </a:r>
                    </a:p>
                  </a:txBody>
                  <a:tcPr anchor="ctr"/>
                </a:tc>
                <a:extLst>
                  <a:ext uri="{0D108BD9-81ED-4DB2-BD59-A6C34878D82A}">
                    <a16:rowId xmlns:a16="http://schemas.microsoft.com/office/drawing/2014/main" val="1020911881"/>
                  </a:ext>
                </a:extLst>
              </a:tr>
              <a:tr h="486054">
                <a:tc>
                  <a:txBody>
                    <a:bodyPr/>
                    <a:lstStyle/>
                    <a:p>
                      <a:pPr algn="ctr" rtl="0"/>
                      <a:r>
                        <a:rPr lang="en-US" sz="1800" b="1" dirty="0">
                          <a:solidFill>
                            <a:schemeClr val="tx1">
                              <a:lumMod val="95000"/>
                              <a:lumOff val="5000"/>
                            </a:schemeClr>
                          </a:solidFill>
                        </a:rPr>
                        <a:t>6.7</a:t>
                      </a:r>
                      <a:endParaRPr lang="fa-IR" sz="1800" b="1" dirty="0">
                        <a:solidFill>
                          <a:schemeClr val="tx1">
                            <a:lumMod val="95000"/>
                            <a:lumOff val="5000"/>
                          </a:schemeClr>
                        </a:solidFill>
                      </a:endParaRPr>
                    </a:p>
                  </a:txBody>
                  <a:tcPr anchor="ctr"/>
                </a:tc>
                <a:tc>
                  <a:txBody>
                    <a:bodyPr/>
                    <a:lstStyle/>
                    <a:p>
                      <a:pPr algn="ctr" rtl="0"/>
                      <a:r>
                        <a:rPr lang="en-US" sz="1800" b="1" dirty="0">
                          <a:solidFill>
                            <a:schemeClr val="tx1">
                              <a:lumMod val="95000"/>
                              <a:lumOff val="5000"/>
                            </a:schemeClr>
                          </a:solidFill>
                        </a:rPr>
                        <a:t>1.5</a:t>
                      </a:r>
                      <a:endParaRPr lang="fa-IR" sz="1800" b="1" dirty="0">
                        <a:solidFill>
                          <a:schemeClr val="tx1">
                            <a:lumMod val="95000"/>
                            <a:lumOff val="5000"/>
                          </a:schemeClr>
                        </a:solidFill>
                      </a:endParaRPr>
                    </a:p>
                  </a:txBody>
                  <a:tcPr anchor="ctr"/>
                </a:tc>
                <a:extLst>
                  <a:ext uri="{0D108BD9-81ED-4DB2-BD59-A6C34878D82A}">
                    <a16:rowId xmlns:a16="http://schemas.microsoft.com/office/drawing/2014/main" val="801119702"/>
                  </a:ext>
                </a:extLst>
              </a:tr>
              <a:tr h="486054">
                <a:tc>
                  <a:txBody>
                    <a:bodyPr/>
                    <a:lstStyle/>
                    <a:p>
                      <a:pPr algn="ctr" rtl="0"/>
                      <a:r>
                        <a:rPr lang="fa-IR" sz="1800" b="1" dirty="0">
                          <a:solidFill>
                            <a:schemeClr val="tx1">
                              <a:lumMod val="95000"/>
                              <a:lumOff val="5000"/>
                            </a:schemeClr>
                          </a:solidFill>
                        </a:rPr>
                        <a:t>15.9</a:t>
                      </a:r>
                    </a:p>
                  </a:txBody>
                  <a:tcPr anchor="ctr"/>
                </a:tc>
                <a:tc>
                  <a:txBody>
                    <a:bodyPr/>
                    <a:lstStyle/>
                    <a:p>
                      <a:pPr algn="ctr" rtl="0"/>
                      <a:r>
                        <a:rPr lang="fa-IR" sz="1800" b="1" dirty="0">
                          <a:solidFill>
                            <a:schemeClr val="tx1">
                              <a:lumMod val="95000"/>
                              <a:lumOff val="5000"/>
                            </a:schemeClr>
                          </a:solidFill>
                        </a:rPr>
                        <a:t>2</a:t>
                      </a:r>
                    </a:p>
                  </a:txBody>
                  <a:tcPr anchor="ctr"/>
                </a:tc>
                <a:extLst>
                  <a:ext uri="{0D108BD9-81ED-4DB2-BD59-A6C34878D82A}">
                    <a16:rowId xmlns:a16="http://schemas.microsoft.com/office/drawing/2014/main" val="2442820278"/>
                  </a:ext>
                </a:extLst>
              </a:tr>
              <a:tr h="486054">
                <a:tc>
                  <a:txBody>
                    <a:bodyPr/>
                    <a:lstStyle/>
                    <a:p>
                      <a:pPr marL="0" algn="ctr" defTabSz="914400" rtl="0" eaLnBrk="1" latinLnBrk="0" hangingPunct="1"/>
                      <a:r>
                        <a:rPr lang="en-US" sz="1800" b="1" kern="1200" dirty="0">
                          <a:solidFill>
                            <a:schemeClr val="tx1">
                              <a:lumMod val="95000"/>
                              <a:lumOff val="5000"/>
                            </a:schemeClr>
                          </a:solidFill>
                        </a:rPr>
                        <a:t>30.8</a:t>
                      </a:r>
                      <a:endParaRPr lang="fa-IR" sz="18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800" b="1" kern="1200" dirty="0">
                          <a:solidFill>
                            <a:schemeClr val="tx1">
                              <a:lumMod val="95000"/>
                              <a:lumOff val="5000"/>
                            </a:schemeClr>
                          </a:solidFill>
                        </a:rPr>
                        <a:t>2.5</a:t>
                      </a:r>
                      <a:endParaRPr lang="fa-IR" sz="18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756106838"/>
                  </a:ext>
                </a:extLst>
              </a:tr>
              <a:tr h="486054">
                <a:tc>
                  <a:txBody>
                    <a:bodyPr/>
                    <a:lstStyle/>
                    <a:p>
                      <a:pPr marL="0" algn="ctr" defTabSz="914400" rtl="0" eaLnBrk="1" latinLnBrk="0" hangingPunct="1"/>
                      <a:r>
                        <a:rPr lang="en-US" sz="1800" b="1" kern="1200" dirty="0">
                          <a:solidFill>
                            <a:schemeClr val="tx1">
                              <a:lumMod val="95000"/>
                              <a:lumOff val="5000"/>
                            </a:schemeClr>
                          </a:solidFill>
                        </a:rPr>
                        <a:t>50</a:t>
                      </a:r>
                      <a:endParaRPr lang="fa-IR" sz="18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800" b="1" kern="1200" dirty="0">
                          <a:solidFill>
                            <a:schemeClr val="tx1">
                              <a:lumMod val="95000"/>
                              <a:lumOff val="5000"/>
                            </a:schemeClr>
                          </a:solidFill>
                        </a:rPr>
                        <a:t>3</a:t>
                      </a:r>
                      <a:endParaRPr lang="fa-IR" sz="18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538165407"/>
                  </a:ext>
                </a:extLst>
              </a:tr>
              <a:tr h="486054">
                <a:tc>
                  <a:txBody>
                    <a:bodyPr/>
                    <a:lstStyle/>
                    <a:p>
                      <a:pPr marL="0" algn="ctr" defTabSz="914400" rtl="0" eaLnBrk="1" latinLnBrk="0" hangingPunct="1"/>
                      <a:r>
                        <a:rPr lang="en-US" sz="1800" b="1" kern="1200" dirty="0">
                          <a:solidFill>
                            <a:schemeClr val="tx1">
                              <a:lumMod val="95000"/>
                              <a:lumOff val="5000"/>
                            </a:schemeClr>
                          </a:solidFill>
                        </a:rPr>
                        <a:t>84.1</a:t>
                      </a:r>
                      <a:endParaRPr lang="fa-IR" sz="18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800" b="1" kern="1200" dirty="0">
                          <a:solidFill>
                            <a:schemeClr val="tx1">
                              <a:lumMod val="95000"/>
                              <a:lumOff val="5000"/>
                            </a:schemeClr>
                          </a:solidFill>
                        </a:rPr>
                        <a:t>4</a:t>
                      </a:r>
                      <a:endParaRPr lang="fa-IR" sz="18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89764929"/>
                  </a:ext>
                </a:extLst>
              </a:tr>
              <a:tr h="486054">
                <a:tc>
                  <a:txBody>
                    <a:bodyPr/>
                    <a:lstStyle/>
                    <a:p>
                      <a:pPr marL="0" algn="ctr" defTabSz="914400" rtl="0" eaLnBrk="1" latinLnBrk="0" hangingPunct="1"/>
                      <a:r>
                        <a:rPr lang="en-US" sz="1800" b="1" kern="1200" dirty="0">
                          <a:solidFill>
                            <a:schemeClr val="tx1">
                              <a:lumMod val="95000"/>
                              <a:lumOff val="5000"/>
                            </a:schemeClr>
                          </a:solidFill>
                        </a:rPr>
                        <a:t>93.3</a:t>
                      </a:r>
                      <a:endParaRPr lang="fa-IR" sz="18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800" b="1" kern="1200" dirty="0">
                          <a:solidFill>
                            <a:schemeClr val="tx1">
                              <a:lumMod val="95000"/>
                              <a:lumOff val="5000"/>
                            </a:schemeClr>
                          </a:solidFill>
                        </a:rPr>
                        <a:t>4.5</a:t>
                      </a:r>
                      <a:endParaRPr lang="fa-IR" sz="18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544021109"/>
                  </a:ext>
                </a:extLst>
              </a:tr>
              <a:tr h="486054">
                <a:tc>
                  <a:txBody>
                    <a:bodyPr/>
                    <a:lstStyle/>
                    <a:p>
                      <a:pPr marL="0" algn="ctr" defTabSz="914400" rtl="0" eaLnBrk="1" latinLnBrk="0" hangingPunct="1"/>
                      <a:r>
                        <a:rPr lang="en-US" sz="1800" b="1" kern="1200" dirty="0">
                          <a:solidFill>
                            <a:schemeClr val="tx1">
                              <a:lumMod val="95000"/>
                              <a:lumOff val="5000"/>
                            </a:schemeClr>
                          </a:solidFill>
                        </a:rPr>
                        <a:t>97.7</a:t>
                      </a:r>
                      <a:endParaRPr lang="fa-IR" sz="18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800" b="1" kern="1200" dirty="0">
                          <a:solidFill>
                            <a:schemeClr val="tx1">
                              <a:lumMod val="95000"/>
                              <a:lumOff val="5000"/>
                            </a:schemeClr>
                          </a:solidFill>
                        </a:rPr>
                        <a:t>5</a:t>
                      </a:r>
                      <a:endParaRPr lang="fa-IR" sz="18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093747793"/>
                  </a:ext>
                </a:extLst>
              </a:tr>
              <a:tr h="486054">
                <a:tc>
                  <a:txBody>
                    <a:bodyPr/>
                    <a:lstStyle/>
                    <a:p>
                      <a:pPr marL="0" algn="ctr" defTabSz="914400" rtl="0" eaLnBrk="1" latinLnBrk="0" hangingPunct="1"/>
                      <a:r>
                        <a:rPr lang="fa-IR" sz="1800" b="1" kern="1200" dirty="0">
                          <a:solidFill>
                            <a:schemeClr val="tx1">
                              <a:lumMod val="95000"/>
                              <a:lumOff val="5000"/>
                            </a:schemeClr>
                          </a:solidFill>
                        </a:rPr>
                        <a:t>99.4</a:t>
                      </a:r>
                      <a:endParaRPr lang="fa-IR" sz="18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fa-IR" sz="1800" b="1" kern="1200" dirty="0">
                          <a:solidFill>
                            <a:schemeClr val="tx1">
                              <a:lumMod val="95000"/>
                              <a:lumOff val="5000"/>
                            </a:schemeClr>
                          </a:solidFill>
                        </a:rPr>
                        <a:t>5.5</a:t>
                      </a:r>
                      <a:endParaRPr lang="fa-IR" sz="18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2953347000"/>
                  </a:ext>
                </a:extLst>
              </a:tr>
            </a:tbl>
          </a:graphicData>
        </a:graphic>
      </p:graphicFrame>
      <p:sp>
        <p:nvSpPr>
          <p:cNvPr id="5" name="TextBox 4">
            <a:extLst>
              <a:ext uri="{FF2B5EF4-FFF2-40B4-BE49-F238E27FC236}">
                <a16:creationId xmlns:a16="http://schemas.microsoft.com/office/drawing/2014/main" id="{2F36E029-90A6-4771-82FC-618B5EAF6B28}"/>
              </a:ext>
            </a:extLst>
          </p:cNvPr>
          <p:cNvSpPr txBox="1"/>
          <p:nvPr/>
        </p:nvSpPr>
        <p:spPr>
          <a:xfrm flipH="1">
            <a:off x="2783632" y="260648"/>
            <a:ext cx="2268230" cy="646331"/>
          </a:xfrm>
          <a:prstGeom prst="wedgeRectCallout">
            <a:avLst>
              <a:gd name="adj1" fmla="val 81063"/>
              <a:gd name="adj2" fmla="val 37778"/>
            </a:avLst>
          </a:prstGeom>
          <a:solidFill>
            <a:srgbClr val="FF0000"/>
          </a:solidFill>
          <a:ln>
            <a:solidFill>
              <a:schemeClr val="tx1"/>
            </a:solidFill>
          </a:ln>
        </p:spPr>
        <p:txBody>
          <a:bodyPr wrap="square" rtlCol="0">
            <a:spAutoFit/>
          </a:bodyPr>
          <a:lstStyle>
            <a:defPPr>
              <a:defRPr lang="en-US"/>
            </a:defPPr>
            <a:lvl1pPr>
              <a:defRPr b="1"/>
            </a:lvl1pPr>
          </a:lstStyle>
          <a:p>
            <a:pPr algn="ctr"/>
            <a:r>
              <a:rPr lang="en-US" dirty="0">
                <a:solidFill>
                  <a:schemeClr val="bg1"/>
                </a:solidFill>
              </a:rPr>
              <a:t>Probability of False Rejection</a:t>
            </a:r>
          </a:p>
        </p:txBody>
      </p:sp>
      <p:sp>
        <p:nvSpPr>
          <p:cNvPr id="6" name="TextBox 5">
            <a:extLst>
              <a:ext uri="{FF2B5EF4-FFF2-40B4-BE49-F238E27FC236}">
                <a16:creationId xmlns:a16="http://schemas.microsoft.com/office/drawing/2014/main" id="{288444A1-4323-4172-B31F-DD7D1134BD66}"/>
              </a:ext>
            </a:extLst>
          </p:cNvPr>
          <p:cNvSpPr txBox="1"/>
          <p:nvPr/>
        </p:nvSpPr>
        <p:spPr>
          <a:xfrm>
            <a:off x="3953753" y="5518973"/>
            <a:ext cx="774095" cy="646331"/>
          </a:xfrm>
          <a:prstGeom prst="wedgeRectCallout">
            <a:avLst>
              <a:gd name="adj1" fmla="val 83016"/>
              <a:gd name="adj2" fmla="val -76247"/>
            </a:avLst>
          </a:prstGeom>
          <a:solidFill>
            <a:srgbClr val="FF0000"/>
          </a:solidFill>
          <a:ln>
            <a:solidFill>
              <a:schemeClr val="tx1"/>
            </a:solidFill>
          </a:ln>
        </p:spPr>
        <p:txBody>
          <a:bodyPr wrap="square" rtlCol="0">
            <a:spAutoFit/>
          </a:bodyPr>
          <a:lstStyle>
            <a:defPPr>
              <a:defRPr lang="en-US"/>
            </a:defPPr>
            <a:lvl1pPr>
              <a:defRPr b="1"/>
            </a:lvl1pPr>
          </a:lstStyle>
          <a:p>
            <a:pPr algn="ctr"/>
            <a:r>
              <a:rPr lang="en-US" dirty="0" err="1">
                <a:solidFill>
                  <a:schemeClr val="bg1"/>
                </a:solidFill>
              </a:rPr>
              <a:t>Pfr</a:t>
            </a:r>
            <a:endParaRPr lang="en-US" dirty="0">
              <a:solidFill>
                <a:schemeClr val="bg1"/>
              </a:solidFill>
            </a:endParaRPr>
          </a:p>
          <a:p>
            <a:pPr algn="ctr"/>
            <a:r>
              <a:rPr lang="en-US" dirty="0">
                <a:solidFill>
                  <a:schemeClr val="bg1"/>
                </a:solidFill>
              </a:rPr>
              <a:t>0.26%</a:t>
            </a:r>
          </a:p>
        </p:txBody>
      </p:sp>
      <p:cxnSp>
        <p:nvCxnSpPr>
          <p:cNvPr id="8" name="Straight Arrow Connector 7">
            <a:extLst>
              <a:ext uri="{FF2B5EF4-FFF2-40B4-BE49-F238E27FC236}">
                <a16:creationId xmlns:a16="http://schemas.microsoft.com/office/drawing/2014/main" id="{26FE734C-E57E-4B96-B185-EE45C1C1B99B}"/>
              </a:ext>
            </a:extLst>
          </p:cNvPr>
          <p:cNvCxnSpPr>
            <a:cxnSpLocks/>
          </p:cNvCxnSpPr>
          <p:nvPr/>
        </p:nvCxnSpPr>
        <p:spPr>
          <a:xfrm flipV="1">
            <a:off x="8904312" y="2708920"/>
            <a:ext cx="0" cy="27100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45A7-F4A3-4C1A-A1C3-CB0B4F40793D}"/>
              </a:ext>
            </a:extLst>
          </p:cNvPr>
          <p:cNvCxnSpPr>
            <a:cxnSpLocks/>
          </p:cNvCxnSpPr>
          <p:nvPr/>
        </p:nvCxnSpPr>
        <p:spPr>
          <a:xfrm flipH="1">
            <a:off x="4943872" y="2708920"/>
            <a:ext cx="396044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808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righ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500"/>
                                        <p:tgtEl>
                                          <p:spTgt spid="8"/>
                                        </p:tgtEl>
                                      </p:cBhvr>
                                    </p:animEffect>
                                  </p:childTnLst>
                                </p:cTn>
                              </p:par>
                            </p:childTnLst>
                          </p:cTn>
                        </p:par>
                        <p:par>
                          <p:cTn id="28" fill="hold">
                            <p:stCondLst>
                              <p:cond delay="500"/>
                            </p:stCondLst>
                            <p:childTnLst>
                              <p:par>
                                <p:cTn id="29" presetID="22" presetClass="entr" presetSubtype="2" fill="hold" nodeType="afterEffect">
                                  <p:stCondLst>
                                    <p:cond delay="2000"/>
                                  </p:stCondLst>
                                  <p:childTnLst>
                                    <p:set>
                                      <p:cBhvr>
                                        <p:cTn id="30" dur="1" fill="hold">
                                          <p:stCondLst>
                                            <p:cond delay="0"/>
                                          </p:stCondLst>
                                        </p:cTn>
                                        <p:tgtEl>
                                          <p:spTgt spid="9"/>
                                        </p:tgtEl>
                                        <p:attrNameLst>
                                          <p:attrName>style.visibility</p:attrName>
                                        </p:attrNameLst>
                                      </p:cBhvr>
                                      <p:to>
                                        <p:strVal val="visible"/>
                                      </p:to>
                                    </p:set>
                                    <p:animEffect transition="in" filter="wipe(right)">
                                      <p:cBhvr>
                                        <p:cTn id="3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Graphic spid="3" grpId="0">
        <p:bldAsOne/>
      </p:bldGraphic>
      <p:bldP spid="5" grpId="0" animBg="1"/>
      <p:bldP spid="6" grpId="0" animBg="1"/>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40E2FF-6F2B-4179-8EDC-9D8903D6B909}"/>
              </a:ext>
            </a:extLst>
          </p:cNvPr>
          <p:cNvSpPr>
            <a:spLocks noGrp="1"/>
          </p:cNvSpPr>
          <p:nvPr>
            <p:ph type="sldNum" sz="quarter" idx="12"/>
          </p:nvPr>
        </p:nvSpPr>
        <p:spPr/>
        <p:txBody>
          <a:bodyPr/>
          <a:lstStyle/>
          <a:p>
            <a:fld id="{6FAF22BB-B8CB-43B2-9A75-2AB6527143BB}" type="slidenum">
              <a:rPr lang="en-US" smtClean="0"/>
              <a:pPr/>
              <a:t>223</a:t>
            </a:fld>
            <a:endParaRPr lang="en-US"/>
          </a:p>
        </p:txBody>
      </p:sp>
      <p:graphicFrame>
        <p:nvGraphicFramePr>
          <p:cNvPr id="3" name="Chart 2">
            <a:extLst>
              <a:ext uri="{FF2B5EF4-FFF2-40B4-BE49-F238E27FC236}">
                <a16:creationId xmlns:a16="http://schemas.microsoft.com/office/drawing/2014/main" id="{2824FBDA-BC98-4FDB-ACEE-E88EF9103919}"/>
              </a:ext>
            </a:extLst>
          </p:cNvPr>
          <p:cNvGraphicFramePr>
            <a:graphicFrameLocks/>
          </p:cNvGraphicFramePr>
          <p:nvPr>
            <p:extLst>
              <p:ext uri="{D42A27DB-BD31-4B8C-83A1-F6EECF244321}">
                <p14:modId xmlns:p14="http://schemas.microsoft.com/office/powerpoint/2010/main" val="1479857569"/>
              </p:ext>
            </p:extLst>
          </p:nvPr>
        </p:nvGraphicFramePr>
        <p:xfrm>
          <a:off x="4137808" y="1075781"/>
          <a:ext cx="7470576" cy="50422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Table 6">
            <a:extLst>
              <a:ext uri="{FF2B5EF4-FFF2-40B4-BE49-F238E27FC236}">
                <a16:creationId xmlns:a16="http://schemas.microsoft.com/office/drawing/2014/main" id="{E4B927D0-1C67-465C-AEEF-D089FCEF479A}"/>
              </a:ext>
            </a:extLst>
          </p:cNvPr>
          <p:cNvGraphicFramePr>
            <a:graphicFrameLocks noGrp="1"/>
          </p:cNvGraphicFramePr>
          <p:nvPr/>
        </p:nvGraphicFramePr>
        <p:xfrm>
          <a:off x="83352" y="116632"/>
          <a:ext cx="2268232" cy="5832648"/>
        </p:xfrm>
        <a:graphic>
          <a:graphicData uri="http://schemas.openxmlformats.org/drawingml/2006/table">
            <a:tbl>
              <a:tblPr rtl="1" firstRow="1" bandRow="1">
                <a:tableStyleId>{5940675A-B579-460E-94D1-54222C63F5DA}</a:tableStyleId>
              </a:tblPr>
              <a:tblGrid>
                <a:gridCol w="1134116">
                  <a:extLst>
                    <a:ext uri="{9D8B030D-6E8A-4147-A177-3AD203B41FA5}">
                      <a16:colId xmlns:a16="http://schemas.microsoft.com/office/drawing/2014/main" val="1010784808"/>
                    </a:ext>
                  </a:extLst>
                </a:gridCol>
                <a:gridCol w="1134116">
                  <a:extLst>
                    <a:ext uri="{9D8B030D-6E8A-4147-A177-3AD203B41FA5}">
                      <a16:colId xmlns:a16="http://schemas.microsoft.com/office/drawing/2014/main" val="782712723"/>
                    </a:ext>
                  </a:extLst>
                </a:gridCol>
              </a:tblGrid>
              <a:tr h="486054">
                <a:tc>
                  <a:txBody>
                    <a:bodyPr/>
                    <a:lstStyle/>
                    <a:p>
                      <a:pPr algn="ctr" rtl="0"/>
                      <a:r>
                        <a:rPr lang="en-US" sz="1800" b="1" dirty="0">
                          <a:solidFill>
                            <a:schemeClr val="tx1"/>
                          </a:solidFill>
                        </a:rPr>
                        <a:t>%</a:t>
                      </a:r>
                      <a:r>
                        <a:rPr lang="en-US" sz="1800" b="1" dirty="0" err="1">
                          <a:solidFill>
                            <a:schemeClr val="tx1"/>
                          </a:solidFill>
                        </a:rPr>
                        <a:t>P</a:t>
                      </a:r>
                      <a:r>
                        <a:rPr lang="en-US" sz="1800" b="1" baseline="-25000" dirty="0" err="1">
                          <a:solidFill>
                            <a:schemeClr val="tx1"/>
                          </a:solidFill>
                        </a:rPr>
                        <a:t>Reject</a:t>
                      </a:r>
                      <a:endParaRPr lang="fa-IR" sz="1800" b="1" baseline="-25000" dirty="0">
                        <a:solidFill>
                          <a:schemeClr val="tx1"/>
                        </a:solidFill>
                      </a:endParaRPr>
                    </a:p>
                  </a:txBody>
                  <a:tcPr anchor="ctr"/>
                </a:tc>
                <a:tc>
                  <a:txBody>
                    <a:bodyPr/>
                    <a:lstStyle/>
                    <a:p>
                      <a:pPr algn="ctr" rtl="0"/>
                      <a:r>
                        <a:rPr lang="en-US" sz="1800" b="1" dirty="0">
                          <a:solidFill>
                            <a:schemeClr val="tx1"/>
                          </a:solidFill>
                        </a:rPr>
                        <a:t>SE (SD)</a:t>
                      </a:r>
                      <a:endParaRPr lang="fa-IR" sz="1800" b="1" dirty="0">
                        <a:solidFill>
                          <a:schemeClr val="tx1"/>
                        </a:solidFill>
                      </a:endParaRPr>
                    </a:p>
                  </a:txBody>
                  <a:tcPr anchor="ctr"/>
                </a:tc>
                <a:extLst>
                  <a:ext uri="{0D108BD9-81ED-4DB2-BD59-A6C34878D82A}">
                    <a16:rowId xmlns:a16="http://schemas.microsoft.com/office/drawing/2014/main" val="2657922139"/>
                  </a:ext>
                </a:extLst>
              </a:tr>
              <a:tr h="486054">
                <a:tc>
                  <a:txBody>
                    <a:bodyPr/>
                    <a:lstStyle/>
                    <a:p>
                      <a:pPr algn="ctr" rtl="0"/>
                      <a:r>
                        <a:rPr lang="en-US" sz="1800" b="1" dirty="0">
                          <a:solidFill>
                            <a:schemeClr val="tx1">
                              <a:lumMod val="95000"/>
                              <a:lumOff val="5000"/>
                            </a:schemeClr>
                          </a:solidFill>
                        </a:rPr>
                        <a:t>0.26</a:t>
                      </a:r>
                      <a:endParaRPr lang="fa-IR" sz="1800" b="1" dirty="0">
                        <a:solidFill>
                          <a:schemeClr val="tx1">
                            <a:lumMod val="95000"/>
                            <a:lumOff val="5000"/>
                          </a:schemeClr>
                        </a:solidFill>
                      </a:endParaRPr>
                    </a:p>
                  </a:txBody>
                  <a:tcPr anchor="ctr"/>
                </a:tc>
                <a:tc>
                  <a:txBody>
                    <a:bodyPr/>
                    <a:lstStyle/>
                    <a:p>
                      <a:pPr algn="ctr" rtl="0"/>
                      <a:r>
                        <a:rPr lang="en-US" sz="1800" b="1" dirty="0">
                          <a:solidFill>
                            <a:schemeClr val="tx1">
                              <a:lumMod val="95000"/>
                              <a:lumOff val="5000"/>
                            </a:schemeClr>
                          </a:solidFill>
                        </a:rPr>
                        <a:t>0</a:t>
                      </a:r>
                      <a:endParaRPr lang="fa-IR" sz="1800" b="1" dirty="0">
                        <a:solidFill>
                          <a:schemeClr val="tx1">
                            <a:lumMod val="95000"/>
                            <a:lumOff val="5000"/>
                          </a:schemeClr>
                        </a:solidFill>
                      </a:endParaRPr>
                    </a:p>
                  </a:txBody>
                  <a:tcPr anchor="ctr"/>
                </a:tc>
                <a:extLst>
                  <a:ext uri="{0D108BD9-81ED-4DB2-BD59-A6C34878D82A}">
                    <a16:rowId xmlns:a16="http://schemas.microsoft.com/office/drawing/2014/main" val="2175226646"/>
                  </a:ext>
                </a:extLst>
              </a:tr>
              <a:tr h="486054">
                <a:tc>
                  <a:txBody>
                    <a:bodyPr/>
                    <a:lstStyle/>
                    <a:p>
                      <a:pPr algn="ctr" rtl="0"/>
                      <a:r>
                        <a:rPr lang="fa-IR" sz="1800" b="1" dirty="0">
                          <a:solidFill>
                            <a:schemeClr val="tx1">
                              <a:lumMod val="95000"/>
                              <a:lumOff val="5000"/>
                            </a:schemeClr>
                          </a:solidFill>
                        </a:rPr>
                        <a:t>0.62</a:t>
                      </a:r>
                    </a:p>
                  </a:txBody>
                  <a:tcPr anchor="ctr"/>
                </a:tc>
                <a:tc>
                  <a:txBody>
                    <a:bodyPr/>
                    <a:lstStyle/>
                    <a:p>
                      <a:pPr algn="ctr" rtl="0"/>
                      <a:r>
                        <a:rPr lang="fa-IR" sz="1800" b="1" dirty="0">
                          <a:solidFill>
                            <a:schemeClr val="tx1">
                              <a:lumMod val="95000"/>
                              <a:lumOff val="5000"/>
                            </a:schemeClr>
                          </a:solidFill>
                        </a:rPr>
                        <a:t>0.5</a:t>
                      </a:r>
                    </a:p>
                  </a:txBody>
                  <a:tcPr anchor="ctr"/>
                </a:tc>
                <a:extLst>
                  <a:ext uri="{0D108BD9-81ED-4DB2-BD59-A6C34878D82A}">
                    <a16:rowId xmlns:a16="http://schemas.microsoft.com/office/drawing/2014/main" val="1993948671"/>
                  </a:ext>
                </a:extLst>
              </a:tr>
              <a:tr h="486054">
                <a:tc>
                  <a:txBody>
                    <a:bodyPr/>
                    <a:lstStyle/>
                    <a:p>
                      <a:pPr algn="ctr" rtl="0"/>
                      <a:r>
                        <a:rPr lang="fa-IR" sz="1800" b="1" dirty="0">
                          <a:solidFill>
                            <a:schemeClr val="tx1">
                              <a:lumMod val="95000"/>
                              <a:lumOff val="5000"/>
                            </a:schemeClr>
                          </a:solidFill>
                        </a:rPr>
                        <a:t>2.27</a:t>
                      </a:r>
                    </a:p>
                  </a:txBody>
                  <a:tcPr anchor="ctr"/>
                </a:tc>
                <a:tc>
                  <a:txBody>
                    <a:bodyPr/>
                    <a:lstStyle/>
                    <a:p>
                      <a:pPr algn="ctr" rtl="0"/>
                      <a:r>
                        <a:rPr lang="fa-IR" sz="1800" b="1" dirty="0">
                          <a:solidFill>
                            <a:schemeClr val="tx1">
                              <a:lumMod val="95000"/>
                              <a:lumOff val="5000"/>
                            </a:schemeClr>
                          </a:solidFill>
                        </a:rPr>
                        <a:t>1</a:t>
                      </a:r>
                    </a:p>
                  </a:txBody>
                  <a:tcPr anchor="ctr"/>
                </a:tc>
                <a:extLst>
                  <a:ext uri="{0D108BD9-81ED-4DB2-BD59-A6C34878D82A}">
                    <a16:rowId xmlns:a16="http://schemas.microsoft.com/office/drawing/2014/main" val="1020911881"/>
                  </a:ext>
                </a:extLst>
              </a:tr>
              <a:tr h="486054">
                <a:tc>
                  <a:txBody>
                    <a:bodyPr/>
                    <a:lstStyle/>
                    <a:p>
                      <a:pPr algn="ctr" rtl="0"/>
                      <a:r>
                        <a:rPr lang="en-US" sz="1800" b="1" dirty="0">
                          <a:solidFill>
                            <a:schemeClr val="tx1">
                              <a:lumMod val="95000"/>
                              <a:lumOff val="5000"/>
                            </a:schemeClr>
                          </a:solidFill>
                        </a:rPr>
                        <a:t>6.7</a:t>
                      </a:r>
                      <a:endParaRPr lang="fa-IR" sz="1800" b="1" dirty="0">
                        <a:solidFill>
                          <a:schemeClr val="tx1">
                            <a:lumMod val="95000"/>
                            <a:lumOff val="5000"/>
                          </a:schemeClr>
                        </a:solidFill>
                      </a:endParaRPr>
                    </a:p>
                  </a:txBody>
                  <a:tcPr anchor="ctr"/>
                </a:tc>
                <a:tc>
                  <a:txBody>
                    <a:bodyPr/>
                    <a:lstStyle/>
                    <a:p>
                      <a:pPr algn="ctr" rtl="0"/>
                      <a:r>
                        <a:rPr lang="en-US" sz="1800" b="1" dirty="0">
                          <a:solidFill>
                            <a:schemeClr val="tx1">
                              <a:lumMod val="95000"/>
                              <a:lumOff val="5000"/>
                            </a:schemeClr>
                          </a:solidFill>
                        </a:rPr>
                        <a:t>1.5</a:t>
                      </a:r>
                      <a:endParaRPr lang="fa-IR" sz="1800" b="1" dirty="0">
                        <a:solidFill>
                          <a:schemeClr val="tx1">
                            <a:lumMod val="95000"/>
                            <a:lumOff val="5000"/>
                          </a:schemeClr>
                        </a:solidFill>
                      </a:endParaRPr>
                    </a:p>
                  </a:txBody>
                  <a:tcPr anchor="ctr"/>
                </a:tc>
                <a:extLst>
                  <a:ext uri="{0D108BD9-81ED-4DB2-BD59-A6C34878D82A}">
                    <a16:rowId xmlns:a16="http://schemas.microsoft.com/office/drawing/2014/main" val="801119702"/>
                  </a:ext>
                </a:extLst>
              </a:tr>
              <a:tr h="486054">
                <a:tc>
                  <a:txBody>
                    <a:bodyPr/>
                    <a:lstStyle/>
                    <a:p>
                      <a:pPr algn="ctr" rtl="0"/>
                      <a:r>
                        <a:rPr lang="fa-IR" sz="1800" b="1" dirty="0">
                          <a:solidFill>
                            <a:schemeClr val="tx1">
                              <a:lumMod val="95000"/>
                              <a:lumOff val="5000"/>
                            </a:schemeClr>
                          </a:solidFill>
                        </a:rPr>
                        <a:t>15.9</a:t>
                      </a:r>
                    </a:p>
                  </a:txBody>
                  <a:tcPr anchor="ctr"/>
                </a:tc>
                <a:tc>
                  <a:txBody>
                    <a:bodyPr/>
                    <a:lstStyle/>
                    <a:p>
                      <a:pPr algn="ctr" rtl="0"/>
                      <a:r>
                        <a:rPr lang="fa-IR" sz="1800" b="1" dirty="0">
                          <a:solidFill>
                            <a:schemeClr val="tx1">
                              <a:lumMod val="95000"/>
                              <a:lumOff val="5000"/>
                            </a:schemeClr>
                          </a:solidFill>
                        </a:rPr>
                        <a:t>2</a:t>
                      </a:r>
                    </a:p>
                  </a:txBody>
                  <a:tcPr anchor="ctr"/>
                </a:tc>
                <a:extLst>
                  <a:ext uri="{0D108BD9-81ED-4DB2-BD59-A6C34878D82A}">
                    <a16:rowId xmlns:a16="http://schemas.microsoft.com/office/drawing/2014/main" val="2442820278"/>
                  </a:ext>
                </a:extLst>
              </a:tr>
              <a:tr h="486054">
                <a:tc>
                  <a:txBody>
                    <a:bodyPr/>
                    <a:lstStyle/>
                    <a:p>
                      <a:pPr marL="0" algn="ctr" defTabSz="914400" rtl="0" eaLnBrk="1" latinLnBrk="0" hangingPunct="1"/>
                      <a:r>
                        <a:rPr lang="en-US" sz="1800" b="1" kern="1200" dirty="0">
                          <a:solidFill>
                            <a:schemeClr val="tx1">
                              <a:lumMod val="95000"/>
                              <a:lumOff val="5000"/>
                            </a:schemeClr>
                          </a:solidFill>
                        </a:rPr>
                        <a:t>30.8</a:t>
                      </a:r>
                      <a:endParaRPr lang="fa-IR" sz="18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800" b="1" kern="1200" dirty="0">
                          <a:solidFill>
                            <a:schemeClr val="tx1">
                              <a:lumMod val="95000"/>
                              <a:lumOff val="5000"/>
                            </a:schemeClr>
                          </a:solidFill>
                        </a:rPr>
                        <a:t>2.5</a:t>
                      </a:r>
                      <a:endParaRPr lang="fa-IR" sz="18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756106838"/>
                  </a:ext>
                </a:extLst>
              </a:tr>
              <a:tr h="486054">
                <a:tc>
                  <a:txBody>
                    <a:bodyPr/>
                    <a:lstStyle/>
                    <a:p>
                      <a:pPr marL="0" algn="ctr" defTabSz="914400" rtl="0" eaLnBrk="1" latinLnBrk="0" hangingPunct="1"/>
                      <a:r>
                        <a:rPr lang="en-US" sz="1800" b="1" kern="1200" dirty="0">
                          <a:solidFill>
                            <a:schemeClr val="tx1">
                              <a:lumMod val="95000"/>
                              <a:lumOff val="5000"/>
                            </a:schemeClr>
                          </a:solidFill>
                        </a:rPr>
                        <a:t>50</a:t>
                      </a:r>
                      <a:endParaRPr lang="fa-IR" sz="18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800" b="1" kern="1200" dirty="0">
                          <a:solidFill>
                            <a:schemeClr val="tx1">
                              <a:lumMod val="95000"/>
                              <a:lumOff val="5000"/>
                            </a:schemeClr>
                          </a:solidFill>
                        </a:rPr>
                        <a:t>3</a:t>
                      </a:r>
                      <a:endParaRPr lang="fa-IR" sz="18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538165407"/>
                  </a:ext>
                </a:extLst>
              </a:tr>
              <a:tr h="486054">
                <a:tc>
                  <a:txBody>
                    <a:bodyPr/>
                    <a:lstStyle/>
                    <a:p>
                      <a:pPr marL="0" algn="ctr" defTabSz="914400" rtl="0" eaLnBrk="1" latinLnBrk="0" hangingPunct="1"/>
                      <a:r>
                        <a:rPr lang="en-US" sz="1800" b="1" kern="1200" dirty="0">
                          <a:solidFill>
                            <a:schemeClr val="tx1">
                              <a:lumMod val="95000"/>
                              <a:lumOff val="5000"/>
                            </a:schemeClr>
                          </a:solidFill>
                        </a:rPr>
                        <a:t>84.1</a:t>
                      </a:r>
                      <a:endParaRPr lang="fa-IR" sz="18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800" b="1" kern="1200" dirty="0">
                          <a:solidFill>
                            <a:schemeClr val="tx1">
                              <a:lumMod val="95000"/>
                              <a:lumOff val="5000"/>
                            </a:schemeClr>
                          </a:solidFill>
                        </a:rPr>
                        <a:t>4</a:t>
                      </a:r>
                      <a:endParaRPr lang="fa-IR" sz="18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89764929"/>
                  </a:ext>
                </a:extLst>
              </a:tr>
              <a:tr h="486054">
                <a:tc>
                  <a:txBody>
                    <a:bodyPr/>
                    <a:lstStyle/>
                    <a:p>
                      <a:pPr marL="0" algn="ctr" defTabSz="914400" rtl="0" eaLnBrk="1" latinLnBrk="0" hangingPunct="1"/>
                      <a:r>
                        <a:rPr lang="en-US" sz="1800" b="1" kern="1200" dirty="0">
                          <a:solidFill>
                            <a:schemeClr val="tx1">
                              <a:lumMod val="95000"/>
                              <a:lumOff val="5000"/>
                            </a:schemeClr>
                          </a:solidFill>
                        </a:rPr>
                        <a:t>93.3</a:t>
                      </a:r>
                      <a:endParaRPr lang="fa-IR" sz="18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800" b="1" kern="1200" dirty="0">
                          <a:solidFill>
                            <a:schemeClr val="tx1">
                              <a:lumMod val="95000"/>
                              <a:lumOff val="5000"/>
                            </a:schemeClr>
                          </a:solidFill>
                        </a:rPr>
                        <a:t>4.5</a:t>
                      </a:r>
                      <a:endParaRPr lang="fa-IR" sz="18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544021109"/>
                  </a:ext>
                </a:extLst>
              </a:tr>
              <a:tr h="486054">
                <a:tc>
                  <a:txBody>
                    <a:bodyPr/>
                    <a:lstStyle/>
                    <a:p>
                      <a:pPr marL="0" algn="ctr" defTabSz="914400" rtl="0" eaLnBrk="1" latinLnBrk="0" hangingPunct="1"/>
                      <a:r>
                        <a:rPr lang="en-US" sz="1800" b="1" kern="1200" dirty="0">
                          <a:solidFill>
                            <a:schemeClr val="tx1">
                              <a:lumMod val="95000"/>
                              <a:lumOff val="5000"/>
                            </a:schemeClr>
                          </a:solidFill>
                        </a:rPr>
                        <a:t>97.7</a:t>
                      </a:r>
                      <a:endParaRPr lang="fa-IR" sz="18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en-US" sz="1800" b="1" kern="1200" dirty="0">
                          <a:solidFill>
                            <a:schemeClr val="tx1">
                              <a:lumMod val="95000"/>
                              <a:lumOff val="5000"/>
                            </a:schemeClr>
                          </a:solidFill>
                        </a:rPr>
                        <a:t>5</a:t>
                      </a:r>
                      <a:endParaRPr lang="fa-IR" sz="18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3093747793"/>
                  </a:ext>
                </a:extLst>
              </a:tr>
              <a:tr h="486054">
                <a:tc>
                  <a:txBody>
                    <a:bodyPr/>
                    <a:lstStyle/>
                    <a:p>
                      <a:pPr marL="0" algn="ctr" defTabSz="914400" rtl="0" eaLnBrk="1" latinLnBrk="0" hangingPunct="1"/>
                      <a:r>
                        <a:rPr lang="fa-IR" sz="1800" b="1" kern="1200" dirty="0">
                          <a:solidFill>
                            <a:schemeClr val="tx1">
                              <a:lumMod val="95000"/>
                              <a:lumOff val="5000"/>
                            </a:schemeClr>
                          </a:solidFill>
                        </a:rPr>
                        <a:t>99.4</a:t>
                      </a:r>
                      <a:endParaRPr lang="fa-IR" sz="1800" b="1" kern="1200" dirty="0">
                        <a:solidFill>
                          <a:schemeClr val="tx1">
                            <a:lumMod val="95000"/>
                            <a:lumOff val="5000"/>
                          </a:schemeClr>
                        </a:solidFill>
                        <a:latin typeface="+mn-lt"/>
                        <a:ea typeface="+mn-ea"/>
                        <a:cs typeface="+mn-cs"/>
                      </a:endParaRPr>
                    </a:p>
                  </a:txBody>
                  <a:tcPr anchor="ctr"/>
                </a:tc>
                <a:tc>
                  <a:txBody>
                    <a:bodyPr/>
                    <a:lstStyle/>
                    <a:p>
                      <a:pPr marL="0" algn="ctr" defTabSz="914400" rtl="0" eaLnBrk="1" latinLnBrk="0" hangingPunct="1"/>
                      <a:r>
                        <a:rPr lang="fa-IR" sz="1800" b="1" kern="1200" dirty="0">
                          <a:solidFill>
                            <a:schemeClr val="tx1">
                              <a:lumMod val="95000"/>
                              <a:lumOff val="5000"/>
                            </a:schemeClr>
                          </a:solidFill>
                        </a:rPr>
                        <a:t>5.5</a:t>
                      </a:r>
                      <a:endParaRPr lang="fa-IR" sz="1800" b="1" kern="1200" dirty="0">
                        <a:solidFill>
                          <a:schemeClr val="tx1">
                            <a:lumMod val="95000"/>
                            <a:lumOff val="5000"/>
                          </a:schemeClr>
                        </a:solidFill>
                        <a:latin typeface="+mn-lt"/>
                        <a:ea typeface="+mn-ea"/>
                        <a:cs typeface="+mn-cs"/>
                      </a:endParaRPr>
                    </a:p>
                  </a:txBody>
                  <a:tcPr anchor="ctr"/>
                </a:tc>
                <a:extLst>
                  <a:ext uri="{0D108BD9-81ED-4DB2-BD59-A6C34878D82A}">
                    <a16:rowId xmlns:a16="http://schemas.microsoft.com/office/drawing/2014/main" val="2953347000"/>
                  </a:ext>
                </a:extLst>
              </a:tr>
            </a:tbl>
          </a:graphicData>
        </a:graphic>
      </p:graphicFrame>
      <p:cxnSp>
        <p:nvCxnSpPr>
          <p:cNvPr id="8" name="Straight Arrow Connector 7">
            <a:extLst>
              <a:ext uri="{FF2B5EF4-FFF2-40B4-BE49-F238E27FC236}">
                <a16:creationId xmlns:a16="http://schemas.microsoft.com/office/drawing/2014/main" id="{26FE734C-E57E-4B96-B185-EE45C1C1B99B}"/>
              </a:ext>
            </a:extLst>
          </p:cNvPr>
          <p:cNvCxnSpPr>
            <a:cxnSpLocks/>
          </p:cNvCxnSpPr>
          <p:nvPr/>
        </p:nvCxnSpPr>
        <p:spPr>
          <a:xfrm>
            <a:off x="5015880" y="2060848"/>
            <a:ext cx="468052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33545A7-F4A3-4C1A-A1C3-CB0B4F40793D}"/>
              </a:ext>
            </a:extLst>
          </p:cNvPr>
          <p:cNvCxnSpPr>
            <a:cxnSpLocks/>
          </p:cNvCxnSpPr>
          <p:nvPr/>
        </p:nvCxnSpPr>
        <p:spPr>
          <a:xfrm>
            <a:off x="9696400" y="2060848"/>
            <a:ext cx="0" cy="3456384"/>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74734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564" y="184758"/>
            <a:ext cx="10515600" cy="605546"/>
          </a:xfrm>
        </p:spPr>
        <p:txBody>
          <a:bodyPr>
            <a:normAutofit/>
          </a:bodyPr>
          <a:lstStyle/>
          <a:p>
            <a:r>
              <a:rPr lang="en-US" sz="3600" b="1" dirty="0">
                <a:solidFill>
                  <a:srgbClr val="0070C0"/>
                </a:solidFill>
              </a:rPr>
              <a:t>Power Graphs: Tool for choosing appropriate QC</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473" y="1594470"/>
            <a:ext cx="8238817" cy="4858271"/>
          </a:xfrm>
          <a:prstGeom prst="rect">
            <a:avLst/>
          </a:prstGeom>
        </p:spPr>
      </p:pic>
      <p:cxnSp>
        <p:nvCxnSpPr>
          <p:cNvPr id="16" name="Straight Arrow Connector 15"/>
          <p:cNvCxnSpPr/>
          <p:nvPr/>
        </p:nvCxnSpPr>
        <p:spPr>
          <a:xfrm flipV="1">
            <a:off x="6721952" y="5280198"/>
            <a:ext cx="0" cy="5486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4825225" y="5320291"/>
            <a:ext cx="192024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3" name="Oval Callout 22"/>
          <p:cNvSpPr/>
          <p:nvPr/>
        </p:nvSpPr>
        <p:spPr>
          <a:xfrm>
            <a:off x="5104226" y="4469197"/>
            <a:ext cx="1069144" cy="629727"/>
          </a:xfrm>
          <a:prstGeom prst="wedgeEllipseCallout">
            <a:avLst>
              <a:gd name="adj1" fmla="val -72258"/>
              <a:gd name="adj2" fmla="val 757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12%</a:t>
            </a:r>
          </a:p>
        </p:txBody>
      </p:sp>
      <p:sp>
        <p:nvSpPr>
          <p:cNvPr id="26" name="Oval Callout 25"/>
          <p:cNvSpPr/>
          <p:nvPr/>
        </p:nvSpPr>
        <p:spPr>
          <a:xfrm>
            <a:off x="5104226" y="1059091"/>
            <a:ext cx="1395053" cy="629727"/>
          </a:xfrm>
          <a:prstGeom prst="wedgeEllipseCallout">
            <a:avLst>
              <a:gd name="adj1" fmla="val -68029"/>
              <a:gd name="adj2" fmla="val 850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100%</a:t>
            </a:r>
          </a:p>
        </p:txBody>
      </p:sp>
      <p:cxnSp>
        <p:nvCxnSpPr>
          <p:cNvPr id="27" name="Straight Arrow Connector 26"/>
          <p:cNvCxnSpPr/>
          <p:nvPr/>
        </p:nvCxnSpPr>
        <p:spPr>
          <a:xfrm flipV="1">
            <a:off x="8590605" y="2922516"/>
            <a:ext cx="0" cy="29260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4808812" y="2936584"/>
            <a:ext cx="374904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9" name="Oval Callout 28"/>
          <p:cNvSpPr/>
          <p:nvPr/>
        </p:nvSpPr>
        <p:spPr>
          <a:xfrm>
            <a:off x="5104226" y="2109205"/>
            <a:ext cx="1069144" cy="629727"/>
          </a:xfrm>
          <a:prstGeom prst="wedgeEllipseCallout">
            <a:avLst>
              <a:gd name="adj1" fmla="val -72258"/>
              <a:gd name="adj2" fmla="val 757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75%</a:t>
            </a:r>
          </a:p>
        </p:txBody>
      </p:sp>
      <p:sp>
        <p:nvSpPr>
          <p:cNvPr id="30" name="TextBox 29"/>
          <p:cNvSpPr txBox="1"/>
          <p:nvPr/>
        </p:nvSpPr>
        <p:spPr>
          <a:xfrm>
            <a:off x="6505956" y="5768921"/>
            <a:ext cx="562708" cy="307777"/>
          </a:xfrm>
          <a:prstGeom prst="rect">
            <a:avLst/>
          </a:prstGeom>
          <a:noFill/>
        </p:spPr>
        <p:txBody>
          <a:bodyPr wrap="square" rtlCol="0">
            <a:spAutoFit/>
          </a:bodyPr>
          <a:lstStyle/>
          <a:p>
            <a:r>
              <a:rPr lang="en-US" sz="1400" b="1" dirty="0">
                <a:solidFill>
                  <a:schemeClr val="tx1">
                    <a:lumMod val="85000"/>
                    <a:lumOff val="15000"/>
                  </a:schemeClr>
                </a:solidFill>
              </a:rPr>
              <a:t>1.5</a:t>
            </a:r>
            <a:endParaRPr lang="en-US" sz="1600" b="1" dirty="0">
              <a:solidFill>
                <a:schemeClr val="tx1">
                  <a:lumMod val="85000"/>
                  <a:lumOff val="15000"/>
                </a:schemeClr>
              </a:solidFill>
            </a:endParaRPr>
          </a:p>
        </p:txBody>
      </p:sp>
      <p:sp>
        <p:nvSpPr>
          <p:cNvPr id="31" name="TextBox 30"/>
          <p:cNvSpPr txBox="1"/>
          <p:nvPr/>
        </p:nvSpPr>
        <p:spPr>
          <a:xfrm>
            <a:off x="10803627" y="5750120"/>
            <a:ext cx="562708" cy="307777"/>
          </a:xfrm>
          <a:prstGeom prst="rect">
            <a:avLst/>
          </a:prstGeom>
          <a:noFill/>
        </p:spPr>
        <p:txBody>
          <a:bodyPr wrap="square" rtlCol="0">
            <a:spAutoFit/>
          </a:bodyPr>
          <a:lstStyle/>
          <a:p>
            <a:r>
              <a:rPr lang="en-US" sz="1400" b="1" dirty="0">
                <a:solidFill>
                  <a:schemeClr val="tx1">
                    <a:lumMod val="85000"/>
                    <a:lumOff val="15000"/>
                  </a:schemeClr>
                </a:solidFill>
              </a:rPr>
              <a:t>5.0</a:t>
            </a:r>
            <a:endParaRPr lang="en-US" sz="1600" b="1" dirty="0">
              <a:solidFill>
                <a:schemeClr val="tx1">
                  <a:lumMod val="85000"/>
                  <a:lumOff val="15000"/>
                </a:schemeClr>
              </a:solidFill>
            </a:endParaRPr>
          </a:p>
        </p:txBody>
      </p:sp>
      <p:sp>
        <p:nvSpPr>
          <p:cNvPr id="32" name="TextBox 31"/>
          <p:cNvSpPr txBox="1"/>
          <p:nvPr/>
        </p:nvSpPr>
        <p:spPr>
          <a:xfrm>
            <a:off x="186673" y="1146795"/>
            <a:ext cx="2919716" cy="2554545"/>
          </a:xfrm>
          <a:prstGeom prst="rect">
            <a:avLst/>
          </a:prstGeom>
          <a:noFill/>
        </p:spPr>
        <p:txBody>
          <a:bodyPr wrap="square" rtlCol="0">
            <a:spAutoFit/>
          </a:bodyPr>
          <a:lstStyle/>
          <a:p>
            <a:pPr>
              <a:spcAft>
                <a:spcPts val="1200"/>
              </a:spcAft>
            </a:pPr>
            <a:r>
              <a:rPr lang="en-US" sz="2400" b="1" dirty="0"/>
              <a:t>Example</a:t>
            </a:r>
          </a:p>
          <a:p>
            <a:pPr>
              <a:spcAft>
                <a:spcPts val="1200"/>
              </a:spcAft>
            </a:pPr>
            <a:r>
              <a:rPr lang="en-US" sz="2400" b="1" dirty="0"/>
              <a:t>SMa = 2</a:t>
            </a:r>
          </a:p>
          <a:p>
            <a:pPr marL="342900" indent="-342900">
              <a:spcAft>
                <a:spcPts val="1200"/>
              </a:spcAft>
              <a:buFont typeface="+mj-lt"/>
              <a:buAutoNum type="alphaUcPeriod"/>
            </a:pPr>
            <a:r>
              <a:rPr lang="en-US" sz="2400" dirty="0"/>
              <a:t>SM=7, SEcrit=5</a:t>
            </a:r>
          </a:p>
          <a:p>
            <a:pPr marL="342900" indent="-342900">
              <a:spcAft>
                <a:spcPts val="1200"/>
              </a:spcAft>
              <a:buFont typeface="+mj-lt"/>
              <a:buAutoNum type="alphaUcPeriod"/>
            </a:pPr>
            <a:r>
              <a:rPr lang="en-US" sz="2400" dirty="0"/>
              <a:t>SM=5, SEcrit=3</a:t>
            </a:r>
          </a:p>
          <a:p>
            <a:pPr marL="342900" indent="-342900">
              <a:spcAft>
                <a:spcPts val="1200"/>
              </a:spcAft>
              <a:buFont typeface="+mj-lt"/>
              <a:buAutoNum type="alphaUcPeriod"/>
            </a:pPr>
            <a:r>
              <a:rPr lang="en-US" sz="2400" dirty="0"/>
              <a:t>SM=3.5, SEcrit=1.5</a:t>
            </a:r>
          </a:p>
        </p:txBody>
      </p:sp>
      <p:sp>
        <p:nvSpPr>
          <p:cNvPr id="33" name="TextBox 32"/>
          <p:cNvSpPr txBox="1"/>
          <p:nvPr/>
        </p:nvSpPr>
        <p:spPr>
          <a:xfrm rot="16200000">
            <a:off x="1532321" y="3772059"/>
            <a:ext cx="4677173" cy="400110"/>
          </a:xfrm>
          <a:prstGeom prst="rect">
            <a:avLst/>
          </a:prstGeom>
          <a:solidFill>
            <a:schemeClr val="bg1">
              <a:lumMod val="85000"/>
            </a:schemeClr>
          </a:solidFill>
        </p:spPr>
        <p:txBody>
          <a:bodyPr wrap="square" rtlCol="0">
            <a:spAutoFit/>
          </a:bodyPr>
          <a:lstStyle/>
          <a:p>
            <a:pPr algn="ctr"/>
            <a:r>
              <a:rPr lang="en-US" sz="2000" b="1" dirty="0"/>
              <a:t>Probability of  Error Detection, Ped</a:t>
            </a:r>
          </a:p>
        </p:txBody>
      </p:sp>
      <p:sp>
        <p:nvSpPr>
          <p:cNvPr id="34" name="TextBox 33"/>
          <p:cNvSpPr txBox="1"/>
          <p:nvPr/>
        </p:nvSpPr>
        <p:spPr>
          <a:xfrm>
            <a:off x="0" y="3966872"/>
            <a:ext cx="4477993" cy="461665"/>
          </a:xfrm>
          <a:prstGeom prst="rect">
            <a:avLst/>
          </a:prstGeom>
          <a:noFill/>
        </p:spPr>
        <p:txBody>
          <a:bodyPr wrap="square" rtlCol="0">
            <a:spAutoFit/>
          </a:bodyPr>
          <a:lstStyle/>
          <a:p>
            <a:r>
              <a:rPr lang="en-US" sz="2400" b="1" dirty="0"/>
              <a:t>Q:</a:t>
            </a:r>
            <a:r>
              <a:rPr lang="en-US" sz="2400" b="1" dirty="0">
                <a:solidFill>
                  <a:srgbClr val="FF0000"/>
                </a:solidFill>
              </a:rPr>
              <a:t> Appropriate Ped?</a:t>
            </a:r>
          </a:p>
        </p:txBody>
      </p:sp>
      <p:sp>
        <p:nvSpPr>
          <p:cNvPr id="35" name="TextBox 34"/>
          <p:cNvSpPr txBox="1"/>
          <p:nvPr/>
        </p:nvSpPr>
        <p:spPr>
          <a:xfrm>
            <a:off x="0" y="4497090"/>
            <a:ext cx="4477993" cy="461665"/>
          </a:xfrm>
          <a:prstGeom prst="rect">
            <a:avLst/>
          </a:prstGeom>
          <a:noFill/>
        </p:spPr>
        <p:txBody>
          <a:bodyPr wrap="square" rtlCol="0">
            <a:spAutoFit/>
          </a:bodyPr>
          <a:lstStyle/>
          <a:p>
            <a:pPr>
              <a:spcAft>
                <a:spcPts val="1200"/>
              </a:spcAft>
            </a:pPr>
            <a:r>
              <a:rPr lang="en-US" sz="2400" b="1" dirty="0"/>
              <a:t>A: Ped ≥ 90% &amp; Pfr ≤ 5</a:t>
            </a:r>
          </a:p>
        </p:txBody>
      </p:sp>
      <p:sp>
        <p:nvSpPr>
          <p:cNvPr id="36" name="TextBox 35"/>
          <p:cNvSpPr txBox="1"/>
          <p:nvPr/>
        </p:nvSpPr>
        <p:spPr>
          <a:xfrm>
            <a:off x="19471" y="5111163"/>
            <a:ext cx="3590177" cy="830997"/>
          </a:xfrm>
          <a:prstGeom prst="rect">
            <a:avLst/>
          </a:prstGeom>
          <a:noFill/>
        </p:spPr>
        <p:txBody>
          <a:bodyPr wrap="square" rtlCol="0">
            <a:spAutoFit/>
          </a:bodyPr>
          <a:lstStyle/>
          <a:p>
            <a:r>
              <a:rPr lang="en-US" sz="2400" b="1" dirty="0">
                <a:solidFill>
                  <a:srgbClr val="7030A0"/>
                </a:solidFill>
              </a:rPr>
              <a:t>Q: For which performance is this QC appropriate?</a:t>
            </a:r>
          </a:p>
        </p:txBody>
      </p:sp>
      <p:sp>
        <p:nvSpPr>
          <p:cNvPr id="37" name="Oval 36"/>
          <p:cNvSpPr/>
          <p:nvPr/>
        </p:nvSpPr>
        <p:spPr>
          <a:xfrm>
            <a:off x="83369" y="2109205"/>
            <a:ext cx="2833221" cy="629727"/>
          </a:xfrm>
          <a:prstGeom prst="ellipse">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ular Callout 37"/>
          <p:cNvSpPr/>
          <p:nvPr/>
        </p:nvSpPr>
        <p:spPr>
          <a:xfrm>
            <a:off x="2351584" y="6021288"/>
            <a:ext cx="1959522" cy="506946"/>
          </a:xfrm>
          <a:prstGeom prst="wedgeRectCallout">
            <a:avLst>
              <a:gd name="adj1" fmla="val 70653"/>
              <a:gd name="adj2" fmla="val -103987"/>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Pfr = 0.3% </a:t>
            </a:r>
            <a:endParaRPr lang="en-US" sz="1400" b="1" dirty="0">
              <a:solidFill>
                <a:schemeClr val="tx1"/>
              </a:solidFill>
            </a:endParaRPr>
          </a:p>
        </p:txBody>
      </p:sp>
      <p:sp>
        <p:nvSpPr>
          <p:cNvPr id="3" name="TextBox 2"/>
          <p:cNvSpPr txBox="1"/>
          <p:nvPr/>
        </p:nvSpPr>
        <p:spPr>
          <a:xfrm>
            <a:off x="10992151" y="3772059"/>
            <a:ext cx="361773" cy="400110"/>
          </a:xfrm>
          <a:prstGeom prst="rect">
            <a:avLst/>
          </a:prstGeom>
          <a:noFill/>
        </p:spPr>
        <p:txBody>
          <a:bodyPr wrap="square" rtlCol="0">
            <a:spAutoFit/>
          </a:bodyPr>
          <a:lstStyle/>
          <a:p>
            <a:r>
              <a:rPr lang="en-US" sz="2000" b="1" dirty="0"/>
              <a:t>A</a:t>
            </a:r>
          </a:p>
        </p:txBody>
      </p:sp>
      <p:sp>
        <p:nvSpPr>
          <p:cNvPr id="39" name="TextBox 38"/>
          <p:cNvSpPr txBox="1"/>
          <p:nvPr/>
        </p:nvSpPr>
        <p:spPr>
          <a:xfrm>
            <a:off x="8590605" y="4080665"/>
            <a:ext cx="361773" cy="400110"/>
          </a:xfrm>
          <a:prstGeom prst="rect">
            <a:avLst/>
          </a:prstGeom>
          <a:noFill/>
        </p:spPr>
        <p:txBody>
          <a:bodyPr wrap="square" rtlCol="0">
            <a:spAutoFit/>
          </a:bodyPr>
          <a:lstStyle/>
          <a:p>
            <a:r>
              <a:rPr lang="en-US" sz="2000" b="1" dirty="0"/>
              <a:t>B</a:t>
            </a:r>
          </a:p>
        </p:txBody>
      </p:sp>
      <p:sp>
        <p:nvSpPr>
          <p:cNvPr id="40" name="TextBox 39"/>
          <p:cNvSpPr txBox="1"/>
          <p:nvPr/>
        </p:nvSpPr>
        <p:spPr>
          <a:xfrm>
            <a:off x="6745465" y="5368811"/>
            <a:ext cx="361773" cy="400110"/>
          </a:xfrm>
          <a:prstGeom prst="rect">
            <a:avLst/>
          </a:prstGeom>
          <a:noFill/>
        </p:spPr>
        <p:txBody>
          <a:bodyPr wrap="square" rtlCol="0">
            <a:spAutoFit/>
          </a:bodyPr>
          <a:lstStyle/>
          <a:p>
            <a:r>
              <a:rPr lang="en-US" sz="2000" b="1" dirty="0"/>
              <a:t>C</a:t>
            </a:r>
          </a:p>
        </p:txBody>
      </p:sp>
      <p:sp>
        <p:nvSpPr>
          <p:cNvPr id="5" name="TextBox 4"/>
          <p:cNvSpPr txBox="1"/>
          <p:nvPr/>
        </p:nvSpPr>
        <p:spPr>
          <a:xfrm>
            <a:off x="5638798" y="1258299"/>
            <a:ext cx="3477127" cy="400110"/>
          </a:xfrm>
          <a:prstGeom prst="rect">
            <a:avLst/>
          </a:prstGeom>
          <a:noFill/>
        </p:spPr>
        <p:txBody>
          <a:bodyPr wrap="square" rtlCol="0">
            <a:spAutoFit/>
          </a:bodyPr>
          <a:lstStyle/>
          <a:p>
            <a:pPr algn="ctr"/>
            <a:r>
              <a:rPr lang="en-US" sz="2000" b="1" dirty="0"/>
              <a:t>1:3s, N=1, R=1</a:t>
            </a:r>
          </a:p>
        </p:txBody>
      </p:sp>
      <p:sp>
        <p:nvSpPr>
          <p:cNvPr id="6" name="Rectangle 5"/>
          <p:cNvSpPr/>
          <p:nvPr/>
        </p:nvSpPr>
        <p:spPr>
          <a:xfrm>
            <a:off x="9875520" y="4768949"/>
            <a:ext cx="2194560" cy="9811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9831276" y="2330245"/>
            <a:ext cx="134176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9821448" y="2718615"/>
            <a:ext cx="134176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9836196" y="3116819"/>
            <a:ext cx="134176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9826368" y="3460945"/>
            <a:ext cx="134176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9850932" y="3813307"/>
            <a:ext cx="134176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9841104" y="4201677"/>
            <a:ext cx="134176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9855852" y="4599881"/>
            <a:ext cx="134176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9846024" y="4988251"/>
            <a:ext cx="134176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793402" y="5332779"/>
            <a:ext cx="1341762" cy="0"/>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9850932" y="5734151"/>
            <a:ext cx="13417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9821448" y="1961937"/>
            <a:ext cx="134176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V="1">
            <a:off x="9850932" y="1961937"/>
            <a:ext cx="0" cy="381823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10431036" y="1915920"/>
            <a:ext cx="0" cy="381823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10976971" y="1948435"/>
            <a:ext cx="0" cy="3818231"/>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10966548" y="1939688"/>
            <a:ext cx="0" cy="38404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9586454" y="1947189"/>
            <a:ext cx="377556" cy="274320"/>
          </a:xfrm>
          <a:prstGeom prst="line">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907320" y="1945417"/>
            <a:ext cx="1537429" cy="0"/>
          </a:xfrm>
          <a:prstGeom prst="line">
            <a:avLst/>
          </a:prstGeom>
          <a:ln w="28575">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4825225" y="1967824"/>
            <a:ext cx="6035040" cy="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83536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right)">
                                      <p:cBhvr>
                                        <p:cTn id="20" dur="500"/>
                                        <p:tgtEl>
                                          <p:spTgt spid="2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wipe(down)">
                                      <p:cBhvr>
                                        <p:cTn id="30" dur="500"/>
                                        <p:tgtEl>
                                          <p:spTgt spid="27"/>
                                        </p:tgtEl>
                                      </p:cBhvr>
                                    </p:animEffect>
                                  </p:childTnLst>
                                </p:cTn>
                              </p:par>
                            </p:childTnLst>
                          </p:cTn>
                        </p:par>
                        <p:par>
                          <p:cTn id="31" fill="hold">
                            <p:stCondLst>
                              <p:cond delay="500"/>
                            </p:stCondLst>
                            <p:childTnLst>
                              <p:par>
                                <p:cTn id="32" presetID="22" presetClass="entr" presetSubtype="2" fill="hold" nodeType="afterEffect">
                                  <p:stCondLst>
                                    <p:cond delay="2000"/>
                                  </p:stCondLst>
                                  <p:childTnLst>
                                    <p:set>
                                      <p:cBhvr>
                                        <p:cTn id="33" dur="1" fill="hold">
                                          <p:stCondLst>
                                            <p:cond delay="0"/>
                                          </p:stCondLst>
                                        </p:cTn>
                                        <p:tgtEl>
                                          <p:spTgt spid="28"/>
                                        </p:tgtEl>
                                        <p:attrNameLst>
                                          <p:attrName>style.visibility</p:attrName>
                                        </p:attrNameLst>
                                      </p:cBhvr>
                                      <p:to>
                                        <p:strVal val="visible"/>
                                      </p:to>
                                    </p:set>
                                    <p:animEffect transition="in" filter="wipe(right)">
                                      <p:cBhvr>
                                        <p:cTn id="34" dur="500"/>
                                        <p:tgtEl>
                                          <p:spTgt spid="28"/>
                                        </p:tgtEl>
                                      </p:cBhvr>
                                    </p:animEffect>
                                  </p:childTnLst>
                                </p:cTn>
                              </p:par>
                            </p:childTnLst>
                          </p:cTn>
                        </p:par>
                        <p:par>
                          <p:cTn id="35" fill="hold">
                            <p:stCondLst>
                              <p:cond delay="3000"/>
                            </p:stCondLst>
                            <p:childTnLst>
                              <p:par>
                                <p:cTn id="36" presetID="22" presetClass="entr" presetSubtype="1" fill="hold" grpId="0" nodeType="afterEffect">
                                  <p:stCondLst>
                                    <p:cond delay="2000"/>
                                  </p:stCondLst>
                                  <p:childTnLst>
                                    <p:set>
                                      <p:cBhvr>
                                        <p:cTn id="37" dur="1" fill="hold">
                                          <p:stCondLst>
                                            <p:cond delay="0"/>
                                          </p:stCondLst>
                                        </p:cTn>
                                        <p:tgtEl>
                                          <p:spTgt spid="29"/>
                                        </p:tgtEl>
                                        <p:attrNameLst>
                                          <p:attrName>style.visibility</p:attrName>
                                        </p:attrNameLst>
                                      </p:cBhvr>
                                      <p:to>
                                        <p:strVal val="visible"/>
                                      </p:to>
                                    </p:set>
                                    <p:animEffect transition="in" filter="wipe(up)">
                                      <p:cBhvr>
                                        <p:cTn id="38" dur="500"/>
                                        <p:tgtEl>
                                          <p:spTgt spid="29"/>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down)">
                                      <p:cBhvr>
                                        <p:cTn id="41" dur="500"/>
                                        <p:tgtEl>
                                          <p:spTgt spid="39"/>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down)">
                                      <p:cBhvr>
                                        <p:cTn id="46" dur="500"/>
                                        <p:tgtEl>
                                          <p:spTgt spid="16"/>
                                        </p:tgtEl>
                                      </p:cBhvr>
                                    </p:animEffect>
                                  </p:childTnLst>
                                </p:cTn>
                              </p:par>
                            </p:childTnLst>
                          </p:cTn>
                        </p:par>
                        <p:par>
                          <p:cTn id="47" fill="hold">
                            <p:stCondLst>
                              <p:cond delay="500"/>
                            </p:stCondLst>
                            <p:childTnLst>
                              <p:par>
                                <p:cTn id="48" presetID="22" presetClass="entr" presetSubtype="2" fill="hold" nodeType="afterEffect">
                                  <p:stCondLst>
                                    <p:cond delay="200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childTnLst>
                          </p:cTn>
                        </p:par>
                        <p:par>
                          <p:cTn id="51" fill="hold">
                            <p:stCondLst>
                              <p:cond delay="3000"/>
                            </p:stCondLst>
                            <p:childTnLst>
                              <p:par>
                                <p:cTn id="52" presetID="22" presetClass="entr" presetSubtype="1" fill="hold" grpId="0" nodeType="afterEffect">
                                  <p:stCondLst>
                                    <p:cond delay="2000"/>
                                  </p:stCondLst>
                                  <p:childTnLst>
                                    <p:set>
                                      <p:cBhvr>
                                        <p:cTn id="53" dur="1" fill="hold">
                                          <p:stCondLst>
                                            <p:cond delay="0"/>
                                          </p:stCondLst>
                                        </p:cTn>
                                        <p:tgtEl>
                                          <p:spTgt spid="23"/>
                                        </p:tgtEl>
                                        <p:attrNameLst>
                                          <p:attrName>style.visibility</p:attrName>
                                        </p:attrNameLst>
                                      </p:cBhvr>
                                      <p:to>
                                        <p:strVal val="visible"/>
                                      </p:to>
                                    </p:set>
                                    <p:animEffect transition="in" filter="wipe(up)">
                                      <p:cBhvr>
                                        <p:cTn id="54" dur="500"/>
                                        <p:tgtEl>
                                          <p:spTgt spid="23"/>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Effect transition="in" filter="wipe(down)">
                                      <p:cBhvr>
                                        <p:cTn id="57" dur="500"/>
                                        <p:tgtEl>
                                          <p:spTgt spid="40"/>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wipe(left)">
                                      <p:cBhvr>
                                        <p:cTn id="62" dur="500"/>
                                        <p:tgtEl>
                                          <p:spTgt spid="3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wipe(left)">
                                      <p:cBhvr>
                                        <p:cTn id="67" dur="500"/>
                                        <p:tgtEl>
                                          <p:spTgt spid="35"/>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wheel(1)">
                                      <p:cBhvr>
                                        <p:cTn id="77"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6" grpId="0" animBg="1"/>
      <p:bldP spid="29" grpId="0" animBg="1"/>
      <p:bldP spid="32" grpId="0"/>
      <p:bldP spid="34" grpId="0"/>
      <p:bldP spid="35" grpId="0"/>
      <p:bldP spid="36" grpId="0"/>
      <p:bldP spid="37" grpId="0" animBg="1"/>
      <p:bldP spid="3" grpId="0"/>
      <p:bldP spid="39" grpId="0"/>
      <p:bldP spid="40" grpId="0"/>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896" b="-1"/>
          <a:stretch/>
        </p:blipFill>
        <p:spPr>
          <a:xfrm>
            <a:off x="4045634" y="1223889"/>
            <a:ext cx="7748134" cy="4753622"/>
          </a:xfrm>
        </p:spPr>
      </p:pic>
      <p:sp>
        <p:nvSpPr>
          <p:cNvPr id="16" name="TextBox 15"/>
          <p:cNvSpPr txBox="1"/>
          <p:nvPr/>
        </p:nvSpPr>
        <p:spPr>
          <a:xfrm>
            <a:off x="161786" y="1223889"/>
            <a:ext cx="3637327" cy="3231654"/>
          </a:xfrm>
          <a:prstGeom prst="rect">
            <a:avLst/>
          </a:prstGeom>
          <a:noFill/>
        </p:spPr>
        <p:txBody>
          <a:bodyPr wrap="square" rtlCol="0">
            <a:spAutoFit/>
          </a:bodyPr>
          <a:lstStyle/>
          <a:p>
            <a:pPr>
              <a:spcAft>
                <a:spcPts val="1200"/>
              </a:spcAft>
            </a:pPr>
            <a:r>
              <a:rPr lang="en-US" sz="2400" b="1" dirty="0"/>
              <a:t>Example</a:t>
            </a:r>
          </a:p>
          <a:p>
            <a:pPr>
              <a:spcAft>
                <a:spcPts val="1200"/>
              </a:spcAft>
            </a:pPr>
            <a:r>
              <a:rPr lang="en-US" sz="2400" dirty="0"/>
              <a:t>A1C in </a:t>
            </a:r>
            <a:r>
              <a:rPr lang="en-US" sz="2400" b="1" dirty="0">
                <a:solidFill>
                  <a:srgbClr val="FF0000"/>
                </a:solidFill>
              </a:rPr>
              <a:t>routine</a:t>
            </a:r>
            <a:r>
              <a:rPr lang="en-US" sz="2400" dirty="0">
                <a:solidFill>
                  <a:srgbClr val="FF0000"/>
                </a:solidFill>
              </a:rPr>
              <a:t> </a:t>
            </a:r>
            <a:r>
              <a:rPr lang="en-US" sz="2400" dirty="0"/>
              <a:t>testing</a:t>
            </a:r>
          </a:p>
          <a:p>
            <a:pPr>
              <a:spcAft>
                <a:spcPts val="2400"/>
              </a:spcAft>
            </a:pPr>
            <a:r>
              <a:rPr lang="en-US" sz="2400" dirty="0"/>
              <a:t>SMa = 2</a:t>
            </a:r>
          </a:p>
          <a:p>
            <a:pPr marL="342900" indent="-342900">
              <a:spcAft>
                <a:spcPts val="1200"/>
              </a:spcAft>
              <a:buFont typeface="+mj-lt"/>
              <a:buAutoNum type="alphaUcPeriod"/>
            </a:pPr>
            <a:r>
              <a:rPr lang="en-US" sz="2400" b="1" dirty="0">
                <a:solidFill>
                  <a:srgbClr val="7030A0"/>
                </a:solidFill>
              </a:rPr>
              <a:t>SM=7</a:t>
            </a:r>
          </a:p>
          <a:p>
            <a:pPr marL="342900" indent="-342900">
              <a:spcAft>
                <a:spcPts val="1200"/>
              </a:spcAft>
              <a:buFont typeface="+mj-lt"/>
              <a:buAutoNum type="alphaUcPeriod"/>
            </a:pPr>
            <a:r>
              <a:rPr lang="en-US" sz="2400" b="1" dirty="0">
                <a:solidFill>
                  <a:schemeClr val="accent4">
                    <a:lumMod val="50000"/>
                  </a:schemeClr>
                </a:solidFill>
              </a:rPr>
              <a:t>SM=5</a:t>
            </a:r>
          </a:p>
          <a:p>
            <a:pPr marL="342900" indent="-342900">
              <a:spcAft>
                <a:spcPts val="1200"/>
              </a:spcAft>
              <a:buFont typeface="+mj-lt"/>
              <a:buAutoNum type="alphaUcPeriod"/>
            </a:pPr>
            <a:r>
              <a:rPr lang="en-US" sz="2400" b="1" dirty="0">
                <a:solidFill>
                  <a:srgbClr val="FF0000"/>
                </a:solidFill>
              </a:rPr>
              <a:t>SM=3.5</a:t>
            </a:r>
          </a:p>
        </p:txBody>
      </p:sp>
      <p:sp>
        <p:nvSpPr>
          <p:cNvPr id="17" name="TextBox 16"/>
          <p:cNvSpPr txBox="1"/>
          <p:nvPr/>
        </p:nvSpPr>
        <p:spPr>
          <a:xfrm>
            <a:off x="4438004" y="933955"/>
            <a:ext cx="562708" cy="338554"/>
          </a:xfrm>
          <a:prstGeom prst="rect">
            <a:avLst/>
          </a:prstGeom>
          <a:noFill/>
        </p:spPr>
        <p:txBody>
          <a:bodyPr wrap="square" rtlCol="0">
            <a:spAutoFit/>
          </a:bodyPr>
          <a:lstStyle/>
          <a:p>
            <a:pPr algn="ctr"/>
            <a:r>
              <a:rPr lang="en-US" sz="1600" b="1" dirty="0"/>
              <a:t>2.0</a:t>
            </a:r>
            <a:endParaRPr lang="en-US" b="1" dirty="0"/>
          </a:p>
        </p:txBody>
      </p:sp>
      <p:sp>
        <p:nvSpPr>
          <p:cNvPr id="18" name="TextBox 17"/>
          <p:cNvSpPr txBox="1"/>
          <p:nvPr/>
        </p:nvSpPr>
        <p:spPr>
          <a:xfrm>
            <a:off x="5655353" y="933673"/>
            <a:ext cx="562708" cy="338554"/>
          </a:xfrm>
          <a:prstGeom prst="rect">
            <a:avLst/>
          </a:prstGeom>
          <a:noFill/>
        </p:spPr>
        <p:txBody>
          <a:bodyPr wrap="square" rtlCol="0">
            <a:spAutoFit/>
          </a:bodyPr>
          <a:lstStyle/>
          <a:p>
            <a:pPr algn="ctr"/>
            <a:r>
              <a:rPr lang="en-US" sz="1600" b="1" dirty="0"/>
              <a:t>3.0</a:t>
            </a:r>
            <a:endParaRPr lang="en-US" b="1" dirty="0"/>
          </a:p>
        </p:txBody>
      </p:sp>
      <p:sp>
        <p:nvSpPr>
          <p:cNvPr id="19" name="TextBox 18"/>
          <p:cNvSpPr txBox="1"/>
          <p:nvPr/>
        </p:nvSpPr>
        <p:spPr>
          <a:xfrm>
            <a:off x="6863208" y="917386"/>
            <a:ext cx="562708" cy="338554"/>
          </a:xfrm>
          <a:prstGeom prst="rect">
            <a:avLst/>
          </a:prstGeom>
          <a:noFill/>
        </p:spPr>
        <p:txBody>
          <a:bodyPr wrap="square" rtlCol="0">
            <a:spAutoFit/>
          </a:bodyPr>
          <a:lstStyle/>
          <a:p>
            <a:pPr algn="ctr"/>
            <a:r>
              <a:rPr lang="en-US" sz="1600" b="1" dirty="0"/>
              <a:t>4.0</a:t>
            </a:r>
            <a:endParaRPr lang="en-US" b="1" dirty="0"/>
          </a:p>
        </p:txBody>
      </p:sp>
      <p:sp>
        <p:nvSpPr>
          <p:cNvPr id="20" name="TextBox 19"/>
          <p:cNvSpPr txBox="1"/>
          <p:nvPr/>
        </p:nvSpPr>
        <p:spPr>
          <a:xfrm>
            <a:off x="8096882" y="900888"/>
            <a:ext cx="562708" cy="338554"/>
          </a:xfrm>
          <a:prstGeom prst="rect">
            <a:avLst/>
          </a:prstGeom>
          <a:noFill/>
        </p:spPr>
        <p:txBody>
          <a:bodyPr wrap="square" rtlCol="0">
            <a:spAutoFit/>
          </a:bodyPr>
          <a:lstStyle/>
          <a:p>
            <a:pPr algn="ctr"/>
            <a:r>
              <a:rPr lang="en-US" sz="1600" b="1" dirty="0"/>
              <a:t>5.0</a:t>
            </a:r>
            <a:endParaRPr lang="en-US" b="1" dirty="0"/>
          </a:p>
        </p:txBody>
      </p:sp>
      <p:sp>
        <p:nvSpPr>
          <p:cNvPr id="22" name="TextBox 21"/>
          <p:cNvSpPr txBox="1"/>
          <p:nvPr/>
        </p:nvSpPr>
        <p:spPr>
          <a:xfrm>
            <a:off x="10286210" y="837819"/>
            <a:ext cx="562708" cy="338554"/>
          </a:xfrm>
          <a:prstGeom prst="rect">
            <a:avLst/>
          </a:prstGeom>
          <a:noFill/>
        </p:spPr>
        <p:txBody>
          <a:bodyPr wrap="square" rtlCol="0">
            <a:spAutoFit/>
          </a:bodyPr>
          <a:lstStyle/>
          <a:p>
            <a:pPr algn="ctr"/>
            <a:r>
              <a:rPr lang="en-US" sz="1600" b="1" dirty="0"/>
              <a:t>7.0</a:t>
            </a:r>
            <a:endParaRPr lang="en-US" b="1" dirty="0"/>
          </a:p>
        </p:txBody>
      </p:sp>
      <p:sp>
        <p:nvSpPr>
          <p:cNvPr id="23" name="TextBox 22"/>
          <p:cNvSpPr txBox="1"/>
          <p:nvPr/>
        </p:nvSpPr>
        <p:spPr>
          <a:xfrm>
            <a:off x="9332223" y="848033"/>
            <a:ext cx="562708" cy="338554"/>
          </a:xfrm>
          <a:prstGeom prst="rect">
            <a:avLst/>
          </a:prstGeom>
          <a:noFill/>
        </p:spPr>
        <p:txBody>
          <a:bodyPr wrap="square" rtlCol="0">
            <a:spAutoFit/>
          </a:bodyPr>
          <a:lstStyle/>
          <a:p>
            <a:pPr algn="ctr"/>
            <a:r>
              <a:rPr lang="en-US" sz="1600" b="1" dirty="0"/>
              <a:t>6.0</a:t>
            </a:r>
            <a:endParaRPr lang="en-US" b="1" dirty="0"/>
          </a:p>
        </p:txBody>
      </p:sp>
      <p:sp>
        <p:nvSpPr>
          <p:cNvPr id="24" name="TextBox 23"/>
          <p:cNvSpPr txBox="1"/>
          <p:nvPr/>
        </p:nvSpPr>
        <p:spPr>
          <a:xfrm>
            <a:off x="5793878" y="533563"/>
            <a:ext cx="3382716" cy="400110"/>
          </a:xfrm>
          <a:prstGeom prst="rect">
            <a:avLst/>
          </a:prstGeom>
          <a:noFill/>
        </p:spPr>
        <p:txBody>
          <a:bodyPr wrap="square" rtlCol="0">
            <a:spAutoFit/>
          </a:bodyPr>
          <a:lstStyle/>
          <a:p>
            <a:pPr>
              <a:spcAft>
                <a:spcPts val="1200"/>
              </a:spcAft>
            </a:pPr>
            <a:r>
              <a:rPr lang="en-US" sz="2000" b="1" dirty="0"/>
              <a:t>Sigma Scale for SMa = 2</a:t>
            </a:r>
          </a:p>
        </p:txBody>
      </p:sp>
      <p:cxnSp>
        <p:nvCxnSpPr>
          <p:cNvPr id="32" name="Straight Arrow Connector 31"/>
          <p:cNvCxnSpPr/>
          <p:nvPr/>
        </p:nvCxnSpPr>
        <p:spPr>
          <a:xfrm>
            <a:off x="7919701" y="3910817"/>
            <a:ext cx="1828800" cy="1097280"/>
          </a:xfrm>
          <a:prstGeom prst="straightConnector1">
            <a:avLst/>
          </a:prstGeom>
          <a:ln w="5715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848918" y="5008097"/>
            <a:ext cx="534572" cy="3657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10842470" y="2567352"/>
            <a:ext cx="534572" cy="3657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a:off x="8625853" y="1620172"/>
            <a:ext cx="1097280" cy="1371600"/>
          </a:xfrm>
          <a:prstGeom prst="straightConnector1">
            <a:avLst/>
          </a:prstGeom>
          <a:ln w="57150">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625932" y="3446585"/>
            <a:ext cx="1950722"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719358" y="1301183"/>
            <a:ext cx="6415806" cy="393192"/>
          </a:xfrm>
          <a:prstGeom prst="rect">
            <a:avLst/>
          </a:prstGeom>
          <a:solidFill>
            <a:srgbClr val="00B05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Arrow Connector 40"/>
          <p:cNvCxnSpPr/>
          <p:nvPr/>
        </p:nvCxnSpPr>
        <p:spPr>
          <a:xfrm>
            <a:off x="6576654" y="1239442"/>
            <a:ext cx="0" cy="402336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8435934" y="1272227"/>
            <a:ext cx="0" cy="237744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0548432" y="1176373"/>
            <a:ext cx="0" cy="73152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6" name="Title 1"/>
          <p:cNvSpPr>
            <a:spLocks noGrp="1"/>
          </p:cNvSpPr>
          <p:nvPr>
            <p:ph type="title"/>
          </p:nvPr>
        </p:nvSpPr>
        <p:spPr>
          <a:xfrm>
            <a:off x="619564" y="184758"/>
            <a:ext cx="10515600" cy="605546"/>
          </a:xfrm>
        </p:spPr>
        <p:txBody>
          <a:bodyPr>
            <a:normAutofit/>
          </a:bodyPr>
          <a:lstStyle/>
          <a:p>
            <a:r>
              <a:rPr lang="en-US" sz="3600" b="1" dirty="0">
                <a:solidFill>
                  <a:srgbClr val="0070C0"/>
                </a:solidFill>
              </a:rPr>
              <a:t>Power Graphs</a:t>
            </a:r>
          </a:p>
        </p:txBody>
      </p:sp>
      <p:sp>
        <p:nvSpPr>
          <p:cNvPr id="49" name="Oval Callout 48"/>
          <p:cNvSpPr/>
          <p:nvPr/>
        </p:nvSpPr>
        <p:spPr>
          <a:xfrm>
            <a:off x="5018659" y="2567352"/>
            <a:ext cx="1271441" cy="629727"/>
          </a:xfrm>
          <a:prstGeom prst="wedgeEllipseCallout">
            <a:avLst>
              <a:gd name="adj1" fmla="val -72258"/>
              <a:gd name="adj2" fmla="val 757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&lt;50%</a:t>
            </a:r>
          </a:p>
        </p:txBody>
      </p:sp>
      <p:cxnSp>
        <p:nvCxnSpPr>
          <p:cNvPr id="25" name="Straight Connector 24"/>
          <p:cNvCxnSpPr/>
          <p:nvPr/>
        </p:nvCxnSpPr>
        <p:spPr>
          <a:xfrm flipH="1">
            <a:off x="4563809" y="1712663"/>
            <a:ext cx="658368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8644735" y="1393980"/>
            <a:ext cx="1103766" cy="1131062"/>
          </a:xfrm>
          <a:prstGeom prst="straightConnector1">
            <a:avLst/>
          </a:prstGeom>
          <a:ln w="57150">
            <a:solidFill>
              <a:schemeClr val="accent4">
                <a:lumMod val="75000"/>
              </a:schemeClr>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129020" y="675959"/>
            <a:ext cx="1121768" cy="369332"/>
          </a:xfrm>
          <a:prstGeom prst="rect">
            <a:avLst/>
          </a:prstGeom>
          <a:noFill/>
          <a:ln>
            <a:noFill/>
          </a:ln>
        </p:spPr>
        <p:txBody>
          <a:bodyPr wrap="square" rtlCol="0">
            <a:spAutoFit/>
          </a:bodyPr>
          <a:lstStyle>
            <a:defPPr>
              <a:defRPr lang="en-US"/>
            </a:defPPr>
            <a:lvl1pPr>
              <a:defRPr sz="2400" b="1">
                <a:solidFill>
                  <a:srgbClr val="FF0000"/>
                </a:solidFill>
              </a:defRPr>
            </a:lvl1pPr>
          </a:lstStyle>
          <a:p>
            <a:pPr algn="ctr"/>
            <a:r>
              <a:rPr lang="en-US" sz="1800" dirty="0"/>
              <a:t>SMa</a:t>
            </a:r>
          </a:p>
        </p:txBody>
      </p:sp>
      <p:sp>
        <p:nvSpPr>
          <p:cNvPr id="2" name="TextBox 1"/>
          <p:cNvSpPr txBox="1"/>
          <p:nvPr/>
        </p:nvSpPr>
        <p:spPr>
          <a:xfrm>
            <a:off x="10547048" y="1230458"/>
            <a:ext cx="562708" cy="461665"/>
          </a:xfrm>
          <a:prstGeom prst="rect">
            <a:avLst/>
          </a:prstGeom>
          <a:noFill/>
        </p:spPr>
        <p:txBody>
          <a:bodyPr wrap="square" rtlCol="0">
            <a:spAutoFit/>
          </a:bodyPr>
          <a:lstStyle/>
          <a:p>
            <a:r>
              <a:rPr lang="en-US" sz="2400" b="1" dirty="0">
                <a:solidFill>
                  <a:srgbClr val="7030A0"/>
                </a:solidFill>
              </a:rPr>
              <a:t>A</a:t>
            </a:r>
          </a:p>
        </p:txBody>
      </p:sp>
      <p:sp>
        <p:nvSpPr>
          <p:cNvPr id="29" name="TextBox 28"/>
          <p:cNvSpPr txBox="1"/>
          <p:nvPr/>
        </p:nvSpPr>
        <p:spPr>
          <a:xfrm>
            <a:off x="8432895" y="2325861"/>
            <a:ext cx="562708" cy="461665"/>
          </a:xfrm>
          <a:prstGeom prst="rect">
            <a:avLst/>
          </a:prstGeom>
          <a:noFill/>
        </p:spPr>
        <p:txBody>
          <a:bodyPr wrap="square" rtlCol="0">
            <a:spAutoFit/>
          </a:bodyPr>
          <a:lstStyle/>
          <a:p>
            <a:r>
              <a:rPr lang="en-US" sz="2400" b="1" dirty="0">
                <a:solidFill>
                  <a:schemeClr val="accent4">
                    <a:lumMod val="50000"/>
                  </a:schemeClr>
                </a:solidFill>
              </a:rPr>
              <a:t>B</a:t>
            </a:r>
          </a:p>
        </p:txBody>
      </p:sp>
      <p:sp>
        <p:nvSpPr>
          <p:cNvPr id="30" name="TextBox 29"/>
          <p:cNvSpPr txBox="1"/>
          <p:nvPr/>
        </p:nvSpPr>
        <p:spPr>
          <a:xfrm>
            <a:off x="6555218" y="2187847"/>
            <a:ext cx="562708" cy="461665"/>
          </a:xfrm>
          <a:prstGeom prst="rect">
            <a:avLst/>
          </a:prstGeom>
          <a:noFill/>
        </p:spPr>
        <p:txBody>
          <a:bodyPr wrap="square" rtlCol="0">
            <a:spAutoFit/>
          </a:bodyPr>
          <a:lstStyle/>
          <a:p>
            <a:r>
              <a:rPr lang="en-US" sz="2400" b="1" dirty="0">
                <a:solidFill>
                  <a:srgbClr val="FF0000"/>
                </a:solidFill>
              </a:rPr>
              <a:t>C</a:t>
            </a:r>
          </a:p>
        </p:txBody>
      </p:sp>
      <p:sp>
        <p:nvSpPr>
          <p:cNvPr id="6" name="Freeform 5"/>
          <p:cNvSpPr/>
          <p:nvPr/>
        </p:nvSpPr>
        <p:spPr>
          <a:xfrm>
            <a:off x="9594166" y="1280123"/>
            <a:ext cx="548640" cy="295459"/>
          </a:xfrm>
          <a:custGeom>
            <a:avLst/>
            <a:gdLst>
              <a:gd name="connsiteX0" fmla="*/ 0 w 548640"/>
              <a:gd name="connsiteY0" fmla="*/ 295459 h 295459"/>
              <a:gd name="connsiteX1" fmla="*/ 70338 w 548640"/>
              <a:gd name="connsiteY1" fmla="*/ 253256 h 295459"/>
              <a:gd name="connsiteX2" fmla="*/ 154744 w 548640"/>
              <a:gd name="connsiteY2" fmla="*/ 225121 h 295459"/>
              <a:gd name="connsiteX3" fmla="*/ 225083 w 548640"/>
              <a:gd name="connsiteY3" fmla="*/ 182918 h 295459"/>
              <a:gd name="connsiteX4" fmla="*/ 309489 w 548640"/>
              <a:gd name="connsiteY4" fmla="*/ 126647 h 295459"/>
              <a:gd name="connsiteX5" fmla="*/ 351692 w 548640"/>
              <a:gd name="connsiteY5" fmla="*/ 112579 h 295459"/>
              <a:gd name="connsiteX6" fmla="*/ 393895 w 548640"/>
              <a:gd name="connsiteY6" fmla="*/ 84444 h 295459"/>
              <a:gd name="connsiteX7" fmla="*/ 422030 w 548640"/>
              <a:gd name="connsiteY7" fmla="*/ 56308 h 295459"/>
              <a:gd name="connsiteX8" fmla="*/ 464233 w 548640"/>
              <a:gd name="connsiteY8" fmla="*/ 42241 h 295459"/>
              <a:gd name="connsiteX9" fmla="*/ 492369 w 548640"/>
              <a:gd name="connsiteY9" fmla="*/ 14105 h 295459"/>
              <a:gd name="connsiteX10" fmla="*/ 548640 w 548640"/>
              <a:gd name="connsiteY10" fmla="*/ 38 h 29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640" h="295459">
                <a:moveTo>
                  <a:pt x="0" y="295459"/>
                </a:moveTo>
                <a:cubicBezTo>
                  <a:pt x="23446" y="281391"/>
                  <a:pt x="45446" y="264570"/>
                  <a:pt x="70338" y="253256"/>
                </a:cubicBezTo>
                <a:cubicBezTo>
                  <a:pt x="97337" y="240984"/>
                  <a:pt x="154744" y="225121"/>
                  <a:pt x="154744" y="225121"/>
                </a:cubicBezTo>
                <a:cubicBezTo>
                  <a:pt x="217868" y="161997"/>
                  <a:pt x="142903" y="228573"/>
                  <a:pt x="225083" y="182918"/>
                </a:cubicBezTo>
                <a:cubicBezTo>
                  <a:pt x="254642" y="166496"/>
                  <a:pt x="277410" y="137340"/>
                  <a:pt x="309489" y="126647"/>
                </a:cubicBezTo>
                <a:cubicBezTo>
                  <a:pt x="323557" y="121958"/>
                  <a:pt x="338429" y="119211"/>
                  <a:pt x="351692" y="112579"/>
                </a:cubicBezTo>
                <a:cubicBezTo>
                  <a:pt x="366814" y="105018"/>
                  <a:pt x="380693" y="95006"/>
                  <a:pt x="393895" y="84444"/>
                </a:cubicBezTo>
                <a:cubicBezTo>
                  <a:pt x="404252" y="76158"/>
                  <a:pt x="410657" y="63132"/>
                  <a:pt x="422030" y="56308"/>
                </a:cubicBezTo>
                <a:cubicBezTo>
                  <a:pt x="434745" y="48679"/>
                  <a:pt x="450165" y="46930"/>
                  <a:pt x="464233" y="42241"/>
                </a:cubicBezTo>
                <a:cubicBezTo>
                  <a:pt x="473612" y="32862"/>
                  <a:pt x="480996" y="20929"/>
                  <a:pt x="492369" y="14105"/>
                </a:cubicBezTo>
                <a:cubicBezTo>
                  <a:pt x="518286" y="-1445"/>
                  <a:pt x="526301" y="38"/>
                  <a:pt x="548640" y="38"/>
                </a:cubicBezTo>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9594166" y="1280160"/>
            <a:ext cx="351692" cy="112541"/>
          </a:xfrm>
          <a:custGeom>
            <a:avLst/>
            <a:gdLst>
              <a:gd name="connsiteX0" fmla="*/ 0 w 351692"/>
              <a:gd name="connsiteY0" fmla="*/ 112541 h 112541"/>
              <a:gd name="connsiteX1" fmla="*/ 140676 w 351692"/>
              <a:gd name="connsiteY1" fmla="*/ 84406 h 112541"/>
              <a:gd name="connsiteX2" fmla="*/ 168812 w 351692"/>
              <a:gd name="connsiteY2" fmla="*/ 56270 h 112541"/>
              <a:gd name="connsiteX3" fmla="*/ 281353 w 351692"/>
              <a:gd name="connsiteY3" fmla="*/ 28135 h 112541"/>
              <a:gd name="connsiteX4" fmla="*/ 351692 w 351692"/>
              <a:gd name="connsiteY4" fmla="*/ 0 h 112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12541">
                <a:moveTo>
                  <a:pt x="0" y="112541"/>
                </a:moveTo>
                <a:cubicBezTo>
                  <a:pt x="17078" y="110101"/>
                  <a:pt x="109984" y="102822"/>
                  <a:pt x="140676" y="84406"/>
                </a:cubicBezTo>
                <a:cubicBezTo>
                  <a:pt x="152049" y="77582"/>
                  <a:pt x="157439" y="63094"/>
                  <a:pt x="168812" y="56270"/>
                </a:cubicBezTo>
                <a:cubicBezTo>
                  <a:pt x="191778" y="42491"/>
                  <a:pt x="264069" y="32456"/>
                  <a:pt x="281353" y="28135"/>
                </a:cubicBezTo>
                <a:cubicBezTo>
                  <a:pt x="316117" y="19444"/>
                  <a:pt x="322587" y="14551"/>
                  <a:pt x="351692" y="0"/>
                </a:cubicBezTo>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9320882" y="1300852"/>
            <a:ext cx="525212" cy="146847"/>
          </a:xfrm>
          <a:custGeom>
            <a:avLst/>
            <a:gdLst>
              <a:gd name="connsiteX0" fmla="*/ 0 w 351692"/>
              <a:gd name="connsiteY0" fmla="*/ 112541 h 112541"/>
              <a:gd name="connsiteX1" fmla="*/ 140676 w 351692"/>
              <a:gd name="connsiteY1" fmla="*/ 84406 h 112541"/>
              <a:gd name="connsiteX2" fmla="*/ 168812 w 351692"/>
              <a:gd name="connsiteY2" fmla="*/ 56270 h 112541"/>
              <a:gd name="connsiteX3" fmla="*/ 281353 w 351692"/>
              <a:gd name="connsiteY3" fmla="*/ 28135 h 112541"/>
              <a:gd name="connsiteX4" fmla="*/ 351692 w 351692"/>
              <a:gd name="connsiteY4" fmla="*/ 0 h 112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692" h="112541">
                <a:moveTo>
                  <a:pt x="0" y="112541"/>
                </a:moveTo>
                <a:cubicBezTo>
                  <a:pt x="17078" y="110101"/>
                  <a:pt x="109984" y="102822"/>
                  <a:pt x="140676" y="84406"/>
                </a:cubicBezTo>
                <a:cubicBezTo>
                  <a:pt x="152049" y="77582"/>
                  <a:pt x="157439" y="63094"/>
                  <a:pt x="168812" y="56270"/>
                </a:cubicBezTo>
                <a:cubicBezTo>
                  <a:pt x="191778" y="42491"/>
                  <a:pt x="264069" y="32456"/>
                  <a:pt x="281353" y="28135"/>
                </a:cubicBezTo>
                <a:cubicBezTo>
                  <a:pt x="316117" y="19444"/>
                  <a:pt x="322587" y="14551"/>
                  <a:pt x="351692" y="0"/>
                </a:cubicBezTo>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8968721" y="1286784"/>
            <a:ext cx="246616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Freeform 36"/>
          <p:cNvSpPr/>
          <p:nvPr/>
        </p:nvSpPr>
        <p:spPr>
          <a:xfrm>
            <a:off x="9609411" y="1300903"/>
            <a:ext cx="812814" cy="623518"/>
          </a:xfrm>
          <a:custGeom>
            <a:avLst/>
            <a:gdLst>
              <a:gd name="connsiteX0" fmla="*/ 0 w 548640"/>
              <a:gd name="connsiteY0" fmla="*/ 295459 h 295459"/>
              <a:gd name="connsiteX1" fmla="*/ 70338 w 548640"/>
              <a:gd name="connsiteY1" fmla="*/ 253256 h 295459"/>
              <a:gd name="connsiteX2" fmla="*/ 154744 w 548640"/>
              <a:gd name="connsiteY2" fmla="*/ 225121 h 295459"/>
              <a:gd name="connsiteX3" fmla="*/ 225083 w 548640"/>
              <a:gd name="connsiteY3" fmla="*/ 182918 h 295459"/>
              <a:gd name="connsiteX4" fmla="*/ 309489 w 548640"/>
              <a:gd name="connsiteY4" fmla="*/ 126647 h 295459"/>
              <a:gd name="connsiteX5" fmla="*/ 351692 w 548640"/>
              <a:gd name="connsiteY5" fmla="*/ 112579 h 295459"/>
              <a:gd name="connsiteX6" fmla="*/ 393895 w 548640"/>
              <a:gd name="connsiteY6" fmla="*/ 84444 h 295459"/>
              <a:gd name="connsiteX7" fmla="*/ 422030 w 548640"/>
              <a:gd name="connsiteY7" fmla="*/ 56308 h 295459"/>
              <a:gd name="connsiteX8" fmla="*/ 464233 w 548640"/>
              <a:gd name="connsiteY8" fmla="*/ 42241 h 295459"/>
              <a:gd name="connsiteX9" fmla="*/ 492369 w 548640"/>
              <a:gd name="connsiteY9" fmla="*/ 14105 h 295459"/>
              <a:gd name="connsiteX10" fmla="*/ 548640 w 548640"/>
              <a:gd name="connsiteY10" fmla="*/ 38 h 295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8640" h="295459">
                <a:moveTo>
                  <a:pt x="0" y="295459"/>
                </a:moveTo>
                <a:cubicBezTo>
                  <a:pt x="23446" y="281391"/>
                  <a:pt x="45446" y="264570"/>
                  <a:pt x="70338" y="253256"/>
                </a:cubicBezTo>
                <a:cubicBezTo>
                  <a:pt x="97337" y="240984"/>
                  <a:pt x="154744" y="225121"/>
                  <a:pt x="154744" y="225121"/>
                </a:cubicBezTo>
                <a:cubicBezTo>
                  <a:pt x="217868" y="161997"/>
                  <a:pt x="142903" y="228573"/>
                  <a:pt x="225083" y="182918"/>
                </a:cubicBezTo>
                <a:cubicBezTo>
                  <a:pt x="254642" y="166496"/>
                  <a:pt x="277410" y="137340"/>
                  <a:pt x="309489" y="126647"/>
                </a:cubicBezTo>
                <a:cubicBezTo>
                  <a:pt x="323557" y="121958"/>
                  <a:pt x="338429" y="119211"/>
                  <a:pt x="351692" y="112579"/>
                </a:cubicBezTo>
                <a:cubicBezTo>
                  <a:pt x="366814" y="105018"/>
                  <a:pt x="380693" y="95006"/>
                  <a:pt x="393895" y="84444"/>
                </a:cubicBezTo>
                <a:cubicBezTo>
                  <a:pt x="404252" y="76158"/>
                  <a:pt x="410657" y="63132"/>
                  <a:pt x="422030" y="56308"/>
                </a:cubicBezTo>
                <a:cubicBezTo>
                  <a:pt x="434745" y="48679"/>
                  <a:pt x="450165" y="46930"/>
                  <a:pt x="464233" y="42241"/>
                </a:cubicBezTo>
                <a:cubicBezTo>
                  <a:pt x="473612" y="32862"/>
                  <a:pt x="480996" y="20929"/>
                  <a:pt x="492369" y="14105"/>
                </a:cubicBezTo>
                <a:cubicBezTo>
                  <a:pt x="518286" y="-1445"/>
                  <a:pt x="526301" y="38"/>
                  <a:pt x="548640" y="38"/>
                </a:cubicBezTo>
              </a:path>
            </a:pathLst>
          </a:custGeom>
          <a:solidFill>
            <a:schemeClr val="tx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76667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2.29167E-6 -4.44444E-6 L -2.29167E-6 -0.07222 " pathEditMode="relative" rAng="0" ptsTypes="AA">
                                      <p:cBhvr>
                                        <p:cTn id="6" dur="250" accel="50000" decel="50000" autoRev="1" fill="hold">
                                          <p:stCondLst>
                                            <p:cond delay="0"/>
                                          </p:stCondLst>
                                        </p:cTn>
                                        <p:tgtEl>
                                          <p:spTgt spid="24"/>
                                        </p:tgtEl>
                                        <p:attrNameLst>
                                          <p:attrName>ppt_x</p:attrName>
                                          <p:attrName>ppt_y</p:attrName>
                                        </p:attrNameLst>
                                      </p:cBhvr>
                                      <p:rCtr x="0" y="-3611"/>
                                    </p:animMotion>
                                    <p:animRot by="1500000">
                                      <p:cBhvr>
                                        <p:cTn id="7" dur="125" fill="hold">
                                          <p:stCondLst>
                                            <p:cond delay="0"/>
                                          </p:stCondLst>
                                        </p:cTn>
                                        <p:tgtEl>
                                          <p:spTgt spid="24"/>
                                        </p:tgtEl>
                                        <p:attrNameLst>
                                          <p:attrName>r</p:attrName>
                                        </p:attrNameLst>
                                      </p:cBhvr>
                                    </p:animRot>
                                    <p:animRot by="-1500000">
                                      <p:cBhvr>
                                        <p:cTn id="8" dur="125" fill="hold">
                                          <p:stCondLst>
                                            <p:cond delay="125"/>
                                          </p:stCondLst>
                                        </p:cTn>
                                        <p:tgtEl>
                                          <p:spTgt spid="24"/>
                                        </p:tgtEl>
                                        <p:attrNameLst>
                                          <p:attrName>r</p:attrName>
                                        </p:attrNameLst>
                                      </p:cBhvr>
                                    </p:animRot>
                                    <p:animRot by="-1500000">
                                      <p:cBhvr>
                                        <p:cTn id="9" dur="125" fill="hold">
                                          <p:stCondLst>
                                            <p:cond delay="250"/>
                                          </p:stCondLst>
                                        </p:cTn>
                                        <p:tgtEl>
                                          <p:spTgt spid="24"/>
                                        </p:tgtEl>
                                        <p:attrNameLst>
                                          <p:attrName>r</p:attrName>
                                        </p:attrNameLst>
                                      </p:cBhvr>
                                    </p:animRot>
                                    <p:animRot by="1500000">
                                      <p:cBhvr>
                                        <p:cTn id="10" dur="125" fill="hold">
                                          <p:stCondLst>
                                            <p:cond delay="375"/>
                                          </p:stCondLst>
                                        </p:cTn>
                                        <p:tgtEl>
                                          <p:spTgt spid="24"/>
                                        </p:tgtEl>
                                        <p:attrNameLst>
                                          <p:attrName>r</p:attrName>
                                        </p:attrNameLst>
                                      </p:cBhvr>
                                    </p:animRot>
                                  </p:childTnLst>
                                </p:cTn>
                              </p:par>
                            </p:childTnLst>
                          </p:cTn>
                        </p:par>
                        <p:par>
                          <p:cTn id="11" fill="hold">
                            <p:stCondLst>
                              <p:cond delay="1350"/>
                            </p:stCondLst>
                            <p:childTnLst>
                              <p:par>
                                <p:cTn id="12" presetID="3" presetClass="emph" presetSubtype="2" fill="hold" grpId="1" nodeType="afterEffect">
                                  <p:stCondLst>
                                    <p:cond delay="0"/>
                                  </p:stCondLst>
                                  <p:iterate type="lt">
                                    <p:tmPct val="0"/>
                                  </p:iterate>
                                  <p:childTnLst>
                                    <p:animClr clrSpc="rgb" dir="cw">
                                      <p:cBhvr override="childStyle">
                                        <p:cTn id="13" dur="2000" fill="hold"/>
                                        <p:tgtEl>
                                          <p:spTgt spid="24"/>
                                        </p:tgtEl>
                                        <p:attrNameLst>
                                          <p:attrName>style.color</p:attrName>
                                        </p:attrNameLst>
                                      </p:cBhvr>
                                      <p:to>
                                        <a:schemeClr val="accent2"/>
                                      </p:to>
                                    </p:animClr>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par>
                          <p:cTn id="19" fill="hold">
                            <p:stCondLst>
                              <p:cond delay="500"/>
                            </p:stCondLst>
                            <p:childTnLst>
                              <p:par>
                                <p:cTn id="20" presetID="22" presetClass="entr" presetSubtype="4" fill="hold" grpId="0"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up)">
                                      <p:cBhvr>
                                        <p:cTn id="27" dur="500"/>
                                        <p:tgtEl>
                                          <p:spTgt spid="26"/>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up)">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up)">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27"/>
                                        </p:tgtEl>
                                        <p:attrNameLst>
                                          <p:attrName>style.visibility</p:attrName>
                                        </p:attrNameLst>
                                      </p:cBhvr>
                                      <p:to>
                                        <p:strVal val="visible"/>
                                      </p:to>
                                    </p:set>
                                    <p:animEffect transition="in" filter="wipe(up)">
                                      <p:cBhvr>
                                        <p:cTn id="40" dur="500"/>
                                        <p:tgtEl>
                                          <p:spTgt spid="27"/>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up)">
                                      <p:cBhvr>
                                        <p:cTn id="43" dur="500"/>
                                        <p:tgtEl>
                                          <p:spTgt spid="2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childTnLst>
                    </p:cTn>
                  </p:par>
                  <p:par>
                    <p:cTn id="49" fill="hold">
                      <p:stCondLst>
                        <p:cond delay="indefinite"/>
                      </p:stCondLst>
                      <p:childTnLst>
                        <p:par>
                          <p:cTn id="50" fill="hold">
                            <p:stCondLst>
                              <p:cond delay="0"/>
                            </p:stCondLst>
                            <p:childTnLst>
                              <p:par>
                                <p:cTn id="51" presetID="21" presetClass="entr" presetSubtype="1" fill="hold" grpId="0" nodeType="click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heel(1)">
                                      <p:cBhvr>
                                        <p:cTn id="53" dur="2000"/>
                                        <p:tgtEl>
                                          <p:spTgt spid="36"/>
                                        </p:tgtEl>
                                      </p:cBhvr>
                                    </p:animEffect>
                                  </p:childTnLst>
                                </p:cTn>
                              </p:par>
                            </p:childTnLst>
                          </p:cTn>
                        </p:par>
                        <p:par>
                          <p:cTn id="54" fill="hold">
                            <p:stCondLst>
                              <p:cond delay="2000"/>
                            </p:stCondLst>
                            <p:childTnLst>
                              <p:par>
                                <p:cTn id="55" presetID="21" presetClass="entr" presetSubtype="1"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wheel(1)">
                                      <p:cBhvr>
                                        <p:cTn id="57" dur="2000"/>
                                        <p:tgtEl>
                                          <p:spTgt spid="38"/>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nodeType="click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wipe(up)">
                                      <p:cBhvr>
                                        <p:cTn id="62" dur="500"/>
                                        <p:tgtEl>
                                          <p:spTgt spid="39"/>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nodeType="clickEffect">
                                  <p:stCondLst>
                                    <p:cond delay="0"/>
                                  </p:stCondLst>
                                  <p:childTnLst>
                                    <p:set>
                                      <p:cBhvr>
                                        <p:cTn id="66" dur="1" fill="hold">
                                          <p:stCondLst>
                                            <p:cond delay="0"/>
                                          </p:stCondLst>
                                        </p:cTn>
                                        <p:tgtEl>
                                          <p:spTgt spid="41"/>
                                        </p:tgtEl>
                                        <p:attrNameLst>
                                          <p:attrName>style.visibility</p:attrName>
                                        </p:attrNameLst>
                                      </p:cBhvr>
                                      <p:to>
                                        <p:strVal val="visible"/>
                                      </p:to>
                                    </p:set>
                                    <p:animEffect transition="in" filter="wipe(up)">
                                      <p:cBhvr>
                                        <p:cTn id="67" dur="500"/>
                                        <p:tgtEl>
                                          <p:spTgt spid="41"/>
                                        </p:tgtEl>
                                      </p:cBhvr>
                                    </p:animEffect>
                                  </p:childTnLst>
                                </p:cTn>
                              </p:par>
                              <p:par>
                                <p:cTn id="68" presetID="22" presetClass="entr" presetSubtype="1" fill="hold" grpId="0"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up)">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2"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wipe(right)">
                                      <p:cBhvr>
                                        <p:cTn id="75" dur="500"/>
                                        <p:tgtEl>
                                          <p:spTgt spid="42"/>
                                        </p:tgtEl>
                                      </p:cBhvr>
                                    </p:animEffect>
                                  </p:childTnLst>
                                </p:cTn>
                              </p:par>
                            </p:childTnLst>
                          </p:cTn>
                        </p:par>
                        <p:par>
                          <p:cTn id="76" fill="hold">
                            <p:stCondLst>
                              <p:cond delay="500"/>
                            </p:stCondLst>
                            <p:childTnLst>
                              <p:par>
                                <p:cTn id="77" presetID="22" presetClass="entr" presetSubtype="1" fill="hold" grpId="0"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up)">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36" grpId="0" animBg="1"/>
      <p:bldP spid="38" grpId="0" animBg="1"/>
      <p:bldP spid="44" grpId="0" animBg="1"/>
      <p:bldP spid="49" grpId="0" animBg="1"/>
      <p:bldP spid="2" grpId="0"/>
      <p:bldP spid="29" grpId="0"/>
      <p:bldP spid="30"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7896" b="-1"/>
          <a:stretch/>
        </p:blipFill>
        <p:spPr>
          <a:xfrm>
            <a:off x="4045634" y="1223889"/>
            <a:ext cx="7748134" cy="4753622"/>
          </a:xfrm>
        </p:spPr>
      </p:pic>
      <p:sp>
        <p:nvSpPr>
          <p:cNvPr id="16" name="TextBox 15"/>
          <p:cNvSpPr txBox="1"/>
          <p:nvPr/>
        </p:nvSpPr>
        <p:spPr>
          <a:xfrm>
            <a:off x="161787" y="1223889"/>
            <a:ext cx="2919716" cy="3231654"/>
          </a:xfrm>
          <a:prstGeom prst="rect">
            <a:avLst/>
          </a:prstGeom>
          <a:noFill/>
        </p:spPr>
        <p:txBody>
          <a:bodyPr wrap="square" rtlCol="0">
            <a:spAutoFit/>
          </a:bodyPr>
          <a:lstStyle/>
          <a:p>
            <a:pPr>
              <a:spcAft>
                <a:spcPts val="1200"/>
              </a:spcAft>
            </a:pPr>
            <a:r>
              <a:rPr lang="en-US" sz="2400" b="1" dirty="0"/>
              <a:t>Example</a:t>
            </a:r>
          </a:p>
          <a:p>
            <a:pPr>
              <a:spcAft>
                <a:spcPts val="1200"/>
              </a:spcAft>
            </a:pPr>
            <a:r>
              <a:rPr lang="en-US" sz="2400" dirty="0"/>
              <a:t>A1C in</a:t>
            </a:r>
          </a:p>
          <a:p>
            <a:pPr>
              <a:spcAft>
                <a:spcPts val="2400"/>
              </a:spcAft>
            </a:pPr>
            <a:r>
              <a:rPr lang="en-US" sz="2400" dirty="0"/>
              <a:t>SMa =</a:t>
            </a:r>
          </a:p>
          <a:p>
            <a:pPr marL="342900" indent="-342900">
              <a:spcAft>
                <a:spcPts val="1200"/>
              </a:spcAft>
              <a:buFont typeface="+mj-lt"/>
              <a:buAutoNum type="alphaUcPeriod"/>
            </a:pPr>
            <a:r>
              <a:rPr lang="en-US" sz="2400" b="1" dirty="0">
                <a:solidFill>
                  <a:srgbClr val="7030A0"/>
                </a:solidFill>
              </a:rPr>
              <a:t>SM=7</a:t>
            </a:r>
          </a:p>
          <a:p>
            <a:pPr marL="342900" indent="-342900">
              <a:spcAft>
                <a:spcPts val="1200"/>
              </a:spcAft>
              <a:buFont typeface="+mj-lt"/>
              <a:buAutoNum type="alphaUcPeriod"/>
            </a:pPr>
            <a:r>
              <a:rPr lang="en-US" sz="2400" b="1" dirty="0">
                <a:solidFill>
                  <a:schemeClr val="accent4">
                    <a:lumMod val="50000"/>
                  </a:schemeClr>
                </a:solidFill>
              </a:rPr>
              <a:t>SM=5</a:t>
            </a:r>
          </a:p>
          <a:p>
            <a:pPr marL="342900" indent="-342900">
              <a:spcAft>
                <a:spcPts val="1200"/>
              </a:spcAft>
              <a:buFont typeface="+mj-lt"/>
              <a:buAutoNum type="alphaUcPeriod"/>
            </a:pPr>
            <a:r>
              <a:rPr lang="en-US" sz="2400" b="1" dirty="0">
                <a:solidFill>
                  <a:srgbClr val="FF0000"/>
                </a:solidFill>
              </a:rPr>
              <a:t>SM=3.5</a:t>
            </a:r>
          </a:p>
        </p:txBody>
      </p:sp>
      <p:sp>
        <p:nvSpPr>
          <p:cNvPr id="19" name="TextBox 18"/>
          <p:cNvSpPr txBox="1"/>
          <p:nvPr/>
        </p:nvSpPr>
        <p:spPr>
          <a:xfrm>
            <a:off x="4435630" y="917386"/>
            <a:ext cx="562708" cy="338554"/>
          </a:xfrm>
          <a:prstGeom prst="rect">
            <a:avLst/>
          </a:prstGeom>
          <a:noFill/>
        </p:spPr>
        <p:txBody>
          <a:bodyPr wrap="square" rtlCol="0">
            <a:spAutoFit/>
          </a:bodyPr>
          <a:lstStyle/>
          <a:p>
            <a:pPr algn="ctr"/>
            <a:r>
              <a:rPr lang="en-US" sz="1600" b="1" dirty="0">
                <a:solidFill>
                  <a:srgbClr val="FF0000"/>
                </a:solidFill>
              </a:rPr>
              <a:t>4.0</a:t>
            </a:r>
            <a:endParaRPr lang="en-US" b="1" dirty="0">
              <a:solidFill>
                <a:srgbClr val="FF0000"/>
              </a:solidFill>
            </a:endParaRPr>
          </a:p>
        </p:txBody>
      </p:sp>
      <p:sp>
        <p:nvSpPr>
          <p:cNvPr id="20" name="TextBox 19"/>
          <p:cNvSpPr txBox="1"/>
          <p:nvPr/>
        </p:nvSpPr>
        <p:spPr>
          <a:xfrm>
            <a:off x="5669304" y="900888"/>
            <a:ext cx="562708" cy="338554"/>
          </a:xfrm>
          <a:prstGeom prst="rect">
            <a:avLst/>
          </a:prstGeom>
          <a:noFill/>
        </p:spPr>
        <p:txBody>
          <a:bodyPr wrap="square" rtlCol="0">
            <a:spAutoFit/>
          </a:bodyPr>
          <a:lstStyle/>
          <a:p>
            <a:pPr algn="ctr"/>
            <a:r>
              <a:rPr lang="en-US" sz="1600" b="1" dirty="0"/>
              <a:t>5.0</a:t>
            </a:r>
            <a:endParaRPr lang="en-US" b="1" dirty="0"/>
          </a:p>
        </p:txBody>
      </p:sp>
      <p:sp>
        <p:nvSpPr>
          <p:cNvPr id="22" name="TextBox 21"/>
          <p:cNvSpPr txBox="1"/>
          <p:nvPr/>
        </p:nvSpPr>
        <p:spPr>
          <a:xfrm>
            <a:off x="8152554" y="903135"/>
            <a:ext cx="562708" cy="338554"/>
          </a:xfrm>
          <a:prstGeom prst="rect">
            <a:avLst/>
          </a:prstGeom>
          <a:noFill/>
        </p:spPr>
        <p:txBody>
          <a:bodyPr wrap="square" rtlCol="0">
            <a:spAutoFit/>
          </a:bodyPr>
          <a:lstStyle/>
          <a:p>
            <a:pPr algn="ctr"/>
            <a:r>
              <a:rPr lang="en-US" sz="1600" b="1" dirty="0"/>
              <a:t>7.0</a:t>
            </a:r>
            <a:endParaRPr lang="en-US" b="1" dirty="0"/>
          </a:p>
        </p:txBody>
      </p:sp>
      <p:sp>
        <p:nvSpPr>
          <p:cNvPr id="23" name="TextBox 22"/>
          <p:cNvSpPr txBox="1"/>
          <p:nvPr/>
        </p:nvSpPr>
        <p:spPr>
          <a:xfrm>
            <a:off x="6904645" y="913349"/>
            <a:ext cx="562708" cy="338554"/>
          </a:xfrm>
          <a:prstGeom prst="rect">
            <a:avLst/>
          </a:prstGeom>
          <a:noFill/>
        </p:spPr>
        <p:txBody>
          <a:bodyPr wrap="square" rtlCol="0">
            <a:spAutoFit/>
          </a:bodyPr>
          <a:lstStyle/>
          <a:p>
            <a:pPr algn="ctr"/>
            <a:r>
              <a:rPr lang="en-US" sz="1600" b="1" dirty="0"/>
              <a:t>6.0</a:t>
            </a:r>
            <a:endParaRPr lang="en-US" b="1" dirty="0"/>
          </a:p>
        </p:txBody>
      </p:sp>
      <p:sp>
        <p:nvSpPr>
          <p:cNvPr id="24" name="TextBox 23"/>
          <p:cNvSpPr txBox="1"/>
          <p:nvPr/>
        </p:nvSpPr>
        <p:spPr>
          <a:xfrm>
            <a:off x="5793878" y="533563"/>
            <a:ext cx="3382716" cy="400110"/>
          </a:xfrm>
          <a:prstGeom prst="rect">
            <a:avLst/>
          </a:prstGeom>
          <a:noFill/>
        </p:spPr>
        <p:txBody>
          <a:bodyPr wrap="square" rtlCol="0">
            <a:spAutoFit/>
          </a:bodyPr>
          <a:lstStyle/>
          <a:p>
            <a:pPr>
              <a:spcAft>
                <a:spcPts val="1200"/>
              </a:spcAft>
            </a:pPr>
            <a:r>
              <a:rPr lang="en-US" sz="2000" b="1" dirty="0"/>
              <a:t>Sigma Scale for SMa = 2</a:t>
            </a:r>
          </a:p>
        </p:txBody>
      </p:sp>
      <p:cxnSp>
        <p:nvCxnSpPr>
          <p:cNvPr id="39" name="Straight Arrow Connector 38"/>
          <p:cNvCxnSpPr/>
          <p:nvPr/>
        </p:nvCxnSpPr>
        <p:spPr>
          <a:xfrm>
            <a:off x="8625853" y="1620172"/>
            <a:ext cx="1097280" cy="1371600"/>
          </a:xfrm>
          <a:prstGeom prst="straightConnector1">
            <a:avLst/>
          </a:prstGeom>
          <a:ln w="5715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4679018" y="4556927"/>
            <a:ext cx="129600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44" name="Rectangle 43"/>
          <p:cNvSpPr/>
          <p:nvPr/>
        </p:nvSpPr>
        <p:spPr>
          <a:xfrm>
            <a:off x="4719358" y="1315251"/>
            <a:ext cx="6415806" cy="365760"/>
          </a:xfrm>
          <a:prstGeom prst="rect">
            <a:avLst/>
          </a:prstGeom>
          <a:solidFill>
            <a:srgbClr val="00B050">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a:off x="5950658" y="1255940"/>
            <a:ext cx="0" cy="4104000"/>
          </a:xfrm>
          <a:prstGeom prst="straightConnector1">
            <a:avLst/>
          </a:prstGeom>
          <a:ln w="57150">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8412311" y="1283431"/>
            <a:ext cx="0" cy="241200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6" name="Title 1"/>
          <p:cNvSpPr>
            <a:spLocks noGrp="1"/>
          </p:cNvSpPr>
          <p:nvPr>
            <p:ph type="title"/>
          </p:nvPr>
        </p:nvSpPr>
        <p:spPr>
          <a:xfrm>
            <a:off x="619564" y="184758"/>
            <a:ext cx="10515600" cy="605546"/>
          </a:xfrm>
        </p:spPr>
        <p:txBody>
          <a:bodyPr>
            <a:normAutofit/>
          </a:bodyPr>
          <a:lstStyle/>
          <a:p>
            <a:r>
              <a:rPr lang="en-US" sz="3600" b="1" dirty="0">
                <a:solidFill>
                  <a:srgbClr val="0070C0"/>
                </a:solidFill>
              </a:rPr>
              <a:t>Power Graphs</a:t>
            </a:r>
          </a:p>
        </p:txBody>
      </p:sp>
      <p:sp>
        <p:nvSpPr>
          <p:cNvPr id="49" name="Oval Callout 48"/>
          <p:cNvSpPr/>
          <p:nvPr/>
        </p:nvSpPr>
        <p:spPr>
          <a:xfrm>
            <a:off x="3042314" y="3475341"/>
            <a:ext cx="1256656" cy="629727"/>
          </a:xfrm>
          <a:prstGeom prst="wedgeEllipseCallout">
            <a:avLst>
              <a:gd name="adj1" fmla="val 79489"/>
              <a:gd name="adj2" fmla="val 1120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&lt;20%</a:t>
            </a:r>
          </a:p>
        </p:txBody>
      </p:sp>
      <p:cxnSp>
        <p:nvCxnSpPr>
          <p:cNvPr id="25" name="Straight Connector 24"/>
          <p:cNvCxnSpPr/>
          <p:nvPr/>
        </p:nvCxnSpPr>
        <p:spPr>
          <a:xfrm flipH="1">
            <a:off x="4563809" y="1712663"/>
            <a:ext cx="6583680"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975367" y="1753799"/>
            <a:ext cx="2024743" cy="461665"/>
          </a:xfrm>
          <a:prstGeom prst="rect">
            <a:avLst/>
          </a:prstGeom>
          <a:noFill/>
          <a:ln>
            <a:noFill/>
          </a:ln>
        </p:spPr>
        <p:txBody>
          <a:bodyPr wrap="square" rtlCol="0">
            <a:spAutoFit/>
          </a:bodyPr>
          <a:lstStyle/>
          <a:p>
            <a:r>
              <a:rPr lang="en-US" sz="2400" b="1" dirty="0">
                <a:solidFill>
                  <a:srgbClr val="FF0000"/>
                </a:solidFill>
              </a:rPr>
              <a:t>Clinical Trials</a:t>
            </a:r>
          </a:p>
        </p:txBody>
      </p:sp>
      <p:sp>
        <p:nvSpPr>
          <p:cNvPr id="3" name="TextBox 2"/>
          <p:cNvSpPr txBox="1"/>
          <p:nvPr/>
        </p:nvSpPr>
        <p:spPr>
          <a:xfrm>
            <a:off x="990773" y="2275502"/>
            <a:ext cx="359229" cy="461665"/>
          </a:xfrm>
          <a:prstGeom prst="rect">
            <a:avLst/>
          </a:prstGeom>
          <a:noFill/>
          <a:ln>
            <a:noFill/>
          </a:ln>
        </p:spPr>
        <p:txBody>
          <a:bodyPr wrap="square" rtlCol="0">
            <a:spAutoFit/>
          </a:bodyPr>
          <a:lstStyle>
            <a:defPPr>
              <a:defRPr lang="en-US"/>
            </a:defPPr>
            <a:lvl1pPr>
              <a:defRPr sz="2400" b="1">
                <a:solidFill>
                  <a:srgbClr val="FF0000"/>
                </a:solidFill>
              </a:defRPr>
            </a:lvl1pPr>
          </a:lstStyle>
          <a:p>
            <a:r>
              <a:rPr lang="en-US" dirty="0"/>
              <a:t>4</a:t>
            </a:r>
          </a:p>
        </p:txBody>
      </p:sp>
      <p:pic>
        <p:nvPicPr>
          <p:cNvPr id="28" name="Picture 27"/>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8124" t="7529"/>
          <a:stretch/>
        </p:blipFill>
        <p:spPr>
          <a:xfrm flipV="1">
            <a:off x="1621645" y="3681590"/>
            <a:ext cx="720996" cy="725657"/>
          </a:xfrm>
          <a:prstGeom prst="rect">
            <a:avLst/>
          </a:prstGeom>
        </p:spPr>
      </p:pic>
      <p:sp>
        <p:nvSpPr>
          <p:cNvPr id="29" name="TextBox 28"/>
          <p:cNvSpPr txBox="1"/>
          <p:nvPr/>
        </p:nvSpPr>
        <p:spPr>
          <a:xfrm>
            <a:off x="9306466" y="924903"/>
            <a:ext cx="562708" cy="338554"/>
          </a:xfrm>
          <a:prstGeom prst="rect">
            <a:avLst/>
          </a:prstGeom>
          <a:noFill/>
        </p:spPr>
        <p:txBody>
          <a:bodyPr wrap="square" rtlCol="0">
            <a:spAutoFit/>
          </a:bodyPr>
          <a:lstStyle/>
          <a:p>
            <a:pPr algn="ctr"/>
            <a:r>
              <a:rPr lang="en-US" sz="1600" b="1" dirty="0"/>
              <a:t>8.0</a:t>
            </a:r>
            <a:endParaRPr lang="en-US" b="1" dirty="0"/>
          </a:p>
        </p:txBody>
      </p:sp>
      <p:cxnSp>
        <p:nvCxnSpPr>
          <p:cNvPr id="33" name="Straight Arrow Connector 32"/>
          <p:cNvCxnSpPr/>
          <p:nvPr/>
        </p:nvCxnSpPr>
        <p:spPr>
          <a:xfrm>
            <a:off x="8644735" y="1393980"/>
            <a:ext cx="1103766" cy="1131062"/>
          </a:xfrm>
          <a:prstGeom prst="straightConnector1">
            <a:avLst/>
          </a:prstGeom>
          <a:ln w="57150">
            <a:solidFill>
              <a:srgbClr val="7030A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29020" y="675959"/>
            <a:ext cx="1121768" cy="369332"/>
          </a:xfrm>
          <a:prstGeom prst="rect">
            <a:avLst/>
          </a:prstGeom>
          <a:noFill/>
          <a:ln>
            <a:noFill/>
          </a:ln>
        </p:spPr>
        <p:txBody>
          <a:bodyPr wrap="square" rtlCol="0">
            <a:spAutoFit/>
          </a:bodyPr>
          <a:lstStyle>
            <a:defPPr>
              <a:defRPr lang="en-US"/>
            </a:defPPr>
            <a:lvl1pPr>
              <a:defRPr sz="2400" b="1">
                <a:solidFill>
                  <a:srgbClr val="FF0000"/>
                </a:solidFill>
              </a:defRPr>
            </a:lvl1pPr>
          </a:lstStyle>
          <a:p>
            <a:pPr algn="ctr"/>
            <a:r>
              <a:rPr lang="en-US" sz="1800" dirty="0">
                <a:solidFill>
                  <a:schemeClr val="tx1"/>
                </a:solidFill>
              </a:rPr>
              <a:t>SMa</a:t>
            </a:r>
          </a:p>
        </p:txBody>
      </p:sp>
    </p:spTree>
    <p:extLst>
      <p:ext uri="{BB962C8B-B14F-4D97-AF65-F5344CB8AC3E}">
        <p14:creationId xmlns:p14="http://schemas.microsoft.com/office/powerpoint/2010/main" val="69626458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par>
                          <p:cTn id="12" fill="hold">
                            <p:stCondLst>
                              <p:cond delay="1000"/>
                            </p:stCondLst>
                            <p:childTnLst>
                              <p:par>
                                <p:cTn id="13" presetID="8" presetClass="emph" presetSubtype="0" fill="hold" grpId="1" nodeType="afterEffect">
                                  <p:stCondLst>
                                    <p:cond delay="0"/>
                                  </p:stCondLst>
                                  <p:childTnLst>
                                    <p:animRot by="21600000">
                                      <p:cBhvr>
                                        <p:cTn id="14" dur="2000" fill="hold"/>
                                        <p:tgtEl>
                                          <p:spTgt spid="3"/>
                                        </p:tgtEl>
                                        <p:attrNameLst>
                                          <p:attrName>r</p:attrName>
                                        </p:attrNameLst>
                                      </p:cBhvr>
                                    </p:animRot>
                                  </p:childTnLst>
                                </p:cTn>
                              </p:par>
                            </p:childTnLst>
                          </p:cTn>
                        </p:par>
                        <p:par>
                          <p:cTn id="15" fill="hold">
                            <p:stCondLst>
                              <p:cond delay="3000"/>
                            </p:stCondLst>
                            <p:childTnLst>
                              <p:par>
                                <p:cTn id="16" presetID="8" presetClass="emph" presetSubtype="0" fill="hold" grpId="2" nodeType="afterEffect">
                                  <p:stCondLst>
                                    <p:cond delay="0"/>
                                  </p:stCondLst>
                                  <p:childTnLst>
                                    <p:animRot by="21600000">
                                      <p:cBhvr>
                                        <p:cTn id="17" dur="2000" fill="hold"/>
                                        <p:tgtEl>
                                          <p:spTgt spid="3"/>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down)">
                                      <p:cBhvr>
                                        <p:cTn id="22" dur="580">
                                          <p:stCondLst>
                                            <p:cond delay="0"/>
                                          </p:stCondLst>
                                        </p:cTn>
                                        <p:tgtEl>
                                          <p:spTgt spid="28"/>
                                        </p:tgtEl>
                                      </p:cBhvr>
                                    </p:animEffect>
                                    <p:anim calcmode="lin" valueType="num">
                                      <p:cBhvr>
                                        <p:cTn id="2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8" dur="26">
                                          <p:stCondLst>
                                            <p:cond delay="650"/>
                                          </p:stCondLst>
                                        </p:cTn>
                                        <p:tgtEl>
                                          <p:spTgt spid="28"/>
                                        </p:tgtEl>
                                      </p:cBhvr>
                                      <p:to x="100000" y="60000"/>
                                    </p:animScale>
                                    <p:animScale>
                                      <p:cBhvr>
                                        <p:cTn id="29" dur="166" decel="50000">
                                          <p:stCondLst>
                                            <p:cond delay="676"/>
                                          </p:stCondLst>
                                        </p:cTn>
                                        <p:tgtEl>
                                          <p:spTgt spid="28"/>
                                        </p:tgtEl>
                                      </p:cBhvr>
                                      <p:to x="100000" y="100000"/>
                                    </p:animScale>
                                    <p:animScale>
                                      <p:cBhvr>
                                        <p:cTn id="30" dur="26">
                                          <p:stCondLst>
                                            <p:cond delay="1312"/>
                                          </p:stCondLst>
                                        </p:cTn>
                                        <p:tgtEl>
                                          <p:spTgt spid="28"/>
                                        </p:tgtEl>
                                      </p:cBhvr>
                                      <p:to x="100000" y="80000"/>
                                    </p:animScale>
                                    <p:animScale>
                                      <p:cBhvr>
                                        <p:cTn id="31" dur="166" decel="50000">
                                          <p:stCondLst>
                                            <p:cond delay="1338"/>
                                          </p:stCondLst>
                                        </p:cTn>
                                        <p:tgtEl>
                                          <p:spTgt spid="28"/>
                                        </p:tgtEl>
                                      </p:cBhvr>
                                      <p:to x="100000" y="100000"/>
                                    </p:animScale>
                                    <p:animScale>
                                      <p:cBhvr>
                                        <p:cTn id="32" dur="26">
                                          <p:stCondLst>
                                            <p:cond delay="1642"/>
                                          </p:stCondLst>
                                        </p:cTn>
                                        <p:tgtEl>
                                          <p:spTgt spid="28"/>
                                        </p:tgtEl>
                                      </p:cBhvr>
                                      <p:to x="100000" y="90000"/>
                                    </p:animScale>
                                    <p:animScale>
                                      <p:cBhvr>
                                        <p:cTn id="33" dur="166" decel="50000">
                                          <p:stCondLst>
                                            <p:cond delay="1668"/>
                                          </p:stCondLst>
                                        </p:cTn>
                                        <p:tgtEl>
                                          <p:spTgt spid="28"/>
                                        </p:tgtEl>
                                      </p:cBhvr>
                                      <p:to x="100000" y="100000"/>
                                    </p:animScale>
                                    <p:animScale>
                                      <p:cBhvr>
                                        <p:cTn id="34" dur="26">
                                          <p:stCondLst>
                                            <p:cond delay="1808"/>
                                          </p:stCondLst>
                                        </p:cTn>
                                        <p:tgtEl>
                                          <p:spTgt spid="28"/>
                                        </p:tgtEl>
                                      </p:cBhvr>
                                      <p:to x="100000" y="95000"/>
                                    </p:animScale>
                                    <p:animScale>
                                      <p:cBhvr>
                                        <p:cTn id="35" dur="166" decel="50000">
                                          <p:stCondLst>
                                            <p:cond delay="1834"/>
                                          </p:stCondLst>
                                        </p:cTn>
                                        <p:tgtEl>
                                          <p:spTgt spid="28"/>
                                        </p:tgtEl>
                                      </p:cBhvr>
                                      <p:to x="100000" y="100000"/>
                                    </p:animScale>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left)">
                                      <p:cBhvr>
                                        <p:cTn id="40" dur="500"/>
                                        <p:tgtEl>
                                          <p:spTgt spid="19"/>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left)">
                                      <p:cBhvr>
                                        <p:cTn id="44" dur="500"/>
                                        <p:tgtEl>
                                          <p:spTgt spid="20"/>
                                        </p:tgtEl>
                                      </p:cBhvr>
                                    </p:animEffect>
                                  </p:childTnLst>
                                </p:cTn>
                              </p:par>
                            </p:childTnLst>
                          </p:cTn>
                        </p:par>
                        <p:par>
                          <p:cTn id="45" fill="hold">
                            <p:stCondLst>
                              <p:cond delay="1000"/>
                            </p:stCondLst>
                            <p:childTnLst>
                              <p:par>
                                <p:cTn id="46" presetID="22" presetClass="entr" presetSubtype="8" fill="hold" grpId="0" nodeType="after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wipe(left)">
                                      <p:cBhvr>
                                        <p:cTn id="48" dur="500"/>
                                        <p:tgtEl>
                                          <p:spTgt spid="23"/>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childTnLst>
                          </p:cTn>
                        </p:par>
                        <p:par>
                          <p:cTn id="53" fill="hold">
                            <p:stCondLst>
                              <p:cond delay="200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up)">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left)">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1" fill="hold" nodeType="click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ipe(up)">
                                      <p:cBhvr>
                                        <p:cTn id="76" dur="500"/>
                                        <p:tgtEl>
                                          <p:spTgt spid="27"/>
                                        </p:tgtEl>
                                      </p:cBhvr>
                                    </p:animEffect>
                                  </p:childTnLst>
                                </p:cTn>
                              </p:par>
                            </p:childTnLst>
                          </p:cTn>
                        </p:par>
                        <p:par>
                          <p:cTn id="77" fill="hold">
                            <p:stCondLst>
                              <p:cond delay="500"/>
                            </p:stCondLst>
                            <p:childTnLst>
                              <p:par>
                                <p:cTn id="78" presetID="22" presetClass="entr" presetSubtype="2" fill="hold" nodeType="afterEffect">
                                  <p:stCondLst>
                                    <p:cond delay="3000"/>
                                  </p:stCondLst>
                                  <p:childTnLst>
                                    <p:set>
                                      <p:cBhvr>
                                        <p:cTn id="79" dur="1" fill="hold">
                                          <p:stCondLst>
                                            <p:cond delay="0"/>
                                          </p:stCondLst>
                                        </p:cTn>
                                        <p:tgtEl>
                                          <p:spTgt spid="42"/>
                                        </p:tgtEl>
                                        <p:attrNameLst>
                                          <p:attrName>style.visibility</p:attrName>
                                        </p:attrNameLst>
                                      </p:cBhvr>
                                      <p:to>
                                        <p:strVal val="visible"/>
                                      </p:to>
                                    </p:set>
                                    <p:animEffect transition="in" filter="wipe(right)">
                                      <p:cBhvr>
                                        <p:cTn id="80" dur="500"/>
                                        <p:tgtEl>
                                          <p:spTgt spid="42"/>
                                        </p:tgtEl>
                                      </p:cBhvr>
                                    </p:animEffect>
                                  </p:childTnLst>
                                </p:cTn>
                              </p:par>
                            </p:childTnLst>
                          </p:cTn>
                        </p:par>
                        <p:par>
                          <p:cTn id="81" fill="hold">
                            <p:stCondLst>
                              <p:cond delay="4000"/>
                            </p:stCondLst>
                            <p:childTnLst>
                              <p:par>
                                <p:cTn id="82" presetID="22" presetClass="entr" presetSubtype="1" fill="hold" grpId="0" nodeType="afterEffect">
                                  <p:stCondLst>
                                    <p:cond delay="3000"/>
                                  </p:stCondLst>
                                  <p:childTnLst>
                                    <p:set>
                                      <p:cBhvr>
                                        <p:cTn id="83" dur="1" fill="hold">
                                          <p:stCondLst>
                                            <p:cond delay="0"/>
                                          </p:stCondLst>
                                        </p:cTn>
                                        <p:tgtEl>
                                          <p:spTgt spid="49"/>
                                        </p:tgtEl>
                                        <p:attrNameLst>
                                          <p:attrName>style.visibility</p:attrName>
                                        </p:attrNameLst>
                                      </p:cBhvr>
                                      <p:to>
                                        <p:strVal val="visible"/>
                                      </p:to>
                                    </p:set>
                                    <p:animEffect transition="in" filter="wipe(up)">
                                      <p:cBhvr>
                                        <p:cTn id="8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2" grpId="0"/>
      <p:bldP spid="23" grpId="0"/>
      <p:bldP spid="49" grpId="0" animBg="1"/>
      <p:bldP spid="2" grpId="0"/>
      <p:bldP spid="3" grpId="0"/>
      <p:bldP spid="3" grpId="1"/>
      <p:bldP spid="3" grpId="2"/>
      <p:bldP spid="29" grpId="0"/>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564" y="184758"/>
            <a:ext cx="10515600" cy="605546"/>
          </a:xfrm>
        </p:spPr>
        <p:txBody>
          <a:bodyPr>
            <a:normAutofit/>
          </a:bodyPr>
          <a:lstStyle/>
          <a:p>
            <a:pPr algn="r" rtl="1"/>
            <a:r>
              <a:rPr lang="fa-IR" sz="3600" b="1" dirty="0"/>
              <a:t>نمودار توان</a:t>
            </a:r>
            <a:endParaRPr lang="en-US" sz="3600" b="1"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053" b="-1"/>
          <a:stretch/>
        </p:blipFill>
        <p:spPr>
          <a:xfrm>
            <a:off x="4045634" y="762001"/>
            <a:ext cx="7748134" cy="5215510"/>
          </a:xfrm>
        </p:spPr>
      </p:pic>
      <p:sp>
        <p:nvSpPr>
          <p:cNvPr id="5" name="Rectangular Callout 4"/>
          <p:cNvSpPr/>
          <p:nvPr/>
        </p:nvSpPr>
        <p:spPr>
          <a:xfrm>
            <a:off x="3032338" y="4667898"/>
            <a:ext cx="815927" cy="450167"/>
          </a:xfrm>
          <a:prstGeom prst="wedgeRectCallout">
            <a:avLst>
              <a:gd name="adj1" fmla="val 136130"/>
              <a:gd name="adj2" fmla="val 7264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t>Pfr </a:t>
            </a:r>
            <a:endParaRPr lang="en-US" b="1" dirty="0"/>
          </a:p>
        </p:txBody>
      </p:sp>
      <p:cxnSp>
        <p:nvCxnSpPr>
          <p:cNvPr id="7" name="Straight Arrow Connector 6"/>
          <p:cNvCxnSpPr/>
          <p:nvPr/>
        </p:nvCxnSpPr>
        <p:spPr>
          <a:xfrm flipV="1">
            <a:off x="7807567" y="1322362"/>
            <a:ext cx="0" cy="4107765"/>
          </a:xfrm>
          <a:prstGeom prst="straightConnector1">
            <a:avLst/>
          </a:prstGeom>
          <a:ln w="57150">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3" name="Rounded Rectangular Callout 2"/>
          <p:cNvSpPr/>
          <p:nvPr/>
        </p:nvSpPr>
        <p:spPr>
          <a:xfrm>
            <a:off x="9551963" y="1888760"/>
            <a:ext cx="2125374" cy="494675"/>
          </a:xfrm>
          <a:prstGeom prst="wedgeRoundRectCallout">
            <a:avLst>
              <a:gd name="adj1" fmla="val -122856"/>
              <a:gd name="adj2" fmla="val -106489"/>
              <a:gd name="adj3" fmla="val 16667"/>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ular Callout 10"/>
          <p:cNvSpPr/>
          <p:nvPr/>
        </p:nvSpPr>
        <p:spPr>
          <a:xfrm>
            <a:off x="9551962" y="4892982"/>
            <a:ext cx="2125375" cy="464233"/>
          </a:xfrm>
          <a:prstGeom prst="wedgeRoundRectCallout">
            <a:avLst>
              <a:gd name="adj1" fmla="val -123474"/>
              <a:gd name="adj2" fmla="val -233377"/>
              <a:gd name="adj3" fmla="val 16667"/>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5359788" y="1613180"/>
            <a:ext cx="1406767" cy="369332"/>
          </a:xfrm>
          <a:prstGeom prst="rect">
            <a:avLst/>
          </a:prstGeom>
          <a:solidFill>
            <a:schemeClr val="bg1"/>
          </a:solidFill>
        </p:spPr>
        <p:txBody>
          <a:bodyPr wrap="square" rtlCol="0">
            <a:spAutoFit/>
          </a:bodyPr>
          <a:lstStyle>
            <a:defPPr>
              <a:defRPr lang="en-US"/>
            </a:defPPr>
            <a:lvl1pPr algn="ctr">
              <a:defRPr b="1">
                <a:solidFill>
                  <a:srgbClr val="FF0000"/>
                </a:solidFill>
              </a:defRPr>
            </a:lvl1pPr>
          </a:lstStyle>
          <a:p>
            <a:r>
              <a:rPr lang="en-US" dirty="0"/>
              <a:t>Ped = 95%</a:t>
            </a:r>
          </a:p>
        </p:txBody>
      </p:sp>
      <p:sp>
        <p:nvSpPr>
          <p:cNvPr id="12" name="TextBox 11"/>
          <p:cNvSpPr txBox="1"/>
          <p:nvPr/>
        </p:nvSpPr>
        <p:spPr>
          <a:xfrm>
            <a:off x="5026265" y="3513490"/>
            <a:ext cx="1406767" cy="369332"/>
          </a:xfrm>
          <a:prstGeom prst="rect">
            <a:avLst/>
          </a:prstGeom>
          <a:solidFill>
            <a:schemeClr val="bg1"/>
          </a:solidFill>
        </p:spPr>
        <p:txBody>
          <a:bodyPr wrap="square" rtlCol="0">
            <a:spAutoFit/>
          </a:bodyPr>
          <a:lstStyle/>
          <a:p>
            <a:pPr algn="ctr"/>
            <a:r>
              <a:rPr lang="en-US" b="1" dirty="0">
                <a:solidFill>
                  <a:srgbClr val="FF0000"/>
                </a:solidFill>
              </a:rPr>
              <a:t>Ped = 35%</a:t>
            </a:r>
          </a:p>
        </p:txBody>
      </p:sp>
      <p:cxnSp>
        <p:nvCxnSpPr>
          <p:cNvPr id="14" name="Straight Connector 13"/>
          <p:cNvCxnSpPr/>
          <p:nvPr/>
        </p:nvCxnSpPr>
        <p:spPr>
          <a:xfrm>
            <a:off x="4638237" y="1536535"/>
            <a:ext cx="322560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694099" y="3967804"/>
            <a:ext cx="3225602"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90541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par>
                          <p:cTn id="16" fill="hold">
                            <p:stCondLst>
                              <p:cond delay="1500"/>
                            </p:stCondLst>
                            <p:childTnLst>
                              <p:par>
                                <p:cTn id="17" presetID="16" presetClass="entr" presetSubtype="21"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barn(inVertical)">
                                      <p:cBhvr>
                                        <p:cTn id="19" dur="500"/>
                                        <p:tgtEl>
                                          <p:spTgt spid="14"/>
                                        </p:tgtEl>
                                      </p:cBhvr>
                                    </p:animEffect>
                                  </p:childTnLst>
                                </p:cTn>
                              </p:par>
                            </p:childTnLst>
                          </p:cTn>
                        </p:par>
                        <p:par>
                          <p:cTn id="20" fill="hold">
                            <p:stCondLst>
                              <p:cond delay="2000"/>
                            </p:stCondLst>
                            <p:childTnLst>
                              <p:par>
                                <p:cTn id="21" presetID="16" presetClass="entr" presetSubtype="21" fill="hold" grpId="0"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arn(inVertical)">
                                      <p:cBhvr>
                                        <p:cTn id="23" dur="500"/>
                                        <p:tgtEl>
                                          <p:spTgt spid="6"/>
                                        </p:tgtEl>
                                      </p:cBhvr>
                                    </p:animEffect>
                                  </p:childTnLst>
                                </p:cTn>
                              </p:par>
                            </p:childTnLst>
                          </p:cTn>
                        </p:par>
                        <p:par>
                          <p:cTn id="24" fill="hold">
                            <p:stCondLst>
                              <p:cond delay="2500"/>
                            </p:stCondLst>
                            <p:childTnLst>
                              <p:par>
                                <p:cTn id="25" presetID="16" presetClass="entr" presetSubtype="21"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par>
                          <p:cTn id="28" fill="hold">
                            <p:stCondLst>
                              <p:cond delay="3000"/>
                            </p:stCondLst>
                            <p:childTnLst>
                              <p:par>
                                <p:cTn id="29" presetID="16" presetClass="entr" presetSubtype="2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6" grpId="0" animBg="1"/>
      <p:bldP spid="12" grpId="0" animBg="1"/>
    </p:bldLst>
  </p:timing>
</p:sld>
</file>

<file path=ppt/slides/slide2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859450"/>
            <a:ext cx="9153646" cy="764441"/>
          </a:xfrm>
          <a:gradFill flip="none" rotWithShape="1">
            <a:gsLst>
              <a:gs pos="0">
                <a:schemeClr val="accent1">
                  <a:tint val="1000"/>
                  <a:satMod val="255000"/>
                </a:schemeClr>
              </a:gs>
              <a:gs pos="55000">
                <a:schemeClr val="accent1">
                  <a:tint val="12000"/>
                  <a:satMod val="255000"/>
                </a:schemeClr>
              </a:gs>
              <a:gs pos="100000">
                <a:schemeClr val="accent1">
                  <a:tint val="45000"/>
                  <a:satMod val="250000"/>
                </a:schemeClr>
              </a:gs>
            </a:gsLst>
            <a:lin ang="10800000" scaled="1"/>
            <a:tileRect/>
          </a:gradFill>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dirty="0"/>
              <a:t>CLSI C24-A3.</a:t>
            </a:r>
            <a:r>
              <a:rPr lang="en-US" sz="2100" dirty="0"/>
              <a:t> Statistical Quality Control for Quantitative Measurement Procedures. 2006</a:t>
            </a:r>
            <a:endParaRPr lang="en-US" dirty="0"/>
          </a:p>
        </p:txBody>
      </p:sp>
      <p:pic>
        <p:nvPicPr>
          <p:cNvPr id="5" name="Content Placeholder 4"/>
          <p:cNvPicPr>
            <a:picLocks noGrp="1" noChangeAspect="1"/>
          </p:cNvPicPr>
          <p:nvPr>
            <p:ph idx="1"/>
          </p:nvPr>
        </p:nvPicPr>
        <p:blipFill>
          <a:blip r:embed="rId2">
            <a:lum bright="-20000" contrast="40000"/>
          </a:blip>
          <a:stretch>
            <a:fillRect/>
          </a:stretch>
        </p:blipFill>
        <p:spPr>
          <a:xfrm>
            <a:off x="1524002" y="1714501"/>
            <a:ext cx="9143999" cy="4073129"/>
          </a:xfrm>
          <a:prstGeom prst="rect">
            <a:avLst/>
          </a:prstGeom>
          <a:ln>
            <a:solidFill>
              <a:srgbClr val="7030A0"/>
            </a:solidFill>
          </a:ln>
        </p:spPr>
      </p:pic>
      <p:sp>
        <p:nvSpPr>
          <p:cNvPr id="4" name="Slide Number Placeholder 3"/>
          <p:cNvSpPr>
            <a:spLocks noGrp="1"/>
          </p:cNvSpPr>
          <p:nvPr>
            <p:ph type="sldNum" sz="quarter" idx="12"/>
          </p:nvPr>
        </p:nvSpPr>
        <p:spPr/>
        <p:txBody>
          <a:bodyPr/>
          <a:lstStyle/>
          <a:p>
            <a:fld id="{6FAF22BB-B8CB-43B2-9A75-2AB6527143BB}" type="slidenum">
              <a:rPr lang="en-US" smtClean="0"/>
              <a:pPr/>
              <a:t>228</a:t>
            </a:fld>
            <a:endParaRPr lang="en-US"/>
          </a:p>
        </p:txBody>
      </p:sp>
      <p:sp>
        <p:nvSpPr>
          <p:cNvPr id="12" name="TextBox 11"/>
          <p:cNvSpPr txBox="1"/>
          <p:nvPr/>
        </p:nvSpPr>
        <p:spPr>
          <a:xfrm>
            <a:off x="5792554" y="1745123"/>
            <a:ext cx="1210592" cy="369332"/>
          </a:xfrm>
          <a:prstGeom prst="rect">
            <a:avLst/>
          </a:prstGeom>
          <a:noFill/>
        </p:spPr>
        <p:txBody>
          <a:bodyPr wrap="square" rtlCol="0">
            <a:spAutoFit/>
          </a:bodyPr>
          <a:lstStyle/>
          <a:p>
            <a:r>
              <a:rPr lang="en-US" b="1" dirty="0">
                <a:solidFill>
                  <a:srgbClr val="FF0000"/>
                </a:solidFill>
              </a:rPr>
              <a:t>SM</a:t>
            </a:r>
            <a:endParaRPr lang="en-US" sz="1350" b="1" dirty="0">
              <a:solidFill>
                <a:srgbClr val="FF0000"/>
              </a:solidFill>
            </a:endParaRPr>
          </a:p>
        </p:txBody>
      </p:sp>
      <p:sp>
        <p:nvSpPr>
          <p:cNvPr id="13" name="TextBox 12"/>
          <p:cNvSpPr txBox="1"/>
          <p:nvPr/>
        </p:nvSpPr>
        <p:spPr>
          <a:xfrm>
            <a:off x="4007967" y="1919585"/>
            <a:ext cx="393192" cy="369332"/>
          </a:xfrm>
          <a:prstGeom prst="rect">
            <a:avLst/>
          </a:prstGeom>
          <a:noFill/>
        </p:spPr>
        <p:txBody>
          <a:bodyPr wrap="square" rtlCol="0">
            <a:spAutoFit/>
          </a:bodyPr>
          <a:lstStyle/>
          <a:p>
            <a:r>
              <a:rPr lang="en-US" b="1" dirty="0">
                <a:solidFill>
                  <a:srgbClr val="002060"/>
                </a:solidFill>
              </a:rPr>
              <a:t>3</a:t>
            </a:r>
            <a:endParaRPr lang="en-US" sz="1350" b="1" dirty="0">
              <a:solidFill>
                <a:srgbClr val="002060"/>
              </a:solidFill>
            </a:endParaRPr>
          </a:p>
        </p:txBody>
      </p:sp>
      <p:sp>
        <p:nvSpPr>
          <p:cNvPr id="14" name="TextBox 13"/>
          <p:cNvSpPr txBox="1"/>
          <p:nvPr/>
        </p:nvSpPr>
        <p:spPr>
          <a:xfrm>
            <a:off x="5327718" y="1911088"/>
            <a:ext cx="382165" cy="369332"/>
          </a:xfrm>
          <a:prstGeom prst="rect">
            <a:avLst/>
          </a:prstGeom>
          <a:noFill/>
        </p:spPr>
        <p:txBody>
          <a:bodyPr wrap="square" rtlCol="0">
            <a:spAutoFit/>
          </a:bodyPr>
          <a:lstStyle/>
          <a:p>
            <a:r>
              <a:rPr lang="en-US" b="1" dirty="0">
                <a:solidFill>
                  <a:srgbClr val="002060"/>
                </a:solidFill>
              </a:rPr>
              <a:t>4</a:t>
            </a:r>
            <a:endParaRPr lang="en-US" sz="1350" b="1" dirty="0">
              <a:solidFill>
                <a:srgbClr val="002060"/>
              </a:solidFill>
            </a:endParaRPr>
          </a:p>
        </p:txBody>
      </p:sp>
      <p:sp>
        <p:nvSpPr>
          <p:cNvPr id="15" name="TextBox 14"/>
          <p:cNvSpPr txBox="1"/>
          <p:nvPr/>
        </p:nvSpPr>
        <p:spPr>
          <a:xfrm>
            <a:off x="6619010" y="1959653"/>
            <a:ext cx="382165" cy="369332"/>
          </a:xfrm>
          <a:prstGeom prst="rect">
            <a:avLst/>
          </a:prstGeom>
          <a:noFill/>
        </p:spPr>
        <p:txBody>
          <a:bodyPr wrap="square" rtlCol="0">
            <a:spAutoFit/>
          </a:bodyPr>
          <a:lstStyle/>
          <a:p>
            <a:r>
              <a:rPr lang="en-US" b="1" dirty="0">
                <a:solidFill>
                  <a:srgbClr val="002060"/>
                </a:solidFill>
              </a:rPr>
              <a:t>5</a:t>
            </a:r>
            <a:endParaRPr lang="en-US" sz="1350" b="1" dirty="0">
              <a:solidFill>
                <a:srgbClr val="002060"/>
              </a:solidFill>
            </a:endParaRPr>
          </a:p>
        </p:txBody>
      </p:sp>
      <p:sp>
        <p:nvSpPr>
          <p:cNvPr id="16" name="TextBox 15"/>
          <p:cNvSpPr txBox="1"/>
          <p:nvPr/>
        </p:nvSpPr>
        <p:spPr>
          <a:xfrm>
            <a:off x="7681046" y="1983579"/>
            <a:ext cx="360123" cy="369332"/>
          </a:xfrm>
          <a:prstGeom prst="rect">
            <a:avLst/>
          </a:prstGeom>
          <a:noFill/>
        </p:spPr>
        <p:txBody>
          <a:bodyPr wrap="square" rtlCol="0">
            <a:spAutoFit/>
          </a:bodyPr>
          <a:lstStyle/>
          <a:p>
            <a:r>
              <a:rPr lang="en-US" b="1" dirty="0">
                <a:solidFill>
                  <a:srgbClr val="002060"/>
                </a:solidFill>
              </a:rPr>
              <a:t>6</a:t>
            </a:r>
            <a:endParaRPr lang="en-US" sz="1350" b="1" dirty="0">
              <a:solidFill>
                <a:srgbClr val="002060"/>
              </a:solidFill>
            </a:endParaRPr>
          </a:p>
        </p:txBody>
      </p:sp>
      <p:sp>
        <p:nvSpPr>
          <p:cNvPr id="17" name="Donut 16"/>
          <p:cNvSpPr/>
          <p:nvPr/>
        </p:nvSpPr>
        <p:spPr>
          <a:xfrm>
            <a:off x="9219023" y="2257336"/>
            <a:ext cx="479715" cy="394952"/>
          </a:xfrm>
          <a:prstGeom prst="donut">
            <a:avLst>
              <a:gd name="adj" fmla="val 455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8" name="Donut 17"/>
          <p:cNvSpPr/>
          <p:nvPr/>
        </p:nvSpPr>
        <p:spPr>
          <a:xfrm>
            <a:off x="9496169" y="2423734"/>
            <a:ext cx="486033" cy="433767"/>
          </a:xfrm>
          <a:prstGeom prst="donut">
            <a:avLst>
              <a:gd name="adj" fmla="val 57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 name="Rectangle 2"/>
          <p:cNvSpPr/>
          <p:nvPr/>
        </p:nvSpPr>
        <p:spPr>
          <a:xfrm>
            <a:off x="7749431" y="2665591"/>
            <a:ext cx="1318371" cy="383821"/>
          </a:xfrm>
          <a:prstGeom prst="rect">
            <a:avLst/>
          </a:prstGeom>
          <a:noFill/>
          <a:ln w="571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7681046" y="3817738"/>
            <a:ext cx="1318371" cy="383821"/>
          </a:xfrm>
          <a:prstGeom prst="rect">
            <a:avLst/>
          </a:prstGeom>
          <a:noFill/>
          <a:ln w="57150">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Curved Left Arrow 10"/>
          <p:cNvSpPr/>
          <p:nvPr/>
        </p:nvSpPr>
        <p:spPr>
          <a:xfrm flipH="1">
            <a:off x="8414176" y="2857500"/>
            <a:ext cx="362945" cy="1186827"/>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1" name="Curved Left Arrow 20"/>
          <p:cNvSpPr/>
          <p:nvPr/>
        </p:nvSpPr>
        <p:spPr>
          <a:xfrm>
            <a:off x="9458878" y="3049411"/>
            <a:ext cx="404094" cy="1186827"/>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2" name="Donut 21"/>
          <p:cNvSpPr/>
          <p:nvPr/>
        </p:nvSpPr>
        <p:spPr>
          <a:xfrm>
            <a:off x="9095934" y="2832528"/>
            <a:ext cx="486033" cy="433767"/>
          </a:xfrm>
          <a:prstGeom prst="donut">
            <a:avLst>
              <a:gd name="adj" fmla="val 57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3" name="Donut 22"/>
          <p:cNvSpPr/>
          <p:nvPr/>
        </p:nvSpPr>
        <p:spPr>
          <a:xfrm>
            <a:off x="9095934" y="5242091"/>
            <a:ext cx="486033" cy="433767"/>
          </a:xfrm>
          <a:prstGeom prst="donut">
            <a:avLst>
              <a:gd name="adj" fmla="val 576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31" name="Rectangle 30"/>
          <p:cNvSpPr/>
          <p:nvPr/>
        </p:nvSpPr>
        <p:spPr>
          <a:xfrm>
            <a:off x="6845165" y="1305362"/>
            <a:ext cx="3137036" cy="342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Rectangle 31"/>
          <p:cNvSpPr/>
          <p:nvPr/>
        </p:nvSpPr>
        <p:spPr>
          <a:xfrm>
            <a:off x="6833416" y="1433360"/>
            <a:ext cx="3137036" cy="3429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5993507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heel(1)">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heel(1)">
                                      <p:cBhvr>
                                        <p:cTn id="12" dur="20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1)">
                                      <p:cBhvr>
                                        <p:cTn id="17" dur="2000"/>
                                        <p:tgtEl>
                                          <p:spTgt spid="3"/>
                                        </p:tgtEl>
                                      </p:cBhvr>
                                    </p:animEffect>
                                  </p:childTnLst>
                                </p:cTn>
                              </p:par>
                            </p:childTnLst>
                          </p:cTn>
                        </p:par>
                        <p:par>
                          <p:cTn id="18" fill="hold">
                            <p:stCondLst>
                              <p:cond delay="2000"/>
                            </p:stCondLst>
                            <p:childTnLst>
                              <p:par>
                                <p:cTn id="19" presetID="21" presetClass="entr" presetSubtype="1"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heel(1)">
                                      <p:cBhvr>
                                        <p:cTn id="21" dur="2000"/>
                                        <p:tgtEl>
                                          <p:spTgt spid="22"/>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heel(1)">
                                      <p:cBhvr>
                                        <p:cTn id="26" dur="2000"/>
                                        <p:tgtEl>
                                          <p:spTgt spid="20"/>
                                        </p:tgtEl>
                                      </p:cBhvr>
                                    </p:animEffect>
                                  </p:childTnLst>
                                </p:cTn>
                              </p:par>
                            </p:childTnLst>
                          </p:cTn>
                        </p:par>
                        <p:par>
                          <p:cTn id="27" fill="hold">
                            <p:stCondLst>
                              <p:cond delay="2000"/>
                            </p:stCondLst>
                            <p:childTnLst>
                              <p:par>
                                <p:cTn id="28" presetID="16" presetClass="entr" presetSubtype="21"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par>
                          <p:cTn id="31" fill="hold">
                            <p:stCondLst>
                              <p:cond delay="2500"/>
                            </p:stCondLst>
                            <p:childTnLst>
                              <p:par>
                                <p:cTn id="32" presetID="16" presetClass="entr" presetSubtype="21"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barn(inVertical)">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2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2000"/>
                                        <p:tgtEl>
                                          <p:spTgt spid="32"/>
                                        </p:tgtEl>
                                      </p:cBhvr>
                                    </p:animEffect>
                                    <p:anim calcmode="lin" valueType="num">
                                      <p:cBhvr>
                                        <p:cTn id="45" dur="2000" fill="hold"/>
                                        <p:tgtEl>
                                          <p:spTgt spid="32"/>
                                        </p:tgtEl>
                                        <p:attrNameLst>
                                          <p:attrName>ppt_w</p:attrName>
                                        </p:attrNameLst>
                                      </p:cBhvr>
                                      <p:tavLst>
                                        <p:tav tm="0" fmla="#ppt_w*sin(2.5*pi*$)">
                                          <p:val>
                                            <p:fltVal val="0"/>
                                          </p:val>
                                        </p:tav>
                                        <p:tav tm="100000">
                                          <p:val>
                                            <p:fltVal val="1"/>
                                          </p:val>
                                        </p:tav>
                                      </p:tavLst>
                                    </p:anim>
                                    <p:anim calcmode="lin" valueType="num">
                                      <p:cBhvr>
                                        <p:cTn id="46" dur="2000" fill="hold"/>
                                        <p:tgtEl>
                                          <p:spTgt spid="32"/>
                                        </p:tgtEl>
                                        <p:attrNameLst>
                                          <p:attrName>ppt_h</p:attrName>
                                        </p:attrNameLst>
                                      </p:cBhvr>
                                      <p:tavLst>
                                        <p:tav tm="0">
                                          <p:val>
                                            <p:strVal val="#ppt_h"/>
                                          </p:val>
                                        </p:tav>
                                        <p:tav tm="100000">
                                          <p:val>
                                            <p:strVal val="#ppt_h"/>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fade">
                                      <p:cBhvr>
                                        <p:cTn id="49" dur="2000"/>
                                        <p:tgtEl>
                                          <p:spTgt spid="31"/>
                                        </p:tgtEl>
                                      </p:cBhvr>
                                    </p:animEffect>
                                    <p:anim calcmode="lin" valueType="num">
                                      <p:cBhvr>
                                        <p:cTn id="50" dur="2000" fill="hold"/>
                                        <p:tgtEl>
                                          <p:spTgt spid="31"/>
                                        </p:tgtEl>
                                        <p:attrNameLst>
                                          <p:attrName>ppt_w</p:attrName>
                                        </p:attrNameLst>
                                      </p:cBhvr>
                                      <p:tavLst>
                                        <p:tav tm="0" fmla="#ppt_w*sin(2.5*pi*$)">
                                          <p:val>
                                            <p:fltVal val="0"/>
                                          </p:val>
                                        </p:tav>
                                        <p:tav tm="100000">
                                          <p:val>
                                            <p:fltVal val="1"/>
                                          </p:val>
                                        </p:tav>
                                      </p:tavLst>
                                    </p:anim>
                                    <p:anim calcmode="lin" valueType="num">
                                      <p:cBhvr>
                                        <p:cTn id="51" dur="20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3" grpId="0" animBg="1"/>
      <p:bldP spid="20" grpId="0" animBg="1"/>
      <p:bldP spid="11" grpId="0" animBg="1"/>
      <p:bldP spid="21" grpId="0" animBg="1"/>
      <p:bldP spid="22" grpId="0" animBg="1"/>
      <p:bldP spid="23" grpId="0" animBg="1"/>
      <p:bldP spid="31" grpId="0" animBg="1"/>
      <p:bldP spid="32" grpId="0" animBg="1"/>
    </p:bldLst>
  </p:timing>
</p:sld>
</file>

<file path=ppt/slides/slide2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lum bright="-20000" contrast="40000"/>
          </a:blip>
          <a:stretch>
            <a:fillRect/>
          </a:stretch>
        </p:blipFill>
        <p:spPr>
          <a:xfrm>
            <a:off x="1524002" y="1714501"/>
            <a:ext cx="9143999" cy="4073129"/>
          </a:xfrm>
          <a:prstGeom prst="rect">
            <a:avLst/>
          </a:prstGeom>
        </p:spPr>
      </p:pic>
      <p:sp>
        <p:nvSpPr>
          <p:cNvPr id="4" name="Slide Number Placeholder 3"/>
          <p:cNvSpPr>
            <a:spLocks noGrp="1"/>
          </p:cNvSpPr>
          <p:nvPr>
            <p:ph type="sldNum" sz="quarter" idx="12"/>
          </p:nvPr>
        </p:nvSpPr>
        <p:spPr/>
        <p:txBody>
          <a:bodyPr/>
          <a:lstStyle/>
          <a:p>
            <a:fld id="{6FAF22BB-B8CB-43B2-9A75-2AB6527143BB}" type="slidenum">
              <a:rPr lang="en-US" smtClean="0"/>
              <a:pPr/>
              <a:t>229</a:t>
            </a:fld>
            <a:endParaRPr lang="en-US"/>
          </a:p>
        </p:txBody>
      </p:sp>
      <p:sp>
        <p:nvSpPr>
          <p:cNvPr id="12" name="TextBox 11"/>
          <p:cNvSpPr txBox="1"/>
          <p:nvPr/>
        </p:nvSpPr>
        <p:spPr>
          <a:xfrm>
            <a:off x="2137060" y="1941936"/>
            <a:ext cx="1210592" cy="369332"/>
          </a:xfrm>
          <a:prstGeom prst="rect">
            <a:avLst/>
          </a:prstGeom>
          <a:noFill/>
        </p:spPr>
        <p:txBody>
          <a:bodyPr wrap="square" rtlCol="0">
            <a:spAutoFit/>
          </a:bodyPr>
          <a:lstStyle/>
          <a:p>
            <a:r>
              <a:rPr lang="en-US" b="1" dirty="0">
                <a:solidFill>
                  <a:srgbClr val="002060"/>
                </a:solidFill>
              </a:rPr>
              <a:t>1.65</a:t>
            </a:r>
          </a:p>
        </p:txBody>
      </p:sp>
      <p:sp>
        <p:nvSpPr>
          <p:cNvPr id="13" name="TextBox 12"/>
          <p:cNvSpPr txBox="1"/>
          <p:nvPr/>
        </p:nvSpPr>
        <p:spPr>
          <a:xfrm>
            <a:off x="4007967" y="1919585"/>
            <a:ext cx="393192" cy="369332"/>
          </a:xfrm>
          <a:prstGeom prst="rect">
            <a:avLst/>
          </a:prstGeom>
          <a:noFill/>
        </p:spPr>
        <p:txBody>
          <a:bodyPr wrap="square" rtlCol="0">
            <a:spAutoFit/>
          </a:bodyPr>
          <a:lstStyle/>
          <a:p>
            <a:r>
              <a:rPr lang="en-US" b="1" dirty="0">
                <a:solidFill>
                  <a:srgbClr val="002060"/>
                </a:solidFill>
              </a:rPr>
              <a:t>3</a:t>
            </a:r>
            <a:endParaRPr lang="en-US" sz="1350" b="1" dirty="0">
              <a:solidFill>
                <a:srgbClr val="002060"/>
              </a:solidFill>
            </a:endParaRPr>
          </a:p>
        </p:txBody>
      </p:sp>
      <p:sp>
        <p:nvSpPr>
          <p:cNvPr id="14" name="TextBox 13"/>
          <p:cNvSpPr txBox="1"/>
          <p:nvPr/>
        </p:nvSpPr>
        <p:spPr>
          <a:xfrm>
            <a:off x="5327718" y="1911088"/>
            <a:ext cx="382165" cy="369332"/>
          </a:xfrm>
          <a:prstGeom prst="rect">
            <a:avLst/>
          </a:prstGeom>
          <a:noFill/>
        </p:spPr>
        <p:txBody>
          <a:bodyPr wrap="square" rtlCol="0">
            <a:spAutoFit/>
          </a:bodyPr>
          <a:lstStyle/>
          <a:p>
            <a:r>
              <a:rPr lang="en-US" b="1" dirty="0">
                <a:solidFill>
                  <a:srgbClr val="002060"/>
                </a:solidFill>
              </a:rPr>
              <a:t>4</a:t>
            </a:r>
            <a:endParaRPr lang="en-US" sz="1350" b="1" dirty="0">
              <a:solidFill>
                <a:srgbClr val="002060"/>
              </a:solidFill>
            </a:endParaRPr>
          </a:p>
        </p:txBody>
      </p:sp>
      <p:sp>
        <p:nvSpPr>
          <p:cNvPr id="15" name="TextBox 14"/>
          <p:cNvSpPr txBox="1"/>
          <p:nvPr/>
        </p:nvSpPr>
        <p:spPr>
          <a:xfrm>
            <a:off x="6619010" y="1959653"/>
            <a:ext cx="382165" cy="369332"/>
          </a:xfrm>
          <a:prstGeom prst="rect">
            <a:avLst/>
          </a:prstGeom>
          <a:noFill/>
        </p:spPr>
        <p:txBody>
          <a:bodyPr wrap="square" rtlCol="0">
            <a:spAutoFit/>
          </a:bodyPr>
          <a:lstStyle/>
          <a:p>
            <a:r>
              <a:rPr lang="en-US" b="1" dirty="0">
                <a:solidFill>
                  <a:srgbClr val="002060"/>
                </a:solidFill>
              </a:rPr>
              <a:t>5</a:t>
            </a:r>
            <a:endParaRPr lang="en-US" sz="1350" b="1" dirty="0">
              <a:solidFill>
                <a:srgbClr val="002060"/>
              </a:solidFill>
            </a:endParaRPr>
          </a:p>
        </p:txBody>
      </p:sp>
      <p:sp>
        <p:nvSpPr>
          <p:cNvPr id="16" name="TextBox 15"/>
          <p:cNvSpPr txBox="1"/>
          <p:nvPr/>
        </p:nvSpPr>
        <p:spPr>
          <a:xfrm>
            <a:off x="7681046" y="1983579"/>
            <a:ext cx="360123" cy="369332"/>
          </a:xfrm>
          <a:prstGeom prst="rect">
            <a:avLst/>
          </a:prstGeom>
          <a:noFill/>
        </p:spPr>
        <p:txBody>
          <a:bodyPr wrap="square" rtlCol="0">
            <a:spAutoFit/>
          </a:bodyPr>
          <a:lstStyle/>
          <a:p>
            <a:r>
              <a:rPr lang="en-US" b="1" dirty="0">
                <a:solidFill>
                  <a:srgbClr val="002060"/>
                </a:solidFill>
              </a:rPr>
              <a:t>6</a:t>
            </a:r>
            <a:endParaRPr lang="en-US" sz="1350" b="1" dirty="0">
              <a:solidFill>
                <a:srgbClr val="002060"/>
              </a:solidFill>
            </a:endParaRPr>
          </a:p>
        </p:txBody>
      </p:sp>
      <p:sp>
        <p:nvSpPr>
          <p:cNvPr id="19" name="Rectangle 18"/>
          <p:cNvSpPr/>
          <p:nvPr/>
        </p:nvSpPr>
        <p:spPr>
          <a:xfrm>
            <a:off x="1524000" y="857250"/>
            <a:ext cx="6705601" cy="742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700" b="1" i="1" dirty="0" err="1">
                <a:solidFill>
                  <a:schemeClr val="accent6">
                    <a:lumMod val="75000"/>
                  </a:schemeClr>
                </a:solidFill>
                <a:latin typeface="+mj-lt"/>
              </a:rPr>
              <a:t>Hb</a:t>
            </a:r>
            <a:r>
              <a:rPr lang="en-US" sz="2700" b="1" i="1" dirty="0">
                <a:solidFill>
                  <a:schemeClr val="accent6">
                    <a:lumMod val="75000"/>
                  </a:schemeClr>
                </a:solidFill>
                <a:latin typeface="+mj-lt"/>
              </a:rPr>
              <a:t> A2:  </a:t>
            </a:r>
            <a:r>
              <a:rPr lang="en-US" sz="2100" dirty="0">
                <a:solidFill>
                  <a:schemeClr val="tx1"/>
                </a:solidFill>
                <a:latin typeface="+mj-lt"/>
              </a:rPr>
              <a:t>ATE = 6% ; B = 0% ; CV= 0.9%</a:t>
            </a:r>
          </a:p>
        </p:txBody>
      </p:sp>
      <p:sp>
        <p:nvSpPr>
          <p:cNvPr id="17" name="Rectangle 16"/>
          <p:cNvSpPr/>
          <p:nvPr/>
        </p:nvSpPr>
        <p:spPr>
          <a:xfrm>
            <a:off x="8229601" y="857250"/>
            <a:ext cx="2312492" cy="74295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700" i="1" dirty="0">
                <a:solidFill>
                  <a:srgbClr val="C00000"/>
                </a:solidFill>
                <a:latin typeface="+mj-lt"/>
              </a:rPr>
              <a:t>SM = 6.7</a:t>
            </a:r>
          </a:p>
        </p:txBody>
      </p:sp>
      <p:sp>
        <p:nvSpPr>
          <p:cNvPr id="3" name="Oval 2"/>
          <p:cNvSpPr/>
          <p:nvPr/>
        </p:nvSpPr>
        <p:spPr>
          <a:xfrm>
            <a:off x="7202967" y="2156702"/>
            <a:ext cx="1864833" cy="337185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492686" y="1453051"/>
            <a:ext cx="6705601" cy="530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100" dirty="0">
                <a:solidFill>
                  <a:schemeClr val="tx1"/>
                </a:solidFill>
                <a:latin typeface="+mj-lt"/>
              </a:rPr>
              <a:t>                                   B = 1% ; CV= 1.4%</a:t>
            </a:r>
          </a:p>
        </p:txBody>
      </p:sp>
      <p:sp>
        <p:nvSpPr>
          <p:cNvPr id="20" name="Rectangle 19"/>
          <p:cNvSpPr/>
          <p:nvPr/>
        </p:nvSpPr>
        <p:spPr>
          <a:xfrm>
            <a:off x="8229601" y="1453051"/>
            <a:ext cx="2312492" cy="530528"/>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700" i="1" dirty="0">
                <a:solidFill>
                  <a:srgbClr val="C00000"/>
                </a:solidFill>
                <a:latin typeface="+mj-lt"/>
              </a:rPr>
              <a:t>SM = 3.6</a:t>
            </a:r>
          </a:p>
        </p:txBody>
      </p:sp>
      <p:cxnSp>
        <p:nvCxnSpPr>
          <p:cNvPr id="21" name="Straight Arrow Connector 20"/>
          <p:cNvCxnSpPr/>
          <p:nvPr/>
        </p:nvCxnSpPr>
        <p:spPr>
          <a:xfrm>
            <a:off x="5181600" y="2288184"/>
            <a:ext cx="0" cy="3028950"/>
          </a:xfrm>
          <a:prstGeom prst="straightConnector1">
            <a:avLst/>
          </a:prstGeom>
          <a:ln w="57150">
            <a:solidFill>
              <a:srgbClr val="005C2A"/>
            </a:solidFill>
            <a:tailEnd type="triangle"/>
          </a:ln>
        </p:spPr>
        <p:style>
          <a:lnRef idx="1">
            <a:schemeClr val="accent1"/>
          </a:lnRef>
          <a:fillRef idx="0">
            <a:schemeClr val="accent1"/>
          </a:fillRef>
          <a:effectRef idx="0">
            <a:schemeClr val="accent1"/>
          </a:effectRef>
          <a:fontRef idx="minor">
            <a:schemeClr val="tx1"/>
          </a:fontRef>
        </p:style>
      </p:cxnSp>
      <p:sp>
        <p:nvSpPr>
          <p:cNvPr id="6" name="Left Arrow 5"/>
          <p:cNvSpPr/>
          <p:nvPr/>
        </p:nvSpPr>
        <p:spPr>
          <a:xfrm>
            <a:off x="9717859" y="2285053"/>
            <a:ext cx="685800" cy="4944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8768797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circle(in)">
                                      <p:cBhvr>
                                        <p:cTn id="27" dur="20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in)">
                                      <p:cBhvr>
                                        <p:cTn id="3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3" grpId="0" animBg="1"/>
      <p:bldP spid="18" grpId="0" animBg="1"/>
      <p:bldP spid="20"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0"/>
            <a:ext cx="9144000" cy="6858000"/>
          </a:xfrm>
        </p:spPr>
        <p:style>
          <a:lnRef idx="1">
            <a:schemeClr val="accent6"/>
          </a:lnRef>
          <a:fillRef idx="2">
            <a:schemeClr val="accent6"/>
          </a:fillRef>
          <a:effectRef idx="1">
            <a:schemeClr val="accent6"/>
          </a:effectRef>
          <a:fontRef idx="minor">
            <a:schemeClr val="dk1"/>
          </a:fontRef>
        </p:style>
        <p:txBody>
          <a:bodyPr>
            <a:normAutofit/>
          </a:bodyPr>
          <a:lstStyle/>
          <a:p>
            <a:pPr marL="109728" indent="0" algn="r" rtl="1">
              <a:buNone/>
            </a:pPr>
            <a:r>
              <a:rPr lang="fa-IR" sz="5400" dirty="0">
                <a:ln>
                  <a:solidFill>
                    <a:schemeClr val="accent5">
                      <a:lumMod val="75000"/>
                    </a:schemeClr>
                  </a:solidFill>
                </a:ln>
                <a:solidFill>
                  <a:schemeClr val="bg1"/>
                </a:solidFill>
              </a:rPr>
              <a:t>تعریف کیفیت سنجش:</a:t>
            </a:r>
          </a:p>
          <a:p>
            <a:pPr marL="109728" indent="0" algn="r" rtl="1">
              <a:buNone/>
            </a:pPr>
            <a:endParaRPr lang="fa-IR" sz="2400" dirty="0"/>
          </a:p>
          <a:p>
            <a:pPr marL="109728" indent="0" algn="r" rtl="1">
              <a:buNone/>
            </a:pPr>
            <a:endParaRPr lang="fa-IR" sz="2400" dirty="0"/>
          </a:p>
          <a:p>
            <a:pPr marL="109728" indent="0" algn="r" rtl="1">
              <a:buNone/>
            </a:pPr>
            <a:endParaRPr lang="fa-IR" sz="2400" dirty="0"/>
          </a:p>
          <a:p>
            <a:pPr marL="109728" indent="0" algn="r" rtl="1">
              <a:buNone/>
            </a:pPr>
            <a:endParaRPr lang="fa-IR" sz="2400" dirty="0"/>
          </a:p>
          <a:p>
            <a:pPr marL="109728" indent="0" algn="r" rtl="1">
              <a:buNone/>
            </a:pPr>
            <a:endParaRPr lang="fa-IR" sz="2400" dirty="0"/>
          </a:p>
          <a:p>
            <a:pPr marL="109728" indent="0" algn="r" rtl="1">
              <a:buNone/>
            </a:pPr>
            <a:endParaRPr lang="fa-IR" sz="2400" dirty="0"/>
          </a:p>
          <a:p>
            <a:pPr marL="109728" indent="0" algn="r" rtl="1">
              <a:buNone/>
            </a:pPr>
            <a:endParaRPr lang="fa-IR" sz="2400" dirty="0"/>
          </a:p>
          <a:p>
            <a:pPr marL="109728" indent="0" algn="r" rtl="1">
              <a:buNone/>
            </a:pPr>
            <a:endParaRPr lang="fa-IR" sz="2400" dirty="0"/>
          </a:p>
          <a:p>
            <a:pPr marL="109728" indent="0" algn="r" rtl="1">
              <a:buNone/>
            </a:pPr>
            <a:endParaRPr lang="fa-IR" sz="2400" dirty="0"/>
          </a:p>
          <a:p>
            <a:pPr marL="109728" indent="0" algn="r" rtl="1">
              <a:buNone/>
            </a:pPr>
            <a:endParaRPr lang="en-US" sz="2400" dirty="0"/>
          </a:p>
          <a:p>
            <a:pPr marL="109728" indent="0" algn="ctr" rtl="1">
              <a:spcBef>
                <a:spcPts val="1800"/>
              </a:spcBef>
              <a:buNone/>
            </a:pPr>
            <a:endParaRPr lang="en-US" sz="4400" dirty="0">
              <a:solidFill>
                <a:srgbClr val="FF0000"/>
              </a:solidFill>
            </a:endParaRPr>
          </a:p>
        </p:txBody>
      </p:sp>
      <p:sp>
        <p:nvSpPr>
          <p:cNvPr id="2" name="Flowchart: Punched Tape 1"/>
          <p:cNvSpPr/>
          <p:nvPr/>
        </p:nvSpPr>
        <p:spPr>
          <a:xfrm>
            <a:off x="6553200" y="1000478"/>
            <a:ext cx="3460750" cy="1504244"/>
          </a:xfrm>
          <a:prstGeom prst="flowChartPunchedTap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i="1" dirty="0">
                <a:solidFill>
                  <a:srgbClr val="FF0000"/>
                </a:solidFill>
              </a:rPr>
              <a:t>محدوده‌ی</a:t>
            </a:r>
            <a:r>
              <a:rPr lang="fa-IR" sz="2800" dirty="0"/>
              <a:t> </a:t>
            </a:r>
            <a:r>
              <a:rPr lang="fa-IR" sz="2800" b="1" i="1" dirty="0">
                <a:solidFill>
                  <a:srgbClr val="FF0000"/>
                </a:solidFill>
              </a:rPr>
              <a:t>مجاز</a:t>
            </a:r>
            <a:r>
              <a:rPr lang="fa-IR" sz="2800" dirty="0">
                <a:solidFill>
                  <a:srgbClr val="7030A0"/>
                </a:solidFill>
              </a:rPr>
              <a:t> خطا؛ </a:t>
            </a:r>
            <a:r>
              <a:rPr lang="en-US" sz="2800" dirty="0">
                <a:solidFill>
                  <a:srgbClr val="7030A0"/>
                </a:solidFill>
              </a:rPr>
              <a:t>TEa </a:t>
            </a:r>
            <a:r>
              <a:rPr lang="fa-IR" sz="2800" b="1" i="1" dirty="0">
                <a:solidFill>
                  <a:srgbClr val="FF0000"/>
                </a:solidFill>
              </a:rPr>
              <a:t>‌</a:t>
            </a:r>
            <a:endParaRPr lang="en-US" sz="2800" dirty="0">
              <a:solidFill>
                <a:srgbClr val="7030A0"/>
              </a:solidFill>
            </a:endParaRPr>
          </a:p>
        </p:txBody>
      </p:sp>
      <p:sp>
        <p:nvSpPr>
          <p:cNvPr id="16" name="Flowchart: Punched Tape 15"/>
          <p:cNvSpPr/>
          <p:nvPr/>
        </p:nvSpPr>
        <p:spPr>
          <a:xfrm>
            <a:off x="2590800" y="1133122"/>
            <a:ext cx="3276600" cy="1371600"/>
          </a:xfrm>
          <a:prstGeom prst="flowChartPunchedTape">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800" b="1" i="1" dirty="0">
                <a:solidFill>
                  <a:srgbClr val="FF0000"/>
                </a:solidFill>
              </a:rPr>
              <a:t>درصد مجاز </a:t>
            </a:r>
            <a:r>
              <a:rPr lang="fa-IR" sz="2800" dirty="0">
                <a:solidFill>
                  <a:srgbClr val="7030A0"/>
                </a:solidFill>
              </a:rPr>
              <a:t>خروج از </a:t>
            </a:r>
            <a:r>
              <a:rPr lang="en-US" sz="2800" dirty="0">
                <a:solidFill>
                  <a:srgbClr val="7030A0"/>
                </a:solidFill>
              </a:rPr>
              <a:t>TEa</a:t>
            </a:r>
          </a:p>
        </p:txBody>
      </p:sp>
      <p:sp>
        <p:nvSpPr>
          <p:cNvPr id="10" name="Down Arrow 9"/>
          <p:cNvSpPr/>
          <p:nvPr/>
        </p:nvSpPr>
        <p:spPr>
          <a:xfrm>
            <a:off x="5105400" y="2722738"/>
            <a:ext cx="2209800" cy="924278"/>
          </a:xfrm>
          <a:prstGeom prst="downArrow">
            <a:avLst/>
          </a:prstGeom>
          <a:solidFill>
            <a:srgbClr val="F363D4"/>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ouble Wave 10"/>
          <p:cNvSpPr/>
          <p:nvPr/>
        </p:nvSpPr>
        <p:spPr>
          <a:xfrm>
            <a:off x="2057400" y="3721224"/>
            <a:ext cx="8305800" cy="2012032"/>
          </a:xfrm>
          <a:prstGeom prst="doubleWave">
            <a:avLst>
              <a:gd name="adj1" fmla="val 6250"/>
              <a:gd name="adj2" fmla="val -3704"/>
            </a:avLst>
          </a:prstGeom>
          <a:solidFill>
            <a:schemeClr val="bg1"/>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000" b="1" dirty="0" err="1">
                <a:solidFill>
                  <a:srgbClr val="FF0000"/>
                </a:solidFill>
              </a:rPr>
              <a:t>دست‌کم</a:t>
            </a:r>
            <a:r>
              <a:rPr lang="fa-IR" sz="4000" b="1" dirty="0">
                <a:solidFill>
                  <a:srgbClr val="F363D4"/>
                </a:solidFill>
              </a:rPr>
              <a:t> </a:t>
            </a:r>
            <a:r>
              <a:rPr lang="fa-IR" sz="4000" b="1" dirty="0">
                <a:solidFill>
                  <a:srgbClr val="7030A0"/>
                </a:solidFill>
              </a:rPr>
              <a:t>95%</a:t>
            </a:r>
            <a:r>
              <a:rPr lang="fa-IR" sz="4000" b="1" dirty="0">
                <a:solidFill>
                  <a:srgbClr val="F363D4"/>
                </a:solidFill>
              </a:rPr>
              <a:t> </a:t>
            </a:r>
            <a:r>
              <a:rPr lang="fa-IR" sz="4000" b="1" dirty="0">
                <a:solidFill>
                  <a:srgbClr val="7030A0"/>
                </a:solidFill>
              </a:rPr>
              <a:t>از جواب‌ها درون محدوده‌ی خطای کل مجاز باشد.</a:t>
            </a:r>
            <a:endParaRPr lang="en-US" sz="4000" b="1" dirty="0">
              <a:solidFill>
                <a:srgbClr val="7030A0"/>
              </a:solidFill>
            </a:endParaRPr>
          </a:p>
        </p:txBody>
      </p:sp>
    </p:spTree>
    <p:extLst>
      <p:ext uri="{BB962C8B-B14F-4D97-AF65-F5344CB8AC3E}">
        <p14:creationId xmlns:p14="http://schemas.microsoft.com/office/powerpoint/2010/main" val="313227914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1000"/>
                                  </p:stCondLst>
                                  <p:childTnLst>
                                    <p:set>
                                      <p:cBhvr>
                                        <p:cTn id="10" dur="1" fill="hold">
                                          <p:stCondLst>
                                            <p:cond delay="0"/>
                                          </p:stCondLst>
                                        </p:cTn>
                                        <p:tgtEl>
                                          <p:spTgt spid="16"/>
                                        </p:tgtEl>
                                        <p:attrNameLst>
                                          <p:attrName>style.visibility</p:attrName>
                                        </p:attrNameLst>
                                      </p:cBhvr>
                                      <p:to>
                                        <p:strVal val="visible"/>
                                      </p:to>
                                    </p:set>
                                    <p:animEffect transition="in" filter="barn(inVertical)">
                                      <p:cBhvr>
                                        <p:cTn id="11" dur="500"/>
                                        <p:tgtEl>
                                          <p:spTgt spid="16"/>
                                        </p:tgtEl>
                                      </p:cBhvr>
                                    </p:animEffect>
                                  </p:childTnLst>
                                </p:cTn>
                              </p:par>
                            </p:childTnLst>
                          </p:cTn>
                        </p:par>
                        <p:par>
                          <p:cTn id="12" fill="hold">
                            <p:stCondLst>
                              <p:cond delay="2000"/>
                            </p:stCondLst>
                            <p:childTnLst>
                              <p:par>
                                <p:cTn id="13" presetID="6" presetClass="entr" presetSubtype="16" fill="hold" grpId="0" nodeType="afterEffect">
                                  <p:stCondLst>
                                    <p:cond delay="500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2000"/>
                                        <p:tgtEl>
                                          <p:spTgt spid="10"/>
                                        </p:tgtEl>
                                      </p:cBhvr>
                                    </p:animEffect>
                                  </p:childTnLst>
                                </p:cTn>
                              </p:par>
                              <p:par>
                                <p:cTn id="16" presetID="21" presetClass="entr" presetSubtype="8" fill="hold" grpId="0" nodeType="withEffect">
                                  <p:stCondLst>
                                    <p:cond delay="5000"/>
                                  </p:stCondLst>
                                  <p:childTnLst>
                                    <p:set>
                                      <p:cBhvr>
                                        <p:cTn id="17" dur="1" fill="hold">
                                          <p:stCondLst>
                                            <p:cond delay="0"/>
                                          </p:stCondLst>
                                        </p:cTn>
                                        <p:tgtEl>
                                          <p:spTgt spid="11"/>
                                        </p:tgtEl>
                                        <p:attrNameLst>
                                          <p:attrName>style.visibility</p:attrName>
                                        </p:attrNameLst>
                                      </p:cBhvr>
                                      <p:to>
                                        <p:strVal val="visible"/>
                                      </p:to>
                                    </p:set>
                                    <p:animEffect transition="in" filter="wheel(8)">
                                      <p:cBhvr>
                                        <p:cTn id="18"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0" grpId="0" animBg="1"/>
      <p:bldP spid="11" grpId="0" animBg="1"/>
    </p:bldLst>
  </p:timing>
</p:sld>
</file>

<file path=ppt/slides/slide2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lum bright="-20000" contrast="40000"/>
          </a:blip>
          <a:stretch>
            <a:fillRect/>
          </a:stretch>
        </p:blipFill>
        <p:spPr>
          <a:xfrm>
            <a:off x="1524002" y="1714501"/>
            <a:ext cx="9143999" cy="4073129"/>
          </a:xfrm>
          <a:prstGeom prst="rect">
            <a:avLst/>
          </a:prstGeom>
        </p:spPr>
      </p:pic>
      <p:sp>
        <p:nvSpPr>
          <p:cNvPr id="4" name="Slide Number Placeholder 3"/>
          <p:cNvSpPr>
            <a:spLocks noGrp="1"/>
          </p:cNvSpPr>
          <p:nvPr>
            <p:ph type="sldNum" sz="quarter" idx="12"/>
          </p:nvPr>
        </p:nvSpPr>
        <p:spPr/>
        <p:txBody>
          <a:bodyPr/>
          <a:lstStyle/>
          <a:p>
            <a:fld id="{6FAF22BB-B8CB-43B2-9A75-2AB6527143BB}" type="slidenum">
              <a:rPr lang="en-US" smtClean="0"/>
              <a:pPr/>
              <a:t>230</a:t>
            </a:fld>
            <a:endParaRPr lang="en-US"/>
          </a:p>
        </p:txBody>
      </p:sp>
      <p:sp>
        <p:nvSpPr>
          <p:cNvPr id="12" name="TextBox 11"/>
          <p:cNvSpPr txBox="1"/>
          <p:nvPr/>
        </p:nvSpPr>
        <p:spPr>
          <a:xfrm>
            <a:off x="2137060" y="1941936"/>
            <a:ext cx="1210592" cy="369332"/>
          </a:xfrm>
          <a:prstGeom prst="rect">
            <a:avLst/>
          </a:prstGeom>
          <a:noFill/>
        </p:spPr>
        <p:txBody>
          <a:bodyPr wrap="square" rtlCol="0">
            <a:spAutoFit/>
          </a:bodyPr>
          <a:lstStyle/>
          <a:p>
            <a:r>
              <a:rPr lang="en-US" b="1" dirty="0">
                <a:solidFill>
                  <a:srgbClr val="002060"/>
                </a:solidFill>
              </a:rPr>
              <a:t>1.65</a:t>
            </a:r>
          </a:p>
        </p:txBody>
      </p:sp>
      <p:sp>
        <p:nvSpPr>
          <p:cNvPr id="13" name="TextBox 12"/>
          <p:cNvSpPr txBox="1"/>
          <p:nvPr/>
        </p:nvSpPr>
        <p:spPr>
          <a:xfrm>
            <a:off x="4007967" y="1919585"/>
            <a:ext cx="393192" cy="369332"/>
          </a:xfrm>
          <a:prstGeom prst="rect">
            <a:avLst/>
          </a:prstGeom>
          <a:noFill/>
        </p:spPr>
        <p:txBody>
          <a:bodyPr wrap="square" rtlCol="0">
            <a:spAutoFit/>
          </a:bodyPr>
          <a:lstStyle/>
          <a:p>
            <a:r>
              <a:rPr lang="en-US" b="1" dirty="0">
                <a:solidFill>
                  <a:srgbClr val="002060"/>
                </a:solidFill>
              </a:rPr>
              <a:t>3</a:t>
            </a:r>
            <a:endParaRPr lang="en-US" sz="1350" b="1" dirty="0">
              <a:solidFill>
                <a:srgbClr val="002060"/>
              </a:solidFill>
            </a:endParaRPr>
          </a:p>
        </p:txBody>
      </p:sp>
      <p:sp>
        <p:nvSpPr>
          <p:cNvPr id="14" name="TextBox 13"/>
          <p:cNvSpPr txBox="1"/>
          <p:nvPr/>
        </p:nvSpPr>
        <p:spPr>
          <a:xfrm>
            <a:off x="5327718" y="1911088"/>
            <a:ext cx="382165" cy="369332"/>
          </a:xfrm>
          <a:prstGeom prst="rect">
            <a:avLst/>
          </a:prstGeom>
          <a:noFill/>
        </p:spPr>
        <p:txBody>
          <a:bodyPr wrap="square" rtlCol="0">
            <a:spAutoFit/>
          </a:bodyPr>
          <a:lstStyle/>
          <a:p>
            <a:r>
              <a:rPr lang="en-US" b="1" dirty="0">
                <a:solidFill>
                  <a:srgbClr val="002060"/>
                </a:solidFill>
              </a:rPr>
              <a:t>4</a:t>
            </a:r>
            <a:endParaRPr lang="en-US" sz="1350" b="1" dirty="0">
              <a:solidFill>
                <a:srgbClr val="002060"/>
              </a:solidFill>
            </a:endParaRPr>
          </a:p>
        </p:txBody>
      </p:sp>
      <p:sp>
        <p:nvSpPr>
          <p:cNvPr id="15" name="TextBox 14"/>
          <p:cNvSpPr txBox="1"/>
          <p:nvPr/>
        </p:nvSpPr>
        <p:spPr>
          <a:xfrm>
            <a:off x="6619010" y="1959653"/>
            <a:ext cx="382165" cy="369332"/>
          </a:xfrm>
          <a:prstGeom prst="rect">
            <a:avLst/>
          </a:prstGeom>
          <a:noFill/>
        </p:spPr>
        <p:txBody>
          <a:bodyPr wrap="square" rtlCol="0">
            <a:spAutoFit/>
          </a:bodyPr>
          <a:lstStyle/>
          <a:p>
            <a:r>
              <a:rPr lang="en-US" b="1" dirty="0">
                <a:solidFill>
                  <a:srgbClr val="002060"/>
                </a:solidFill>
              </a:rPr>
              <a:t>5</a:t>
            </a:r>
            <a:endParaRPr lang="en-US" sz="1350" b="1" dirty="0">
              <a:solidFill>
                <a:srgbClr val="002060"/>
              </a:solidFill>
            </a:endParaRPr>
          </a:p>
        </p:txBody>
      </p:sp>
      <p:sp>
        <p:nvSpPr>
          <p:cNvPr id="16" name="TextBox 15"/>
          <p:cNvSpPr txBox="1"/>
          <p:nvPr/>
        </p:nvSpPr>
        <p:spPr>
          <a:xfrm>
            <a:off x="7681046" y="1983579"/>
            <a:ext cx="360123" cy="369332"/>
          </a:xfrm>
          <a:prstGeom prst="rect">
            <a:avLst/>
          </a:prstGeom>
          <a:noFill/>
        </p:spPr>
        <p:txBody>
          <a:bodyPr wrap="square" rtlCol="0">
            <a:spAutoFit/>
          </a:bodyPr>
          <a:lstStyle/>
          <a:p>
            <a:r>
              <a:rPr lang="en-US" b="1" dirty="0">
                <a:solidFill>
                  <a:srgbClr val="002060"/>
                </a:solidFill>
              </a:rPr>
              <a:t>6</a:t>
            </a:r>
            <a:endParaRPr lang="en-US" sz="1350" b="1" dirty="0">
              <a:solidFill>
                <a:srgbClr val="002060"/>
              </a:solidFill>
            </a:endParaRPr>
          </a:p>
        </p:txBody>
      </p:sp>
      <p:sp>
        <p:nvSpPr>
          <p:cNvPr id="19" name="Rectangle 18"/>
          <p:cNvSpPr/>
          <p:nvPr/>
        </p:nvSpPr>
        <p:spPr>
          <a:xfrm>
            <a:off x="1524000" y="857250"/>
            <a:ext cx="6705601" cy="742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700" b="1" i="1" dirty="0" err="1">
                <a:solidFill>
                  <a:schemeClr val="accent6">
                    <a:lumMod val="75000"/>
                  </a:schemeClr>
                </a:solidFill>
              </a:rPr>
              <a:t>Hb</a:t>
            </a:r>
            <a:r>
              <a:rPr lang="en-US" sz="2700" b="1" i="1" dirty="0">
                <a:solidFill>
                  <a:schemeClr val="accent6">
                    <a:lumMod val="75000"/>
                  </a:schemeClr>
                </a:solidFill>
              </a:rPr>
              <a:t> A2:</a:t>
            </a:r>
            <a:r>
              <a:rPr lang="en-US" sz="2700" b="1" i="1" dirty="0">
                <a:solidFill>
                  <a:schemeClr val="accent6">
                    <a:lumMod val="75000"/>
                  </a:schemeClr>
                </a:solidFill>
                <a:latin typeface="+mj-lt"/>
              </a:rPr>
              <a:t>  </a:t>
            </a:r>
            <a:r>
              <a:rPr lang="en-US" sz="2100" dirty="0">
                <a:solidFill>
                  <a:schemeClr val="tx1"/>
                </a:solidFill>
                <a:latin typeface="+mj-lt"/>
              </a:rPr>
              <a:t>ATE = 6% ; B = 0% ; CV= 0.9%</a:t>
            </a:r>
          </a:p>
        </p:txBody>
      </p:sp>
      <p:sp>
        <p:nvSpPr>
          <p:cNvPr id="17" name="Rectangle 16"/>
          <p:cNvSpPr/>
          <p:nvPr/>
        </p:nvSpPr>
        <p:spPr>
          <a:xfrm>
            <a:off x="8229601" y="857250"/>
            <a:ext cx="2312492" cy="74295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700" i="1" dirty="0">
                <a:solidFill>
                  <a:srgbClr val="C00000"/>
                </a:solidFill>
                <a:latin typeface="+mj-lt"/>
              </a:rPr>
              <a:t>SM = 6.7</a:t>
            </a:r>
          </a:p>
        </p:txBody>
      </p:sp>
      <p:sp>
        <p:nvSpPr>
          <p:cNvPr id="3" name="Oval 2"/>
          <p:cNvSpPr/>
          <p:nvPr/>
        </p:nvSpPr>
        <p:spPr>
          <a:xfrm>
            <a:off x="7202967" y="2156702"/>
            <a:ext cx="1864833" cy="3371850"/>
          </a:xfrm>
          <a:prstGeom prst="ellipse">
            <a:avLst/>
          </a:prstGeom>
          <a:no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1492686" y="1453051"/>
            <a:ext cx="6705601" cy="530528"/>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100" dirty="0">
                <a:solidFill>
                  <a:schemeClr val="tx1"/>
                </a:solidFill>
                <a:latin typeface="+mj-lt"/>
              </a:rPr>
              <a:t>                                   B = 1% ; CV= 1.4%</a:t>
            </a:r>
          </a:p>
        </p:txBody>
      </p:sp>
      <p:sp>
        <p:nvSpPr>
          <p:cNvPr id="20" name="Rectangle 19"/>
          <p:cNvSpPr/>
          <p:nvPr/>
        </p:nvSpPr>
        <p:spPr>
          <a:xfrm>
            <a:off x="8229601" y="1453051"/>
            <a:ext cx="2312492" cy="530528"/>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700" i="1" dirty="0">
                <a:solidFill>
                  <a:srgbClr val="C00000"/>
                </a:solidFill>
                <a:latin typeface="+mj-lt"/>
              </a:rPr>
              <a:t>SM = 3.6</a:t>
            </a:r>
          </a:p>
        </p:txBody>
      </p:sp>
      <p:cxnSp>
        <p:nvCxnSpPr>
          <p:cNvPr id="21" name="Straight Arrow Connector 20"/>
          <p:cNvCxnSpPr/>
          <p:nvPr/>
        </p:nvCxnSpPr>
        <p:spPr>
          <a:xfrm>
            <a:off x="5181600" y="2288184"/>
            <a:ext cx="0" cy="3028950"/>
          </a:xfrm>
          <a:prstGeom prst="straightConnector1">
            <a:avLst/>
          </a:prstGeom>
          <a:ln w="57150">
            <a:solidFill>
              <a:srgbClr val="005C2A"/>
            </a:solidFill>
            <a:tailEnd type="triangle"/>
          </a:ln>
        </p:spPr>
        <p:style>
          <a:lnRef idx="1">
            <a:schemeClr val="accent1"/>
          </a:lnRef>
          <a:fillRef idx="0">
            <a:schemeClr val="accent1"/>
          </a:fillRef>
          <a:effectRef idx="0">
            <a:schemeClr val="accent1"/>
          </a:effectRef>
          <a:fontRef idx="minor">
            <a:schemeClr val="tx1"/>
          </a:fontRef>
        </p:style>
      </p:cxnSp>
      <p:sp>
        <p:nvSpPr>
          <p:cNvPr id="6" name="Left Arrow 5"/>
          <p:cNvSpPr/>
          <p:nvPr/>
        </p:nvSpPr>
        <p:spPr>
          <a:xfrm>
            <a:off x="9717859" y="2285053"/>
            <a:ext cx="685800" cy="49445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Curved Right Arrow 9"/>
          <p:cNvSpPr/>
          <p:nvPr/>
        </p:nvSpPr>
        <p:spPr>
          <a:xfrm rot="488450">
            <a:off x="7098809" y="1028515"/>
            <a:ext cx="990600" cy="4295976"/>
          </a:xfrm>
          <a:prstGeom prst="curvedRightArrow">
            <a:avLst>
              <a:gd name="adj1" fmla="val 25000"/>
              <a:gd name="adj2" fmla="val 54556"/>
              <a:gd name="adj3" fmla="val 3519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1" name="Curved Left Arrow 10"/>
          <p:cNvSpPr/>
          <p:nvPr/>
        </p:nvSpPr>
        <p:spPr>
          <a:xfrm rot="1196448">
            <a:off x="10032237" y="1760294"/>
            <a:ext cx="564775" cy="914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Tree>
    <p:extLst>
      <p:ext uri="{BB962C8B-B14F-4D97-AF65-F5344CB8AC3E}">
        <p14:creationId xmlns:p14="http://schemas.microsoft.com/office/powerpoint/2010/main" val="2394371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nodeType="withEffect">
                                  <p:stCondLst>
                                    <p:cond delay="0"/>
                                  </p:stCondLst>
                                  <p:childTnLst>
                                    <p:animEffect transition="out" filter="fade">
                                      <p:cBhvr>
                                        <p:cTn id="6" dur="1000"/>
                                        <p:tgtEl>
                                          <p:spTgt spid="21"/>
                                        </p:tgtEl>
                                      </p:cBhvr>
                                    </p:animEffect>
                                    <p:anim calcmode="lin" valueType="num">
                                      <p:cBhvr>
                                        <p:cTn id="7" dur="1000"/>
                                        <p:tgtEl>
                                          <p:spTgt spid="21"/>
                                        </p:tgtEl>
                                        <p:attrNameLst>
                                          <p:attrName>ppt_x</p:attrName>
                                        </p:attrNameLst>
                                      </p:cBhvr>
                                      <p:tavLst>
                                        <p:tav tm="0">
                                          <p:val>
                                            <p:strVal val="ppt_x"/>
                                          </p:val>
                                        </p:tav>
                                        <p:tav tm="100000">
                                          <p:val>
                                            <p:strVal val="ppt_x"/>
                                          </p:val>
                                        </p:tav>
                                      </p:tavLst>
                                    </p:anim>
                                    <p:anim calcmode="lin" valueType="num">
                                      <p:cBhvr>
                                        <p:cTn id="8" dur="1000"/>
                                        <p:tgtEl>
                                          <p:spTgt spid="21"/>
                                        </p:tgtEl>
                                        <p:attrNameLst>
                                          <p:attrName>ppt_y</p:attrName>
                                        </p:attrNameLst>
                                      </p:cBhvr>
                                      <p:tavLst>
                                        <p:tav tm="0">
                                          <p:val>
                                            <p:strVal val="ppt_y"/>
                                          </p:val>
                                        </p:tav>
                                        <p:tav tm="100000">
                                          <p:val>
                                            <p:strVal val="ppt_y+.1"/>
                                          </p:val>
                                        </p:tav>
                                      </p:tavLst>
                                    </p:anim>
                                    <p:set>
                                      <p:cBhvr>
                                        <p:cTn id="9" dur="1" fill="hold">
                                          <p:stCondLst>
                                            <p:cond delay="999"/>
                                          </p:stCondLst>
                                        </p:cTn>
                                        <p:tgtEl>
                                          <p:spTgt spid="21"/>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3"/>
                                        </p:tgtEl>
                                      </p:cBhvr>
                                    </p:animEffect>
                                    <p:anim calcmode="lin" valueType="num">
                                      <p:cBhvr>
                                        <p:cTn id="12" dur="1000"/>
                                        <p:tgtEl>
                                          <p:spTgt spid="3"/>
                                        </p:tgtEl>
                                        <p:attrNameLst>
                                          <p:attrName>ppt_x</p:attrName>
                                        </p:attrNameLst>
                                      </p:cBhvr>
                                      <p:tavLst>
                                        <p:tav tm="0">
                                          <p:val>
                                            <p:strVal val="ppt_x"/>
                                          </p:val>
                                        </p:tav>
                                        <p:tav tm="100000">
                                          <p:val>
                                            <p:strVal val="ppt_x"/>
                                          </p:val>
                                        </p:tav>
                                      </p:tavLst>
                                    </p:anim>
                                    <p:anim calcmode="lin" valueType="num">
                                      <p:cBhvr>
                                        <p:cTn id="13" dur="1000"/>
                                        <p:tgtEl>
                                          <p:spTgt spid="3"/>
                                        </p:tgtEl>
                                        <p:attrNameLst>
                                          <p:attrName>ppt_y</p:attrName>
                                        </p:attrNameLst>
                                      </p:cBhvr>
                                      <p:tavLst>
                                        <p:tav tm="0">
                                          <p:val>
                                            <p:strVal val="ppt_y"/>
                                          </p:val>
                                        </p:tav>
                                        <p:tav tm="100000">
                                          <p:val>
                                            <p:strVal val="ppt_y+.1"/>
                                          </p:val>
                                        </p:tav>
                                      </p:tavLst>
                                    </p:anim>
                                    <p:set>
                                      <p:cBhvr>
                                        <p:cTn id="14" dur="1" fill="hold">
                                          <p:stCondLst>
                                            <p:cond delay="999"/>
                                          </p:stCondLst>
                                        </p:cTn>
                                        <p:tgtEl>
                                          <p:spTgt spid="3"/>
                                        </p:tgtEl>
                                        <p:attrNameLst>
                                          <p:attrName>style.visibility</p:attrName>
                                        </p:attrNameLst>
                                      </p:cBhvr>
                                      <p:to>
                                        <p:strVal val="hidden"/>
                                      </p:to>
                                    </p:set>
                                  </p:childTnLst>
                                </p:cTn>
                              </p:par>
                              <p:par>
                                <p:cTn id="15" presetID="42" presetClass="exit" presetSubtype="0" fill="hold" grpId="0" nodeType="withEffect">
                                  <p:stCondLst>
                                    <p:cond delay="0"/>
                                  </p:stCondLst>
                                  <p:childTnLst>
                                    <p:animEffect transition="out" filter="fade">
                                      <p:cBhvr>
                                        <p:cTn id="16" dur="1000"/>
                                        <p:tgtEl>
                                          <p:spTgt spid="6"/>
                                        </p:tgtEl>
                                      </p:cBhvr>
                                    </p:animEffect>
                                    <p:anim calcmode="lin" valueType="num">
                                      <p:cBhvr>
                                        <p:cTn id="17" dur="1000"/>
                                        <p:tgtEl>
                                          <p:spTgt spid="6"/>
                                        </p:tgtEl>
                                        <p:attrNameLst>
                                          <p:attrName>ppt_x</p:attrName>
                                        </p:attrNameLst>
                                      </p:cBhvr>
                                      <p:tavLst>
                                        <p:tav tm="0">
                                          <p:val>
                                            <p:strVal val="ppt_x"/>
                                          </p:val>
                                        </p:tav>
                                        <p:tav tm="100000">
                                          <p:val>
                                            <p:strVal val="ppt_x"/>
                                          </p:val>
                                        </p:tav>
                                      </p:tavLst>
                                    </p:anim>
                                    <p:anim calcmode="lin" valueType="num">
                                      <p:cBhvr>
                                        <p:cTn id="18" dur="1000"/>
                                        <p:tgtEl>
                                          <p:spTgt spid="6"/>
                                        </p:tgtEl>
                                        <p:attrNameLst>
                                          <p:attrName>ppt_y</p:attrName>
                                        </p:attrNameLst>
                                      </p:cBhvr>
                                      <p:tavLst>
                                        <p:tav tm="0">
                                          <p:val>
                                            <p:strVal val="ppt_y"/>
                                          </p:val>
                                        </p:tav>
                                        <p:tav tm="100000">
                                          <p:val>
                                            <p:strVal val="ppt_y+.1"/>
                                          </p:val>
                                        </p:tav>
                                      </p:tavLst>
                                    </p:anim>
                                    <p:set>
                                      <p:cBhvr>
                                        <p:cTn id="19" dur="1" fill="hold">
                                          <p:stCondLst>
                                            <p:cond delay="999"/>
                                          </p:stCondLst>
                                        </p:cTn>
                                        <p:tgtEl>
                                          <p:spTgt spid="6"/>
                                        </p:tgtEl>
                                        <p:attrNameLst>
                                          <p:attrName>style.visibility</p:attrName>
                                        </p:attrNameLst>
                                      </p:cBhvr>
                                      <p:to>
                                        <p:strVal val="hidden"/>
                                      </p:to>
                                    </p:set>
                                  </p:childTnLst>
                                </p:cTn>
                              </p:par>
                            </p:childTnLst>
                          </p:cTn>
                        </p:par>
                        <p:par>
                          <p:cTn id="20" fill="hold">
                            <p:stCondLst>
                              <p:cond delay="1000"/>
                            </p:stCondLst>
                            <p:childTnLst>
                              <p:par>
                                <p:cTn id="21" presetID="6" presetClass="entr" presetSubtype="16"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circle(in)">
                                      <p:cBhvr>
                                        <p:cTn id="23" dur="2000"/>
                                        <p:tgtEl>
                                          <p:spTgt spid="10"/>
                                        </p:tgtEl>
                                      </p:cBhvr>
                                    </p:animEffect>
                                  </p:childTnLst>
                                </p:cTn>
                              </p:par>
                            </p:childTnLst>
                          </p:cTn>
                        </p:par>
                        <p:par>
                          <p:cTn id="24" fill="hold">
                            <p:stCondLst>
                              <p:cond delay="3000"/>
                            </p:stCondLst>
                            <p:childTnLst>
                              <p:par>
                                <p:cTn id="25" presetID="6" presetClass="entr" presetSubtype="16"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circle(in)">
                                      <p:cBhvr>
                                        <p:cTn id="2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10" grpId="0" animBg="1"/>
      <p:bldP spid="11" grpId="0" animBg="1"/>
    </p:bldLst>
  </p:timing>
</p:sld>
</file>

<file path=ppt/slides/slide231.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lum bright="-20000" contrast="40000"/>
          </a:blip>
          <a:stretch>
            <a:fillRect/>
          </a:stretch>
        </p:blipFill>
        <p:spPr>
          <a:xfrm>
            <a:off x="1524002" y="1714501"/>
            <a:ext cx="9143999" cy="4073129"/>
          </a:xfrm>
          <a:prstGeom prst="rect">
            <a:avLst/>
          </a:prstGeom>
        </p:spPr>
      </p:pic>
      <p:sp>
        <p:nvSpPr>
          <p:cNvPr id="4" name="Slide Number Placeholder 3"/>
          <p:cNvSpPr>
            <a:spLocks noGrp="1"/>
          </p:cNvSpPr>
          <p:nvPr>
            <p:ph type="sldNum" sz="quarter" idx="12"/>
          </p:nvPr>
        </p:nvSpPr>
        <p:spPr/>
        <p:txBody>
          <a:bodyPr/>
          <a:lstStyle/>
          <a:p>
            <a:fld id="{6FAF22BB-B8CB-43B2-9A75-2AB6527143BB}" type="slidenum">
              <a:rPr lang="en-US" smtClean="0"/>
              <a:pPr/>
              <a:t>231</a:t>
            </a:fld>
            <a:endParaRPr lang="en-US"/>
          </a:p>
        </p:txBody>
      </p:sp>
      <p:sp>
        <p:nvSpPr>
          <p:cNvPr id="12" name="TextBox 11"/>
          <p:cNvSpPr txBox="1"/>
          <p:nvPr/>
        </p:nvSpPr>
        <p:spPr>
          <a:xfrm>
            <a:off x="2137060" y="1941936"/>
            <a:ext cx="1210592" cy="369332"/>
          </a:xfrm>
          <a:prstGeom prst="rect">
            <a:avLst/>
          </a:prstGeom>
          <a:noFill/>
        </p:spPr>
        <p:txBody>
          <a:bodyPr wrap="square" rtlCol="0">
            <a:spAutoFit/>
          </a:bodyPr>
          <a:lstStyle/>
          <a:p>
            <a:r>
              <a:rPr lang="en-US" b="1" dirty="0">
                <a:solidFill>
                  <a:srgbClr val="002060"/>
                </a:solidFill>
              </a:rPr>
              <a:t>1.65</a:t>
            </a:r>
          </a:p>
        </p:txBody>
      </p:sp>
      <p:sp>
        <p:nvSpPr>
          <p:cNvPr id="13" name="TextBox 12"/>
          <p:cNvSpPr txBox="1"/>
          <p:nvPr/>
        </p:nvSpPr>
        <p:spPr>
          <a:xfrm>
            <a:off x="4007967" y="1919585"/>
            <a:ext cx="393192" cy="369332"/>
          </a:xfrm>
          <a:prstGeom prst="rect">
            <a:avLst/>
          </a:prstGeom>
          <a:noFill/>
        </p:spPr>
        <p:txBody>
          <a:bodyPr wrap="square" rtlCol="0">
            <a:spAutoFit/>
          </a:bodyPr>
          <a:lstStyle/>
          <a:p>
            <a:r>
              <a:rPr lang="en-US" b="1" dirty="0">
                <a:solidFill>
                  <a:srgbClr val="002060"/>
                </a:solidFill>
              </a:rPr>
              <a:t>3</a:t>
            </a:r>
            <a:endParaRPr lang="en-US" sz="1350" b="1" dirty="0">
              <a:solidFill>
                <a:srgbClr val="002060"/>
              </a:solidFill>
            </a:endParaRPr>
          </a:p>
        </p:txBody>
      </p:sp>
      <p:sp>
        <p:nvSpPr>
          <p:cNvPr id="14" name="TextBox 13"/>
          <p:cNvSpPr txBox="1"/>
          <p:nvPr/>
        </p:nvSpPr>
        <p:spPr>
          <a:xfrm>
            <a:off x="5327718" y="1911088"/>
            <a:ext cx="382165" cy="369332"/>
          </a:xfrm>
          <a:prstGeom prst="rect">
            <a:avLst/>
          </a:prstGeom>
          <a:noFill/>
        </p:spPr>
        <p:txBody>
          <a:bodyPr wrap="square" rtlCol="0">
            <a:spAutoFit/>
          </a:bodyPr>
          <a:lstStyle/>
          <a:p>
            <a:r>
              <a:rPr lang="en-US" b="1" dirty="0">
                <a:solidFill>
                  <a:srgbClr val="002060"/>
                </a:solidFill>
              </a:rPr>
              <a:t>4</a:t>
            </a:r>
            <a:endParaRPr lang="en-US" sz="1350" b="1" dirty="0">
              <a:solidFill>
                <a:srgbClr val="002060"/>
              </a:solidFill>
            </a:endParaRPr>
          </a:p>
        </p:txBody>
      </p:sp>
      <p:sp>
        <p:nvSpPr>
          <p:cNvPr id="15" name="TextBox 14"/>
          <p:cNvSpPr txBox="1"/>
          <p:nvPr/>
        </p:nvSpPr>
        <p:spPr>
          <a:xfrm>
            <a:off x="6619010" y="1959653"/>
            <a:ext cx="382165" cy="369332"/>
          </a:xfrm>
          <a:prstGeom prst="rect">
            <a:avLst/>
          </a:prstGeom>
          <a:noFill/>
        </p:spPr>
        <p:txBody>
          <a:bodyPr wrap="square" rtlCol="0">
            <a:spAutoFit/>
          </a:bodyPr>
          <a:lstStyle/>
          <a:p>
            <a:r>
              <a:rPr lang="en-US" b="1" dirty="0">
                <a:solidFill>
                  <a:srgbClr val="002060"/>
                </a:solidFill>
              </a:rPr>
              <a:t>5</a:t>
            </a:r>
            <a:endParaRPr lang="en-US" sz="1350" b="1" dirty="0">
              <a:solidFill>
                <a:srgbClr val="002060"/>
              </a:solidFill>
            </a:endParaRPr>
          </a:p>
        </p:txBody>
      </p:sp>
      <p:sp>
        <p:nvSpPr>
          <p:cNvPr id="16" name="TextBox 15"/>
          <p:cNvSpPr txBox="1"/>
          <p:nvPr/>
        </p:nvSpPr>
        <p:spPr>
          <a:xfrm>
            <a:off x="7681046" y="1983579"/>
            <a:ext cx="360123" cy="369332"/>
          </a:xfrm>
          <a:prstGeom prst="rect">
            <a:avLst/>
          </a:prstGeom>
          <a:noFill/>
        </p:spPr>
        <p:txBody>
          <a:bodyPr wrap="square" rtlCol="0">
            <a:spAutoFit/>
          </a:bodyPr>
          <a:lstStyle/>
          <a:p>
            <a:r>
              <a:rPr lang="en-US" b="1" dirty="0">
                <a:solidFill>
                  <a:srgbClr val="002060"/>
                </a:solidFill>
              </a:rPr>
              <a:t>6</a:t>
            </a:r>
            <a:endParaRPr lang="en-US" sz="1350" b="1" dirty="0">
              <a:solidFill>
                <a:srgbClr val="002060"/>
              </a:solidFill>
            </a:endParaRPr>
          </a:p>
        </p:txBody>
      </p:sp>
      <p:sp>
        <p:nvSpPr>
          <p:cNvPr id="19" name="Rectangle 18"/>
          <p:cNvSpPr/>
          <p:nvPr/>
        </p:nvSpPr>
        <p:spPr>
          <a:xfrm>
            <a:off x="1524000" y="857250"/>
            <a:ext cx="6705601" cy="742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700" b="1" i="1" dirty="0">
                <a:solidFill>
                  <a:schemeClr val="accent6">
                    <a:lumMod val="75000"/>
                  </a:schemeClr>
                </a:solidFill>
                <a:latin typeface="+mj-lt"/>
              </a:rPr>
              <a:t>MCHC:  </a:t>
            </a:r>
            <a:r>
              <a:rPr lang="en-US" sz="2100" dirty="0">
                <a:solidFill>
                  <a:schemeClr val="tx1"/>
                </a:solidFill>
                <a:latin typeface="+mj-lt"/>
              </a:rPr>
              <a:t>ATE = 6% ; B = 2% ; CV= 3%</a:t>
            </a:r>
          </a:p>
        </p:txBody>
      </p:sp>
      <p:sp>
        <p:nvSpPr>
          <p:cNvPr id="17" name="Rectangle 16"/>
          <p:cNvSpPr/>
          <p:nvPr/>
        </p:nvSpPr>
        <p:spPr>
          <a:xfrm>
            <a:off x="8229601" y="857250"/>
            <a:ext cx="2312492" cy="74295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700" i="1" dirty="0">
                <a:solidFill>
                  <a:srgbClr val="C00000"/>
                </a:solidFill>
                <a:latin typeface="+mj-lt"/>
              </a:rPr>
              <a:t>SM = 1.3  </a:t>
            </a:r>
          </a:p>
        </p:txBody>
      </p:sp>
      <p:sp>
        <p:nvSpPr>
          <p:cNvPr id="18" name="Multiply 17"/>
          <p:cNvSpPr/>
          <p:nvPr/>
        </p:nvSpPr>
        <p:spPr>
          <a:xfrm>
            <a:off x="7070055" y="731554"/>
            <a:ext cx="2008988" cy="1245098"/>
          </a:xfrm>
          <a:prstGeom prst="mathMultiply">
            <a:avLst/>
          </a:prstGeom>
          <a:solidFill>
            <a:srgbClr val="FF00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010712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 calcmode="lin" valueType="num">
                                      <p:cBhvr>
                                        <p:cTn id="14" dur="1000" fill="hold"/>
                                        <p:tgtEl>
                                          <p:spTgt spid="18"/>
                                        </p:tgtEl>
                                        <p:attrNameLst>
                                          <p:attrName>style.rotation</p:attrName>
                                        </p:attrNameLst>
                                      </p:cBhvr>
                                      <p:tavLst>
                                        <p:tav tm="0">
                                          <p:val>
                                            <p:fltVal val="90"/>
                                          </p:val>
                                        </p:tav>
                                        <p:tav tm="100000">
                                          <p:val>
                                            <p:fltVal val="0"/>
                                          </p:val>
                                        </p:tav>
                                      </p:tavLst>
                                    </p:anim>
                                    <p:animEffect transition="in" filter="fade">
                                      <p:cBhvr>
                                        <p:cTn id="1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232.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lum bright="-20000" contrast="40000"/>
          </a:blip>
          <a:stretch>
            <a:fillRect/>
          </a:stretch>
        </p:blipFill>
        <p:spPr>
          <a:xfrm>
            <a:off x="1524002" y="1748368"/>
            <a:ext cx="9143999" cy="4073129"/>
          </a:xfrm>
          <a:prstGeom prst="rect">
            <a:avLst/>
          </a:prstGeom>
        </p:spPr>
      </p:pic>
      <p:sp>
        <p:nvSpPr>
          <p:cNvPr id="4" name="Slide Number Placeholder 3"/>
          <p:cNvSpPr>
            <a:spLocks noGrp="1"/>
          </p:cNvSpPr>
          <p:nvPr>
            <p:ph type="sldNum" sz="quarter" idx="12"/>
          </p:nvPr>
        </p:nvSpPr>
        <p:spPr/>
        <p:txBody>
          <a:bodyPr/>
          <a:lstStyle/>
          <a:p>
            <a:fld id="{6FAF22BB-B8CB-43B2-9A75-2AB6527143BB}" type="slidenum">
              <a:rPr lang="en-US" smtClean="0"/>
              <a:pPr/>
              <a:t>232</a:t>
            </a:fld>
            <a:endParaRPr lang="en-US"/>
          </a:p>
        </p:txBody>
      </p:sp>
      <p:cxnSp>
        <p:nvCxnSpPr>
          <p:cNvPr id="8" name="Straight Arrow Connector 7"/>
          <p:cNvCxnSpPr/>
          <p:nvPr/>
        </p:nvCxnSpPr>
        <p:spPr>
          <a:xfrm>
            <a:off x="3276600" y="2305901"/>
            <a:ext cx="0" cy="3028950"/>
          </a:xfrm>
          <a:prstGeom prst="straightConnector1">
            <a:avLst/>
          </a:prstGeom>
          <a:ln w="57150">
            <a:solidFill>
              <a:srgbClr val="005C2A"/>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37060" y="1941936"/>
            <a:ext cx="1210592" cy="369332"/>
          </a:xfrm>
          <a:prstGeom prst="rect">
            <a:avLst/>
          </a:prstGeom>
          <a:noFill/>
        </p:spPr>
        <p:txBody>
          <a:bodyPr wrap="square" rtlCol="0">
            <a:spAutoFit/>
          </a:bodyPr>
          <a:lstStyle/>
          <a:p>
            <a:r>
              <a:rPr lang="en-US" b="1" dirty="0">
                <a:solidFill>
                  <a:srgbClr val="002060"/>
                </a:solidFill>
              </a:rPr>
              <a:t>1.65</a:t>
            </a:r>
          </a:p>
        </p:txBody>
      </p:sp>
      <p:sp>
        <p:nvSpPr>
          <p:cNvPr id="13" name="TextBox 12"/>
          <p:cNvSpPr txBox="1"/>
          <p:nvPr/>
        </p:nvSpPr>
        <p:spPr>
          <a:xfrm>
            <a:off x="4007967" y="1919585"/>
            <a:ext cx="393192" cy="369332"/>
          </a:xfrm>
          <a:prstGeom prst="rect">
            <a:avLst/>
          </a:prstGeom>
          <a:noFill/>
        </p:spPr>
        <p:txBody>
          <a:bodyPr wrap="square" rtlCol="0">
            <a:spAutoFit/>
          </a:bodyPr>
          <a:lstStyle/>
          <a:p>
            <a:r>
              <a:rPr lang="en-US" b="1" dirty="0">
                <a:solidFill>
                  <a:srgbClr val="002060"/>
                </a:solidFill>
              </a:rPr>
              <a:t>3</a:t>
            </a:r>
            <a:endParaRPr lang="en-US" sz="1350" b="1" dirty="0">
              <a:solidFill>
                <a:srgbClr val="002060"/>
              </a:solidFill>
            </a:endParaRPr>
          </a:p>
        </p:txBody>
      </p:sp>
      <p:sp>
        <p:nvSpPr>
          <p:cNvPr id="14" name="TextBox 13"/>
          <p:cNvSpPr txBox="1"/>
          <p:nvPr/>
        </p:nvSpPr>
        <p:spPr>
          <a:xfrm>
            <a:off x="5327718" y="1911088"/>
            <a:ext cx="382165" cy="369332"/>
          </a:xfrm>
          <a:prstGeom prst="rect">
            <a:avLst/>
          </a:prstGeom>
          <a:noFill/>
        </p:spPr>
        <p:txBody>
          <a:bodyPr wrap="square" rtlCol="0">
            <a:spAutoFit/>
          </a:bodyPr>
          <a:lstStyle/>
          <a:p>
            <a:r>
              <a:rPr lang="en-US" b="1" dirty="0">
                <a:solidFill>
                  <a:srgbClr val="002060"/>
                </a:solidFill>
              </a:rPr>
              <a:t>4</a:t>
            </a:r>
            <a:endParaRPr lang="en-US" sz="1350" b="1" dirty="0">
              <a:solidFill>
                <a:srgbClr val="002060"/>
              </a:solidFill>
            </a:endParaRPr>
          </a:p>
        </p:txBody>
      </p:sp>
      <p:sp>
        <p:nvSpPr>
          <p:cNvPr id="15" name="TextBox 14"/>
          <p:cNvSpPr txBox="1"/>
          <p:nvPr/>
        </p:nvSpPr>
        <p:spPr>
          <a:xfrm>
            <a:off x="6619010" y="1959653"/>
            <a:ext cx="382165" cy="369332"/>
          </a:xfrm>
          <a:prstGeom prst="rect">
            <a:avLst/>
          </a:prstGeom>
          <a:noFill/>
        </p:spPr>
        <p:txBody>
          <a:bodyPr wrap="square" rtlCol="0">
            <a:spAutoFit/>
          </a:bodyPr>
          <a:lstStyle/>
          <a:p>
            <a:r>
              <a:rPr lang="en-US" b="1" dirty="0">
                <a:solidFill>
                  <a:srgbClr val="002060"/>
                </a:solidFill>
              </a:rPr>
              <a:t>5</a:t>
            </a:r>
            <a:endParaRPr lang="en-US" sz="1350" b="1" dirty="0">
              <a:solidFill>
                <a:srgbClr val="002060"/>
              </a:solidFill>
            </a:endParaRPr>
          </a:p>
        </p:txBody>
      </p:sp>
      <p:sp>
        <p:nvSpPr>
          <p:cNvPr id="16" name="TextBox 15"/>
          <p:cNvSpPr txBox="1"/>
          <p:nvPr/>
        </p:nvSpPr>
        <p:spPr>
          <a:xfrm>
            <a:off x="7681046" y="1983579"/>
            <a:ext cx="360123" cy="369332"/>
          </a:xfrm>
          <a:prstGeom prst="rect">
            <a:avLst/>
          </a:prstGeom>
          <a:noFill/>
        </p:spPr>
        <p:txBody>
          <a:bodyPr wrap="square" rtlCol="0">
            <a:spAutoFit/>
          </a:bodyPr>
          <a:lstStyle/>
          <a:p>
            <a:r>
              <a:rPr lang="en-US" b="1" dirty="0">
                <a:solidFill>
                  <a:srgbClr val="002060"/>
                </a:solidFill>
              </a:rPr>
              <a:t>6</a:t>
            </a:r>
            <a:endParaRPr lang="en-US" sz="1350" b="1" dirty="0">
              <a:solidFill>
                <a:srgbClr val="002060"/>
              </a:solidFill>
            </a:endParaRPr>
          </a:p>
        </p:txBody>
      </p:sp>
      <p:sp>
        <p:nvSpPr>
          <p:cNvPr id="19" name="Rectangle 18"/>
          <p:cNvSpPr/>
          <p:nvPr/>
        </p:nvSpPr>
        <p:spPr>
          <a:xfrm>
            <a:off x="1524000" y="857250"/>
            <a:ext cx="6705601" cy="74295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n-US" sz="2700" b="1" i="1" dirty="0">
                <a:solidFill>
                  <a:schemeClr val="accent6">
                    <a:lumMod val="75000"/>
                  </a:schemeClr>
                </a:solidFill>
                <a:latin typeface="+mj-lt"/>
              </a:rPr>
              <a:t>TSH:  </a:t>
            </a:r>
            <a:r>
              <a:rPr lang="en-US" sz="2100" dirty="0">
                <a:solidFill>
                  <a:schemeClr val="tx1"/>
                </a:solidFill>
                <a:latin typeface="+mj-lt"/>
              </a:rPr>
              <a:t>ATE = 20% ; B = 5% ; CV= 7%</a:t>
            </a:r>
          </a:p>
        </p:txBody>
      </p:sp>
      <p:sp>
        <p:nvSpPr>
          <p:cNvPr id="17" name="Rectangle 16"/>
          <p:cNvSpPr/>
          <p:nvPr/>
        </p:nvSpPr>
        <p:spPr>
          <a:xfrm>
            <a:off x="8229601" y="857250"/>
            <a:ext cx="2312492" cy="742950"/>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700" i="1" dirty="0">
                <a:solidFill>
                  <a:srgbClr val="C00000"/>
                </a:solidFill>
                <a:latin typeface="+mj-lt"/>
              </a:rPr>
              <a:t>SM = 2.2</a:t>
            </a:r>
          </a:p>
        </p:txBody>
      </p:sp>
      <p:sp>
        <p:nvSpPr>
          <p:cNvPr id="18" name="Rectangle 17"/>
          <p:cNvSpPr/>
          <p:nvPr/>
        </p:nvSpPr>
        <p:spPr>
          <a:xfrm>
            <a:off x="1524000" y="1413572"/>
            <a:ext cx="6705601" cy="50601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fa-IR" sz="2100" b="1" dirty="0">
                <a:solidFill>
                  <a:srgbClr val="FF0000"/>
                </a:solidFill>
                <a:latin typeface="+mj-lt"/>
              </a:rPr>
              <a:t>سنجش دوتایی        </a:t>
            </a:r>
            <a:r>
              <a:rPr lang="en-US" sz="2100" b="1" dirty="0">
                <a:solidFill>
                  <a:srgbClr val="FF0000"/>
                </a:solidFill>
                <a:latin typeface="+mj-lt"/>
              </a:rPr>
              <a:t>       </a:t>
            </a:r>
            <a:r>
              <a:rPr lang="en-US" sz="2100" dirty="0">
                <a:solidFill>
                  <a:schemeClr val="tx1"/>
                </a:solidFill>
                <a:latin typeface="+mj-lt"/>
              </a:rPr>
              <a:t>B = 5% ; CV= 4.9%</a:t>
            </a:r>
          </a:p>
        </p:txBody>
      </p:sp>
      <p:sp>
        <p:nvSpPr>
          <p:cNvPr id="20" name="Rectangle 19"/>
          <p:cNvSpPr/>
          <p:nvPr/>
        </p:nvSpPr>
        <p:spPr>
          <a:xfrm>
            <a:off x="8229600" y="1413572"/>
            <a:ext cx="2312492" cy="528365"/>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700" i="1" dirty="0">
                <a:solidFill>
                  <a:srgbClr val="C00000"/>
                </a:solidFill>
                <a:latin typeface="+mj-lt"/>
              </a:rPr>
              <a:t>SM = 3.1</a:t>
            </a:r>
          </a:p>
        </p:txBody>
      </p:sp>
      <p:cxnSp>
        <p:nvCxnSpPr>
          <p:cNvPr id="21" name="Straight Arrow Connector 20"/>
          <p:cNvCxnSpPr/>
          <p:nvPr/>
        </p:nvCxnSpPr>
        <p:spPr>
          <a:xfrm>
            <a:off x="4267200" y="2352911"/>
            <a:ext cx="0" cy="3028950"/>
          </a:xfrm>
          <a:prstGeom prst="straightConnector1">
            <a:avLst/>
          </a:prstGeom>
          <a:ln w="57150">
            <a:solidFill>
              <a:srgbClr val="005C2A"/>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rot="20732146">
            <a:off x="3533918" y="3733230"/>
            <a:ext cx="6705601" cy="506014"/>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lang="fa-IR" sz="2100" b="1" dirty="0">
                <a:solidFill>
                  <a:srgbClr val="FF0000"/>
                </a:solidFill>
                <a:latin typeface="+mj-lt"/>
              </a:rPr>
              <a:t>در هر دو حالت، قانونی با خطایابی 90% جود ندارد!</a:t>
            </a:r>
            <a:endParaRPr lang="en-US" sz="2100" b="1" dirty="0">
              <a:solidFill>
                <a:srgbClr val="FF0000"/>
              </a:solidFill>
              <a:latin typeface="+mj-lt"/>
            </a:endParaRPr>
          </a:p>
        </p:txBody>
      </p:sp>
      <p:sp>
        <p:nvSpPr>
          <p:cNvPr id="6" name="Explosion 1 5"/>
          <p:cNvSpPr/>
          <p:nvPr/>
        </p:nvSpPr>
        <p:spPr>
          <a:xfrm>
            <a:off x="2144305" y="2517484"/>
            <a:ext cx="1922258" cy="192220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950" b="1" dirty="0"/>
              <a:t>؟</a:t>
            </a:r>
            <a:endParaRPr lang="en-US" sz="1350" b="1" dirty="0"/>
          </a:p>
        </p:txBody>
      </p:sp>
    </p:spTree>
    <p:extLst>
      <p:ext uri="{BB962C8B-B14F-4D97-AF65-F5344CB8AC3E}">
        <p14:creationId xmlns:p14="http://schemas.microsoft.com/office/powerpoint/2010/main" val="19659052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circle(in)">
                                      <p:cBhvr>
                                        <p:cTn id="17" dur="2000"/>
                                        <p:tgtEl>
                                          <p:spTgt spid="20"/>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circle(in)">
                                      <p:cBhvr>
                                        <p:cTn id="20" dur="2000"/>
                                        <p:tgtEl>
                                          <p:spTgt spid="18"/>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circle(in)">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barn(inVertical)">
                                      <p:cBhvr>
                                        <p:cTn id="30" dur="500"/>
                                        <p:tgtEl>
                                          <p:spTgt spid="22"/>
                                        </p:tgtEl>
                                      </p:cBhvr>
                                    </p:animEffect>
                                  </p:childTnLst>
                                </p:cTn>
                              </p:par>
                            </p:childTnLst>
                          </p:cTn>
                        </p:par>
                      </p:childTnLst>
                    </p:cTn>
                  </p:par>
                  <p:par>
                    <p:cTn id="31" fill="hold">
                      <p:stCondLst>
                        <p:cond delay="indefinite"/>
                      </p:stCondLst>
                      <p:childTnLst>
                        <p:par>
                          <p:cTn id="32" fill="hold">
                            <p:stCondLst>
                              <p:cond delay="0"/>
                            </p:stCondLst>
                            <p:childTnLst>
                              <p:par>
                                <p:cTn id="33" presetID="26"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down)">
                                      <p:cBhvr>
                                        <p:cTn id="35" dur="580">
                                          <p:stCondLst>
                                            <p:cond delay="0"/>
                                          </p:stCondLst>
                                        </p:cTn>
                                        <p:tgtEl>
                                          <p:spTgt spid="6"/>
                                        </p:tgtEl>
                                      </p:cBhvr>
                                    </p:animEffect>
                                    <p:anim calcmode="lin" valueType="num">
                                      <p:cBhvr>
                                        <p:cTn id="3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1" dur="26">
                                          <p:stCondLst>
                                            <p:cond delay="650"/>
                                          </p:stCondLst>
                                        </p:cTn>
                                        <p:tgtEl>
                                          <p:spTgt spid="6"/>
                                        </p:tgtEl>
                                      </p:cBhvr>
                                      <p:to x="100000" y="60000"/>
                                    </p:animScale>
                                    <p:animScale>
                                      <p:cBhvr>
                                        <p:cTn id="42" dur="166" decel="50000">
                                          <p:stCondLst>
                                            <p:cond delay="676"/>
                                          </p:stCondLst>
                                        </p:cTn>
                                        <p:tgtEl>
                                          <p:spTgt spid="6"/>
                                        </p:tgtEl>
                                      </p:cBhvr>
                                      <p:to x="100000" y="100000"/>
                                    </p:animScale>
                                    <p:animScale>
                                      <p:cBhvr>
                                        <p:cTn id="43" dur="26">
                                          <p:stCondLst>
                                            <p:cond delay="1312"/>
                                          </p:stCondLst>
                                        </p:cTn>
                                        <p:tgtEl>
                                          <p:spTgt spid="6"/>
                                        </p:tgtEl>
                                      </p:cBhvr>
                                      <p:to x="100000" y="80000"/>
                                    </p:animScale>
                                    <p:animScale>
                                      <p:cBhvr>
                                        <p:cTn id="44" dur="166" decel="50000">
                                          <p:stCondLst>
                                            <p:cond delay="1338"/>
                                          </p:stCondLst>
                                        </p:cTn>
                                        <p:tgtEl>
                                          <p:spTgt spid="6"/>
                                        </p:tgtEl>
                                      </p:cBhvr>
                                      <p:to x="100000" y="100000"/>
                                    </p:animScale>
                                    <p:animScale>
                                      <p:cBhvr>
                                        <p:cTn id="45" dur="26">
                                          <p:stCondLst>
                                            <p:cond delay="1642"/>
                                          </p:stCondLst>
                                        </p:cTn>
                                        <p:tgtEl>
                                          <p:spTgt spid="6"/>
                                        </p:tgtEl>
                                      </p:cBhvr>
                                      <p:to x="100000" y="90000"/>
                                    </p:animScale>
                                    <p:animScale>
                                      <p:cBhvr>
                                        <p:cTn id="46" dur="166" decel="50000">
                                          <p:stCondLst>
                                            <p:cond delay="1668"/>
                                          </p:stCondLst>
                                        </p:cTn>
                                        <p:tgtEl>
                                          <p:spTgt spid="6"/>
                                        </p:tgtEl>
                                      </p:cBhvr>
                                      <p:to x="100000" y="100000"/>
                                    </p:animScale>
                                    <p:animScale>
                                      <p:cBhvr>
                                        <p:cTn id="47" dur="26">
                                          <p:stCondLst>
                                            <p:cond delay="1808"/>
                                          </p:stCondLst>
                                        </p:cTn>
                                        <p:tgtEl>
                                          <p:spTgt spid="6"/>
                                        </p:tgtEl>
                                      </p:cBhvr>
                                      <p:to x="100000" y="95000"/>
                                    </p:animScale>
                                    <p:animScale>
                                      <p:cBhvr>
                                        <p:cTn id="48"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20" grpId="0" animBg="1"/>
      <p:bldP spid="22" grpId="0" animBg="1"/>
      <p:bldP spid="6" grpId="0" animBg="1"/>
    </p:bldLst>
  </p:timing>
</p:sld>
</file>

<file path=ppt/slides/slide2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3"/>
          <p:cNvSpPr>
            <a:spLocks noGrp="1"/>
          </p:cNvSpPr>
          <p:nvPr>
            <p:ph type="sldNum" sz="quarter" idx="12"/>
          </p:nvPr>
        </p:nvSpPr>
        <p:spPr>
          <a:xfrm>
            <a:off x="9698736" y="858954"/>
            <a:ext cx="762000" cy="274320"/>
          </a:xfrm>
        </p:spPr>
        <p:txBody>
          <a:bodyPr/>
          <a:lstStyle/>
          <a:p>
            <a:fld id="{6FAF22BB-B8CB-43B2-9A75-2AB6527143BB}" type="slidenum">
              <a:rPr lang="en-US" smtClean="0"/>
              <a:pPr/>
              <a:t>233</a:t>
            </a:fld>
            <a:endParaRPr lang="en-US"/>
          </a:p>
        </p:txBody>
      </p:sp>
      <p:sp>
        <p:nvSpPr>
          <p:cNvPr id="8" name="Title 1"/>
          <p:cNvSpPr>
            <a:spLocks noGrp="1"/>
          </p:cNvSpPr>
          <p:nvPr>
            <p:ph type="title" idx="4294967295"/>
          </p:nvPr>
        </p:nvSpPr>
        <p:spPr>
          <a:xfrm>
            <a:off x="1828800" y="1072281"/>
            <a:ext cx="9144000" cy="4948238"/>
          </a:xfr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a:br>
              <a:rPr lang="en-US" sz="2700" i="1" dirty="0">
                <a:solidFill>
                  <a:srgbClr val="C00000"/>
                </a:solidFill>
                <a:latin typeface="+mj-lt"/>
              </a:rPr>
            </a:br>
            <a:r>
              <a:rPr lang="en-US" sz="2700" i="1" dirty="0">
                <a:solidFill>
                  <a:srgbClr val="C00000"/>
                </a:solidFill>
                <a:latin typeface="+mj-lt"/>
              </a:rPr>
              <a:t>	</a:t>
            </a:r>
          </a:p>
        </p:txBody>
      </p:sp>
      <p:sp>
        <p:nvSpPr>
          <p:cNvPr id="17" name="Rectangle 16"/>
          <p:cNvSpPr/>
          <p:nvPr/>
        </p:nvSpPr>
        <p:spPr>
          <a:xfrm>
            <a:off x="1670715" y="1330957"/>
            <a:ext cx="8850570" cy="415498"/>
          </a:xfrm>
          <a:prstGeom prst="rect">
            <a:avLst/>
          </a:prstGeom>
        </p:spPr>
        <p:txBody>
          <a:bodyPr wrap="square">
            <a:spAutoFit/>
          </a:bodyPr>
          <a:lstStyle/>
          <a:p>
            <a:pPr algn="ctr" rtl="1"/>
            <a:r>
              <a:rPr lang="fa-IR" sz="2100" dirty="0"/>
              <a:t>تهیه‌ی </a:t>
            </a:r>
            <a:r>
              <a:rPr lang="fa-IR" sz="2100" b="1" dirty="0">
                <a:solidFill>
                  <a:srgbClr val="FF0000"/>
                </a:solidFill>
              </a:rPr>
              <a:t>برنامه‌ی</a:t>
            </a:r>
            <a:r>
              <a:rPr lang="fa-IR" sz="2100" dirty="0">
                <a:solidFill>
                  <a:srgbClr val="FF0000"/>
                </a:solidFill>
              </a:rPr>
              <a:t> </a:t>
            </a:r>
            <a:r>
              <a:rPr lang="fa-IR" sz="2100" dirty="0"/>
              <a:t>پایش کیفیت با توجه به توان خطایابی معیار انتخاب شده</a:t>
            </a:r>
            <a:endParaRPr lang="en-US" sz="2100" dirty="0"/>
          </a:p>
        </p:txBody>
      </p:sp>
      <p:sp>
        <p:nvSpPr>
          <p:cNvPr id="18" name="Rectangle 17"/>
          <p:cNvSpPr/>
          <p:nvPr/>
        </p:nvSpPr>
        <p:spPr>
          <a:xfrm>
            <a:off x="7239001" y="2052556"/>
            <a:ext cx="3327176" cy="251944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rtl="1">
              <a:spcAft>
                <a:spcPts val="1800"/>
              </a:spcAft>
            </a:pPr>
            <a:r>
              <a:rPr lang="fa-IR" sz="3000" b="1" dirty="0">
                <a:solidFill>
                  <a:srgbClr val="00B050"/>
                </a:solidFill>
              </a:rPr>
              <a:t>پایش کیفیت:</a:t>
            </a:r>
          </a:p>
          <a:p>
            <a:pPr algn="ctr" rtl="1">
              <a:spcBef>
                <a:spcPts val="900"/>
              </a:spcBef>
              <a:spcAft>
                <a:spcPts val="1350"/>
              </a:spcAft>
              <a:buFont typeface="Wingdings" pitchFamily="2" charset="2"/>
              <a:buChar char="Ø"/>
            </a:pPr>
            <a:r>
              <a:rPr lang="fa-IR" sz="2400" b="1" dirty="0">
                <a:solidFill>
                  <a:srgbClr val="FF0000"/>
                </a:solidFill>
              </a:rPr>
              <a:t>پیشگیری</a:t>
            </a:r>
            <a:r>
              <a:rPr lang="fa-IR" sz="2400" b="1" dirty="0">
                <a:solidFill>
                  <a:srgbClr val="0070C0"/>
                </a:solidFill>
              </a:rPr>
              <a:t> از خرابی</a:t>
            </a:r>
          </a:p>
          <a:p>
            <a:pPr algn="ctr" rtl="1">
              <a:spcBef>
                <a:spcPts val="1350"/>
              </a:spcBef>
              <a:buFont typeface="Wingdings" pitchFamily="2" charset="2"/>
              <a:buChar char="Ø"/>
            </a:pPr>
            <a:r>
              <a:rPr lang="fa-IR" sz="2400" b="1" dirty="0">
                <a:solidFill>
                  <a:srgbClr val="0070C0"/>
                </a:solidFill>
              </a:rPr>
              <a:t>زنگ هشدار </a:t>
            </a:r>
            <a:r>
              <a:rPr lang="fa-IR" sz="2400" b="1" dirty="0">
                <a:solidFill>
                  <a:srgbClr val="FF0000"/>
                </a:solidFill>
              </a:rPr>
              <a:t>آماری</a:t>
            </a:r>
            <a:r>
              <a:rPr lang="fa-IR" sz="2400" b="1" dirty="0">
                <a:solidFill>
                  <a:srgbClr val="0070C0"/>
                </a:solidFill>
              </a:rPr>
              <a:t> </a:t>
            </a:r>
            <a:r>
              <a:rPr lang="fa-IR" sz="2400" dirty="0">
                <a:solidFill>
                  <a:srgbClr val="0070C0"/>
                </a:solidFill>
              </a:rPr>
              <a:t>برای خطر باقیمانده</a:t>
            </a:r>
            <a:endParaRPr lang="en-US" sz="2400" dirty="0">
              <a:solidFill>
                <a:srgbClr val="0070C0"/>
              </a:solidFill>
            </a:endParaRPr>
          </a:p>
        </p:txBody>
      </p:sp>
      <p:sp>
        <p:nvSpPr>
          <p:cNvPr id="19" name="Rectangle 18"/>
          <p:cNvSpPr/>
          <p:nvPr/>
        </p:nvSpPr>
        <p:spPr>
          <a:xfrm>
            <a:off x="2055723" y="1919700"/>
            <a:ext cx="4053849" cy="3253400"/>
          </a:xfrm>
          <a:prstGeom prst="rect">
            <a:avLst/>
          </a:prstGeom>
          <a:solidFill>
            <a:srgbClr val="D4E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Aft>
                <a:spcPts val="1800"/>
              </a:spcAft>
            </a:pPr>
            <a:r>
              <a:rPr lang="fa-IR" sz="3000" b="1" dirty="0">
                <a:solidFill>
                  <a:srgbClr val="FF0000"/>
                </a:solidFill>
              </a:rPr>
              <a:t>برنامه‌ی </a:t>
            </a:r>
            <a:r>
              <a:rPr lang="fa-IR" sz="3000" dirty="0">
                <a:solidFill>
                  <a:schemeClr val="tx1"/>
                </a:solidFill>
              </a:rPr>
              <a:t>پایش کیفیت:</a:t>
            </a:r>
          </a:p>
          <a:p>
            <a:pPr algn="ctr" rtl="1">
              <a:spcAft>
                <a:spcPts val="1350"/>
              </a:spcAft>
            </a:pPr>
            <a:r>
              <a:rPr lang="fa-IR" sz="3300" b="1" dirty="0">
                <a:solidFill>
                  <a:srgbClr val="0070C0"/>
                </a:solidFill>
              </a:rPr>
              <a:t>ایجاد توازن بین بخش آماری و غیرآماری</a:t>
            </a:r>
          </a:p>
        </p:txBody>
      </p:sp>
    </p:spTree>
    <p:extLst>
      <p:ext uri="{BB962C8B-B14F-4D97-AF65-F5344CB8AC3E}">
        <p14:creationId xmlns:p14="http://schemas.microsoft.com/office/powerpoint/2010/main" val="4803951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80">
                                          <p:stCondLst>
                                            <p:cond delay="0"/>
                                          </p:stCondLst>
                                        </p:cTn>
                                        <p:tgtEl>
                                          <p:spTgt spid="18"/>
                                        </p:tgtEl>
                                      </p:cBhvr>
                                    </p:animEffect>
                                    <p:anim calcmode="lin" valueType="num">
                                      <p:cBhvr>
                                        <p:cTn id="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3" dur="26">
                                          <p:stCondLst>
                                            <p:cond delay="650"/>
                                          </p:stCondLst>
                                        </p:cTn>
                                        <p:tgtEl>
                                          <p:spTgt spid="18"/>
                                        </p:tgtEl>
                                      </p:cBhvr>
                                      <p:to x="100000" y="60000"/>
                                    </p:animScale>
                                    <p:animScale>
                                      <p:cBhvr>
                                        <p:cTn id="14" dur="166" decel="50000">
                                          <p:stCondLst>
                                            <p:cond delay="676"/>
                                          </p:stCondLst>
                                        </p:cTn>
                                        <p:tgtEl>
                                          <p:spTgt spid="18"/>
                                        </p:tgtEl>
                                      </p:cBhvr>
                                      <p:to x="100000" y="100000"/>
                                    </p:animScale>
                                    <p:animScale>
                                      <p:cBhvr>
                                        <p:cTn id="15" dur="26">
                                          <p:stCondLst>
                                            <p:cond delay="1312"/>
                                          </p:stCondLst>
                                        </p:cTn>
                                        <p:tgtEl>
                                          <p:spTgt spid="18"/>
                                        </p:tgtEl>
                                      </p:cBhvr>
                                      <p:to x="100000" y="80000"/>
                                    </p:animScale>
                                    <p:animScale>
                                      <p:cBhvr>
                                        <p:cTn id="16" dur="166" decel="50000">
                                          <p:stCondLst>
                                            <p:cond delay="1338"/>
                                          </p:stCondLst>
                                        </p:cTn>
                                        <p:tgtEl>
                                          <p:spTgt spid="18"/>
                                        </p:tgtEl>
                                      </p:cBhvr>
                                      <p:to x="100000" y="100000"/>
                                    </p:animScale>
                                    <p:animScale>
                                      <p:cBhvr>
                                        <p:cTn id="17" dur="26">
                                          <p:stCondLst>
                                            <p:cond delay="1642"/>
                                          </p:stCondLst>
                                        </p:cTn>
                                        <p:tgtEl>
                                          <p:spTgt spid="18"/>
                                        </p:tgtEl>
                                      </p:cBhvr>
                                      <p:to x="100000" y="90000"/>
                                    </p:animScale>
                                    <p:animScale>
                                      <p:cBhvr>
                                        <p:cTn id="18" dur="166" decel="50000">
                                          <p:stCondLst>
                                            <p:cond delay="1668"/>
                                          </p:stCondLst>
                                        </p:cTn>
                                        <p:tgtEl>
                                          <p:spTgt spid="18"/>
                                        </p:tgtEl>
                                      </p:cBhvr>
                                      <p:to x="100000" y="100000"/>
                                    </p:animScale>
                                    <p:animScale>
                                      <p:cBhvr>
                                        <p:cTn id="19" dur="26">
                                          <p:stCondLst>
                                            <p:cond delay="1808"/>
                                          </p:stCondLst>
                                        </p:cTn>
                                        <p:tgtEl>
                                          <p:spTgt spid="18"/>
                                        </p:tgtEl>
                                      </p:cBhvr>
                                      <p:to x="100000" y="95000"/>
                                    </p:animScale>
                                    <p:animScale>
                                      <p:cBhvr>
                                        <p:cTn id="20" dur="166" decel="50000">
                                          <p:stCondLst>
                                            <p:cond delay="1834"/>
                                          </p:stCondLst>
                                        </p:cTn>
                                        <p:tgtEl>
                                          <p:spTgt spid="1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1"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8)">
                                      <p:cBhvr>
                                        <p:cTn id="25"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2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lum bright="-20000" contrast="40000"/>
          </a:blip>
          <a:stretch>
            <a:fillRect/>
          </a:stretch>
        </p:blipFill>
        <p:spPr>
          <a:xfrm>
            <a:off x="1524002" y="1714501"/>
            <a:ext cx="9143999" cy="4073129"/>
          </a:xfrm>
          <a:prstGeom prst="rect">
            <a:avLst/>
          </a:prstGeom>
        </p:spPr>
      </p:pic>
      <p:sp>
        <p:nvSpPr>
          <p:cNvPr id="4" name="Slide Number Placeholder 3"/>
          <p:cNvSpPr>
            <a:spLocks noGrp="1"/>
          </p:cNvSpPr>
          <p:nvPr>
            <p:ph type="sldNum" sz="quarter" idx="12"/>
          </p:nvPr>
        </p:nvSpPr>
        <p:spPr/>
        <p:txBody>
          <a:bodyPr/>
          <a:lstStyle/>
          <a:p>
            <a:fld id="{6FAF22BB-B8CB-43B2-9A75-2AB6527143BB}" type="slidenum">
              <a:rPr lang="en-US" smtClean="0"/>
              <a:pPr/>
              <a:t>234</a:t>
            </a:fld>
            <a:endParaRPr lang="en-US"/>
          </a:p>
        </p:txBody>
      </p:sp>
      <p:cxnSp>
        <p:nvCxnSpPr>
          <p:cNvPr id="8" name="Straight Arrow Connector 7"/>
          <p:cNvCxnSpPr/>
          <p:nvPr/>
        </p:nvCxnSpPr>
        <p:spPr>
          <a:xfrm>
            <a:off x="3374519" y="2305901"/>
            <a:ext cx="0" cy="30289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137060" y="1941936"/>
            <a:ext cx="1210592" cy="369332"/>
          </a:xfrm>
          <a:prstGeom prst="rect">
            <a:avLst/>
          </a:prstGeom>
          <a:noFill/>
        </p:spPr>
        <p:txBody>
          <a:bodyPr wrap="square" rtlCol="0">
            <a:spAutoFit/>
          </a:bodyPr>
          <a:lstStyle/>
          <a:p>
            <a:r>
              <a:rPr lang="en-US" b="1" dirty="0">
                <a:solidFill>
                  <a:srgbClr val="002060"/>
                </a:solidFill>
              </a:rPr>
              <a:t>1.65</a:t>
            </a:r>
          </a:p>
        </p:txBody>
      </p:sp>
      <p:sp>
        <p:nvSpPr>
          <p:cNvPr id="13" name="TextBox 12"/>
          <p:cNvSpPr txBox="1"/>
          <p:nvPr/>
        </p:nvSpPr>
        <p:spPr>
          <a:xfrm>
            <a:off x="4007967" y="1919585"/>
            <a:ext cx="393192" cy="369332"/>
          </a:xfrm>
          <a:prstGeom prst="rect">
            <a:avLst/>
          </a:prstGeom>
          <a:noFill/>
        </p:spPr>
        <p:txBody>
          <a:bodyPr wrap="square" rtlCol="0">
            <a:spAutoFit/>
          </a:bodyPr>
          <a:lstStyle/>
          <a:p>
            <a:r>
              <a:rPr lang="en-US" b="1" dirty="0">
                <a:solidFill>
                  <a:srgbClr val="002060"/>
                </a:solidFill>
              </a:rPr>
              <a:t>3</a:t>
            </a:r>
            <a:endParaRPr lang="en-US" sz="1350" b="1" dirty="0">
              <a:solidFill>
                <a:srgbClr val="002060"/>
              </a:solidFill>
            </a:endParaRPr>
          </a:p>
        </p:txBody>
      </p:sp>
      <p:sp>
        <p:nvSpPr>
          <p:cNvPr id="14" name="TextBox 13"/>
          <p:cNvSpPr txBox="1"/>
          <p:nvPr/>
        </p:nvSpPr>
        <p:spPr>
          <a:xfrm>
            <a:off x="5327718" y="1911088"/>
            <a:ext cx="382165" cy="369332"/>
          </a:xfrm>
          <a:prstGeom prst="rect">
            <a:avLst/>
          </a:prstGeom>
          <a:noFill/>
        </p:spPr>
        <p:txBody>
          <a:bodyPr wrap="square" rtlCol="0">
            <a:spAutoFit/>
          </a:bodyPr>
          <a:lstStyle/>
          <a:p>
            <a:r>
              <a:rPr lang="en-US" b="1" dirty="0">
                <a:solidFill>
                  <a:srgbClr val="002060"/>
                </a:solidFill>
              </a:rPr>
              <a:t>4</a:t>
            </a:r>
            <a:endParaRPr lang="en-US" sz="1350" b="1" dirty="0">
              <a:solidFill>
                <a:srgbClr val="002060"/>
              </a:solidFill>
            </a:endParaRPr>
          </a:p>
        </p:txBody>
      </p:sp>
      <p:sp>
        <p:nvSpPr>
          <p:cNvPr id="15" name="TextBox 14"/>
          <p:cNvSpPr txBox="1"/>
          <p:nvPr/>
        </p:nvSpPr>
        <p:spPr>
          <a:xfrm>
            <a:off x="6619010" y="1959653"/>
            <a:ext cx="382165" cy="369332"/>
          </a:xfrm>
          <a:prstGeom prst="rect">
            <a:avLst/>
          </a:prstGeom>
          <a:noFill/>
        </p:spPr>
        <p:txBody>
          <a:bodyPr wrap="square" rtlCol="0">
            <a:spAutoFit/>
          </a:bodyPr>
          <a:lstStyle/>
          <a:p>
            <a:r>
              <a:rPr lang="en-US" b="1" dirty="0">
                <a:solidFill>
                  <a:srgbClr val="002060"/>
                </a:solidFill>
              </a:rPr>
              <a:t>5</a:t>
            </a:r>
            <a:endParaRPr lang="en-US" sz="1350" b="1" dirty="0">
              <a:solidFill>
                <a:srgbClr val="002060"/>
              </a:solidFill>
            </a:endParaRPr>
          </a:p>
        </p:txBody>
      </p:sp>
      <p:sp>
        <p:nvSpPr>
          <p:cNvPr id="16" name="TextBox 15"/>
          <p:cNvSpPr txBox="1"/>
          <p:nvPr/>
        </p:nvSpPr>
        <p:spPr>
          <a:xfrm>
            <a:off x="7681046" y="1983579"/>
            <a:ext cx="360123" cy="369332"/>
          </a:xfrm>
          <a:prstGeom prst="rect">
            <a:avLst/>
          </a:prstGeom>
          <a:noFill/>
        </p:spPr>
        <p:txBody>
          <a:bodyPr wrap="square" rtlCol="0">
            <a:spAutoFit/>
          </a:bodyPr>
          <a:lstStyle/>
          <a:p>
            <a:r>
              <a:rPr lang="en-US" b="1" dirty="0">
                <a:solidFill>
                  <a:srgbClr val="002060"/>
                </a:solidFill>
              </a:rPr>
              <a:t>6</a:t>
            </a:r>
            <a:endParaRPr lang="en-US" sz="1350" b="1" dirty="0">
              <a:solidFill>
                <a:srgbClr val="002060"/>
              </a:solidFill>
            </a:endParaRPr>
          </a:p>
        </p:txBody>
      </p:sp>
      <p:sp>
        <p:nvSpPr>
          <p:cNvPr id="19" name="Rectangle 18"/>
          <p:cNvSpPr/>
          <p:nvPr/>
        </p:nvSpPr>
        <p:spPr>
          <a:xfrm>
            <a:off x="3741212" y="857253"/>
            <a:ext cx="4267201" cy="393759"/>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r>
              <a:rPr lang="en-US" sz="2100" b="1" dirty="0">
                <a:solidFill>
                  <a:schemeClr val="tx1"/>
                </a:solidFill>
                <a:latin typeface="+mj-lt"/>
              </a:rPr>
              <a:t>		  B = 1% ; CV= 2%</a:t>
            </a:r>
          </a:p>
        </p:txBody>
      </p:sp>
      <p:sp>
        <p:nvSpPr>
          <p:cNvPr id="17" name="Rectangle 16"/>
          <p:cNvSpPr/>
          <p:nvPr/>
        </p:nvSpPr>
        <p:spPr>
          <a:xfrm>
            <a:off x="8229601" y="857252"/>
            <a:ext cx="2312492" cy="393759"/>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100" b="1" i="1" dirty="0">
                <a:solidFill>
                  <a:srgbClr val="C00000"/>
                </a:solidFill>
                <a:latin typeface="+mj-lt"/>
              </a:rPr>
              <a:t>SM = 2.5</a:t>
            </a:r>
          </a:p>
        </p:txBody>
      </p:sp>
      <p:sp>
        <p:nvSpPr>
          <p:cNvPr id="18" name="Rectangle 17"/>
          <p:cNvSpPr/>
          <p:nvPr/>
        </p:nvSpPr>
        <p:spPr>
          <a:xfrm>
            <a:off x="3747166" y="1262045"/>
            <a:ext cx="4267201" cy="318872"/>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r>
              <a:rPr lang="en-US" sz="2100" b="1" dirty="0">
                <a:solidFill>
                  <a:schemeClr val="tx1"/>
                </a:solidFill>
                <a:latin typeface="+mj-lt"/>
              </a:rPr>
              <a:t>                                 B = 1.2% ; CV= 1.4%</a:t>
            </a:r>
          </a:p>
        </p:txBody>
      </p:sp>
      <p:sp>
        <p:nvSpPr>
          <p:cNvPr id="20" name="Rectangle 19"/>
          <p:cNvSpPr/>
          <p:nvPr/>
        </p:nvSpPr>
        <p:spPr>
          <a:xfrm>
            <a:off x="8232585" y="1263114"/>
            <a:ext cx="2312492" cy="318872"/>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100" b="1" i="1" dirty="0">
                <a:solidFill>
                  <a:srgbClr val="00B0F0"/>
                </a:solidFill>
                <a:latin typeface="+mj-lt"/>
              </a:rPr>
              <a:t>SM = 2.7</a:t>
            </a:r>
          </a:p>
        </p:txBody>
      </p:sp>
      <p:cxnSp>
        <p:nvCxnSpPr>
          <p:cNvPr id="21" name="Straight Arrow Connector 20"/>
          <p:cNvCxnSpPr/>
          <p:nvPr/>
        </p:nvCxnSpPr>
        <p:spPr>
          <a:xfrm>
            <a:off x="4007967" y="2305901"/>
            <a:ext cx="0" cy="302895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733769" y="1597795"/>
            <a:ext cx="4267201" cy="385784"/>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r>
              <a:rPr lang="en-US" sz="2100" b="1" dirty="0">
                <a:solidFill>
                  <a:schemeClr val="tx1"/>
                </a:solidFill>
                <a:latin typeface="+mj-lt"/>
              </a:rPr>
              <a:t>                                 B = 0% ; CV= 1.3%</a:t>
            </a:r>
          </a:p>
        </p:txBody>
      </p:sp>
      <p:sp>
        <p:nvSpPr>
          <p:cNvPr id="23" name="Rectangle 22"/>
          <p:cNvSpPr/>
          <p:nvPr/>
        </p:nvSpPr>
        <p:spPr>
          <a:xfrm>
            <a:off x="8229601" y="1597795"/>
            <a:ext cx="2312492" cy="385784"/>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100" b="1" i="1">
                <a:solidFill>
                  <a:srgbClr val="005C2A"/>
                </a:solidFill>
                <a:latin typeface="+mj-lt"/>
              </a:rPr>
              <a:t>SM = 4.6</a:t>
            </a:r>
            <a:endParaRPr lang="en-US" sz="2100" b="1" i="1" dirty="0">
              <a:solidFill>
                <a:srgbClr val="005C2A"/>
              </a:solidFill>
              <a:latin typeface="+mj-lt"/>
            </a:endParaRPr>
          </a:p>
        </p:txBody>
      </p:sp>
      <p:cxnSp>
        <p:nvCxnSpPr>
          <p:cNvPr id="24" name="Straight Arrow Connector 23"/>
          <p:cNvCxnSpPr/>
          <p:nvPr/>
        </p:nvCxnSpPr>
        <p:spPr>
          <a:xfrm>
            <a:off x="6408683" y="2288184"/>
            <a:ext cx="0" cy="3028950"/>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438401" y="2628900"/>
            <a:ext cx="3970283" cy="0"/>
          </a:xfrm>
          <a:prstGeom prst="straightConnector1">
            <a:avLst/>
          </a:prstGeom>
          <a:ln w="571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453641" y="3497208"/>
            <a:ext cx="1554327" cy="0"/>
          </a:xfrm>
          <a:prstGeom prst="straightConnector1">
            <a:avLst/>
          </a:prstGeom>
          <a:ln w="571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2453642" y="4542614"/>
            <a:ext cx="894011" cy="0"/>
          </a:xfrm>
          <a:prstGeom prst="straightConnector1">
            <a:avLst/>
          </a:prstGeom>
          <a:ln w="57150">
            <a:solidFill>
              <a:srgbClr val="7030A0"/>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F67F9D49-C29D-483A-8901-60C208F152B4}"/>
              </a:ext>
            </a:extLst>
          </p:cNvPr>
          <p:cNvSpPr/>
          <p:nvPr/>
        </p:nvSpPr>
        <p:spPr>
          <a:xfrm>
            <a:off x="1516557" y="301993"/>
            <a:ext cx="1987156" cy="393759"/>
          </a:xfrm>
          <a:prstGeom prst="rect">
            <a:avLst/>
          </a:prstGeom>
          <a:solidFill>
            <a:schemeClr val="bg1"/>
          </a:solidFill>
        </p:spPr>
        <p:style>
          <a:lnRef idx="1">
            <a:schemeClr val="accent4"/>
          </a:lnRef>
          <a:fillRef idx="2">
            <a:schemeClr val="accent4"/>
          </a:fillRef>
          <a:effectRef idx="1">
            <a:schemeClr val="accent4"/>
          </a:effectRef>
          <a:fontRef idx="minor">
            <a:schemeClr val="dk1"/>
          </a:fontRef>
        </p:style>
        <p:txBody>
          <a:bodyPr rtlCol="0" anchor="ctr"/>
          <a:lstStyle/>
          <a:p>
            <a:r>
              <a:rPr lang="en-US" sz="2700" b="1" i="1" dirty="0">
                <a:solidFill>
                  <a:schemeClr val="accent6">
                    <a:lumMod val="75000"/>
                  </a:schemeClr>
                </a:solidFill>
                <a:latin typeface="+mj-lt"/>
              </a:rPr>
              <a:t>MCV:  </a:t>
            </a:r>
            <a:r>
              <a:rPr lang="en-US" sz="2100" b="1" dirty="0">
                <a:solidFill>
                  <a:schemeClr val="tx1"/>
                </a:solidFill>
                <a:latin typeface="+mj-lt"/>
              </a:rPr>
              <a:t>ATE = 6</a:t>
            </a:r>
          </a:p>
        </p:txBody>
      </p:sp>
    </p:spTree>
    <p:extLst>
      <p:ext uri="{BB962C8B-B14F-4D97-AF65-F5344CB8AC3E}">
        <p14:creationId xmlns:p14="http://schemas.microsoft.com/office/powerpoint/2010/main" val="369114492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par>
                                <p:cTn id="8" presetID="6" presetClass="entr" presetSubtype="16"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circle(in)">
                                      <p:cBhvr>
                                        <p:cTn id="10" dur="2000"/>
                                        <p:tgtEl>
                                          <p:spTgt spid="21"/>
                                        </p:tgtEl>
                                      </p:cBhvr>
                                    </p:animEffect>
                                  </p:childTnLst>
                                </p:cTn>
                              </p:par>
                              <p:par>
                                <p:cTn id="11" presetID="6" presetClass="entr" presetSubtype="16"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circle(in)">
                                      <p:cBhvr>
                                        <p:cTn id="13" dur="2000"/>
                                        <p:tgtEl>
                                          <p:spTgt spid="2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2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circle(in)">
                                      <p:cBhvr>
                                        <p:cTn id="23" dur="2000"/>
                                        <p:tgtEl>
                                          <p:spTgt spid="27"/>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ircle(in)">
                                      <p:cBhvr>
                                        <p:cTn id="2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AF22BB-B8CB-43B2-9A75-2AB6527143BB}" type="slidenum">
              <a:rPr lang="en-US" smtClean="0"/>
              <a:pPr/>
              <a:t>235</a:t>
            </a:fld>
            <a:endParaRPr lang="en-US"/>
          </a:p>
        </p:txBody>
      </p:sp>
      <p:sp>
        <p:nvSpPr>
          <p:cNvPr id="8" name="Title 1"/>
          <p:cNvSpPr>
            <a:spLocks noGrp="1"/>
          </p:cNvSpPr>
          <p:nvPr>
            <p:ph type="title" idx="4294967295"/>
          </p:nvPr>
        </p:nvSpPr>
        <p:spPr>
          <a:xfrm>
            <a:off x="0" y="858838"/>
            <a:ext cx="9144000" cy="5110162"/>
          </a:xfrm>
        </p:spPr>
        <p:style>
          <a:lnRef idx="2">
            <a:schemeClr val="accent6"/>
          </a:lnRef>
          <a:fillRef idx="1">
            <a:schemeClr val="lt1"/>
          </a:fillRef>
          <a:effectRef idx="0">
            <a:schemeClr val="accent6"/>
          </a:effectRef>
          <a:fontRef idx="minor">
            <a:schemeClr val="dk1"/>
          </a:fontRef>
        </p:style>
        <p:txBody>
          <a:bodyPr anchor="t">
            <a:noAutofit/>
          </a:bodyPr>
          <a:lstStyle/>
          <a:p>
            <a:pPr algn="justLow" rtl="1"/>
            <a:r>
              <a:rPr lang="fa-IR" sz="2400" b="1" dirty="0">
                <a:solidFill>
                  <a:srgbClr val="FF0000"/>
                </a:solidFill>
              </a:rPr>
              <a:t>روند تهیه‌ی برنامه‌ی پایش کیفیت:</a:t>
            </a:r>
            <a:r>
              <a:rPr lang="en-US" sz="2400" b="1" dirty="0">
                <a:solidFill>
                  <a:srgbClr val="FF0000"/>
                </a:solidFill>
              </a:rPr>
              <a:t> </a:t>
            </a:r>
          </a:p>
        </p:txBody>
      </p:sp>
      <p:sp>
        <p:nvSpPr>
          <p:cNvPr id="11" name="Flowchart: Decision 10"/>
          <p:cNvSpPr/>
          <p:nvPr/>
        </p:nvSpPr>
        <p:spPr>
          <a:xfrm>
            <a:off x="1759750" y="1691888"/>
            <a:ext cx="3434192" cy="1121231"/>
          </a:xfrm>
          <a:prstGeom prst="flowChartDecision">
            <a:avLst/>
          </a:prstGeom>
          <a:solidFill>
            <a:schemeClr val="accent4">
              <a:lumMod val="60000"/>
              <a:lumOff val="40000"/>
            </a:schemeClr>
          </a:solidFill>
          <a:ln w="38100">
            <a:solidFill>
              <a:srgbClr val="005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 90%</a:t>
            </a:r>
            <a:endParaRPr lang="en-US" dirty="0">
              <a:solidFill>
                <a:schemeClr val="tx1"/>
              </a:solidFill>
            </a:endParaRPr>
          </a:p>
        </p:txBody>
      </p:sp>
      <p:sp>
        <p:nvSpPr>
          <p:cNvPr id="35" name="Rectangle 34"/>
          <p:cNvSpPr/>
          <p:nvPr/>
        </p:nvSpPr>
        <p:spPr>
          <a:xfrm>
            <a:off x="6108573" y="1685439"/>
            <a:ext cx="1891438" cy="1134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lnSpc>
                <a:spcPct val="150000"/>
              </a:lnSpc>
            </a:pPr>
            <a:r>
              <a:rPr lang="fa-IR" sz="1350" b="1" dirty="0"/>
              <a:t>راهکار</a:t>
            </a:r>
            <a:r>
              <a:rPr lang="fa-IR" sz="1500" dirty="0"/>
              <a:t> </a:t>
            </a:r>
            <a:r>
              <a:rPr lang="en-US" sz="1350" b="1" dirty="0"/>
              <a:t>HI-</a:t>
            </a:r>
            <a:r>
              <a:rPr lang="en-US" sz="1350" b="1" dirty="0" err="1"/>
              <a:t>Ped</a:t>
            </a:r>
            <a:endParaRPr lang="en-US" sz="1350" b="1" dirty="0"/>
          </a:p>
          <a:p>
            <a:pPr algn="ctr">
              <a:lnSpc>
                <a:spcPct val="150000"/>
              </a:lnSpc>
            </a:pPr>
            <a:r>
              <a:rPr lang="fa-IR" sz="1350" b="1" dirty="0"/>
              <a:t>را برگزینید</a:t>
            </a:r>
            <a:endParaRPr lang="en-US" sz="1350" dirty="0"/>
          </a:p>
        </p:txBody>
      </p:sp>
      <p:sp>
        <p:nvSpPr>
          <p:cNvPr id="41" name="Rectangle 40"/>
          <p:cNvSpPr/>
          <p:nvPr/>
        </p:nvSpPr>
        <p:spPr>
          <a:xfrm>
            <a:off x="6105519" y="3128540"/>
            <a:ext cx="1891438" cy="1134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lnSpc>
                <a:spcPct val="150000"/>
              </a:lnSpc>
            </a:pPr>
            <a:r>
              <a:rPr lang="fa-IR" sz="1350" b="1" dirty="0"/>
              <a:t>راهکار</a:t>
            </a:r>
            <a:r>
              <a:rPr lang="fa-IR" sz="1500" dirty="0"/>
              <a:t> </a:t>
            </a:r>
            <a:r>
              <a:rPr lang="en-US" sz="1350" b="1" dirty="0"/>
              <a:t>Mod-</a:t>
            </a:r>
            <a:r>
              <a:rPr lang="en-US" sz="1350" b="1" dirty="0" err="1"/>
              <a:t>Ped</a:t>
            </a:r>
            <a:endParaRPr lang="en-US" sz="1350" b="1" dirty="0"/>
          </a:p>
          <a:p>
            <a:pPr algn="ctr">
              <a:lnSpc>
                <a:spcPct val="150000"/>
              </a:lnSpc>
            </a:pPr>
            <a:r>
              <a:rPr lang="fa-IR" sz="1350" b="1" dirty="0"/>
              <a:t>را برگزینید</a:t>
            </a:r>
            <a:endParaRPr lang="en-US" sz="1350" dirty="0"/>
          </a:p>
        </p:txBody>
      </p:sp>
      <p:sp>
        <p:nvSpPr>
          <p:cNvPr id="42" name="Rectangle 41"/>
          <p:cNvSpPr/>
          <p:nvPr/>
        </p:nvSpPr>
        <p:spPr>
          <a:xfrm>
            <a:off x="6176289" y="4569939"/>
            <a:ext cx="1891438" cy="120559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r" rtl="1">
              <a:lnSpc>
                <a:spcPct val="150000"/>
              </a:lnSpc>
            </a:pPr>
            <a:r>
              <a:rPr lang="fa-IR" sz="1350" b="1" dirty="0"/>
              <a:t>راهکار</a:t>
            </a:r>
            <a:r>
              <a:rPr lang="fa-IR" sz="1500" dirty="0"/>
              <a:t> </a:t>
            </a:r>
            <a:r>
              <a:rPr lang="en-US" sz="1350" b="1" dirty="0"/>
              <a:t>Low-</a:t>
            </a:r>
            <a:r>
              <a:rPr lang="en-US" sz="1350" b="1" dirty="0" err="1"/>
              <a:t>Ped</a:t>
            </a:r>
            <a:endParaRPr lang="en-US" sz="1350" b="1" dirty="0"/>
          </a:p>
          <a:p>
            <a:pPr algn="ctr">
              <a:lnSpc>
                <a:spcPct val="150000"/>
              </a:lnSpc>
            </a:pPr>
            <a:r>
              <a:rPr lang="fa-IR" sz="1350" b="1" dirty="0"/>
              <a:t>را برگزینید</a:t>
            </a:r>
            <a:endParaRPr lang="en-US" sz="1350" dirty="0"/>
          </a:p>
        </p:txBody>
      </p:sp>
      <p:sp>
        <p:nvSpPr>
          <p:cNvPr id="38" name="Flowchart: Decision 37"/>
          <p:cNvSpPr/>
          <p:nvPr/>
        </p:nvSpPr>
        <p:spPr>
          <a:xfrm>
            <a:off x="1777393" y="3152006"/>
            <a:ext cx="3434192" cy="1121231"/>
          </a:xfrm>
          <a:prstGeom prst="flowChartDecision">
            <a:avLst/>
          </a:prstGeom>
          <a:solidFill>
            <a:schemeClr val="accent4">
              <a:lumMod val="60000"/>
              <a:lumOff val="40000"/>
            </a:schemeClr>
          </a:solidFill>
          <a:ln w="38100">
            <a:solidFill>
              <a:srgbClr val="005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50 - 90%</a:t>
            </a:r>
          </a:p>
        </p:txBody>
      </p:sp>
      <p:sp>
        <p:nvSpPr>
          <p:cNvPr id="39" name="Flowchart: Decision 38"/>
          <p:cNvSpPr/>
          <p:nvPr/>
        </p:nvSpPr>
        <p:spPr>
          <a:xfrm>
            <a:off x="1782739" y="4612123"/>
            <a:ext cx="3434192" cy="1121231"/>
          </a:xfrm>
          <a:prstGeom prst="flowChartDecision">
            <a:avLst/>
          </a:prstGeom>
          <a:solidFill>
            <a:schemeClr val="accent4">
              <a:lumMod val="60000"/>
              <a:lumOff val="40000"/>
            </a:schemeClr>
          </a:solidFill>
          <a:ln w="38100">
            <a:solidFill>
              <a:srgbClr val="005C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&lt; 50%</a:t>
            </a:r>
          </a:p>
        </p:txBody>
      </p:sp>
      <p:sp>
        <p:nvSpPr>
          <p:cNvPr id="10" name="Rectangle 9"/>
          <p:cNvSpPr/>
          <p:nvPr/>
        </p:nvSpPr>
        <p:spPr>
          <a:xfrm>
            <a:off x="1676401" y="1020573"/>
            <a:ext cx="3674360" cy="4766696"/>
          </a:xfrm>
          <a:prstGeom prst="rect">
            <a:avLst/>
          </a:prstGeom>
          <a:noFill/>
          <a:ln w="76200">
            <a:solidFill>
              <a:srgbClr val="F363D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TextBox 12"/>
          <p:cNvSpPr txBox="1"/>
          <p:nvPr/>
        </p:nvSpPr>
        <p:spPr>
          <a:xfrm>
            <a:off x="1905000" y="1133275"/>
            <a:ext cx="3288942" cy="600164"/>
          </a:xfrm>
          <a:prstGeom prst="rect">
            <a:avLst/>
          </a:prstGeom>
          <a:noFill/>
        </p:spPr>
        <p:txBody>
          <a:bodyPr wrap="square" rtlCol="0">
            <a:spAutoFit/>
          </a:bodyPr>
          <a:lstStyle/>
          <a:p>
            <a:r>
              <a:rPr lang="en-US" sz="3300" b="1" i="1" dirty="0">
                <a:solidFill>
                  <a:srgbClr val="7030A0"/>
                </a:solidFill>
              </a:rPr>
              <a:t>Ped ?</a:t>
            </a:r>
          </a:p>
        </p:txBody>
      </p:sp>
      <p:sp>
        <p:nvSpPr>
          <p:cNvPr id="14" name="Right Arrow 13"/>
          <p:cNvSpPr/>
          <p:nvPr/>
        </p:nvSpPr>
        <p:spPr>
          <a:xfrm>
            <a:off x="5299225" y="1995327"/>
            <a:ext cx="755449" cy="5143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ight Arrow 45"/>
          <p:cNvSpPr/>
          <p:nvPr/>
        </p:nvSpPr>
        <p:spPr>
          <a:xfrm>
            <a:off x="5279017" y="3455444"/>
            <a:ext cx="755449" cy="5143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ight Arrow 46"/>
          <p:cNvSpPr/>
          <p:nvPr/>
        </p:nvSpPr>
        <p:spPr>
          <a:xfrm>
            <a:off x="5319477" y="4915561"/>
            <a:ext cx="755449" cy="514350"/>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569746486"/>
      </p:ext>
    </p:extLst>
  </p:cSld>
  <p:clrMapOvr>
    <a:masterClrMapping/>
  </p:clrMapOvr>
  <p:transition spd="slow">
    <p:wheel spokes="1"/>
  </p:transition>
</p:sld>
</file>

<file path=ppt/slides/slide2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752600" y="465060"/>
            <a:ext cx="8229600" cy="486054"/>
          </a:xfrm>
        </p:spPr>
        <p:style>
          <a:lnRef idx="1">
            <a:schemeClr val="accent5"/>
          </a:lnRef>
          <a:fillRef idx="3">
            <a:schemeClr val="accent5"/>
          </a:fillRef>
          <a:effectRef idx="2">
            <a:schemeClr val="accent5"/>
          </a:effectRef>
          <a:fontRef idx="minor">
            <a:schemeClr val="lt1"/>
          </a:fontRef>
        </p:style>
        <p:txBody>
          <a:bodyPr>
            <a:normAutofit fontScale="90000"/>
          </a:bodyPr>
          <a:lstStyle/>
          <a:p>
            <a:pPr algn="ctr" rtl="1"/>
            <a:r>
              <a:rPr lang="fa-IR" dirty="0"/>
              <a:t>راهکار پایش کیفیت سنجش </a:t>
            </a:r>
            <a:r>
              <a:rPr lang="en-US" dirty="0"/>
              <a:t>(AQCS)</a:t>
            </a:r>
          </a:p>
        </p:txBody>
      </p:sp>
      <p:sp>
        <p:nvSpPr>
          <p:cNvPr id="5" name="Slide Number Placeholder 4"/>
          <p:cNvSpPr>
            <a:spLocks noGrp="1"/>
          </p:cNvSpPr>
          <p:nvPr>
            <p:ph type="sldNum" sz="quarter" idx="12"/>
          </p:nvPr>
        </p:nvSpPr>
        <p:spPr/>
        <p:txBody>
          <a:bodyPr/>
          <a:lstStyle/>
          <a:p>
            <a:fld id="{6FAF22BB-B8CB-43B2-9A75-2AB6527143BB}" type="slidenum">
              <a:rPr lang="en-US" smtClean="0"/>
              <a:pPr/>
              <a:t>236</a:t>
            </a:fld>
            <a:endParaRPr lang="en-US"/>
          </a:p>
        </p:txBody>
      </p:sp>
      <p:sp>
        <p:nvSpPr>
          <p:cNvPr id="9" name="Rectangle 8"/>
          <p:cNvSpPr/>
          <p:nvPr/>
        </p:nvSpPr>
        <p:spPr>
          <a:xfrm>
            <a:off x="1895053" y="1770122"/>
            <a:ext cx="1891438" cy="702078"/>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rtl="1">
              <a:lnSpc>
                <a:spcPct val="150000"/>
              </a:lnSpc>
            </a:pPr>
            <a:r>
              <a:rPr lang="en-US" sz="1600" b="1" dirty="0"/>
              <a:t>Hi-</a:t>
            </a:r>
            <a:r>
              <a:rPr lang="en-US" sz="1600" b="1" dirty="0" err="1"/>
              <a:t>Ped</a:t>
            </a:r>
            <a:r>
              <a:rPr lang="en-US" sz="1600" b="1" dirty="0"/>
              <a:t> </a:t>
            </a:r>
          </a:p>
          <a:p>
            <a:pPr algn="ctr" rtl="1">
              <a:lnSpc>
                <a:spcPct val="150000"/>
              </a:lnSpc>
            </a:pPr>
            <a:r>
              <a:rPr lang="en-US" sz="1600" b="1" dirty="0"/>
              <a:t>90%</a:t>
            </a:r>
          </a:p>
        </p:txBody>
      </p:sp>
      <p:sp>
        <p:nvSpPr>
          <p:cNvPr id="10" name="Rectangle 9"/>
          <p:cNvSpPr/>
          <p:nvPr/>
        </p:nvSpPr>
        <p:spPr>
          <a:xfrm>
            <a:off x="4866593" y="1748138"/>
            <a:ext cx="1891438" cy="702078"/>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rtl="1">
              <a:lnSpc>
                <a:spcPct val="150000"/>
              </a:lnSpc>
            </a:pPr>
            <a:r>
              <a:rPr lang="en-US" sz="1600" b="1" dirty="0"/>
              <a:t>Mod-</a:t>
            </a:r>
            <a:r>
              <a:rPr lang="en-US" sz="1600" b="1" dirty="0" err="1"/>
              <a:t>Ped</a:t>
            </a:r>
            <a:r>
              <a:rPr lang="en-US" sz="1600" b="1" dirty="0"/>
              <a:t> </a:t>
            </a:r>
          </a:p>
          <a:p>
            <a:pPr algn="ctr" rtl="1">
              <a:lnSpc>
                <a:spcPct val="150000"/>
              </a:lnSpc>
            </a:pPr>
            <a:r>
              <a:rPr lang="en-US" sz="1600" b="1" dirty="0"/>
              <a:t>50%</a:t>
            </a:r>
          </a:p>
        </p:txBody>
      </p:sp>
      <p:cxnSp>
        <p:nvCxnSpPr>
          <p:cNvPr id="13" name="Straight Arrow Connector 12"/>
          <p:cNvCxnSpPr>
            <a:stCxn id="9" idx="2"/>
          </p:cNvCxnSpPr>
          <p:nvPr/>
        </p:nvCxnSpPr>
        <p:spPr>
          <a:xfrm>
            <a:off x="2840772" y="2472202"/>
            <a:ext cx="0" cy="27002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2039070" y="2742229"/>
            <a:ext cx="1584176" cy="5400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1350" b="1" dirty="0"/>
              <a:t>هزینه‌های پایش کیفیت آماری حداقل کنید </a:t>
            </a:r>
            <a:endParaRPr lang="en-US" sz="1350" b="1" dirty="0"/>
          </a:p>
        </p:txBody>
      </p:sp>
      <p:sp>
        <p:nvSpPr>
          <p:cNvPr id="15" name="Rectangle 14"/>
          <p:cNvSpPr/>
          <p:nvPr/>
        </p:nvSpPr>
        <p:spPr>
          <a:xfrm>
            <a:off x="2048684" y="3559580"/>
            <a:ext cx="1584176" cy="6416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1350" b="1" dirty="0"/>
              <a:t>هزینه‌های پ ک غیرآماری حداقل کنید</a:t>
            </a:r>
            <a:endParaRPr lang="en-US" sz="1350" b="1" dirty="0"/>
          </a:p>
        </p:txBody>
      </p:sp>
      <p:cxnSp>
        <p:nvCxnSpPr>
          <p:cNvPr id="16" name="Straight Arrow Connector 15"/>
          <p:cNvCxnSpPr/>
          <p:nvPr/>
        </p:nvCxnSpPr>
        <p:spPr>
          <a:xfrm>
            <a:off x="2840772" y="3308606"/>
            <a:ext cx="0" cy="27002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821926" y="2450219"/>
            <a:ext cx="0" cy="27002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020224" y="2720246"/>
            <a:ext cx="1584176" cy="5400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1350" b="1" dirty="0"/>
              <a:t>هزینه‌های پ ک آماری </a:t>
            </a:r>
            <a:r>
              <a:rPr lang="fa-IR" sz="1350" b="1" dirty="0">
                <a:solidFill>
                  <a:srgbClr val="FF0000"/>
                </a:solidFill>
              </a:rPr>
              <a:t>حداکثر</a:t>
            </a:r>
            <a:r>
              <a:rPr lang="fa-IR" sz="1350" b="1" dirty="0"/>
              <a:t> کنید </a:t>
            </a:r>
            <a:endParaRPr lang="en-US" sz="1350" b="1" dirty="0"/>
          </a:p>
        </p:txBody>
      </p:sp>
      <p:sp>
        <p:nvSpPr>
          <p:cNvPr id="22" name="Rectangle 21"/>
          <p:cNvSpPr/>
          <p:nvPr/>
        </p:nvSpPr>
        <p:spPr>
          <a:xfrm>
            <a:off x="4693077" y="3223155"/>
            <a:ext cx="1584176" cy="6416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1350" b="1" dirty="0"/>
              <a:t>هزینه‌های پ ک غیرآماری </a:t>
            </a:r>
            <a:r>
              <a:rPr lang="fa-IR" sz="1350" b="1" dirty="0">
                <a:solidFill>
                  <a:srgbClr val="FF0000"/>
                </a:solidFill>
              </a:rPr>
              <a:t>حداکثر</a:t>
            </a:r>
            <a:r>
              <a:rPr lang="fa-IR" sz="1350" b="1" dirty="0"/>
              <a:t> کنید</a:t>
            </a:r>
            <a:endParaRPr lang="en-US" sz="1350" b="1" dirty="0"/>
          </a:p>
        </p:txBody>
      </p:sp>
      <p:sp>
        <p:nvSpPr>
          <p:cNvPr id="25" name="Rectangle 24"/>
          <p:cNvSpPr/>
          <p:nvPr/>
        </p:nvSpPr>
        <p:spPr>
          <a:xfrm>
            <a:off x="5018757" y="4343162"/>
            <a:ext cx="1584176" cy="6416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1350" b="1" dirty="0"/>
              <a:t>کارکرد روش را </a:t>
            </a:r>
            <a:r>
              <a:rPr lang="fa-IR" sz="1350" b="1" dirty="0">
                <a:solidFill>
                  <a:srgbClr val="FF0000"/>
                </a:solidFill>
              </a:rPr>
              <a:t>بهبود</a:t>
            </a:r>
            <a:r>
              <a:rPr lang="fa-IR" sz="1350" b="1" dirty="0"/>
              <a:t> دهید</a:t>
            </a:r>
            <a:endParaRPr lang="en-US" sz="1350" b="1" dirty="0"/>
          </a:p>
        </p:txBody>
      </p:sp>
      <p:cxnSp>
        <p:nvCxnSpPr>
          <p:cNvPr id="26" name="Straight Arrow Connector 25"/>
          <p:cNvCxnSpPr/>
          <p:nvPr/>
        </p:nvCxnSpPr>
        <p:spPr>
          <a:xfrm>
            <a:off x="5801231" y="3755648"/>
            <a:ext cx="9615" cy="571951"/>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356699" y="3517335"/>
            <a:ext cx="2629697" cy="6416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1350" b="1" dirty="0"/>
              <a:t>پ ک را با توجه به پایداری روش مطلوب کنید</a:t>
            </a:r>
            <a:endParaRPr lang="en-US" sz="1350" b="1" dirty="0"/>
          </a:p>
        </p:txBody>
      </p:sp>
      <p:sp>
        <p:nvSpPr>
          <p:cNvPr id="32" name="Rectangle 31"/>
          <p:cNvSpPr/>
          <p:nvPr/>
        </p:nvSpPr>
        <p:spPr>
          <a:xfrm>
            <a:off x="7260191" y="4028899"/>
            <a:ext cx="2643700" cy="53710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1350" b="1" dirty="0"/>
              <a:t>پ ک با داده‌های بیماران را بیفزایید </a:t>
            </a:r>
            <a:endParaRPr lang="en-US" sz="1350" b="1" dirty="0"/>
          </a:p>
        </p:txBody>
      </p:sp>
      <p:sp>
        <p:nvSpPr>
          <p:cNvPr id="33" name="Rectangle 32"/>
          <p:cNvSpPr/>
          <p:nvPr/>
        </p:nvSpPr>
        <p:spPr>
          <a:xfrm>
            <a:off x="7119668" y="4551951"/>
            <a:ext cx="2509504" cy="6416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1350" b="1" dirty="0"/>
              <a:t>کاربر </a:t>
            </a:r>
            <a:r>
              <a:rPr lang="fa-IR" sz="1350" b="1" dirty="0">
                <a:solidFill>
                  <a:srgbClr val="FF0000"/>
                </a:solidFill>
              </a:rPr>
              <a:t>مناسب</a:t>
            </a:r>
            <a:r>
              <a:rPr lang="fa-IR" sz="1350" b="1" dirty="0"/>
              <a:t> بگمارید</a:t>
            </a:r>
            <a:endParaRPr lang="en-US" sz="1350" b="1" dirty="0"/>
          </a:p>
        </p:txBody>
      </p:sp>
      <p:sp>
        <p:nvSpPr>
          <p:cNvPr id="35" name="Rectangle 34"/>
          <p:cNvSpPr/>
          <p:nvPr/>
        </p:nvSpPr>
        <p:spPr>
          <a:xfrm>
            <a:off x="7965342" y="2667655"/>
            <a:ext cx="1584176" cy="54006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1350" b="1" dirty="0"/>
              <a:t>هزینه‌های پ ک آماری حداکثر کنید </a:t>
            </a:r>
            <a:endParaRPr lang="en-US" sz="1350" b="1" dirty="0"/>
          </a:p>
        </p:txBody>
      </p:sp>
      <p:sp>
        <p:nvSpPr>
          <p:cNvPr id="34" name="Rectangle 33"/>
          <p:cNvSpPr/>
          <p:nvPr/>
        </p:nvSpPr>
        <p:spPr>
          <a:xfrm>
            <a:off x="7807299" y="1700808"/>
            <a:ext cx="1891438" cy="702078"/>
          </a:xfrm>
          <a:prstGeom prst="rect">
            <a:avLst/>
          </a:prstGeom>
          <a:solidFill>
            <a:schemeClr val="bg1"/>
          </a:solidFill>
        </p:spPr>
        <p:style>
          <a:lnRef idx="1">
            <a:schemeClr val="accent5"/>
          </a:lnRef>
          <a:fillRef idx="2">
            <a:schemeClr val="accent5"/>
          </a:fillRef>
          <a:effectRef idx="1">
            <a:schemeClr val="accent5"/>
          </a:effectRef>
          <a:fontRef idx="minor">
            <a:schemeClr val="dk1"/>
          </a:fontRef>
        </p:style>
        <p:txBody>
          <a:bodyPr rtlCol="0" anchor="ctr"/>
          <a:lstStyle/>
          <a:p>
            <a:pPr algn="ctr" rtl="1">
              <a:lnSpc>
                <a:spcPct val="150000"/>
              </a:lnSpc>
            </a:pPr>
            <a:r>
              <a:rPr lang="en-US" sz="1600" b="1" dirty="0"/>
              <a:t>Low-</a:t>
            </a:r>
            <a:r>
              <a:rPr lang="en-US" sz="1600" b="1" dirty="0" err="1"/>
              <a:t>Ped</a:t>
            </a:r>
            <a:r>
              <a:rPr lang="en-US" sz="1600" b="1" dirty="0"/>
              <a:t> </a:t>
            </a:r>
          </a:p>
          <a:p>
            <a:pPr algn="ctr" rtl="1">
              <a:lnSpc>
                <a:spcPct val="150000"/>
              </a:lnSpc>
            </a:pPr>
            <a:r>
              <a:rPr lang="en-US" sz="1600" b="1" dirty="0"/>
              <a:t>&lt;50%</a:t>
            </a:r>
          </a:p>
        </p:txBody>
      </p:sp>
      <p:cxnSp>
        <p:nvCxnSpPr>
          <p:cNvPr id="36" name="Straight Arrow Connector 35"/>
          <p:cNvCxnSpPr/>
          <p:nvPr/>
        </p:nvCxnSpPr>
        <p:spPr>
          <a:xfrm>
            <a:off x="8722271" y="2402888"/>
            <a:ext cx="0" cy="270029"/>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8044758" y="2744394"/>
            <a:ext cx="1584176" cy="6416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1350" b="1" dirty="0"/>
              <a:t>هزینه‌های پ ک غیرآماری حداکثر کنید</a:t>
            </a:r>
            <a:endParaRPr lang="en-US" sz="1350" b="1" dirty="0"/>
          </a:p>
        </p:txBody>
      </p:sp>
      <p:sp>
        <p:nvSpPr>
          <p:cNvPr id="43" name="Rectangle 42"/>
          <p:cNvSpPr/>
          <p:nvPr/>
        </p:nvSpPr>
        <p:spPr>
          <a:xfrm>
            <a:off x="8037085" y="2867705"/>
            <a:ext cx="1584176" cy="64161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a-IR" sz="1350" b="1" dirty="0"/>
              <a:t>کارکرد روش را بهبود دهید</a:t>
            </a:r>
            <a:endParaRPr lang="en-US" sz="1350" b="1" dirty="0"/>
          </a:p>
        </p:txBody>
      </p:sp>
      <p:sp>
        <p:nvSpPr>
          <p:cNvPr id="58" name="Rounded Rectangle 57"/>
          <p:cNvSpPr/>
          <p:nvPr/>
        </p:nvSpPr>
        <p:spPr>
          <a:xfrm>
            <a:off x="1676400" y="5589241"/>
            <a:ext cx="8839200" cy="357704"/>
          </a:xfrm>
          <a:prstGeom prst="roundRect">
            <a:avLst/>
          </a:prstGeom>
          <a:solidFill>
            <a:srgbClr val="D4ECBA"/>
          </a:solidFill>
          <a:ln>
            <a:solidFill>
              <a:srgbClr val="FF0000"/>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fa-IR" sz="2400" b="1" dirty="0">
                <a:solidFill>
                  <a:srgbClr val="002060"/>
                </a:solidFill>
              </a:rPr>
              <a:t>مستند کردن: نوشتن </a:t>
            </a:r>
            <a:r>
              <a:rPr lang="fa-IR" sz="2400" b="1" dirty="0">
                <a:solidFill>
                  <a:srgbClr val="FF0000"/>
                </a:solidFill>
              </a:rPr>
              <a:t>برنامه‌ی پایش کیفیت</a:t>
            </a:r>
            <a:endParaRPr lang="en-US" sz="2400" b="1" dirty="0">
              <a:solidFill>
                <a:srgbClr val="FF0000"/>
              </a:solidFill>
            </a:endParaRPr>
          </a:p>
        </p:txBody>
      </p:sp>
      <p:cxnSp>
        <p:nvCxnSpPr>
          <p:cNvPr id="59" name="Straight Arrow Connector 58"/>
          <p:cNvCxnSpPr>
            <a:stCxn id="15" idx="2"/>
          </p:cNvCxnSpPr>
          <p:nvPr/>
        </p:nvCxnSpPr>
        <p:spPr>
          <a:xfrm>
            <a:off x="2840772" y="4201196"/>
            <a:ext cx="0" cy="138804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25" idx="2"/>
          </p:cNvCxnSpPr>
          <p:nvPr/>
        </p:nvCxnSpPr>
        <p:spPr>
          <a:xfrm>
            <a:off x="5810844" y="4984776"/>
            <a:ext cx="11082" cy="58248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a:off x="8610602" y="5050412"/>
            <a:ext cx="8067" cy="516845"/>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9" name="Smiley Face 31"/>
          <p:cNvSpPr/>
          <p:nvPr/>
        </p:nvSpPr>
        <p:spPr>
          <a:xfrm>
            <a:off x="5115591" y="4056225"/>
            <a:ext cx="1244482" cy="906569"/>
          </a:xfrm>
          <a:custGeom>
            <a:avLst/>
            <a:gdLst>
              <a:gd name="connsiteX0" fmla="*/ 0 w 1244482"/>
              <a:gd name="connsiteY0" fmla="*/ 604379 h 1208758"/>
              <a:gd name="connsiteX1" fmla="*/ 622241 w 1244482"/>
              <a:gd name="connsiteY1" fmla="*/ 0 h 1208758"/>
              <a:gd name="connsiteX2" fmla="*/ 1244482 w 1244482"/>
              <a:gd name="connsiteY2" fmla="*/ 604379 h 1208758"/>
              <a:gd name="connsiteX3" fmla="*/ 622241 w 1244482"/>
              <a:gd name="connsiteY3" fmla="*/ 1208758 h 1208758"/>
              <a:gd name="connsiteX4" fmla="*/ 0 w 1244482"/>
              <a:gd name="connsiteY4" fmla="*/ 604379 h 1208758"/>
              <a:gd name="connsiteX0" fmla="*/ 358077 w 1244482"/>
              <a:gd name="connsiteY0" fmla="*/ 423625 h 1208758"/>
              <a:gd name="connsiteX1" fmla="*/ 422894 w 1244482"/>
              <a:gd name="connsiteY1" fmla="*/ 360669 h 1208758"/>
              <a:gd name="connsiteX2" fmla="*/ 487711 w 1244482"/>
              <a:gd name="connsiteY2" fmla="*/ 423625 h 1208758"/>
              <a:gd name="connsiteX3" fmla="*/ 422894 w 1244482"/>
              <a:gd name="connsiteY3" fmla="*/ 486581 h 1208758"/>
              <a:gd name="connsiteX4" fmla="*/ 358077 w 1244482"/>
              <a:gd name="connsiteY4" fmla="*/ 423625 h 1208758"/>
              <a:gd name="connsiteX5" fmla="*/ 756772 w 1244482"/>
              <a:gd name="connsiteY5" fmla="*/ 423625 h 1208758"/>
              <a:gd name="connsiteX6" fmla="*/ 821589 w 1244482"/>
              <a:gd name="connsiteY6" fmla="*/ 360669 h 1208758"/>
              <a:gd name="connsiteX7" fmla="*/ 886406 w 1244482"/>
              <a:gd name="connsiteY7" fmla="*/ 423625 h 1208758"/>
              <a:gd name="connsiteX8" fmla="*/ 821589 w 1244482"/>
              <a:gd name="connsiteY8" fmla="*/ 486581 h 1208758"/>
              <a:gd name="connsiteX9" fmla="*/ 756772 w 1244482"/>
              <a:gd name="connsiteY9" fmla="*/ 423625 h 1208758"/>
              <a:gd name="connsiteX0" fmla="*/ 284982 w 1244482"/>
              <a:gd name="connsiteY0" fmla="*/ 913112 h 1208758"/>
              <a:gd name="connsiteX1" fmla="*/ 958712 w 1244482"/>
              <a:gd name="connsiteY1" fmla="*/ 913112 h 1208758"/>
              <a:gd name="connsiteX0" fmla="*/ 0 w 1244482"/>
              <a:gd name="connsiteY0" fmla="*/ 604379 h 1208758"/>
              <a:gd name="connsiteX1" fmla="*/ 622241 w 1244482"/>
              <a:gd name="connsiteY1" fmla="*/ 0 h 1208758"/>
              <a:gd name="connsiteX2" fmla="*/ 1244482 w 1244482"/>
              <a:gd name="connsiteY2" fmla="*/ 604379 h 1208758"/>
              <a:gd name="connsiteX3" fmla="*/ 622241 w 1244482"/>
              <a:gd name="connsiteY3" fmla="*/ 1208758 h 1208758"/>
              <a:gd name="connsiteX4" fmla="*/ 0 w 1244482"/>
              <a:gd name="connsiteY4" fmla="*/ 604379 h 1208758"/>
              <a:gd name="connsiteX0" fmla="*/ 0 w 1244482"/>
              <a:gd name="connsiteY0" fmla="*/ 604379 h 1208758"/>
              <a:gd name="connsiteX1" fmla="*/ 622241 w 1244482"/>
              <a:gd name="connsiteY1" fmla="*/ 0 h 1208758"/>
              <a:gd name="connsiteX2" fmla="*/ 1244482 w 1244482"/>
              <a:gd name="connsiteY2" fmla="*/ 604379 h 1208758"/>
              <a:gd name="connsiteX3" fmla="*/ 622241 w 1244482"/>
              <a:gd name="connsiteY3" fmla="*/ 1208758 h 1208758"/>
              <a:gd name="connsiteX4" fmla="*/ 0 w 1244482"/>
              <a:gd name="connsiteY4" fmla="*/ 604379 h 1208758"/>
              <a:gd name="connsiteX0" fmla="*/ 358077 w 1244482"/>
              <a:gd name="connsiteY0" fmla="*/ 423625 h 1208758"/>
              <a:gd name="connsiteX1" fmla="*/ 422894 w 1244482"/>
              <a:gd name="connsiteY1" fmla="*/ 360669 h 1208758"/>
              <a:gd name="connsiteX2" fmla="*/ 487711 w 1244482"/>
              <a:gd name="connsiteY2" fmla="*/ 423625 h 1208758"/>
              <a:gd name="connsiteX3" fmla="*/ 422894 w 1244482"/>
              <a:gd name="connsiteY3" fmla="*/ 486581 h 1208758"/>
              <a:gd name="connsiteX4" fmla="*/ 358077 w 1244482"/>
              <a:gd name="connsiteY4" fmla="*/ 423625 h 1208758"/>
              <a:gd name="connsiteX5" fmla="*/ 756772 w 1244482"/>
              <a:gd name="connsiteY5" fmla="*/ 423625 h 1208758"/>
              <a:gd name="connsiteX6" fmla="*/ 821589 w 1244482"/>
              <a:gd name="connsiteY6" fmla="*/ 360669 h 1208758"/>
              <a:gd name="connsiteX7" fmla="*/ 886406 w 1244482"/>
              <a:gd name="connsiteY7" fmla="*/ 423625 h 1208758"/>
              <a:gd name="connsiteX8" fmla="*/ 821589 w 1244482"/>
              <a:gd name="connsiteY8" fmla="*/ 486581 h 1208758"/>
              <a:gd name="connsiteX9" fmla="*/ 756772 w 1244482"/>
              <a:gd name="connsiteY9" fmla="*/ 423625 h 1208758"/>
              <a:gd name="connsiteX0" fmla="*/ 284982 w 1244482"/>
              <a:gd name="connsiteY0" fmla="*/ 913112 h 1208758"/>
              <a:gd name="connsiteX1" fmla="*/ 936135 w 1244482"/>
              <a:gd name="connsiteY1" fmla="*/ 913112 h 1208758"/>
              <a:gd name="connsiteX0" fmla="*/ 0 w 1244482"/>
              <a:gd name="connsiteY0" fmla="*/ 604379 h 1208758"/>
              <a:gd name="connsiteX1" fmla="*/ 622241 w 1244482"/>
              <a:gd name="connsiteY1" fmla="*/ 0 h 1208758"/>
              <a:gd name="connsiteX2" fmla="*/ 1244482 w 1244482"/>
              <a:gd name="connsiteY2" fmla="*/ 604379 h 1208758"/>
              <a:gd name="connsiteX3" fmla="*/ 622241 w 1244482"/>
              <a:gd name="connsiteY3" fmla="*/ 1208758 h 1208758"/>
              <a:gd name="connsiteX4" fmla="*/ 0 w 1244482"/>
              <a:gd name="connsiteY4" fmla="*/ 604379 h 1208758"/>
              <a:gd name="connsiteX0" fmla="*/ 0 w 1244482"/>
              <a:gd name="connsiteY0" fmla="*/ 604379 h 1208758"/>
              <a:gd name="connsiteX1" fmla="*/ 622241 w 1244482"/>
              <a:gd name="connsiteY1" fmla="*/ 0 h 1208758"/>
              <a:gd name="connsiteX2" fmla="*/ 1244482 w 1244482"/>
              <a:gd name="connsiteY2" fmla="*/ 604379 h 1208758"/>
              <a:gd name="connsiteX3" fmla="*/ 622241 w 1244482"/>
              <a:gd name="connsiteY3" fmla="*/ 1208758 h 1208758"/>
              <a:gd name="connsiteX4" fmla="*/ 0 w 1244482"/>
              <a:gd name="connsiteY4" fmla="*/ 604379 h 1208758"/>
              <a:gd name="connsiteX0" fmla="*/ 358077 w 1244482"/>
              <a:gd name="connsiteY0" fmla="*/ 423625 h 1208758"/>
              <a:gd name="connsiteX1" fmla="*/ 422894 w 1244482"/>
              <a:gd name="connsiteY1" fmla="*/ 360669 h 1208758"/>
              <a:gd name="connsiteX2" fmla="*/ 487711 w 1244482"/>
              <a:gd name="connsiteY2" fmla="*/ 423625 h 1208758"/>
              <a:gd name="connsiteX3" fmla="*/ 422894 w 1244482"/>
              <a:gd name="connsiteY3" fmla="*/ 486581 h 1208758"/>
              <a:gd name="connsiteX4" fmla="*/ 358077 w 1244482"/>
              <a:gd name="connsiteY4" fmla="*/ 423625 h 1208758"/>
              <a:gd name="connsiteX5" fmla="*/ 756772 w 1244482"/>
              <a:gd name="connsiteY5" fmla="*/ 423625 h 1208758"/>
              <a:gd name="connsiteX6" fmla="*/ 821589 w 1244482"/>
              <a:gd name="connsiteY6" fmla="*/ 360669 h 1208758"/>
              <a:gd name="connsiteX7" fmla="*/ 886406 w 1244482"/>
              <a:gd name="connsiteY7" fmla="*/ 423625 h 1208758"/>
              <a:gd name="connsiteX8" fmla="*/ 821589 w 1244482"/>
              <a:gd name="connsiteY8" fmla="*/ 486581 h 1208758"/>
              <a:gd name="connsiteX9" fmla="*/ 756772 w 1244482"/>
              <a:gd name="connsiteY9" fmla="*/ 423625 h 1208758"/>
              <a:gd name="connsiteX0" fmla="*/ 284982 w 1244482"/>
              <a:gd name="connsiteY0" fmla="*/ 913112 h 1208758"/>
              <a:gd name="connsiteX1" fmla="*/ 936135 w 1244482"/>
              <a:gd name="connsiteY1" fmla="*/ 913112 h 1208758"/>
              <a:gd name="connsiteX0" fmla="*/ 0 w 1244482"/>
              <a:gd name="connsiteY0" fmla="*/ 604379 h 1208758"/>
              <a:gd name="connsiteX1" fmla="*/ 622241 w 1244482"/>
              <a:gd name="connsiteY1" fmla="*/ 0 h 1208758"/>
              <a:gd name="connsiteX2" fmla="*/ 1244482 w 1244482"/>
              <a:gd name="connsiteY2" fmla="*/ 604379 h 1208758"/>
              <a:gd name="connsiteX3" fmla="*/ 622241 w 1244482"/>
              <a:gd name="connsiteY3" fmla="*/ 1208758 h 1208758"/>
              <a:gd name="connsiteX4" fmla="*/ 0 w 1244482"/>
              <a:gd name="connsiteY4" fmla="*/ 604379 h 1208758"/>
              <a:gd name="connsiteX0" fmla="*/ 0 w 1244482"/>
              <a:gd name="connsiteY0" fmla="*/ 604379 h 1208758"/>
              <a:gd name="connsiteX1" fmla="*/ 622241 w 1244482"/>
              <a:gd name="connsiteY1" fmla="*/ 0 h 1208758"/>
              <a:gd name="connsiteX2" fmla="*/ 1244482 w 1244482"/>
              <a:gd name="connsiteY2" fmla="*/ 604379 h 1208758"/>
              <a:gd name="connsiteX3" fmla="*/ 622241 w 1244482"/>
              <a:gd name="connsiteY3" fmla="*/ 1208758 h 1208758"/>
              <a:gd name="connsiteX4" fmla="*/ 0 w 1244482"/>
              <a:gd name="connsiteY4" fmla="*/ 604379 h 1208758"/>
              <a:gd name="connsiteX0" fmla="*/ 358077 w 1244482"/>
              <a:gd name="connsiteY0" fmla="*/ 423625 h 1208758"/>
              <a:gd name="connsiteX1" fmla="*/ 422894 w 1244482"/>
              <a:gd name="connsiteY1" fmla="*/ 360669 h 1208758"/>
              <a:gd name="connsiteX2" fmla="*/ 487711 w 1244482"/>
              <a:gd name="connsiteY2" fmla="*/ 423625 h 1208758"/>
              <a:gd name="connsiteX3" fmla="*/ 422894 w 1244482"/>
              <a:gd name="connsiteY3" fmla="*/ 486581 h 1208758"/>
              <a:gd name="connsiteX4" fmla="*/ 358077 w 1244482"/>
              <a:gd name="connsiteY4" fmla="*/ 423625 h 1208758"/>
              <a:gd name="connsiteX5" fmla="*/ 756772 w 1244482"/>
              <a:gd name="connsiteY5" fmla="*/ 423625 h 1208758"/>
              <a:gd name="connsiteX6" fmla="*/ 821589 w 1244482"/>
              <a:gd name="connsiteY6" fmla="*/ 360669 h 1208758"/>
              <a:gd name="connsiteX7" fmla="*/ 886406 w 1244482"/>
              <a:gd name="connsiteY7" fmla="*/ 423625 h 1208758"/>
              <a:gd name="connsiteX8" fmla="*/ 821589 w 1244482"/>
              <a:gd name="connsiteY8" fmla="*/ 486581 h 1208758"/>
              <a:gd name="connsiteX9" fmla="*/ 756772 w 1244482"/>
              <a:gd name="connsiteY9" fmla="*/ 423625 h 1208758"/>
              <a:gd name="connsiteX0" fmla="*/ 284982 w 1244482"/>
              <a:gd name="connsiteY0" fmla="*/ 913112 h 1208758"/>
              <a:gd name="connsiteX1" fmla="*/ 936135 w 1244482"/>
              <a:gd name="connsiteY1" fmla="*/ 913112 h 1208758"/>
              <a:gd name="connsiteX0" fmla="*/ 0 w 1244482"/>
              <a:gd name="connsiteY0" fmla="*/ 604379 h 1208758"/>
              <a:gd name="connsiteX1" fmla="*/ 622241 w 1244482"/>
              <a:gd name="connsiteY1" fmla="*/ 0 h 1208758"/>
              <a:gd name="connsiteX2" fmla="*/ 1244482 w 1244482"/>
              <a:gd name="connsiteY2" fmla="*/ 604379 h 1208758"/>
              <a:gd name="connsiteX3" fmla="*/ 622241 w 1244482"/>
              <a:gd name="connsiteY3" fmla="*/ 1208758 h 1208758"/>
              <a:gd name="connsiteX4" fmla="*/ 0 w 1244482"/>
              <a:gd name="connsiteY4" fmla="*/ 604379 h 1208758"/>
              <a:gd name="connsiteX0" fmla="*/ 0 w 1244482"/>
              <a:gd name="connsiteY0" fmla="*/ 604379 h 1208758"/>
              <a:gd name="connsiteX1" fmla="*/ 622241 w 1244482"/>
              <a:gd name="connsiteY1" fmla="*/ 0 h 1208758"/>
              <a:gd name="connsiteX2" fmla="*/ 1244482 w 1244482"/>
              <a:gd name="connsiteY2" fmla="*/ 604379 h 1208758"/>
              <a:gd name="connsiteX3" fmla="*/ 622241 w 1244482"/>
              <a:gd name="connsiteY3" fmla="*/ 1208758 h 1208758"/>
              <a:gd name="connsiteX4" fmla="*/ 0 w 1244482"/>
              <a:gd name="connsiteY4" fmla="*/ 604379 h 1208758"/>
              <a:gd name="connsiteX0" fmla="*/ 358077 w 1244482"/>
              <a:gd name="connsiteY0" fmla="*/ 423625 h 1208758"/>
              <a:gd name="connsiteX1" fmla="*/ 422894 w 1244482"/>
              <a:gd name="connsiteY1" fmla="*/ 360669 h 1208758"/>
              <a:gd name="connsiteX2" fmla="*/ 487711 w 1244482"/>
              <a:gd name="connsiteY2" fmla="*/ 423625 h 1208758"/>
              <a:gd name="connsiteX3" fmla="*/ 422894 w 1244482"/>
              <a:gd name="connsiteY3" fmla="*/ 486581 h 1208758"/>
              <a:gd name="connsiteX4" fmla="*/ 358077 w 1244482"/>
              <a:gd name="connsiteY4" fmla="*/ 423625 h 1208758"/>
              <a:gd name="connsiteX5" fmla="*/ 756772 w 1244482"/>
              <a:gd name="connsiteY5" fmla="*/ 423625 h 1208758"/>
              <a:gd name="connsiteX6" fmla="*/ 821589 w 1244482"/>
              <a:gd name="connsiteY6" fmla="*/ 360669 h 1208758"/>
              <a:gd name="connsiteX7" fmla="*/ 886406 w 1244482"/>
              <a:gd name="connsiteY7" fmla="*/ 423625 h 1208758"/>
              <a:gd name="connsiteX8" fmla="*/ 821589 w 1244482"/>
              <a:gd name="connsiteY8" fmla="*/ 486581 h 1208758"/>
              <a:gd name="connsiteX9" fmla="*/ 756772 w 1244482"/>
              <a:gd name="connsiteY9" fmla="*/ 423625 h 1208758"/>
              <a:gd name="connsiteX0" fmla="*/ 341426 w 1244482"/>
              <a:gd name="connsiteY0" fmla="*/ 924400 h 1208758"/>
              <a:gd name="connsiteX1" fmla="*/ 936135 w 1244482"/>
              <a:gd name="connsiteY1" fmla="*/ 913112 h 1208758"/>
              <a:gd name="connsiteX0" fmla="*/ 0 w 1244482"/>
              <a:gd name="connsiteY0" fmla="*/ 604379 h 1208758"/>
              <a:gd name="connsiteX1" fmla="*/ 622241 w 1244482"/>
              <a:gd name="connsiteY1" fmla="*/ 0 h 1208758"/>
              <a:gd name="connsiteX2" fmla="*/ 1244482 w 1244482"/>
              <a:gd name="connsiteY2" fmla="*/ 604379 h 1208758"/>
              <a:gd name="connsiteX3" fmla="*/ 622241 w 1244482"/>
              <a:gd name="connsiteY3" fmla="*/ 1208758 h 1208758"/>
              <a:gd name="connsiteX4" fmla="*/ 0 w 1244482"/>
              <a:gd name="connsiteY4" fmla="*/ 604379 h 1208758"/>
              <a:gd name="connsiteX0" fmla="*/ 0 w 1244482"/>
              <a:gd name="connsiteY0" fmla="*/ 604379 h 1208758"/>
              <a:gd name="connsiteX1" fmla="*/ 622241 w 1244482"/>
              <a:gd name="connsiteY1" fmla="*/ 0 h 1208758"/>
              <a:gd name="connsiteX2" fmla="*/ 1244482 w 1244482"/>
              <a:gd name="connsiteY2" fmla="*/ 604379 h 1208758"/>
              <a:gd name="connsiteX3" fmla="*/ 622241 w 1244482"/>
              <a:gd name="connsiteY3" fmla="*/ 1208758 h 1208758"/>
              <a:gd name="connsiteX4" fmla="*/ 0 w 1244482"/>
              <a:gd name="connsiteY4" fmla="*/ 604379 h 1208758"/>
              <a:gd name="connsiteX0" fmla="*/ 358077 w 1244482"/>
              <a:gd name="connsiteY0" fmla="*/ 423625 h 1208758"/>
              <a:gd name="connsiteX1" fmla="*/ 422894 w 1244482"/>
              <a:gd name="connsiteY1" fmla="*/ 360669 h 1208758"/>
              <a:gd name="connsiteX2" fmla="*/ 487711 w 1244482"/>
              <a:gd name="connsiteY2" fmla="*/ 423625 h 1208758"/>
              <a:gd name="connsiteX3" fmla="*/ 422894 w 1244482"/>
              <a:gd name="connsiteY3" fmla="*/ 486581 h 1208758"/>
              <a:gd name="connsiteX4" fmla="*/ 358077 w 1244482"/>
              <a:gd name="connsiteY4" fmla="*/ 423625 h 1208758"/>
              <a:gd name="connsiteX5" fmla="*/ 756772 w 1244482"/>
              <a:gd name="connsiteY5" fmla="*/ 423625 h 1208758"/>
              <a:gd name="connsiteX6" fmla="*/ 821589 w 1244482"/>
              <a:gd name="connsiteY6" fmla="*/ 360669 h 1208758"/>
              <a:gd name="connsiteX7" fmla="*/ 886406 w 1244482"/>
              <a:gd name="connsiteY7" fmla="*/ 423625 h 1208758"/>
              <a:gd name="connsiteX8" fmla="*/ 821589 w 1244482"/>
              <a:gd name="connsiteY8" fmla="*/ 486581 h 1208758"/>
              <a:gd name="connsiteX9" fmla="*/ 756772 w 1244482"/>
              <a:gd name="connsiteY9" fmla="*/ 423625 h 1208758"/>
              <a:gd name="connsiteX0" fmla="*/ 341426 w 1244482"/>
              <a:gd name="connsiteY0" fmla="*/ 924400 h 1208758"/>
              <a:gd name="connsiteX1" fmla="*/ 936135 w 1244482"/>
              <a:gd name="connsiteY1" fmla="*/ 913112 h 1208758"/>
              <a:gd name="connsiteX0" fmla="*/ 0 w 1244482"/>
              <a:gd name="connsiteY0" fmla="*/ 604379 h 1208758"/>
              <a:gd name="connsiteX1" fmla="*/ 622241 w 1244482"/>
              <a:gd name="connsiteY1" fmla="*/ 0 h 1208758"/>
              <a:gd name="connsiteX2" fmla="*/ 1244482 w 1244482"/>
              <a:gd name="connsiteY2" fmla="*/ 604379 h 1208758"/>
              <a:gd name="connsiteX3" fmla="*/ 622241 w 1244482"/>
              <a:gd name="connsiteY3" fmla="*/ 1208758 h 1208758"/>
              <a:gd name="connsiteX4" fmla="*/ 0 w 1244482"/>
              <a:gd name="connsiteY4" fmla="*/ 604379 h 1208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4482" h="1208758" stroke="0" extrusionOk="0">
                <a:moveTo>
                  <a:pt x="0" y="604379"/>
                </a:moveTo>
                <a:cubicBezTo>
                  <a:pt x="0" y="270590"/>
                  <a:pt x="278587" y="0"/>
                  <a:pt x="622241" y="0"/>
                </a:cubicBezTo>
                <a:cubicBezTo>
                  <a:pt x="965895" y="0"/>
                  <a:pt x="1244482" y="270590"/>
                  <a:pt x="1244482" y="604379"/>
                </a:cubicBezTo>
                <a:cubicBezTo>
                  <a:pt x="1244482" y="938168"/>
                  <a:pt x="965895" y="1208758"/>
                  <a:pt x="622241" y="1208758"/>
                </a:cubicBezTo>
                <a:cubicBezTo>
                  <a:pt x="278587" y="1208758"/>
                  <a:pt x="0" y="938168"/>
                  <a:pt x="0" y="604379"/>
                </a:cubicBezTo>
                <a:close/>
              </a:path>
              <a:path w="1244482" h="1208758" fill="darkenLess" extrusionOk="0">
                <a:moveTo>
                  <a:pt x="358077" y="423625"/>
                </a:moveTo>
                <a:cubicBezTo>
                  <a:pt x="358077" y="388855"/>
                  <a:pt x="387097" y="360669"/>
                  <a:pt x="422894" y="360669"/>
                </a:cubicBezTo>
                <a:cubicBezTo>
                  <a:pt x="458691" y="360669"/>
                  <a:pt x="487711" y="388855"/>
                  <a:pt x="487711" y="423625"/>
                </a:cubicBezTo>
                <a:cubicBezTo>
                  <a:pt x="487711" y="458395"/>
                  <a:pt x="458691" y="486581"/>
                  <a:pt x="422894" y="486581"/>
                </a:cubicBezTo>
                <a:cubicBezTo>
                  <a:pt x="387097" y="486581"/>
                  <a:pt x="358077" y="458395"/>
                  <a:pt x="358077" y="423625"/>
                </a:cubicBezTo>
                <a:moveTo>
                  <a:pt x="756772" y="423625"/>
                </a:moveTo>
                <a:cubicBezTo>
                  <a:pt x="756772" y="388855"/>
                  <a:pt x="785792" y="360669"/>
                  <a:pt x="821589" y="360669"/>
                </a:cubicBezTo>
                <a:cubicBezTo>
                  <a:pt x="857386" y="360669"/>
                  <a:pt x="886406" y="388855"/>
                  <a:pt x="886406" y="423625"/>
                </a:cubicBezTo>
                <a:cubicBezTo>
                  <a:pt x="886406" y="458395"/>
                  <a:pt x="857386" y="486581"/>
                  <a:pt x="821589" y="486581"/>
                </a:cubicBezTo>
                <a:cubicBezTo>
                  <a:pt x="785792" y="486581"/>
                  <a:pt x="756772" y="458395"/>
                  <a:pt x="756772" y="423625"/>
                </a:cubicBezTo>
              </a:path>
              <a:path w="1244482" h="1208758" fill="none" extrusionOk="0">
                <a:moveTo>
                  <a:pt x="341426" y="924400"/>
                </a:moveTo>
                <a:cubicBezTo>
                  <a:pt x="306621" y="931380"/>
                  <a:pt x="305421" y="908804"/>
                  <a:pt x="936135" y="913112"/>
                </a:cubicBezTo>
              </a:path>
              <a:path w="1244482" h="1208758" fill="none">
                <a:moveTo>
                  <a:pt x="0" y="604379"/>
                </a:moveTo>
                <a:cubicBezTo>
                  <a:pt x="0" y="270590"/>
                  <a:pt x="278587" y="0"/>
                  <a:pt x="622241" y="0"/>
                </a:cubicBezTo>
                <a:cubicBezTo>
                  <a:pt x="965895" y="0"/>
                  <a:pt x="1244482" y="270590"/>
                  <a:pt x="1244482" y="604379"/>
                </a:cubicBezTo>
                <a:cubicBezTo>
                  <a:pt x="1244482" y="938168"/>
                  <a:pt x="965895" y="1208758"/>
                  <a:pt x="622241" y="1208758"/>
                </a:cubicBezTo>
                <a:cubicBezTo>
                  <a:pt x="278587" y="1208758"/>
                  <a:pt x="0" y="938168"/>
                  <a:pt x="0" y="604379"/>
                </a:cubicBezTo>
                <a:close/>
              </a:path>
            </a:pathLst>
          </a:cu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Smiley Face 29"/>
          <p:cNvSpPr/>
          <p:nvPr/>
        </p:nvSpPr>
        <p:spPr>
          <a:xfrm>
            <a:off x="8060310" y="4038611"/>
            <a:ext cx="1244482" cy="906569"/>
          </a:xfrm>
          <a:prstGeom prst="smileyFace">
            <a:avLst>
              <a:gd name="adj" fmla="val -4653"/>
            </a:avLst>
          </a:prstGeom>
          <a:solidFill>
            <a:schemeClr val="bg1">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Smiley Face 36"/>
          <p:cNvSpPr/>
          <p:nvPr/>
        </p:nvSpPr>
        <p:spPr>
          <a:xfrm>
            <a:off x="2208917" y="4078208"/>
            <a:ext cx="1244482" cy="906569"/>
          </a:xfrm>
          <a:prstGeom prst="smileyFace">
            <a:avLst/>
          </a:prstGeom>
          <a:solidFill>
            <a:srgbClr val="4FFF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7887927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500"/>
                                        <p:tgtEl>
                                          <p:spTgt spid="13"/>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barn(inVertical)">
                                      <p:cBhvr>
                                        <p:cTn id="11" dur="500"/>
                                        <p:tgtEl>
                                          <p:spTgt spid="14"/>
                                        </p:tgtEl>
                                      </p:cBhvr>
                                    </p:animEffect>
                                  </p:childTnLst>
                                </p:cTn>
                              </p:par>
                            </p:childTnLst>
                          </p:cTn>
                        </p:par>
                        <p:par>
                          <p:cTn id="12" fill="hold">
                            <p:stCondLst>
                              <p:cond delay="1000"/>
                            </p:stCondLst>
                            <p:childTnLst>
                              <p:par>
                                <p:cTn id="13" presetID="6" presetClass="entr" presetSubtype="16" fill="hold"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circle(in)">
                                      <p:cBhvr>
                                        <p:cTn id="15" dur="2000"/>
                                        <p:tgtEl>
                                          <p:spTgt spid="16"/>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ircle(in)">
                                      <p:cBhvr>
                                        <p:cTn id="18" dur="20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randombar(horizontal)">
                                      <p:cBhvr>
                                        <p:cTn id="23" dur="500"/>
                                        <p:tgtEl>
                                          <p:spTgt spid="20"/>
                                        </p:tgtEl>
                                      </p:cBhvr>
                                    </p:animEffect>
                                  </p:childTnLst>
                                </p:cTn>
                              </p:par>
                            </p:childTnLst>
                          </p:cTn>
                        </p:par>
                        <p:par>
                          <p:cTn id="24" fill="hold">
                            <p:stCondLst>
                              <p:cond delay="500"/>
                            </p:stCondLst>
                            <p:childTnLst>
                              <p:par>
                                <p:cTn id="25" presetID="14" presetClass="entr" presetSubtype="1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randombar(horizontal)">
                                      <p:cBhvr>
                                        <p:cTn id="27" dur="500"/>
                                        <p:tgtEl>
                                          <p:spTgt spid="21"/>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randombar(horizontal)">
                                      <p:cBhvr>
                                        <p:cTn id="30" dur="500"/>
                                        <p:tgtEl>
                                          <p:spTgt spid="22"/>
                                        </p:tgtEl>
                                      </p:cBhvr>
                                    </p:animEffect>
                                  </p:childTnLst>
                                </p:cTn>
                              </p:par>
                            </p:childTnLst>
                          </p:cTn>
                        </p:par>
                        <p:par>
                          <p:cTn id="31" fill="hold">
                            <p:stCondLst>
                              <p:cond delay="1000"/>
                            </p:stCondLst>
                            <p:childTnLst>
                              <p:par>
                                <p:cTn id="32" presetID="6"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circle(in)">
                                      <p:cBhvr>
                                        <p:cTn id="34" dur="2000"/>
                                        <p:tgtEl>
                                          <p:spTgt spid="26"/>
                                        </p:tgtEl>
                                      </p:cBhvr>
                                    </p:animEffect>
                                  </p:childTnLst>
                                </p:cTn>
                              </p:par>
                            </p:childTnLst>
                          </p:cTn>
                        </p:par>
                        <p:par>
                          <p:cTn id="35" fill="hold">
                            <p:stCondLst>
                              <p:cond delay="3000"/>
                            </p:stCondLst>
                            <p:childTnLst>
                              <p:par>
                                <p:cTn id="36" presetID="6" presetClass="entr" presetSubtype="16"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circle(in)">
                                      <p:cBhvr>
                                        <p:cTn id="38" dur="20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randombar(horizontal)">
                                      <p:cBhvr>
                                        <p:cTn id="43" dur="500"/>
                                        <p:tgtEl>
                                          <p:spTgt spid="36"/>
                                        </p:tgtEl>
                                      </p:cBhvr>
                                    </p:animEffect>
                                  </p:childTnLst>
                                </p:cTn>
                              </p:par>
                              <p:par>
                                <p:cTn id="44" presetID="14" presetClass="entr" presetSubtype="10" fill="hold" grpId="0"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randombar(horizontal)">
                                      <p:cBhvr>
                                        <p:cTn id="46" dur="500"/>
                                        <p:tgtEl>
                                          <p:spTgt spid="35"/>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randombar(horizontal)">
                                      <p:cBhvr>
                                        <p:cTn id="49" dur="500"/>
                                        <p:tgtEl>
                                          <p:spTgt spid="42"/>
                                        </p:tgtEl>
                                      </p:cBhvr>
                                    </p:animEffect>
                                  </p:childTnLst>
                                </p:cTn>
                              </p:par>
                              <p:par>
                                <p:cTn id="50" presetID="14" presetClass="entr" presetSubtype="1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randombar(horizontal)">
                                      <p:cBhvr>
                                        <p:cTn id="52" dur="500"/>
                                        <p:tgtEl>
                                          <p:spTgt spid="43"/>
                                        </p:tgtEl>
                                      </p:cBhvr>
                                    </p:animEffect>
                                  </p:childTnLst>
                                </p:cTn>
                              </p:par>
                            </p:childTnLst>
                          </p:cTn>
                        </p:par>
                        <p:par>
                          <p:cTn id="53" fill="hold">
                            <p:stCondLst>
                              <p:cond delay="500"/>
                            </p:stCondLst>
                            <p:childTnLst>
                              <p:par>
                                <p:cTn id="54" presetID="2" presetClass="entr" presetSubtype="4"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 calcmode="lin" valueType="num">
                                      <p:cBhvr additive="base">
                                        <p:cTn id="56" dur="500" fill="hold"/>
                                        <p:tgtEl>
                                          <p:spTgt spid="31"/>
                                        </p:tgtEl>
                                        <p:attrNameLst>
                                          <p:attrName>ppt_x</p:attrName>
                                        </p:attrNameLst>
                                      </p:cBhvr>
                                      <p:tavLst>
                                        <p:tav tm="0">
                                          <p:val>
                                            <p:strVal val="#ppt_x"/>
                                          </p:val>
                                        </p:tav>
                                        <p:tav tm="100000">
                                          <p:val>
                                            <p:strVal val="#ppt_x"/>
                                          </p:val>
                                        </p:tav>
                                      </p:tavLst>
                                    </p:anim>
                                    <p:anim calcmode="lin" valueType="num">
                                      <p:cBhvr additive="base">
                                        <p:cTn id="57" dur="500" fill="hold"/>
                                        <p:tgtEl>
                                          <p:spTgt spid="31"/>
                                        </p:tgtEl>
                                        <p:attrNameLst>
                                          <p:attrName>ppt_y</p:attrName>
                                        </p:attrNameLst>
                                      </p:cBhvr>
                                      <p:tavLst>
                                        <p:tav tm="0">
                                          <p:val>
                                            <p:strVal val="1+#ppt_h/2"/>
                                          </p:val>
                                        </p:tav>
                                        <p:tav tm="100000">
                                          <p:val>
                                            <p:strVal val="#ppt_y"/>
                                          </p:val>
                                        </p:tav>
                                      </p:tavLst>
                                    </p:anim>
                                  </p:childTnLst>
                                </p:cTn>
                              </p:par>
                            </p:childTnLst>
                          </p:cTn>
                        </p:par>
                        <p:par>
                          <p:cTn id="58" fill="hold">
                            <p:stCondLst>
                              <p:cond delay="1000"/>
                            </p:stCondLst>
                            <p:childTnLst>
                              <p:par>
                                <p:cTn id="59" presetID="2" presetClass="entr" presetSubtype="4"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 calcmode="lin" valueType="num">
                                      <p:cBhvr additive="base">
                                        <p:cTn id="61" dur="500" fill="hold"/>
                                        <p:tgtEl>
                                          <p:spTgt spid="32"/>
                                        </p:tgtEl>
                                        <p:attrNameLst>
                                          <p:attrName>ppt_x</p:attrName>
                                        </p:attrNameLst>
                                      </p:cBhvr>
                                      <p:tavLst>
                                        <p:tav tm="0">
                                          <p:val>
                                            <p:strVal val="#ppt_x"/>
                                          </p:val>
                                        </p:tav>
                                        <p:tav tm="100000">
                                          <p:val>
                                            <p:strVal val="#ppt_x"/>
                                          </p:val>
                                        </p:tav>
                                      </p:tavLst>
                                    </p:anim>
                                    <p:anim calcmode="lin" valueType="num">
                                      <p:cBhvr additive="base">
                                        <p:cTn id="62" dur="500" fill="hold"/>
                                        <p:tgtEl>
                                          <p:spTgt spid="32"/>
                                        </p:tgtEl>
                                        <p:attrNameLst>
                                          <p:attrName>ppt_y</p:attrName>
                                        </p:attrNameLst>
                                      </p:cBhvr>
                                      <p:tavLst>
                                        <p:tav tm="0">
                                          <p:val>
                                            <p:strVal val="1+#ppt_h/2"/>
                                          </p:val>
                                        </p:tav>
                                        <p:tav tm="100000">
                                          <p:val>
                                            <p:strVal val="#ppt_y"/>
                                          </p:val>
                                        </p:tav>
                                      </p:tavLst>
                                    </p:anim>
                                  </p:childTnLst>
                                </p:cTn>
                              </p:par>
                            </p:childTnLst>
                          </p:cTn>
                        </p:par>
                        <p:par>
                          <p:cTn id="63" fill="hold">
                            <p:stCondLst>
                              <p:cond delay="1500"/>
                            </p:stCondLst>
                            <p:childTnLst>
                              <p:par>
                                <p:cTn id="64" presetID="42" presetClass="entr" presetSubtype="0"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anim calcmode="lin" valueType="num">
                                      <p:cBhvr>
                                        <p:cTn id="67" dur="500" fill="hold"/>
                                        <p:tgtEl>
                                          <p:spTgt spid="33"/>
                                        </p:tgtEl>
                                        <p:attrNameLst>
                                          <p:attrName>ppt_x</p:attrName>
                                        </p:attrNameLst>
                                      </p:cBhvr>
                                      <p:tavLst>
                                        <p:tav tm="0">
                                          <p:val>
                                            <p:strVal val="#ppt_x"/>
                                          </p:val>
                                        </p:tav>
                                        <p:tav tm="100000">
                                          <p:val>
                                            <p:strVal val="#ppt_x"/>
                                          </p:val>
                                        </p:tav>
                                      </p:tavLst>
                                    </p:anim>
                                    <p:anim calcmode="lin" valueType="num">
                                      <p:cBhvr>
                                        <p:cTn id="68" dur="5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14" presetClass="entr" presetSubtype="1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randombar(horizontal)">
                                      <p:cBhvr>
                                        <p:cTn id="73" dur="500"/>
                                        <p:tgtEl>
                                          <p:spTgt spid="37"/>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randombar(horizontal)">
                                      <p:cBhvr>
                                        <p:cTn id="76" dur="500"/>
                                        <p:tgtEl>
                                          <p:spTgt spid="29"/>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randombar(horizontal)">
                                      <p:cBhvr>
                                        <p:cTn id="79" dur="500"/>
                                        <p:tgtEl>
                                          <p:spTgt spid="30"/>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16" fill="hold" nodeType="click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circle(in)">
                                      <p:cBhvr>
                                        <p:cTn id="84" dur="2000"/>
                                        <p:tgtEl>
                                          <p:spTgt spid="59"/>
                                        </p:tgtEl>
                                      </p:cBhvr>
                                    </p:animEffect>
                                  </p:childTnLst>
                                </p:cTn>
                              </p:par>
                              <p:par>
                                <p:cTn id="85" presetID="6" presetClass="entr" presetSubtype="16" fill="hold" nodeType="with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circle(in)">
                                      <p:cBhvr>
                                        <p:cTn id="87" dur="2000"/>
                                        <p:tgtEl>
                                          <p:spTgt spid="60"/>
                                        </p:tgtEl>
                                      </p:cBhvr>
                                    </p:animEffect>
                                  </p:childTnLst>
                                </p:cTn>
                              </p:par>
                              <p:par>
                                <p:cTn id="88" presetID="6" presetClass="entr" presetSubtype="16" fill="hold" nodeType="withEffect">
                                  <p:stCondLst>
                                    <p:cond delay="0"/>
                                  </p:stCondLst>
                                  <p:childTnLst>
                                    <p:set>
                                      <p:cBhvr>
                                        <p:cTn id="89" dur="1" fill="hold">
                                          <p:stCondLst>
                                            <p:cond delay="0"/>
                                          </p:stCondLst>
                                        </p:cTn>
                                        <p:tgtEl>
                                          <p:spTgt spid="61"/>
                                        </p:tgtEl>
                                        <p:attrNameLst>
                                          <p:attrName>style.visibility</p:attrName>
                                        </p:attrNameLst>
                                      </p:cBhvr>
                                      <p:to>
                                        <p:strVal val="visible"/>
                                      </p:to>
                                    </p:set>
                                    <p:animEffect transition="in" filter="circle(in)">
                                      <p:cBhvr>
                                        <p:cTn id="90" dur="2000"/>
                                        <p:tgtEl>
                                          <p:spTgt spid="61"/>
                                        </p:tgtEl>
                                      </p:cBhvr>
                                    </p:animEffect>
                                  </p:childTnLst>
                                </p:cTn>
                              </p:par>
                            </p:childTnLst>
                          </p:cTn>
                        </p:par>
                      </p:childTnLst>
                    </p:cTn>
                  </p:par>
                  <p:par>
                    <p:cTn id="91" fill="hold">
                      <p:stCondLst>
                        <p:cond delay="indefinite"/>
                      </p:stCondLst>
                      <p:childTnLst>
                        <p:par>
                          <p:cTn id="92" fill="hold">
                            <p:stCondLst>
                              <p:cond delay="0"/>
                            </p:stCondLst>
                            <p:childTnLst>
                              <p:par>
                                <p:cTn id="93" presetID="14" presetClass="entr" presetSubtype="10" fill="hold" grpId="0" nodeType="click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randombar(horizontal)">
                                      <p:cBhvr>
                                        <p:cTn id="95" dur="5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21" grpId="0" animBg="1"/>
      <p:bldP spid="22" grpId="0" animBg="1"/>
      <p:bldP spid="25" grpId="0" animBg="1"/>
      <p:bldP spid="31" grpId="0" animBg="1"/>
      <p:bldP spid="32" grpId="0" animBg="1"/>
      <p:bldP spid="33" grpId="0" animBg="1"/>
      <p:bldP spid="35" grpId="0" animBg="1"/>
      <p:bldP spid="42" grpId="0" animBg="1"/>
      <p:bldP spid="43" grpId="0" animBg="1"/>
      <p:bldP spid="58" grpId="0" animBg="1"/>
      <p:bldP spid="29" grpId="0" animBg="1"/>
      <p:bldP spid="30" grpId="0" animBg="1"/>
      <p:bldP spid="37" grpId="0" animBg="1"/>
    </p:bldLst>
  </p:timing>
</p:sld>
</file>

<file path=ppt/slides/slide2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2" y="2273"/>
            <a:ext cx="9143999" cy="1374029"/>
          </a:xfr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a:noAutofit/>
          </a:bodyPr>
          <a:lstStyle/>
          <a:p>
            <a:pPr algn="ctr" rtl="1"/>
            <a:r>
              <a:rPr lang="fa-IR" sz="2800" b="1" dirty="0"/>
              <a:t>راهکار سرانگشتی وستگارد برای انتخاب </a:t>
            </a:r>
            <a:r>
              <a:rPr lang="en-US" sz="2800" b="1" dirty="0"/>
              <a:t>AQCS</a:t>
            </a:r>
            <a:r>
              <a:rPr lang="fa-IR" sz="2800" b="1" dirty="0"/>
              <a:t> بسته به کیفیت اجرا</a:t>
            </a:r>
            <a:endParaRPr lang="en-US" sz="2800" b="1" dirty="0"/>
          </a:p>
        </p:txBody>
      </p:sp>
      <p:sp>
        <p:nvSpPr>
          <p:cNvPr id="7" name="Content Placeholder 6"/>
          <p:cNvSpPr>
            <a:spLocks noGrp="1"/>
          </p:cNvSpPr>
          <p:nvPr>
            <p:ph idx="1"/>
          </p:nvPr>
        </p:nvSpPr>
        <p:spPr>
          <a:xfrm>
            <a:off x="1524000" y="1376302"/>
            <a:ext cx="9144000" cy="4624449"/>
          </a:xfr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1">
            <a:schemeClr val="accent6"/>
          </a:lnRef>
          <a:fillRef idx="2">
            <a:schemeClr val="accent6"/>
          </a:fillRef>
          <a:effectRef idx="1">
            <a:schemeClr val="accent6"/>
          </a:effectRef>
          <a:fontRef idx="minor">
            <a:schemeClr val="dk1"/>
          </a:fontRef>
        </p:style>
        <p:txBody>
          <a:bodyPr>
            <a:normAutofit/>
          </a:bodyPr>
          <a:lstStyle/>
          <a:p>
            <a:pPr algn="r" rtl="1">
              <a:buFont typeface="Wingdings" panose="05000000000000000000" pitchFamily="2" charset="2"/>
              <a:buChar char="v"/>
            </a:pPr>
            <a:r>
              <a:rPr lang="fa-IR" sz="3000" b="1" dirty="0">
                <a:solidFill>
                  <a:srgbClr val="0070C0"/>
                </a:solidFill>
              </a:rPr>
              <a:t>6 سیگما:</a:t>
            </a:r>
          </a:p>
          <a:p>
            <a:pPr marL="770335" indent="-169069" algn="r" rtl="1">
              <a:buFont typeface="Wingdings" panose="05000000000000000000" pitchFamily="2" charset="2"/>
              <a:buChar char="§"/>
            </a:pPr>
            <a:r>
              <a:rPr lang="en-US" sz="1800" b="1" dirty="0"/>
              <a:t>N = 2</a:t>
            </a:r>
          </a:p>
          <a:p>
            <a:pPr marL="813197" indent="-211931" algn="r" rtl="1">
              <a:buFont typeface="Wingdings" panose="05000000000000000000" pitchFamily="2" charset="2"/>
              <a:buChar char="§"/>
            </a:pPr>
            <a:r>
              <a:rPr lang="fa-IR" sz="1800" b="1" dirty="0"/>
              <a:t>معیار: </a:t>
            </a:r>
            <a:r>
              <a:rPr lang="en-US" sz="1800" b="1" dirty="0"/>
              <a:t>3.5s</a:t>
            </a:r>
            <a:r>
              <a:rPr lang="fa-IR" sz="1800" b="1" dirty="0"/>
              <a:t> یا </a:t>
            </a:r>
            <a:r>
              <a:rPr lang="en-US" sz="1800" b="1" dirty="0"/>
              <a:t>3.s</a:t>
            </a:r>
          </a:p>
          <a:p>
            <a:pPr algn="r" rtl="1">
              <a:buFont typeface="Wingdings" panose="05000000000000000000" pitchFamily="2" charset="2"/>
              <a:buChar char="v"/>
            </a:pPr>
            <a:r>
              <a:rPr lang="fa-IR" sz="3000" b="1" dirty="0">
                <a:solidFill>
                  <a:srgbClr val="0070C0"/>
                </a:solidFill>
              </a:rPr>
              <a:t>5 سیگما:</a:t>
            </a:r>
          </a:p>
          <a:p>
            <a:pPr marL="770335" indent="-169069" algn="r" rtl="1">
              <a:buFont typeface="Wingdings" panose="05000000000000000000" pitchFamily="2" charset="2"/>
              <a:buChar char="§"/>
            </a:pPr>
            <a:r>
              <a:rPr lang="en-US" sz="1800" b="1" dirty="0"/>
              <a:t>N = 2</a:t>
            </a:r>
          </a:p>
          <a:p>
            <a:pPr marL="813197" indent="-211931" algn="r" rtl="1">
              <a:buFont typeface="Wingdings" panose="05000000000000000000" pitchFamily="2" charset="2"/>
              <a:buChar char="§"/>
            </a:pPr>
            <a:r>
              <a:rPr lang="fa-IR" sz="1800" b="1" dirty="0"/>
              <a:t>معیار : </a:t>
            </a:r>
            <a:r>
              <a:rPr lang="en-US" sz="1800" b="1" dirty="0"/>
              <a:t>3s</a:t>
            </a:r>
            <a:r>
              <a:rPr lang="fa-IR" sz="1800" b="1" dirty="0"/>
              <a:t> برای بالای 5 سیگما و </a:t>
            </a:r>
            <a:r>
              <a:rPr lang="en-US" sz="1800" b="1" dirty="0"/>
              <a:t>2.5s</a:t>
            </a:r>
            <a:r>
              <a:rPr lang="fa-IR" sz="1800" b="1" dirty="0"/>
              <a:t> برای زیر 5 سیگما</a:t>
            </a:r>
          </a:p>
          <a:p>
            <a:pPr algn="r" rtl="1">
              <a:buFont typeface="Wingdings" panose="05000000000000000000" pitchFamily="2" charset="2"/>
              <a:buChar char="v"/>
            </a:pPr>
            <a:r>
              <a:rPr lang="fa-IR" sz="3000" b="1" dirty="0">
                <a:solidFill>
                  <a:srgbClr val="0070C0"/>
                </a:solidFill>
              </a:rPr>
              <a:t>4</a:t>
            </a:r>
            <a:r>
              <a:rPr lang="fa-IR" sz="1800" b="1" dirty="0">
                <a:solidFill>
                  <a:srgbClr val="F363D4"/>
                </a:solidFill>
              </a:rPr>
              <a:t> </a:t>
            </a:r>
            <a:r>
              <a:rPr lang="fa-IR" sz="3000" b="1" dirty="0">
                <a:solidFill>
                  <a:srgbClr val="0070C0"/>
                </a:solidFill>
              </a:rPr>
              <a:t>سیگما:</a:t>
            </a:r>
          </a:p>
          <a:p>
            <a:pPr marL="770335" indent="-169069" algn="r" rtl="1">
              <a:buFont typeface="Wingdings" panose="05000000000000000000" pitchFamily="2" charset="2"/>
              <a:buChar char="§"/>
            </a:pPr>
            <a:r>
              <a:rPr lang="en-US" sz="1800" b="1" dirty="0"/>
              <a:t>N = 4</a:t>
            </a:r>
          </a:p>
          <a:p>
            <a:pPr marL="813197" indent="-211931" algn="r" rtl="1">
              <a:buFont typeface="Wingdings" panose="05000000000000000000" pitchFamily="2" charset="2"/>
              <a:buChar char="§"/>
            </a:pPr>
            <a:r>
              <a:rPr lang="fa-IR" sz="1800" b="1" dirty="0"/>
              <a:t>معیار : </a:t>
            </a:r>
            <a:r>
              <a:rPr lang="en-US" sz="1800" b="1" dirty="0"/>
              <a:t>2.5s</a:t>
            </a:r>
            <a:r>
              <a:rPr lang="fa-IR" sz="1800" b="1" dirty="0"/>
              <a:t> یا «</a:t>
            </a:r>
            <a:r>
              <a:rPr lang="fa-IR" sz="1800" b="1" dirty="0">
                <a:solidFill>
                  <a:srgbClr val="FF0000"/>
                </a:solidFill>
              </a:rPr>
              <a:t>چندقانونی</a:t>
            </a:r>
            <a:r>
              <a:rPr lang="fa-IR" sz="1800" b="1" dirty="0"/>
              <a:t>»؛ چندقانونی بهتر است و می‌توان از مزیت افزودن قانون "پس‌نگر" نیز بهره‌مند شد.</a:t>
            </a:r>
            <a:endParaRPr lang="en-US" sz="1800" b="1" dirty="0"/>
          </a:p>
        </p:txBody>
      </p:sp>
      <p:sp>
        <p:nvSpPr>
          <p:cNvPr id="5" name="Slide Number Placeholder 4"/>
          <p:cNvSpPr>
            <a:spLocks noGrp="1"/>
          </p:cNvSpPr>
          <p:nvPr>
            <p:ph type="sldNum" sz="quarter" idx="12"/>
          </p:nvPr>
        </p:nvSpPr>
        <p:spPr/>
        <p:txBody>
          <a:bodyPr/>
          <a:lstStyle/>
          <a:p>
            <a:fld id="{6FAF22BB-B8CB-43B2-9A75-2AB6527143BB}" type="slidenum">
              <a:rPr lang="en-US" smtClean="0"/>
              <a:pPr/>
              <a:t>237</a:t>
            </a:fld>
            <a:endParaRPr lang="en-US" dirty="0"/>
          </a:p>
        </p:txBody>
      </p:sp>
    </p:spTree>
    <p:extLst>
      <p:ext uri="{BB962C8B-B14F-4D97-AF65-F5344CB8AC3E}">
        <p14:creationId xmlns:p14="http://schemas.microsoft.com/office/powerpoint/2010/main" val="1883765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2" y="890247"/>
            <a:ext cx="9143999" cy="486054"/>
          </a:xfrm>
          <a:solidFill>
            <a:schemeClr val="accent6">
              <a:lumMod val="75000"/>
            </a:schemeClr>
          </a:solidFill>
        </p:spPr>
        <p:style>
          <a:lnRef idx="1">
            <a:schemeClr val="accent3"/>
          </a:lnRef>
          <a:fillRef idx="3">
            <a:schemeClr val="accent3"/>
          </a:fillRef>
          <a:effectRef idx="2">
            <a:schemeClr val="accent3"/>
          </a:effectRef>
          <a:fontRef idx="minor">
            <a:schemeClr val="lt1"/>
          </a:fontRef>
        </p:style>
        <p:txBody>
          <a:bodyPr>
            <a:noAutofit/>
          </a:bodyPr>
          <a:lstStyle/>
          <a:p>
            <a:pPr algn="ctr" rtl="1"/>
            <a:r>
              <a:rPr lang="fa-IR" sz="2100" dirty="0"/>
              <a:t>راهکار سرانگشتی وستگارد برای انتخاب </a:t>
            </a:r>
            <a:r>
              <a:rPr lang="en-US" sz="2100" dirty="0"/>
              <a:t>AQCS</a:t>
            </a:r>
            <a:r>
              <a:rPr lang="fa-IR" sz="2100" dirty="0"/>
              <a:t> بسته به کیفیت اجرا</a:t>
            </a:r>
            <a:endParaRPr lang="en-US" sz="2100" dirty="0"/>
          </a:p>
        </p:txBody>
      </p:sp>
      <p:sp>
        <p:nvSpPr>
          <p:cNvPr id="7" name="Content Placeholder 6"/>
          <p:cNvSpPr>
            <a:spLocks noGrp="1"/>
          </p:cNvSpPr>
          <p:nvPr>
            <p:ph idx="1"/>
          </p:nvPr>
        </p:nvSpPr>
        <p:spPr>
          <a:xfrm>
            <a:off x="1524000" y="1376302"/>
            <a:ext cx="9144000" cy="4624449"/>
          </a:xfrm>
        </p:spPr>
        <p:style>
          <a:lnRef idx="2">
            <a:schemeClr val="accent6"/>
          </a:lnRef>
          <a:fillRef idx="1">
            <a:schemeClr val="lt1"/>
          </a:fillRef>
          <a:effectRef idx="0">
            <a:schemeClr val="accent6"/>
          </a:effectRef>
          <a:fontRef idx="minor">
            <a:schemeClr val="dk1"/>
          </a:fontRef>
        </p:style>
        <p:txBody>
          <a:bodyPr anchor="ctr">
            <a:normAutofit/>
          </a:bodyPr>
          <a:lstStyle/>
          <a:p>
            <a:pPr algn="r" rtl="1">
              <a:spcAft>
                <a:spcPts val="2250"/>
              </a:spcAft>
              <a:buFont typeface="Wingdings" panose="05000000000000000000" pitchFamily="2" charset="2"/>
              <a:buChar char="v"/>
            </a:pPr>
            <a:r>
              <a:rPr lang="fa-IR" sz="1500" b="1" dirty="0">
                <a:solidFill>
                  <a:schemeClr val="tx1"/>
                </a:solidFill>
              </a:rPr>
              <a:t> </a:t>
            </a:r>
            <a:r>
              <a:rPr lang="fa-IR" sz="3000" b="1" dirty="0">
                <a:solidFill>
                  <a:srgbClr val="0070C0"/>
                </a:solidFill>
              </a:rPr>
              <a:t>زیر 4 سیگما:</a:t>
            </a:r>
            <a:endParaRPr lang="fa-IR" sz="1500" b="1" dirty="0">
              <a:solidFill>
                <a:srgbClr val="0070C0"/>
              </a:solidFill>
            </a:endParaRPr>
          </a:p>
          <a:p>
            <a:pPr marL="770335" indent="-169069" algn="r" rtl="1">
              <a:spcAft>
                <a:spcPts val="900"/>
              </a:spcAft>
              <a:buFont typeface="Wingdings" panose="05000000000000000000" pitchFamily="2" charset="2"/>
              <a:buChar char="§"/>
            </a:pPr>
            <a:r>
              <a:rPr lang="fa-IR" sz="1500" b="1" dirty="0">
                <a:solidFill>
                  <a:schemeClr val="tx1"/>
                </a:solidFill>
              </a:rPr>
              <a:t>حداکثر </a:t>
            </a:r>
            <a:r>
              <a:rPr lang="en-US" sz="1500" b="1" dirty="0">
                <a:solidFill>
                  <a:schemeClr val="tx1"/>
                </a:solidFill>
              </a:rPr>
              <a:t>QC</a:t>
            </a:r>
            <a:r>
              <a:rPr lang="fa-IR" sz="1500" b="1" dirty="0">
                <a:solidFill>
                  <a:schemeClr val="tx1"/>
                </a:solidFill>
              </a:rPr>
              <a:t> ممکن:</a:t>
            </a:r>
            <a:endParaRPr lang="en-US" sz="1500" b="1" dirty="0">
              <a:solidFill>
                <a:schemeClr val="tx1"/>
              </a:solidFill>
            </a:endParaRPr>
          </a:p>
          <a:p>
            <a:pPr marL="601266" indent="0" algn="ctr">
              <a:spcAft>
                <a:spcPts val="450"/>
              </a:spcAft>
              <a:buNone/>
            </a:pPr>
            <a:r>
              <a:rPr lang="en-US" sz="2400" b="1" dirty="0">
                <a:solidFill>
                  <a:schemeClr val="tx1"/>
                </a:solidFill>
                <a:effectLst>
                  <a:glow rad="228600">
                    <a:schemeClr val="accent6">
                      <a:satMod val="175000"/>
                      <a:alpha val="40000"/>
                    </a:schemeClr>
                  </a:glow>
                </a:effectLst>
              </a:rPr>
              <a:t>N=6;</a:t>
            </a:r>
            <a:r>
              <a:rPr lang="en-US" sz="2400" b="1" dirty="0">
                <a:solidFill>
                  <a:schemeClr val="tx1"/>
                </a:solidFill>
              </a:rPr>
              <a:t> </a:t>
            </a:r>
            <a:r>
              <a:rPr lang="en-US" sz="2400" b="1" dirty="0">
                <a:solidFill>
                  <a:schemeClr val="tx1"/>
                </a:solidFill>
                <a:effectLst>
                  <a:glow rad="228600">
                    <a:schemeClr val="accent3">
                      <a:satMod val="175000"/>
                      <a:alpha val="40000"/>
                    </a:schemeClr>
                  </a:glow>
                </a:effectLst>
              </a:rPr>
              <a:t>1:3s/2ofs:2s/R4s/3:1s/6X;</a:t>
            </a:r>
            <a:r>
              <a:rPr lang="en-US" sz="2400" b="1" dirty="0">
                <a:solidFill>
                  <a:schemeClr val="tx1"/>
                </a:solidFill>
              </a:rPr>
              <a:t> </a:t>
            </a:r>
            <a:r>
              <a:rPr lang="en-US" sz="2400" b="1" dirty="0" err="1">
                <a:solidFill>
                  <a:schemeClr val="tx1"/>
                </a:solidFill>
                <a:effectLst>
                  <a:glow rad="228600">
                    <a:schemeClr val="accent6">
                      <a:satMod val="175000"/>
                      <a:alpha val="40000"/>
                    </a:schemeClr>
                  </a:glow>
                </a:effectLst>
              </a:rPr>
              <a:t>Pfr</a:t>
            </a:r>
            <a:r>
              <a:rPr lang="en-US" sz="2400" b="1" dirty="0">
                <a:solidFill>
                  <a:schemeClr val="tx1"/>
                </a:solidFill>
                <a:effectLst>
                  <a:glow rad="228600">
                    <a:schemeClr val="accent6">
                      <a:satMod val="175000"/>
                      <a:alpha val="40000"/>
                    </a:schemeClr>
                  </a:glow>
                </a:effectLst>
              </a:rPr>
              <a:t>=6-7%</a:t>
            </a:r>
          </a:p>
          <a:p>
            <a:pPr marL="770335" indent="-169069" algn="r" rtl="1">
              <a:spcBef>
                <a:spcPts val="1350"/>
              </a:spcBef>
              <a:spcAft>
                <a:spcPts val="450"/>
              </a:spcAft>
              <a:buFont typeface="Wingdings" panose="05000000000000000000" pitchFamily="2" charset="2"/>
              <a:buChar char="§"/>
            </a:pPr>
            <a:r>
              <a:rPr lang="fa-IR" sz="1500" b="1" dirty="0">
                <a:solidFill>
                  <a:schemeClr val="tx1"/>
                </a:solidFill>
              </a:rPr>
              <a:t>حداکثر نگهداری پیشگیرانه</a:t>
            </a:r>
          </a:p>
          <a:p>
            <a:pPr marL="770335" indent="-169069" algn="r" rtl="1">
              <a:spcAft>
                <a:spcPts val="450"/>
              </a:spcAft>
              <a:buFont typeface="Wingdings" panose="05000000000000000000" pitchFamily="2" charset="2"/>
              <a:buChar char="§"/>
            </a:pPr>
            <a:r>
              <a:rPr lang="fa-IR" sz="1500" b="1" dirty="0">
                <a:solidFill>
                  <a:schemeClr val="tx1"/>
                </a:solidFill>
              </a:rPr>
              <a:t>بررسی‌های اختصاصی دستگاه و کارکرد</a:t>
            </a:r>
            <a:endParaRPr lang="en-US" sz="1500" b="1" dirty="0">
              <a:solidFill>
                <a:schemeClr val="tx1"/>
              </a:solidFill>
            </a:endParaRPr>
          </a:p>
          <a:p>
            <a:pPr marL="770335" indent="-169069" algn="r" rtl="1">
              <a:spcAft>
                <a:spcPts val="450"/>
              </a:spcAft>
              <a:buFont typeface="Wingdings" panose="05000000000000000000" pitchFamily="2" charset="2"/>
              <a:buChar char="§"/>
            </a:pPr>
            <a:r>
              <a:rPr lang="fa-IR" sz="1500" b="1" dirty="0">
                <a:solidFill>
                  <a:schemeClr val="tx1"/>
                </a:solidFill>
              </a:rPr>
              <a:t>باتجربه‌ترین کارمند</a:t>
            </a:r>
            <a:endParaRPr lang="en-US" sz="1500" b="1" dirty="0">
              <a:solidFill>
                <a:schemeClr val="tx1"/>
              </a:solidFill>
            </a:endParaRPr>
          </a:p>
        </p:txBody>
      </p:sp>
      <p:sp>
        <p:nvSpPr>
          <p:cNvPr id="5" name="Slide Number Placeholder 4"/>
          <p:cNvSpPr>
            <a:spLocks noGrp="1"/>
          </p:cNvSpPr>
          <p:nvPr>
            <p:ph type="sldNum" sz="quarter" idx="12"/>
          </p:nvPr>
        </p:nvSpPr>
        <p:spPr/>
        <p:txBody>
          <a:bodyPr/>
          <a:lstStyle/>
          <a:p>
            <a:fld id="{6FAF22BB-B8CB-43B2-9A75-2AB6527143BB}" type="slidenum">
              <a:rPr lang="en-US" smtClean="0"/>
              <a:pPr/>
              <a:t>238</a:t>
            </a:fld>
            <a:endParaRPr lang="en-US" dirty="0"/>
          </a:p>
        </p:txBody>
      </p:sp>
    </p:spTree>
    <p:extLst>
      <p:ext uri="{BB962C8B-B14F-4D97-AF65-F5344CB8AC3E}">
        <p14:creationId xmlns:p14="http://schemas.microsoft.com/office/powerpoint/2010/main" val="21774338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circle(in)">
                                      <p:cBhvr>
                                        <p:cTn id="7" dur="2000"/>
                                        <p:tgtEl>
                                          <p:spTgt spid="7">
                                            <p:txEl>
                                              <p:pRg st="1" end="1"/>
                                            </p:txEl>
                                          </p:spTgt>
                                        </p:tgtEl>
                                      </p:cBhvr>
                                    </p:animEffect>
                                  </p:childTnLst>
                                </p:cTn>
                              </p:par>
                            </p:childTnLst>
                          </p:cTn>
                        </p:par>
                        <p:par>
                          <p:cTn id="8" fill="hold">
                            <p:stCondLst>
                              <p:cond delay="2000"/>
                            </p:stCondLst>
                            <p:childTnLst>
                              <p:par>
                                <p:cTn id="9" presetID="6" presetClass="entr" presetSubtype="16" fill="hold" grpId="0" nodeType="after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Effect transition="in" filter="circle(in)">
                                      <p:cBhvr>
                                        <p:cTn id="11" dur="2000"/>
                                        <p:tgtEl>
                                          <p:spTgt spid="7">
                                            <p:txEl>
                                              <p:pRg st="2" end="2"/>
                                            </p:txEl>
                                          </p:spTgt>
                                        </p:tgtEl>
                                      </p:cBhvr>
                                    </p:animEffect>
                                  </p:childTnLst>
                                </p:cTn>
                              </p:par>
                            </p:childTnLst>
                          </p:cTn>
                        </p:par>
                        <p:par>
                          <p:cTn id="12" fill="hold">
                            <p:stCondLst>
                              <p:cond delay="4000"/>
                            </p:stCondLst>
                            <p:childTnLst>
                              <p:par>
                                <p:cTn id="13" presetID="6" presetClass="entr" presetSubtype="16" fill="hold" grpId="0" nodeType="after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Effect transition="in" filter="circle(in)">
                                      <p:cBhvr>
                                        <p:cTn id="15" dur="2000"/>
                                        <p:tgtEl>
                                          <p:spTgt spid="7">
                                            <p:txEl>
                                              <p:pRg st="3" end="3"/>
                                            </p:txEl>
                                          </p:spTgt>
                                        </p:tgtEl>
                                      </p:cBhvr>
                                    </p:animEffect>
                                  </p:childTnLst>
                                </p:cTn>
                              </p:par>
                            </p:childTnLst>
                          </p:cTn>
                        </p:par>
                        <p:par>
                          <p:cTn id="16" fill="hold">
                            <p:stCondLst>
                              <p:cond delay="6000"/>
                            </p:stCondLst>
                            <p:childTnLst>
                              <p:par>
                                <p:cTn id="17" presetID="6" presetClass="entr" presetSubtype="16" fill="hold" grpId="0"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circle(in)">
                                      <p:cBhvr>
                                        <p:cTn id="19" dur="2000"/>
                                        <p:tgtEl>
                                          <p:spTgt spid="7">
                                            <p:txEl>
                                              <p:pRg st="4" end="4"/>
                                            </p:txEl>
                                          </p:spTgt>
                                        </p:tgtEl>
                                      </p:cBhvr>
                                    </p:animEffect>
                                  </p:childTnLst>
                                </p:cTn>
                              </p:par>
                            </p:childTnLst>
                          </p:cTn>
                        </p:par>
                        <p:par>
                          <p:cTn id="20" fill="hold">
                            <p:stCondLst>
                              <p:cond delay="8000"/>
                            </p:stCondLst>
                            <p:childTnLst>
                              <p:par>
                                <p:cTn id="21" presetID="6" presetClass="entr" presetSubtype="16" fill="hold" grpId="0" nodeType="after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animEffect transition="in" filter="circle(in)">
                                      <p:cBhvr>
                                        <p:cTn id="23"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857250"/>
            <a:ext cx="9144000" cy="5143500"/>
          </a:xfrm>
        </p:spPr>
        <p:style>
          <a:lnRef idx="2">
            <a:schemeClr val="accent5"/>
          </a:lnRef>
          <a:fillRef idx="1">
            <a:schemeClr val="lt1"/>
          </a:fillRef>
          <a:effectRef idx="0">
            <a:schemeClr val="accent5"/>
          </a:effectRef>
          <a:fontRef idx="minor">
            <a:schemeClr val="dk1"/>
          </a:fontRef>
        </p:style>
        <p:txBody>
          <a:bodyPr>
            <a:normAutofit/>
          </a:bodyPr>
          <a:lstStyle/>
          <a:p>
            <a:pPr marL="82296" indent="0" algn="ctr" rtl="1">
              <a:buNone/>
            </a:pPr>
            <a:r>
              <a:rPr lang="fa-IR" sz="2700" dirty="0"/>
              <a:t>توصیه‌ی </a:t>
            </a:r>
            <a:r>
              <a:rPr lang="en-US" sz="2700" dirty="0">
                <a:solidFill>
                  <a:srgbClr val="FF0000"/>
                </a:solidFill>
              </a:rPr>
              <a:t>Bio-Rad</a:t>
            </a:r>
            <a:r>
              <a:rPr lang="fa-IR" sz="2700" dirty="0"/>
              <a:t> به مشتریانش برای پایش کیفیت </a:t>
            </a:r>
            <a:r>
              <a:rPr lang="en-US" sz="1800" dirty="0"/>
              <a:t> </a:t>
            </a:r>
            <a:r>
              <a:rPr lang="en-US" sz="2700" b="1" i="1" dirty="0">
                <a:solidFill>
                  <a:srgbClr val="7030A0"/>
                </a:solidFill>
              </a:rPr>
              <a:t>RIQC</a:t>
            </a:r>
            <a:endParaRPr lang="fa-IR" sz="2700" b="1" i="1" dirty="0">
              <a:solidFill>
                <a:srgbClr val="7030A0"/>
              </a:solidFill>
            </a:endParaRPr>
          </a:p>
          <a:p>
            <a:pPr marL="82296" indent="0" algn="ctr" rtl="1">
              <a:buNone/>
            </a:pPr>
            <a:r>
              <a:rPr lang="fa-IR" sz="1800" b="1" i="1" dirty="0">
                <a:solidFill>
                  <a:srgbClr val="7030A0"/>
                </a:solidFill>
              </a:rPr>
              <a:t>کنفرانس </a:t>
            </a:r>
            <a:r>
              <a:rPr lang="en-US" sz="1800" b="1" i="1" dirty="0">
                <a:solidFill>
                  <a:srgbClr val="7030A0"/>
                </a:solidFill>
              </a:rPr>
              <a:t>AACC/ASCLS</a:t>
            </a:r>
            <a:r>
              <a:rPr lang="fa-IR" sz="1800" b="1" i="1" dirty="0">
                <a:solidFill>
                  <a:srgbClr val="7030A0"/>
                </a:solidFill>
              </a:rPr>
              <a:t> – آگوست 2013 (شهریور 92)</a:t>
            </a:r>
          </a:p>
          <a:p>
            <a:pPr marL="82296" indent="0" algn="r" rtl="1">
              <a:buNone/>
            </a:pPr>
            <a:endParaRPr lang="fa-IR" sz="1050" dirty="0"/>
          </a:p>
          <a:p>
            <a:pPr marL="82296" indent="0" algn="r" rtl="1">
              <a:buNone/>
            </a:pPr>
            <a:endParaRPr lang="fa-IR" sz="1050" dirty="0"/>
          </a:p>
          <a:p>
            <a:pPr algn="r" rtl="1">
              <a:lnSpc>
                <a:spcPct val="150000"/>
              </a:lnSpc>
              <a:buFont typeface="Wingdings" panose="05000000000000000000" pitchFamily="2" charset="2"/>
              <a:buChar char="v"/>
            </a:pPr>
            <a:r>
              <a:rPr lang="fa-IR" sz="2700" dirty="0"/>
              <a:t>کیفیت </a:t>
            </a:r>
            <a:r>
              <a:rPr lang="fa-IR" sz="2700" b="1" dirty="0">
                <a:solidFill>
                  <a:srgbClr val="FF0000"/>
                </a:solidFill>
              </a:rPr>
              <a:t>بیش از 6 سیگما: </a:t>
            </a:r>
            <a:r>
              <a:rPr lang="fa-IR" sz="2700" dirty="0"/>
              <a:t>1 کنترل در روز</a:t>
            </a:r>
          </a:p>
          <a:p>
            <a:pPr algn="r" rtl="1">
              <a:lnSpc>
                <a:spcPct val="150000"/>
              </a:lnSpc>
              <a:buFont typeface="Wingdings" panose="05000000000000000000" pitchFamily="2" charset="2"/>
              <a:buChar char="v"/>
            </a:pPr>
            <a:r>
              <a:rPr lang="fa-IR" sz="2700" dirty="0"/>
              <a:t>کیفیت </a:t>
            </a:r>
            <a:r>
              <a:rPr lang="fa-IR" sz="2700" b="1" dirty="0">
                <a:solidFill>
                  <a:srgbClr val="FF0000"/>
                </a:solidFill>
              </a:rPr>
              <a:t>4 تا 6 سیگما: </a:t>
            </a:r>
            <a:r>
              <a:rPr lang="fa-IR" sz="2700" dirty="0"/>
              <a:t>2 کنترل در روز</a:t>
            </a:r>
          </a:p>
          <a:p>
            <a:pPr algn="r" rtl="1">
              <a:lnSpc>
                <a:spcPct val="150000"/>
              </a:lnSpc>
              <a:buFont typeface="Wingdings" panose="05000000000000000000" pitchFamily="2" charset="2"/>
              <a:buChar char="v"/>
            </a:pPr>
            <a:r>
              <a:rPr lang="fa-IR" sz="2700" dirty="0"/>
              <a:t>کیفیت </a:t>
            </a:r>
            <a:r>
              <a:rPr lang="fa-IR" sz="2700" b="1" dirty="0">
                <a:solidFill>
                  <a:srgbClr val="FF0000"/>
                </a:solidFill>
              </a:rPr>
              <a:t>3 تا 4 سیگما: </a:t>
            </a:r>
            <a:r>
              <a:rPr lang="fa-IR" sz="2700" dirty="0"/>
              <a:t>4 کنترل در روز</a:t>
            </a:r>
          </a:p>
          <a:p>
            <a:pPr algn="r" rtl="1">
              <a:lnSpc>
                <a:spcPct val="150000"/>
              </a:lnSpc>
              <a:buFont typeface="Wingdings" panose="05000000000000000000" pitchFamily="2" charset="2"/>
              <a:buChar char="v"/>
            </a:pPr>
            <a:r>
              <a:rPr lang="fa-IR" sz="2700" dirty="0"/>
              <a:t>کیفیت </a:t>
            </a:r>
            <a:r>
              <a:rPr lang="fa-IR" sz="2700" b="1" dirty="0">
                <a:solidFill>
                  <a:srgbClr val="FF0000"/>
                </a:solidFill>
              </a:rPr>
              <a:t>کمتر از 3 سیگما: </a:t>
            </a:r>
            <a:r>
              <a:rPr lang="fa-IR" sz="3300" b="1" u="sng" dirty="0">
                <a:solidFill>
                  <a:srgbClr val="7030A0"/>
                </a:solidFill>
              </a:rPr>
              <a:t>9</a:t>
            </a:r>
            <a:r>
              <a:rPr lang="fa-IR" sz="2700" dirty="0"/>
              <a:t> کنترل در روز؛ نمونه‌های بیماران </a:t>
            </a:r>
            <a:r>
              <a:rPr lang="fa-IR" sz="3300" b="1" u="sng" dirty="0">
                <a:solidFill>
                  <a:srgbClr val="7030A0"/>
                </a:solidFill>
              </a:rPr>
              <a:t>دوبار</a:t>
            </a:r>
            <a:r>
              <a:rPr lang="fa-IR" sz="2700" dirty="0"/>
              <a:t> آزمایش شود و میانگین گرفته شود.</a:t>
            </a:r>
            <a:endParaRPr lang="en-US" sz="2700" dirty="0"/>
          </a:p>
          <a:p>
            <a:pPr marL="82296" indent="0" algn="r" rtl="1">
              <a:buNone/>
            </a:pPr>
            <a:endParaRPr lang="en-US" dirty="0"/>
          </a:p>
          <a:p>
            <a:pPr algn="r" rtl="1">
              <a:buFont typeface="Wingdings" panose="05000000000000000000" pitchFamily="2" charset="2"/>
              <a:buChar char="v"/>
            </a:pPr>
            <a:endParaRPr lang="en-US" dirty="0"/>
          </a:p>
          <a:p>
            <a:pPr algn="r" rtl="1">
              <a:buFont typeface="Wingdings" panose="05000000000000000000" pitchFamily="2" charset="2"/>
              <a:buChar char="v"/>
            </a:pPr>
            <a:endParaRPr lang="en-US" dirty="0"/>
          </a:p>
          <a:p>
            <a:pPr algn="r" rtl="1">
              <a:buFont typeface="Wingdings" panose="05000000000000000000" pitchFamily="2" charset="2"/>
              <a:buChar char="v"/>
            </a:pPr>
            <a:endParaRPr lang="en-US" dirty="0"/>
          </a:p>
          <a:p>
            <a:pPr marL="82296" indent="0" algn="r" rtl="1">
              <a:buNone/>
            </a:pPr>
            <a:endParaRPr lang="fa-IR" sz="1050" dirty="0"/>
          </a:p>
          <a:p>
            <a:pPr marL="82296" indent="0" algn="r" rtl="1">
              <a:buNone/>
            </a:pPr>
            <a:endParaRPr lang="fa-IR" sz="1050" dirty="0"/>
          </a:p>
          <a:p>
            <a:pPr marL="82296" indent="0" algn="r" rtl="1">
              <a:buNone/>
            </a:pPr>
            <a:endParaRPr lang="fa-IR" sz="1050" dirty="0"/>
          </a:p>
          <a:p>
            <a:pPr marL="82296" indent="0" algn="r" rtl="1">
              <a:buNone/>
            </a:pPr>
            <a:endParaRPr lang="fa-IR" sz="1050" dirty="0"/>
          </a:p>
          <a:p>
            <a:pPr marL="82296" indent="0" algn="r" rtl="1">
              <a:buNone/>
            </a:pPr>
            <a:endParaRPr lang="fa-IR" sz="1050" dirty="0"/>
          </a:p>
          <a:p>
            <a:pPr marL="82296" indent="0" algn="r" rtl="1">
              <a:buNone/>
            </a:pPr>
            <a:endParaRPr lang="fa-IR" sz="1050" dirty="0"/>
          </a:p>
          <a:p>
            <a:pPr marL="82296" indent="0" algn="r" rtl="1">
              <a:buNone/>
            </a:pPr>
            <a:endParaRPr lang="fa-IR" sz="1050" dirty="0"/>
          </a:p>
          <a:p>
            <a:pPr marL="82296" indent="0" algn="r" rtl="1">
              <a:buNone/>
            </a:pPr>
            <a:endParaRPr lang="en-US" sz="1050" dirty="0"/>
          </a:p>
          <a:p>
            <a:pPr marL="82296" indent="0" algn="r" rtl="1">
              <a:buNone/>
            </a:pPr>
            <a:endParaRPr lang="fa-IR" sz="1500" dirty="0">
              <a:solidFill>
                <a:srgbClr val="FF0000"/>
              </a:solidFill>
            </a:endParaRPr>
          </a:p>
        </p:txBody>
      </p:sp>
      <p:cxnSp>
        <p:nvCxnSpPr>
          <p:cNvPr id="4" name="Straight Connector 3"/>
          <p:cNvCxnSpPr/>
          <p:nvPr/>
        </p:nvCxnSpPr>
        <p:spPr>
          <a:xfrm>
            <a:off x="2058444" y="2156825"/>
            <a:ext cx="8229600" cy="57150"/>
          </a:xfrm>
          <a:prstGeom prst="line">
            <a:avLst/>
          </a:prstGeom>
          <a:ln w="38100"/>
        </p:spPr>
        <p:style>
          <a:lnRef idx="1">
            <a:schemeClr val="accent4"/>
          </a:lnRef>
          <a:fillRef idx="0">
            <a:schemeClr val="accent4"/>
          </a:fillRef>
          <a:effectRef idx="0">
            <a:schemeClr val="accent4"/>
          </a:effectRef>
          <a:fontRef idx="minor">
            <a:schemeClr val="tx1"/>
          </a:fontRef>
        </p:style>
      </p:cxn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7400" y="3657600"/>
            <a:ext cx="2743200" cy="2160740"/>
          </a:xfrm>
          <a:prstGeom prst="rect">
            <a:avLst/>
          </a:prstGeom>
        </p:spPr>
      </p:pic>
    </p:spTree>
    <p:extLst>
      <p:ext uri="{BB962C8B-B14F-4D97-AF65-F5344CB8AC3E}">
        <p14:creationId xmlns:p14="http://schemas.microsoft.com/office/powerpoint/2010/main" val="3472431861"/>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1000"/>
                                        <p:tgtEl>
                                          <p:spTgt spid="3">
                                            <p:txEl>
                                              <p:pRg st="4" end="4"/>
                                            </p:txEl>
                                          </p:spTgt>
                                        </p:tgtEl>
                                      </p:cBhvr>
                                    </p:animEffect>
                                    <p:anim calcmode="lin" valueType="num">
                                      <p:cBhvr>
                                        <p:cTn id="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1000"/>
                                        <p:tgtEl>
                                          <p:spTgt spid="3">
                                            <p:txEl>
                                              <p:pRg st="5" end="5"/>
                                            </p:txEl>
                                          </p:spTgt>
                                        </p:tgtEl>
                                      </p:cBhvr>
                                    </p:animEffect>
                                    <p:anim calcmode="lin" valueType="num">
                                      <p:cBhvr>
                                        <p:cTn id="1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1000"/>
                                        <p:tgtEl>
                                          <p:spTgt spid="3">
                                            <p:txEl>
                                              <p:pRg st="7" end="7"/>
                                            </p:txEl>
                                          </p:spTgt>
                                        </p:tgtEl>
                                      </p:cBhvr>
                                    </p:animEffect>
                                    <p:anim calcmode="lin" valueType="num">
                                      <p:cBhvr>
                                        <p:cTn id="2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26" presetClass="entr" presetSubtype="0" fill="hold" nodeType="afterEffect">
                                  <p:stCondLst>
                                    <p:cond delay="500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80">
                                          <p:stCondLst>
                                            <p:cond delay="0"/>
                                          </p:stCondLst>
                                        </p:cTn>
                                        <p:tgtEl>
                                          <p:spTgt spid="9"/>
                                        </p:tgtEl>
                                      </p:cBhvr>
                                    </p:animEffect>
                                    <p:anim calcmode="lin" valueType="num">
                                      <p:cBhvr>
                                        <p:cTn id="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8" dur="26">
                                          <p:stCondLst>
                                            <p:cond delay="650"/>
                                          </p:stCondLst>
                                        </p:cTn>
                                        <p:tgtEl>
                                          <p:spTgt spid="9"/>
                                        </p:tgtEl>
                                      </p:cBhvr>
                                      <p:to x="100000" y="60000"/>
                                    </p:animScale>
                                    <p:animScale>
                                      <p:cBhvr>
                                        <p:cTn id="39" dur="166" decel="50000">
                                          <p:stCondLst>
                                            <p:cond delay="676"/>
                                          </p:stCondLst>
                                        </p:cTn>
                                        <p:tgtEl>
                                          <p:spTgt spid="9"/>
                                        </p:tgtEl>
                                      </p:cBhvr>
                                      <p:to x="100000" y="100000"/>
                                    </p:animScale>
                                    <p:animScale>
                                      <p:cBhvr>
                                        <p:cTn id="40" dur="26">
                                          <p:stCondLst>
                                            <p:cond delay="1312"/>
                                          </p:stCondLst>
                                        </p:cTn>
                                        <p:tgtEl>
                                          <p:spTgt spid="9"/>
                                        </p:tgtEl>
                                      </p:cBhvr>
                                      <p:to x="100000" y="80000"/>
                                    </p:animScale>
                                    <p:animScale>
                                      <p:cBhvr>
                                        <p:cTn id="41" dur="166" decel="50000">
                                          <p:stCondLst>
                                            <p:cond delay="1338"/>
                                          </p:stCondLst>
                                        </p:cTn>
                                        <p:tgtEl>
                                          <p:spTgt spid="9"/>
                                        </p:tgtEl>
                                      </p:cBhvr>
                                      <p:to x="100000" y="100000"/>
                                    </p:animScale>
                                    <p:animScale>
                                      <p:cBhvr>
                                        <p:cTn id="42" dur="26">
                                          <p:stCondLst>
                                            <p:cond delay="1642"/>
                                          </p:stCondLst>
                                        </p:cTn>
                                        <p:tgtEl>
                                          <p:spTgt spid="9"/>
                                        </p:tgtEl>
                                      </p:cBhvr>
                                      <p:to x="100000" y="90000"/>
                                    </p:animScale>
                                    <p:animScale>
                                      <p:cBhvr>
                                        <p:cTn id="43" dur="166" decel="50000">
                                          <p:stCondLst>
                                            <p:cond delay="1668"/>
                                          </p:stCondLst>
                                        </p:cTn>
                                        <p:tgtEl>
                                          <p:spTgt spid="9"/>
                                        </p:tgtEl>
                                      </p:cBhvr>
                                      <p:to x="100000" y="100000"/>
                                    </p:animScale>
                                    <p:animScale>
                                      <p:cBhvr>
                                        <p:cTn id="44" dur="26">
                                          <p:stCondLst>
                                            <p:cond delay="1808"/>
                                          </p:stCondLst>
                                        </p:cTn>
                                        <p:tgtEl>
                                          <p:spTgt spid="9"/>
                                        </p:tgtEl>
                                      </p:cBhvr>
                                      <p:to x="100000" y="95000"/>
                                    </p:animScale>
                                    <p:animScale>
                                      <p:cBhvr>
                                        <p:cTn id="4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descr="Image result for Six Sigm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MANUFACTURING STEEL BALLS, for Bearing, Rs 200 /ton Mahavir Associates |  ID: 21465976388"/>
          <p:cNvPicPr>
            <a:picLocks noChangeAspect="1" noChangeArrowheads="1"/>
          </p:cNvPicPr>
          <p:nvPr/>
        </p:nvPicPr>
        <p:blipFill rotWithShape="1">
          <a:blip r:embed="rId2">
            <a:extLst>
              <a:ext uri="{28A0092B-C50C-407E-A947-70E740481C1C}">
                <a14:useLocalDpi xmlns:a14="http://schemas.microsoft.com/office/drawing/2010/main" val="0"/>
              </a:ext>
            </a:extLst>
          </a:blip>
          <a:srcRect t="24064" r="1427" b="18132"/>
          <a:stretch/>
        </p:blipFill>
        <p:spPr bwMode="auto">
          <a:xfrm>
            <a:off x="307975" y="1417982"/>
            <a:ext cx="3661051" cy="214685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0374" y="3685956"/>
            <a:ext cx="2998442" cy="523220"/>
          </a:xfrm>
          <a:prstGeom prst="rect">
            <a:avLst/>
          </a:prstGeom>
          <a:noFill/>
        </p:spPr>
        <p:txBody>
          <a:bodyPr wrap="square" rtlCol="0">
            <a:spAutoFit/>
          </a:bodyPr>
          <a:lstStyle/>
          <a:p>
            <a:r>
              <a:rPr lang="en-US" sz="2800" b="1" dirty="0"/>
              <a:t>TE</a:t>
            </a:r>
            <a:r>
              <a:rPr lang="en-US" sz="2800" b="1" baseline="-25000" dirty="0"/>
              <a:t>a </a:t>
            </a:r>
            <a:r>
              <a:rPr lang="en-US" sz="2800" b="1" dirty="0"/>
              <a:t> = </a:t>
            </a:r>
            <a:r>
              <a:rPr lang="en-US" sz="2800" b="1" dirty="0">
                <a:solidFill>
                  <a:srgbClr val="FF0000"/>
                </a:solidFill>
              </a:rPr>
              <a:t>10</a:t>
            </a:r>
            <a:r>
              <a:rPr lang="en-US" sz="2800" b="1" dirty="0"/>
              <a:t>%</a:t>
            </a:r>
          </a:p>
        </p:txBody>
      </p:sp>
      <p:sp>
        <p:nvSpPr>
          <p:cNvPr id="6" name="TextBox 5"/>
          <p:cNvSpPr txBox="1"/>
          <p:nvPr/>
        </p:nvSpPr>
        <p:spPr>
          <a:xfrm>
            <a:off x="4127236" y="1047273"/>
            <a:ext cx="1064945" cy="5632311"/>
          </a:xfrm>
          <a:prstGeom prst="rect">
            <a:avLst/>
          </a:prstGeom>
          <a:noFill/>
          <a:ln>
            <a:solidFill>
              <a:schemeClr val="bg1">
                <a:lumMod val="50000"/>
              </a:schemeClr>
            </a:solidFill>
          </a:ln>
        </p:spPr>
        <p:txBody>
          <a:bodyPr wrap="square" rtlCol="0">
            <a:spAutoFit/>
          </a:bodyPr>
          <a:lstStyle/>
          <a:p>
            <a:pPr algn="ctr"/>
            <a:r>
              <a:rPr lang="fa-IR" sz="2400" b="1" dirty="0">
                <a:solidFill>
                  <a:srgbClr val="00B050"/>
                </a:solidFill>
              </a:rPr>
              <a:t>88</a:t>
            </a:r>
          </a:p>
          <a:p>
            <a:pPr algn="ctr"/>
            <a:r>
              <a:rPr lang="fa-IR" sz="2400" b="1" dirty="0">
                <a:solidFill>
                  <a:srgbClr val="00B050"/>
                </a:solidFill>
              </a:rPr>
              <a:t>79</a:t>
            </a:r>
          </a:p>
          <a:p>
            <a:pPr algn="ctr"/>
            <a:r>
              <a:rPr lang="fa-IR" sz="2400" b="1" dirty="0">
                <a:solidFill>
                  <a:srgbClr val="00B050"/>
                </a:solidFill>
              </a:rPr>
              <a:t>85</a:t>
            </a:r>
          </a:p>
          <a:p>
            <a:pPr algn="ctr"/>
            <a:r>
              <a:rPr lang="fa-IR" sz="2400" b="1" dirty="0">
                <a:solidFill>
                  <a:srgbClr val="FF0000"/>
                </a:solidFill>
              </a:rPr>
              <a:t>71</a:t>
            </a:r>
          </a:p>
          <a:p>
            <a:pPr algn="ctr"/>
            <a:r>
              <a:rPr lang="fa-IR" sz="2400" b="1" dirty="0">
                <a:solidFill>
                  <a:srgbClr val="00B050"/>
                </a:solidFill>
              </a:rPr>
              <a:t>81</a:t>
            </a:r>
          </a:p>
          <a:p>
            <a:pPr algn="ctr"/>
            <a:r>
              <a:rPr lang="fa-IR" sz="2400" b="1" dirty="0">
                <a:solidFill>
                  <a:srgbClr val="00B050"/>
                </a:solidFill>
              </a:rPr>
              <a:t>83</a:t>
            </a:r>
          </a:p>
          <a:p>
            <a:pPr algn="ctr"/>
            <a:r>
              <a:rPr lang="fa-IR" sz="2400" b="1" dirty="0">
                <a:solidFill>
                  <a:srgbClr val="00B050"/>
                </a:solidFill>
              </a:rPr>
              <a:t>77</a:t>
            </a:r>
          </a:p>
          <a:p>
            <a:pPr algn="ctr"/>
            <a:r>
              <a:rPr lang="fa-IR" sz="2400" b="1" dirty="0">
                <a:solidFill>
                  <a:srgbClr val="00B050"/>
                </a:solidFill>
              </a:rPr>
              <a:t>76</a:t>
            </a:r>
          </a:p>
          <a:p>
            <a:pPr algn="ctr"/>
            <a:r>
              <a:rPr lang="fa-IR" sz="2400" b="1" dirty="0">
                <a:solidFill>
                  <a:srgbClr val="FF0000"/>
                </a:solidFill>
              </a:rPr>
              <a:t>90</a:t>
            </a:r>
          </a:p>
          <a:p>
            <a:pPr algn="ctr"/>
            <a:r>
              <a:rPr lang="en-US" sz="2400" b="1" dirty="0">
                <a:solidFill>
                  <a:srgbClr val="00B050"/>
                </a:solidFill>
              </a:rPr>
              <a:t>85</a:t>
            </a:r>
            <a:endParaRPr lang="fa-IR" sz="2400" b="1" dirty="0">
              <a:solidFill>
                <a:srgbClr val="00B050"/>
              </a:solidFill>
            </a:endParaRPr>
          </a:p>
          <a:p>
            <a:pPr algn="ctr"/>
            <a:r>
              <a:rPr lang="fa-IR" sz="2400" b="1" dirty="0">
                <a:solidFill>
                  <a:srgbClr val="00B050"/>
                </a:solidFill>
              </a:rPr>
              <a:t>76</a:t>
            </a:r>
          </a:p>
          <a:p>
            <a:pPr algn="ctr"/>
            <a:r>
              <a:rPr lang="fa-IR" sz="2400" b="1" dirty="0">
                <a:solidFill>
                  <a:srgbClr val="00B050"/>
                </a:solidFill>
              </a:rPr>
              <a:t>81</a:t>
            </a:r>
          </a:p>
          <a:p>
            <a:pPr algn="ctr"/>
            <a:r>
              <a:rPr lang="fa-IR" sz="2400" b="1" dirty="0">
                <a:solidFill>
                  <a:srgbClr val="FF0000"/>
                </a:solidFill>
              </a:rPr>
              <a:t>91</a:t>
            </a:r>
          </a:p>
          <a:p>
            <a:pPr algn="ctr"/>
            <a:r>
              <a:rPr lang="fa-IR" sz="2400" b="1" dirty="0">
                <a:solidFill>
                  <a:srgbClr val="00B050"/>
                </a:solidFill>
              </a:rPr>
              <a:t>76</a:t>
            </a:r>
            <a:endParaRPr lang="en-US" sz="2400" b="1" dirty="0">
              <a:solidFill>
                <a:srgbClr val="00B050"/>
              </a:solidFill>
            </a:endParaRPr>
          </a:p>
          <a:p>
            <a:pPr algn="ctr"/>
            <a:r>
              <a:rPr lang="en-US" sz="2400" b="1" dirty="0"/>
              <a:t>…</a:t>
            </a:r>
            <a:endParaRPr lang="fa-IR" sz="2400" b="1" dirty="0"/>
          </a:p>
        </p:txBody>
      </p:sp>
      <p:sp>
        <p:nvSpPr>
          <p:cNvPr id="11" name="TextBox 10"/>
          <p:cNvSpPr txBox="1"/>
          <p:nvPr/>
        </p:nvSpPr>
        <p:spPr>
          <a:xfrm>
            <a:off x="191344" y="4750721"/>
            <a:ext cx="2712837" cy="523220"/>
          </a:xfrm>
          <a:prstGeom prst="rect">
            <a:avLst/>
          </a:prstGeom>
          <a:noFill/>
        </p:spPr>
        <p:txBody>
          <a:bodyPr wrap="square" rtlCol="0">
            <a:spAutoFit/>
          </a:bodyPr>
          <a:lstStyle/>
          <a:p>
            <a:pPr algn="r" rtl="1"/>
            <a:r>
              <a:rPr lang="fa-IR" sz="2800" b="1" dirty="0"/>
              <a:t>قابل قبول: </a:t>
            </a:r>
            <a:r>
              <a:rPr lang="en-US" sz="2800" b="1" dirty="0">
                <a:solidFill>
                  <a:srgbClr val="FF0000"/>
                </a:solidFill>
              </a:rPr>
              <a:t>72 - 88</a:t>
            </a:r>
          </a:p>
        </p:txBody>
      </p:sp>
      <p:sp>
        <p:nvSpPr>
          <p:cNvPr id="18" name="TextBox 17"/>
          <p:cNvSpPr txBox="1"/>
          <p:nvPr/>
        </p:nvSpPr>
        <p:spPr>
          <a:xfrm>
            <a:off x="460374" y="4209176"/>
            <a:ext cx="2998442" cy="523220"/>
          </a:xfrm>
          <a:prstGeom prst="rect">
            <a:avLst/>
          </a:prstGeom>
          <a:noFill/>
        </p:spPr>
        <p:txBody>
          <a:bodyPr wrap="square" rtlCol="0">
            <a:spAutoFit/>
          </a:bodyPr>
          <a:lstStyle/>
          <a:p>
            <a:r>
              <a:rPr lang="en-US" sz="2800" b="1" dirty="0"/>
              <a:t>TV: </a:t>
            </a:r>
            <a:r>
              <a:rPr lang="en-US" sz="2800" b="1" dirty="0">
                <a:solidFill>
                  <a:srgbClr val="FF0000"/>
                </a:solidFill>
              </a:rPr>
              <a:t>80</a:t>
            </a:r>
            <a:endParaRPr lang="en-US" sz="2800" b="1" dirty="0"/>
          </a:p>
        </p:txBody>
      </p:sp>
      <p:sp>
        <p:nvSpPr>
          <p:cNvPr id="10" name="TextBox 9"/>
          <p:cNvSpPr txBox="1"/>
          <p:nvPr/>
        </p:nvSpPr>
        <p:spPr>
          <a:xfrm>
            <a:off x="7190848" y="1047273"/>
            <a:ext cx="4297366" cy="584775"/>
          </a:xfrm>
          <a:prstGeom prst="rect">
            <a:avLst/>
          </a:prstGeom>
          <a:noFill/>
        </p:spPr>
        <p:txBody>
          <a:bodyPr wrap="square" rtlCol="0">
            <a:spAutoFit/>
          </a:bodyPr>
          <a:lstStyle/>
          <a:p>
            <a:pPr algn="r" rtl="1"/>
            <a:r>
              <a:rPr lang="fa-IR" sz="3200" b="1" dirty="0">
                <a:solidFill>
                  <a:srgbClr val="7030A0"/>
                </a:solidFill>
              </a:rPr>
              <a:t>مثال: تولید ساچمه فلزی</a:t>
            </a:r>
            <a:endParaRPr lang="en-US" sz="3200" b="1" dirty="0">
              <a:solidFill>
                <a:srgbClr val="7030A0"/>
              </a:solidFill>
            </a:endParaRPr>
          </a:p>
        </p:txBody>
      </p:sp>
      <p:sp>
        <p:nvSpPr>
          <p:cNvPr id="12" name="TextBox 11"/>
          <p:cNvSpPr txBox="1"/>
          <p:nvPr/>
        </p:nvSpPr>
        <p:spPr>
          <a:xfrm>
            <a:off x="5431198" y="3501008"/>
            <a:ext cx="2562323" cy="954107"/>
          </a:xfrm>
          <a:prstGeom prst="rect">
            <a:avLst/>
          </a:prstGeom>
          <a:noFill/>
        </p:spPr>
        <p:txBody>
          <a:bodyPr wrap="square" rtlCol="0">
            <a:spAutoFit/>
          </a:bodyPr>
          <a:lstStyle/>
          <a:p>
            <a:pPr algn="r" rtl="1"/>
            <a:r>
              <a:rPr lang="fa-IR" sz="2800" b="1" dirty="0">
                <a:solidFill>
                  <a:srgbClr val="00B050"/>
                </a:solidFill>
              </a:rPr>
              <a:t>درست:	94%</a:t>
            </a:r>
          </a:p>
          <a:p>
            <a:pPr algn="r" rtl="1"/>
            <a:r>
              <a:rPr lang="fa-IR" sz="2800" b="1" dirty="0">
                <a:solidFill>
                  <a:srgbClr val="FF0000"/>
                </a:solidFill>
              </a:rPr>
              <a:t>نادرست: 6%</a:t>
            </a:r>
            <a:endParaRPr lang="en-US" sz="2800" b="1" dirty="0">
              <a:solidFill>
                <a:srgbClr val="FF0000"/>
              </a:solidFill>
            </a:endParaRPr>
          </a:p>
        </p:txBody>
      </p:sp>
      <p:sp>
        <p:nvSpPr>
          <p:cNvPr id="19" name="Right Arrow 18"/>
          <p:cNvSpPr/>
          <p:nvPr/>
        </p:nvSpPr>
        <p:spPr>
          <a:xfrm>
            <a:off x="5350391" y="3564835"/>
            <a:ext cx="633314" cy="88972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7852264" y="2589673"/>
            <a:ext cx="4022328" cy="523220"/>
          </a:xfrm>
          <a:prstGeom prst="rect">
            <a:avLst/>
          </a:prstGeom>
          <a:noFill/>
        </p:spPr>
        <p:txBody>
          <a:bodyPr wrap="square" rtlCol="0">
            <a:spAutoFit/>
          </a:bodyPr>
          <a:lstStyle/>
          <a:p>
            <a:pPr marL="914400" indent="-914400" algn="r" rtl="1"/>
            <a:r>
              <a:rPr lang="fa-IR" sz="2800" b="1" i="1" dirty="0"/>
              <a:t>پرسش: عملکرد سنجش گلوکز؟</a:t>
            </a:r>
            <a:endParaRPr lang="en-US" sz="2800" b="1" i="1" dirty="0"/>
          </a:p>
        </p:txBody>
      </p:sp>
      <p:sp>
        <p:nvSpPr>
          <p:cNvPr id="14" name="TextBox 13">
            <a:extLst>
              <a:ext uri="{FF2B5EF4-FFF2-40B4-BE49-F238E27FC236}">
                <a16:creationId xmlns:a16="http://schemas.microsoft.com/office/drawing/2014/main" id="{8D66B630-FF84-477C-9839-77F6D28603A8}"/>
              </a:ext>
            </a:extLst>
          </p:cNvPr>
          <p:cNvSpPr txBox="1"/>
          <p:nvPr/>
        </p:nvSpPr>
        <p:spPr>
          <a:xfrm>
            <a:off x="7852264" y="1021067"/>
            <a:ext cx="2810598" cy="584775"/>
          </a:xfrm>
          <a:prstGeom prst="rect">
            <a:avLst/>
          </a:prstGeom>
          <a:solidFill>
            <a:schemeClr val="bg1"/>
          </a:solidFill>
          <a:ln>
            <a:noFill/>
          </a:ln>
        </p:spPr>
        <p:txBody>
          <a:bodyPr wrap="square" rtlCol="0">
            <a:spAutoFit/>
          </a:bodyPr>
          <a:lstStyle/>
          <a:p>
            <a:pPr algn="r" rtl="1"/>
            <a:r>
              <a:rPr lang="fa-IR" sz="3200" b="1" dirty="0">
                <a:solidFill>
                  <a:srgbClr val="FF0000"/>
                </a:solidFill>
              </a:rPr>
              <a:t>سنجش گلوکز</a:t>
            </a:r>
            <a:endParaRPr lang="en-US" sz="3200" b="1" dirty="0">
              <a:solidFill>
                <a:srgbClr val="FF0000"/>
              </a:solidFill>
            </a:endParaRPr>
          </a:p>
        </p:txBody>
      </p:sp>
      <p:pic>
        <p:nvPicPr>
          <p:cNvPr id="20" name="Picture 19">
            <a:extLst>
              <a:ext uri="{FF2B5EF4-FFF2-40B4-BE49-F238E27FC236}">
                <a16:creationId xmlns:a16="http://schemas.microsoft.com/office/drawing/2014/main" id="{B1848033-1C7A-40E6-A2E9-443C6EF91F3F}"/>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8124" t="7529"/>
          <a:stretch/>
        </p:blipFill>
        <p:spPr>
          <a:xfrm>
            <a:off x="8232538" y="3464289"/>
            <a:ext cx="1083803" cy="1090811"/>
          </a:xfrm>
          <a:prstGeom prst="rect">
            <a:avLst/>
          </a:prstGeom>
        </p:spPr>
      </p:pic>
      <p:pic>
        <p:nvPicPr>
          <p:cNvPr id="16" name="Picture 15">
            <a:extLst>
              <a:ext uri="{FF2B5EF4-FFF2-40B4-BE49-F238E27FC236}">
                <a16:creationId xmlns:a16="http://schemas.microsoft.com/office/drawing/2014/main" id="{49F1AFDF-CDA1-4C40-8BF3-4BAC9CA5317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97" y="972282"/>
            <a:ext cx="3932907" cy="2617171"/>
          </a:xfrm>
          <a:prstGeom prst="rect">
            <a:avLst/>
          </a:prstGeom>
        </p:spPr>
      </p:pic>
      <p:sp>
        <p:nvSpPr>
          <p:cNvPr id="21" name="Title 1">
            <a:extLst>
              <a:ext uri="{FF2B5EF4-FFF2-40B4-BE49-F238E27FC236}">
                <a16:creationId xmlns:a16="http://schemas.microsoft.com/office/drawing/2014/main" id="{3400B735-14F8-4D98-ABF1-C244489F15F8}"/>
              </a:ext>
            </a:extLst>
          </p:cNvPr>
          <p:cNvSpPr>
            <a:spLocks noGrp="1"/>
          </p:cNvSpPr>
          <p:nvPr>
            <p:ph type="title"/>
          </p:nvPr>
        </p:nvSpPr>
        <p:spPr>
          <a:xfrm>
            <a:off x="725905" y="124742"/>
            <a:ext cx="10515600" cy="695065"/>
          </a:xfrm>
        </p:spPr>
        <p:txBody>
          <a:bodyPr>
            <a:normAutofit/>
          </a:bodyPr>
          <a:lstStyle/>
          <a:p>
            <a:pPr algn="r" rtl="1"/>
            <a:r>
              <a:rPr lang="fa-IR" sz="3600" b="1" dirty="0">
                <a:ln>
                  <a:solidFill>
                    <a:schemeClr val="tx1">
                      <a:lumMod val="95000"/>
                      <a:lumOff val="5000"/>
                    </a:schemeClr>
                  </a:solidFill>
                </a:ln>
                <a:solidFill>
                  <a:srgbClr val="00B0F0"/>
                </a:solidFill>
              </a:rPr>
              <a:t>کیفیت محصول </a:t>
            </a:r>
            <a:r>
              <a:rPr lang="fa-IR" sz="3600" dirty="0"/>
              <a:t>در مقابل </a:t>
            </a:r>
            <a:r>
              <a:rPr lang="fa-IR" sz="3600" b="1" dirty="0">
                <a:ln>
                  <a:solidFill>
                    <a:schemeClr val="tx1">
                      <a:lumMod val="95000"/>
                      <a:lumOff val="5000"/>
                    </a:schemeClr>
                  </a:solidFill>
                </a:ln>
                <a:solidFill>
                  <a:srgbClr val="00B0F0"/>
                </a:solidFill>
              </a:rPr>
              <a:t>کیفیت</a:t>
            </a:r>
            <a:r>
              <a:rPr lang="fa-IR" sz="3600" dirty="0">
                <a:ln>
                  <a:solidFill>
                    <a:schemeClr val="tx1">
                      <a:lumMod val="95000"/>
                      <a:lumOff val="5000"/>
                    </a:schemeClr>
                  </a:solidFill>
                </a:ln>
              </a:rPr>
              <a:t> </a:t>
            </a:r>
            <a:r>
              <a:rPr lang="fa-IR" sz="3600" b="1" dirty="0">
                <a:ln>
                  <a:solidFill>
                    <a:schemeClr val="tx1">
                      <a:lumMod val="95000"/>
                      <a:lumOff val="5000"/>
                    </a:schemeClr>
                  </a:solidFill>
                </a:ln>
                <a:solidFill>
                  <a:srgbClr val="00B0F0"/>
                </a:solidFill>
              </a:rPr>
              <a:t>عملکرد</a:t>
            </a:r>
            <a:endParaRPr lang="en-US" sz="3600" b="1" dirty="0">
              <a:ln>
                <a:solidFill>
                  <a:schemeClr val="tx1">
                    <a:lumMod val="95000"/>
                    <a:lumOff val="5000"/>
                  </a:schemeClr>
                </a:solidFill>
              </a:ln>
              <a:solidFill>
                <a:srgbClr val="00B0F0"/>
              </a:solidFill>
            </a:endParaRPr>
          </a:p>
        </p:txBody>
      </p:sp>
    </p:spTree>
    <p:extLst>
      <p:ext uri="{BB962C8B-B14F-4D97-AF65-F5344CB8AC3E}">
        <p14:creationId xmlns:p14="http://schemas.microsoft.com/office/powerpoint/2010/main" val="1466529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righ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2"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ipe(right)">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down)">
                                      <p:cBhvr>
                                        <p:cTn id="21" dur="580">
                                          <p:stCondLst>
                                            <p:cond delay="0"/>
                                          </p:stCondLst>
                                        </p:cTn>
                                        <p:tgtEl>
                                          <p:spTgt spid="20"/>
                                        </p:tgtEl>
                                      </p:cBhvr>
                                    </p:animEffect>
                                    <p:anim calcmode="lin" valueType="num">
                                      <p:cBhvr>
                                        <p:cTn id="22"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7" dur="26">
                                          <p:stCondLst>
                                            <p:cond delay="650"/>
                                          </p:stCondLst>
                                        </p:cTn>
                                        <p:tgtEl>
                                          <p:spTgt spid="20"/>
                                        </p:tgtEl>
                                      </p:cBhvr>
                                      <p:to x="100000" y="60000"/>
                                    </p:animScale>
                                    <p:animScale>
                                      <p:cBhvr>
                                        <p:cTn id="28" dur="166" decel="50000">
                                          <p:stCondLst>
                                            <p:cond delay="676"/>
                                          </p:stCondLst>
                                        </p:cTn>
                                        <p:tgtEl>
                                          <p:spTgt spid="20"/>
                                        </p:tgtEl>
                                      </p:cBhvr>
                                      <p:to x="100000" y="100000"/>
                                    </p:animScale>
                                    <p:animScale>
                                      <p:cBhvr>
                                        <p:cTn id="29" dur="26">
                                          <p:stCondLst>
                                            <p:cond delay="1312"/>
                                          </p:stCondLst>
                                        </p:cTn>
                                        <p:tgtEl>
                                          <p:spTgt spid="20"/>
                                        </p:tgtEl>
                                      </p:cBhvr>
                                      <p:to x="100000" y="80000"/>
                                    </p:animScale>
                                    <p:animScale>
                                      <p:cBhvr>
                                        <p:cTn id="30" dur="166" decel="50000">
                                          <p:stCondLst>
                                            <p:cond delay="1338"/>
                                          </p:stCondLst>
                                        </p:cTn>
                                        <p:tgtEl>
                                          <p:spTgt spid="20"/>
                                        </p:tgtEl>
                                      </p:cBhvr>
                                      <p:to x="100000" y="100000"/>
                                    </p:animScale>
                                    <p:animScale>
                                      <p:cBhvr>
                                        <p:cTn id="31" dur="26">
                                          <p:stCondLst>
                                            <p:cond delay="1642"/>
                                          </p:stCondLst>
                                        </p:cTn>
                                        <p:tgtEl>
                                          <p:spTgt spid="20"/>
                                        </p:tgtEl>
                                      </p:cBhvr>
                                      <p:to x="100000" y="90000"/>
                                    </p:animScale>
                                    <p:animScale>
                                      <p:cBhvr>
                                        <p:cTn id="32" dur="166" decel="50000">
                                          <p:stCondLst>
                                            <p:cond delay="1668"/>
                                          </p:stCondLst>
                                        </p:cTn>
                                        <p:tgtEl>
                                          <p:spTgt spid="20"/>
                                        </p:tgtEl>
                                      </p:cBhvr>
                                      <p:to x="100000" y="100000"/>
                                    </p:animScale>
                                    <p:animScale>
                                      <p:cBhvr>
                                        <p:cTn id="33" dur="26">
                                          <p:stCondLst>
                                            <p:cond delay="1808"/>
                                          </p:stCondLst>
                                        </p:cTn>
                                        <p:tgtEl>
                                          <p:spTgt spid="20"/>
                                        </p:tgtEl>
                                      </p:cBhvr>
                                      <p:to x="100000" y="95000"/>
                                    </p:animScale>
                                    <p:animScale>
                                      <p:cBhvr>
                                        <p:cTn id="34"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4" grpId="0" animBg="1"/>
    </p:bldLst>
  </p:timing>
</p:sld>
</file>

<file path=ppt/slides/slide2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1" y="13158"/>
            <a:ext cx="9024257" cy="6844842"/>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5400000" scaled="1"/>
            <a:tileRect/>
          </a:gradFill>
        </p:spPr>
        <p:txBody>
          <a:bodyPr/>
          <a:lstStyle/>
          <a:p>
            <a:endParaRPr lang="fa-IR" dirty="0"/>
          </a:p>
        </p:txBody>
      </p:sp>
      <p:sp>
        <p:nvSpPr>
          <p:cNvPr id="4" name="Slide Number Placeholder 3"/>
          <p:cNvSpPr>
            <a:spLocks noGrp="1"/>
          </p:cNvSpPr>
          <p:nvPr>
            <p:ph type="sldNum" sz="quarter" idx="12"/>
          </p:nvPr>
        </p:nvSpPr>
        <p:spPr/>
        <p:txBody>
          <a:bodyPr/>
          <a:lstStyle/>
          <a:p>
            <a:fld id="{6FAF22BB-B8CB-43B2-9A75-2AB6527143BB}" type="slidenum">
              <a:rPr lang="en-US" smtClean="0"/>
              <a:pPr/>
              <a:t>240</a:t>
            </a:fld>
            <a:endParaRPr lang="en-US"/>
          </a:p>
        </p:txBody>
      </p:sp>
      <p:sp>
        <p:nvSpPr>
          <p:cNvPr id="5" name="Double Wave 4"/>
          <p:cNvSpPr/>
          <p:nvPr/>
        </p:nvSpPr>
        <p:spPr>
          <a:xfrm>
            <a:off x="1629972" y="52565"/>
            <a:ext cx="8839200" cy="1620000"/>
          </a:xfrm>
          <a:prstGeom prst="doubleWave">
            <a:avLst/>
          </a:prstGeom>
          <a:solidFill>
            <a:schemeClr val="bg1"/>
          </a:solidFill>
          <a:ln w="28575">
            <a:solidFill>
              <a:srgbClr val="7030A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2000" dirty="0">
              <a:solidFill>
                <a:srgbClr val="002060"/>
              </a:solidFill>
            </a:endParaRPr>
          </a:p>
          <a:p>
            <a:pPr algn="r" rtl="1"/>
            <a:r>
              <a:rPr lang="fa-IR" sz="2000" dirty="0">
                <a:solidFill>
                  <a:srgbClr val="002060"/>
                </a:solidFill>
              </a:rPr>
              <a:t>ج اُ وستگارد:</a:t>
            </a:r>
          </a:p>
          <a:p>
            <a:pPr algn="ctr" rtl="1"/>
            <a:r>
              <a:rPr lang="fa-IR" sz="2000" dirty="0">
                <a:solidFill>
                  <a:srgbClr val="002060"/>
                </a:solidFill>
              </a:rPr>
              <a:t>هیچ قانون </a:t>
            </a:r>
            <a:r>
              <a:rPr lang="en-US" sz="2000" dirty="0">
                <a:solidFill>
                  <a:srgbClr val="002060"/>
                </a:solidFill>
              </a:rPr>
              <a:t>QC</a:t>
            </a:r>
            <a:r>
              <a:rPr lang="fa-IR" sz="2000" dirty="0">
                <a:solidFill>
                  <a:srgbClr val="002060"/>
                </a:solidFill>
              </a:rPr>
              <a:t> </a:t>
            </a:r>
            <a:r>
              <a:rPr lang="fa-IR" sz="2000" b="1" dirty="0">
                <a:solidFill>
                  <a:srgbClr val="FF0000"/>
                </a:solidFill>
              </a:rPr>
              <a:t>یکتا</a:t>
            </a:r>
            <a:r>
              <a:rPr lang="fa-IR" sz="2000" dirty="0">
                <a:solidFill>
                  <a:srgbClr val="002060"/>
                </a:solidFill>
              </a:rPr>
              <a:t>یی که به کار همه‌ی روش‌ها بیاید وجود ندارد؛ </a:t>
            </a:r>
            <a:r>
              <a:rPr lang="fa-IR" sz="2000" b="1" i="1" dirty="0">
                <a:solidFill>
                  <a:srgbClr val="FF0000"/>
                </a:solidFill>
              </a:rPr>
              <a:t>حتا قانون وستگارد!</a:t>
            </a:r>
            <a:endParaRPr lang="en-US" sz="2000" b="1" i="1" dirty="0">
              <a:solidFill>
                <a:srgbClr val="FF0000"/>
              </a:solidFill>
            </a:endParaRPr>
          </a:p>
        </p:txBody>
      </p:sp>
      <p:sp>
        <p:nvSpPr>
          <p:cNvPr id="6" name="TextBox 5"/>
          <p:cNvSpPr txBox="1"/>
          <p:nvPr/>
        </p:nvSpPr>
        <p:spPr>
          <a:xfrm>
            <a:off x="2055220" y="310712"/>
            <a:ext cx="3431181" cy="461665"/>
          </a:xfrm>
          <a:prstGeom prst="rect">
            <a:avLst/>
          </a:prstGeom>
          <a:noFill/>
        </p:spPr>
        <p:txBody>
          <a:bodyPr wrap="square" rtlCol="0">
            <a:spAutoFit/>
          </a:bodyPr>
          <a:lstStyle/>
          <a:p>
            <a:pPr algn="ctr"/>
            <a:r>
              <a:rPr lang="en-US" sz="2400" i="1" dirty="0">
                <a:ln>
                  <a:solidFill>
                    <a:srgbClr val="7030A0"/>
                  </a:solidFill>
                </a:ln>
                <a:solidFill>
                  <a:srgbClr val="FF0000"/>
                </a:solidFill>
                <a:effectLst>
                  <a:glow rad="228600">
                    <a:schemeClr val="accent6">
                      <a:satMod val="175000"/>
                      <a:alpha val="40000"/>
                    </a:schemeClr>
                  </a:glow>
                </a:effectLst>
              </a:rPr>
              <a:t>Doing Right QC Right!</a:t>
            </a:r>
          </a:p>
        </p:txBody>
      </p:sp>
      <p:sp>
        <p:nvSpPr>
          <p:cNvPr id="7" name="Flowchart: Decision 6"/>
          <p:cNvSpPr/>
          <p:nvPr/>
        </p:nvSpPr>
        <p:spPr>
          <a:xfrm>
            <a:off x="2874712" y="2638813"/>
            <a:ext cx="1219200" cy="1044606"/>
          </a:xfrm>
          <a:prstGeom prst="flowChartDecis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chemeClr val="tx1"/>
                </a:solidFill>
              </a:rPr>
              <a:t>1:3s</a:t>
            </a:r>
            <a:endParaRPr lang="fa-IR" sz="1400" dirty="0">
              <a:solidFill>
                <a:schemeClr val="tx1"/>
              </a:solidFill>
            </a:endParaRPr>
          </a:p>
        </p:txBody>
      </p:sp>
      <p:cxnSp>
        <p:nvCxnSpPr>
          <p:cNvPr id="10" name="Straight Arrow Connector 9"/>
          <p:cNvCxnSpPr/>
          <p:nvPr/>
        </p:nvCxnSpPr>
        <p:spPr>
          <a:xfrm flipV="1">
            <a:off x="4093912" y="3161328"/>
            <a:ext cx="29690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Flowchart: Decision 13"/>
          <p:cNvSpPr/>
          <p:nvPr/>
        </p:nvSpPr>
        <p:spPr>
          <a:xfrm>
            <a:off x="4360612" y="2650018"/>
            <a:ext cx="1219200" cy="1044606"/>
          </a:xfrm>
          <a:prstGeom prst="flowChartDecis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chemeClr val="tx1"/>
                </a:solidFill>
              </a:rPr>
              <a:t>2:2s</a:t>
            </a:r>
            <a:endParaRPr lang="fa-IR" sz="1400" dirty="0">
              <a:solidFill>
                <a:schemeClr val="tx1"/>
              </a:solidFill>
            </a:endParaRPr>
          </a:p>
        </p:txBody>
      </p:sp>
      <p:cxnSp>
        <p:nvCxnSpPr>
          <p:cNvPr id="15" name="Straight Arrow Connector 14"/>
          <p:cNvCxnSpPr/>
          <p:nvPr/>
        </p:nvCxnSpPr>
        <p:spPr>
          <a:xfrm flipV="1">
            <a:off x="5579812" y="3172533"/>
            <a:ext cx="29690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Flowchart: Decision 15"/>
          <p:cNvSpPr/>
          <p:nvPr/>
        </p:nvSpPr>
        <p:spPr>
          <a:xfrm>
            <a:off x="5809637" y="2649487"/>
            <a:ext cx="1219200" cy="1044606"/>
          </a:xfrm>
          <a:prstGeom prst="flowChartDecis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chemeClr val="tx1"/>
                </a:solidFill>
              </a:rPr>
              <a:t>R4s</a:t>
            </a:r>
            <a:endParaRPr lang="fa-IR" sz="1400" dirty="0">
              <a:solidFill>
                <a:schemeClr val="tx1"/>
              </a:solidFill>
            </a:endParaRPr>
          </a:p>
        </p:txBody>
      </p:sp>
      <p:cxnSp>
        <p:nvCxnSpPr>
          <p:cNvPr id="17" name="Straight Arrow Connector 16"/>
          <p:cNvCxnSpPr/>
          <p:nvPr/>
        </p:nvCxnSpPr>
        <p:spPr>
          <a:xfrm flipV="1">
            <a:off x="7028837" y="3172002"/>
            <a:ext cx="29690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Flowchart: Decision 19"/>
          <p:cNvSpPr/>
          <p:nvPr/>
        </p:nvSpPr>
        <p:spPr>
          <a:xfrm>
            <a:off x="8763000" y="2660584"/>
            <a:ext cx="1219200" cy="1044606"/>
          </a:xfrm>
          <a:prstGeom prst="flowChartDecis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chemeClr val="tx1"/>
                </a:solidFill>
              </a:rPr>
              <a:t>8X</a:t>
            </a:r>
            <a:endParaRPr lang="fa-IR" sz="1400" dirty="0">
              <a:solidFill>
                <a:schemeClr val="tx1"/>
              </a:solidFill>
            </a:endParaRPr>
          </a:p>
        </p:txBody>
      </p:sp>
      <p:sp>
        <p:nvSpPr>
          <p:cNvPr id="22" name="Flowchart: Decision 21"/>
          <p:cNvSpPr/>
          <p:nvPr/>
        </p:nvSpPr>
        <p:spPr>
          <a:xfrm>
            <a:off x="7295537" y="2649698"/>
            <a:ext cx="1219200" cy="1044606"/>
          </a:xfrm>
          <a:prstGeom prst="flowChartDecis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chemeClr val="tx1"/>
                </a:solidFill>
              </a:rPr>
              <a:t>4:1s</a:t>
            </a:r>
            <a:endParaRPr lang="fa-IR" sz="1400" dirty="0">
              <a:solidFill>
                <a:schemeClr val="tx1"/>
              </a:solidFill>
            </a:endParaRPr>
          </a:p>
        </p:txBody>
      </p:sp>
      <p:cxnSp>
        <p:nvCxnSpPr>
          <p:cNvPr id="23" name="Straight Arrow Connector 22"/>
          <p:cNvCxnSpPr/>
          <p:nvPr/>
        </p:nvCxnSpPr>
        <p:spPr>
          <a:xfrm flipV="1">
            <a:off x="8514737" y="3172213"/>
            <a:ext cx="29690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 name="Flowchart: Decision 23"/>
          <p:cNvSpPr/>
          <p:nvPr/>
        </p:nvSpPr>
        <p:spPr>
          <a:xfrm>
            <a:off x="2874712" y="4550229"/>
            <a:ext cx="1219200" cy="1044606"/>
          </a:xfrm>
          <a:prstGeom prst="flowChartDecis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chemeClr val="tx1"/>
                </a:solidFill>
              </a:rPr>
              <a:t>1:3s</a:t>
            </a:r>
            <a:endParaRPr lang="fa-IR" sz="1400" dirty="0">
              <a:solidFill>
                <a:schemeClr val="tx1"/>
              </a:solidFill>
            </a:endParaRPr>
          </a:p>
        </p:txBody>
      </p:sp>
      <p:cxnSp>
        <p:nvCxnSpPr>
          <p:cNvPr id="25" name="Straight Arrow Connector 24"/>
          <p:cNvCxnSpPr/>
          <p:nvPr/>
        </p:nvCxnSpPr>
        <p:spPr>
          <a:xfrm flipV="1">
            <a:off x="4093912" y="5072744"/>
            <a:ext cx="29690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Flowchart: Decision 25"/>
          <p:cNvSpPr/>
          <p:nvPr/>
        </p:nvSpPr>
        <p:spPr>
          <a:xfrm>
            <a:off x="4360612" y="4561434"/>
            <a:ext cx="1219200" cy="1044606"/>
          </a:xfrm>
          <a:prstGeom prst="flowChartDecis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chemeClr val="tx1"/>
                </a:solidFill>
              </a:rPr>
              <a:t>2of3:2s</a:t>
            </a:r>
            <a:endParaRPr lang="fa-IR" sz="1400" dirty="0">
              <a:solidFill>
                <a:schemeClr val="tx1"/>
              </a:solidFill>
            </a:endParaRPr>
          </a:p>
        </p:txBody>
      </p:sp>
      <p:cxnSp>
        <p:nvCxnSpPr>
          <p:cNvPr id="27" name="Straight Arrow Connector 26"/>
          <p:cNvCxnSpPr/>
          <p:nvPr/>
        </p:nvCxnSpPr>
        <p:spPr>
          <a:xfrm flipV="1">
            <a:off x="5579812" y="5083949"/>
            <a:ext cx="29690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Flowchart: Decision 27"/>
          <p:cNvSpPr/>
          <p:nvPr/>
        </p:nvSpPr>
        <p:spPr>
          <a:xfrm>
            <a:off x="5809637" y="4560903"/>
            <a:ext cx="1219200" cy="1044606"/>
          </a:xfrm>
          <a:prstGeom prst="flowChartDecis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chemeClr val="tx1"/>
                </a:solidFill>
              </a:rPr>
              <a:t>R4s</a:t>
            </a:r>
            <a:endParaRPr lang="fa-IR" sz="1400" dirty="0">
              <a:solidFill>
                <a:schemeClr val="tx1"/>
              </a:solidFill>
            </a:endParaRPr>
          </a:p>
        </p:txBody>
      </p:sp>
      <p:cxnSp>
        <p:nvCxnSpPr>
          <p:cNvPr id="29" name="Straight Arrow Connector 28"/>
          <p:cNvCxnSpPr/>
          <p:nvPr/>
        </p:nvCxnSpPr>
        <p:spPr>
          <a:xfrm flipV="1">
            <a:off x="7028837" y="5083418"/>
            <a:ext cx="29690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0" name="Flowchart: Decision 29"/>
          <p:cNvSpPr/>
          <p:nvPr/>
        </p:nvSpPr>
        <p:spPr>
          <a:xfrm>
            <a:off x="8763000" y="4572000"/>
            <a:ext cx="1219200" cy="1044606"/>
          </a:xfrm>
          <a:prstGeom prst="flowChartDecis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chemeClr val="tx1"/>
                </a:solidFill>
              </a:rPr>
              <a:t>6X</a:t>
            </a:r>
            <a:endParaRPr lang="fa-IR" sz="1400" dirty="0">
              <a:solidFill>
                <a:schemeClr val="tx1"/>
              </a:solidFill>
            </a:endParaRPr>
          </a:p>
        </p:txBody>
      </p:sp>
      <p:sp>
        <p:nvSpPr>
          <p:cNvPr id="31" name="Flowchart: Decision 30"/>
          <p:cNvSpPr/>
          <p:nvPr/>
        </p:nvSpPr>
        <p:spPr>
          <a:xfrm>
            <a:off x="7295537" y="4561114"/>
            <a:ext cx="1219200" cy="1044606"/>
          </a:xfrm>
          <a:prstGeom prst="flowChartDecision">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1600" dirty="0">
                <a:solidFill>
                  <a:schemeClr val="tx1"/>
                </a:solidFill>
              </a:rPr>
              <a:t>3:1s</a:t>
            </a:r>
            <a:endParaRPr lang="fa-IR" sz="1400" dirty="0">
              <a:solidFill>
                <a:schemeClr val="tx1"/>
              </a:solidFill>
            </a:endParaRPr>
          </a:p>
        </p:txBody>
      </p:sp>
      <p:cxnSp>
        <p:nvCxnSpPr>
          <p:cNvPr id="32" name="Straight Arrow Connector 31"/>
          <p:cNvCxnSpPr/>
          <p:nvPr/>
        </p:nvCxnSpPr>
        <p:spPr>
          <a:xfrm flipV="1">
            <a:off x="8514737" y="5083629"/>
            <a:ext cx="296906" cy="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 name="Rectangle 32"/>
          <p:cNvSpPr/>
          <p:nvPr/>
        </p:nvSpPr>
        <p:spPr>
          <a:xfrm>
            <a:off x="2899034" y="3888589"/>
            <a:ext cx="7040407" cy="507475"/>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34" name="TextBox 33"/>
          <p:cNvSpPr txBox="1"/>
          <p:nvPr/>
        </p:nvSpPr>
        <p:spPr>
          <a:xfrm>
            <a:off x="1902550" y="2961061"/>
            <a:ext cx="1066800" cy="400110"/>
          </a:xfrm>
          <a:prstGeom prst="rect">
            <a:avLst/>
          </a:prstGeom>
          <a:noFill/>
        </p:spPr>
        <p:txBody>
          <a:bodyPr wrap="square" rtlCol="1">
            <a:spAutoFit/>
          </a:bodyPr>
          <a:lstStyle/>
          <a:p>
            <a:r>
              <a:rPr lang="en-US" sz="2000" dirty="0"/>
              <a:t>N = 2</a:t>
            </a:r>
            <a:endParaRPr lang="fa-IR" sz="2000" dirty="0"/>
          </a:p>
        </p:txBody>
      </p:sp>
      <p:sp>
        <p:nvSpPr>
          <p:cNvPr id="35" name="TextBox 34"/>
          <p:cNvSpPr txBox="1"/>
          <p:nvPr/>
        </p:nvSpPr>
        <p:spPr>
          <a:xfrm>
            <a:off x="1746815" y="4709475"/>
            <a:ext cx="1066800" cy="400110"/>
          </a:xfrm>
          <a:prstGeom prst="rect">
            <a:avLst/>
          </a:prstGeom>
          <a:noFill/>
        </p:spPr>
        <p:txBody>
          <a:bodyPr wrap="square" rtlCol="1">
            <a:spAutoFit/>
          </a:bodyPr>
          <a:lstStyle/>
          <a:p>
            <a:r>
              <a:rPr lang="en-US" sz="2000" dirty="0"/>
              <a:t>N = 3</a:t>
            </a:r>
            <a:endParaRPr lang="fa-IR" sz="2000" dirty="0"/>
          </a:p>
        </p:txBody>
      </p:sp>
      <p:sp>
        <p:nvSpPr>
          <p:cNvPr id="36" name="TextBox 35"/>
          <p:cNvSpPr txBox="1"/>
          <p:nvPr/>
        </p:nvSpPr>
        <p:spPr>
          <a:xfrm>
            <a:off x="2904134" y="3916770"/>
            <a:ext cx="601066" cy="461665"/>
          </a:xfrm>
          <a:prstGeom prst="rect">
            <a:avLst/>
          </a:prstGeom>
          <a:noFill/>
        </p:spPr>
        <p:txBody>
          <a:bodyPr wrap="square" rtlCol="1">
            <a:spAutoFit/>
          </a:bodyPr>
          <a:lstStyle/>
          <a:p>
            <a:pPr algn="ctr"/>
            <a:r>
              <a:rPr lang="en-US" sz="2400" b="1" dirty="0">
                <a:solidFill>
                  <a:schemeClr val="bg1"/>
                </a:solidFill>
              </a:rPr>
              <a:t>6</a:t>
            </a:r>
            <a:r>
              <a:rPr lang="el-GR" sz="2400" b="1" dirty="0">
                <a:solidFill>
                  <a:schemeClr val="bg1"/>
                </a:solidFill>
              </a:rPr>
              <a:t>σ</a:t>
            </a:r>
            <a:endParaRPr lang="fa-IR" sz="2400" b="1" dirty="0">
              <a:solidFill>
                <a:schemeClr val="bg1"/>
              </a:solidFill>
            </a:endParaRPr>
          </a:p>
        </p:txBody>
      </p:sp>
      <p:sp>
        <p:nvSpPr>
          <p:cNvPr id="37" name="TextBox 36"/>
          <p:cNvSpPr txBox="1"/>
          <p:nvPr/>
        </p:nvSpPr>
        <p:spPr>
          <a:xfrm>
            <a:off x="5308309" y="3904119"/>
            <a:ext cx="601066" cy="461665"/>
          </a:xfrm>
          <a:prstGeom prst="rect">
            <a:avLst/>
          </a:prstGeom>
          <a:noFill/>
        </p:spPr>
        <p:txBody>
          <a:bodyPr wrap="square" rtlCol="1">
            <a:spAutoFit/>
          </a:bodyPr>
          <a:lstStyle/>
          <a:p>
            <a:pPr algn="ctr"/>
            <a:r>
              <a:rPr lang="en-US" sz="2400" b="1" dirty="0">
                <a:solidFill>
                  <a:schemeClr val="bg1"/>
                </a:solidFill>
              </a:rPr>
              <a:t>5</a:t>
            </a:r>
            <a:r>
              <a:rPr lang="el-GR" sz="2400" b="1" dirty="0">
                <a:solidFill>
                  <a:schemeClr val="bg1"/>
                </a:solidFill>
              </a:rPr>
              <a:t>σ</a:t>
            </a:r>
            <a:endParaRPr lang="fa-IR" sz="2400" b="1" dirty="0">
              <a:solidFill>
                <a:schemeClr val="bg1"/>
              </a:solidFill>
            </a:endParaRPr>
          </a:p>
        </p:txBody>
      </p:sp>
      <p:sp>
        <p:nvSpPr>
          <p:cNvPr id="38" name="TextBox 37"/>
          <p:cNvSpPr txBox="1"/>
          <p:nvPr/>
        </p:nvSpPr>
        <p:spPr>
          <a:xfrm>
            <a:off x="7623874" y="3831353"/>
            <a:ext cx="601066" cy="461665"/>
          </a:xfrm>
          <a:prstGeom prst="rect">
            <a:avLst/>
          </a:prstGeom>
          <a:noFill/>
        </p:spPr>
        <p:txBody>
          <a:bodyPr wrap="square" rtlCol="1">
            <a:spAutoFit/>
          </a:bodyPr>
          <a:lstStyle/>
          <a:p>
            <a:pPr algn="ctr"/>
            <a:r>
              <a:rPr lang="en-US" sz="2400" b="1" dirty="0">
                <a:solidFill>
                  <a:schemeClr val="bg1"/>
                </a:solidFill>
              </a:rPr>
              <a:t>4</a:t>
            </a:r>
            <a:r>
              <a:rPr lang="el-GR" sz="2400" b="1" dirty="0">
                <a:solidFill>
                  <a:schemeClr val="bg1"/>
                </a:solidFill>
              </a:rPr>
              <a:t>σ</a:t>
            </a:r>
            <a:endParaRPr lang="fa-IR" sz="2400" b="1" dirty="0">
              <a:solidFill>
                <a:schemeClr val="bg1"/>
              </a:solidFill>
            </a:endParaRPr>
          </a:p>
        </p:txBody>
      </p:sp>
      <p:sp>
        <p:nvSpPr>
          <p:cNvPr id="39" name="TextBox 38"/>
          <p:cNvSpPr txBox="1"/>
          <p:nvPr/>
        </p:nvSpPr>
        <p:spPr>
          <a:xfrm>
            <a:off x="9011758" y="3831353"/>
            <a:ext cx="601066" cy="461665"/>
          </a:xfrm>
          <a:prstGeom prst="rect">
            <a:avLst/>
          </a:prstGeom>
          <a:noFill/>
        </p:spPr>
        <p:txBody>
          <a:bodyPr wrap="square" rtlCol="1">
            <a:spAutoFit/>
          </a:bodyPr>
          <a:lstStyle/>
          <a:p>
            <a:pPr algn="ctr"/>
            <a:r>
              <a:rPr lang="en-US" sz="2400" b="1" dirty="0">
                <a:solidFill>
                  <a:schemeClr val="bg1"/>
                </a:solidFill>
              </a:rPr>
              <a:t>3</a:t>
            </a:r>
            <a:r>
              <a:rPr lang="el-GR" sz="2400" b="1" dirty="0">
                <a:solidFill>
                  <a:schemeClr val="bg1"/>
                </a:solidFill>
              </a:rPr>
              <a:t>σ</a:t>
            </a:r>
            <a:endParaRPr lang="fa-IR" sz="2400" b="1" dirty="0">
              <a:solidFill>
                <a:schemeClr val="bg1"/>
              </a:solidFill>
            </a:endParaRPr>
          </a:p>
        </p:txBody>
      </p:sp>
      <p:cxnSp>
        <p:nvCxnSpPr>
          <p:cNvPr id="41" name="Straight Connector 40"/>
          <p:cNvCxnSpPr/>
          <p:nvPr/>
        </p:nvCxnSpPr>
        <p:spPr>
          <a:xfrm flipH="1">
            <a:off x="4242365" y="3239124"/>
            <a:ext cx="0" cy="1728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7141569" y="3239124"/>
            <a:ext cx="0" cy="1728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8663190" y="3286503"/>
            <a:ext cx="0" cy="172800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746816" y="2049036"/>
            <a:ext cx="8354257" cy="369332"/>
          </a:xfrm>
          <a:prstGeom prst="rect">
            <a:avLst/>
          </a:prstGeom>
          <a:noFill/>
        </p:spPr>
        <p:txBody>
          <a:bodyPr wrap="square" rtlCol="1">
            <a:spAutoFit/>
          </a:bodyPr>
          <a:lstStyle/>
          <a:p>
            <a:r>
              <a:rPr lang="en-US" i="1" dirty="0"/>
              <a:t>Basic Quality Management Systems; 2014</a:t>
            </a:r>
            <a:endParaRPr lang="fa-IR" i="1" dirty="0"/>
          </a:p>
        </p:txBody>
      </p:sp>
      <p:sp>
        <p:nvSpPr>
          <p:cNvPr id="57" name="TextBox 56"/>
          <p:cNvSpPr txBox="1"/>
          <p:nvPr/>
        </p:nvSpPr>
        <p:spPr>
          <a:xfrm>
            <a:off x="2087877" y="5969191"/>
            <a:ext cx="8354257" cy="461665"/>
          </a:xfrm>
          <a:prstGeom prst="rect">
            <a:avLst/>
          </a:prstGeom>
          <a:noFill/>
        </p:spPr>
        <p:txBody>
          <a:bodyPr wrap="square" rtlCol="1">
            <a:spAutoFit/>
          </a:bodyPr>
          <a:lstStyle/>
          <a:p>
            <a:r>
              <a:rPr lang="en-US" sz="2400" b="1" i="1" dirty="0" err="1">
                <a:solidFill>
                  <a:srgbClr val="7030A0"/>
                </a:solidFill>
              </a:rPr>
              <a:t>Westgard</a:t>
            </a:r>
            <a:r>
              <a:rPr lang="en-US" sz="2400" b="1" i="1" dirty="0">
                <a:solidFill>
                  <a:srgbClr val="7030A0"/>
                </a:solidFill>
              </a:rPr>
              <a:t> Sigma </a:t>
            </a:r>
            <a:r>
              <a:rPr lang="en-US" sz="2400" b="1" i="1" dirty="0" err="1">
                <a:solidFill>
                  <a:srgbClr val="7030A0"/>
                </a:solidFill>
              </a:rPr>
              <a:t>Rule</a:t>
            </a:r>
            <a:r>
              <a:rPr lang="en-US" sz="2400" b="1" i="1" baseline="30000" dirty="0" err="1">
                <a:solidFill>
                  <a:srgbClr val="7030A0"/>
                </a:solidFill>
              </a:rPr>
              <a:t>TM</a:t>
            </a:r>
            <a:endParaRPr lang="fa-IR" sz="2400" b="1" i="1" baseline="30000" dirty="0">
              <a:solidFill>
                <a:srgbClr val="7030A0"/>
              </a:solidFill>
            </a:endParaRPr>
          </a:p>
        </p:txBody>
      </p:sp>
      <p:sp>
        <p:nvSpPr>
          <p:cNvPr id="44" name="Rectangle 43"/>
          <p:cNvSpPr/>
          <p:nvPr/>
        </p:nvSpPr>
        <p:spPr>
          <a:xfrm>
            <a:off x="17660" y="0"/>
            <a:ext cx="12174339"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50"/>
          <p:cNvGrpSpPr>
            <a:grpSpLocks noChangeAspect="1"/>
          </p:cNvGrpSpPr>
          <p:nvPr/>
        </p:nvGrpSpPr>
        <p:grpSpPr bwMode="auto">
          <a:xfrm>
            <a:off x="2774961" y="2422923"/>
            <a:ext cx="6909907" cy="4212323"/>
            <a:chOff x="959863" y="1371600"/>
            <a:chExt cx="7626259" cy="4648007"/>
          </a:xfrm>
        </p:grpSpPr>
        <p:cxnSp>
          <p:nvCxnSpPr>
            <p:cNvPr id="46" name="Straight Connector 45"/>
            <p:cNvCxnSpPr/>
            <p:nvPr/>
          </p:nvCxnSpPr>
          <p:spPr>
            <a:xfrm>
              <a:off x="6897436" y="3536094"/>
              <a:ext cx="0" cy="2314508"/>
            </a:xfrm>
            <a:prstGeom prst="line">
              <a:avLst/>
            </a:prstGeom>
            <a:ln w="28575" cmpd="sng">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5399110" y="3536094"/>
              <a:ext cx="0" cy="2314508"/>
            </a:xfrm>
            <a:prstGeom prst="line">
              <a:avLst/>
            </a:prstGeom>
            <a:ln w="28575" cmpd="sng">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372449" y="3536094"/>
              <a:ext cx="0" cy="2314508"/>
            </a:xfrm>
            <a:prstGeom prst="line">
              <a:avLst/>
            </a:prstGeom>
            <a:ln w="28575" cmpd="sng">
              <a:solidFill>
                <a:schemeClr val="tx1"/>
              </a:solidFill>
              <a:prstDash val="dash"/>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49" name="Flowchart: Manual Operation 48"/>
            <p:cNvSpPr/>
            <p:nvPr/>
          </p:nvSpPr>
          <p:spPr bwMode="auto">
            <a:xfrm>
              <a:off x="1030600" y="1371600"/>
              <a:ext cx="1172509" cy="1058673"/>
            </a:xfrm>
            <a:prstGeom prst="flowChartManualOperation">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chemeClr val="tx1"/>
                  </a:solidFill>
                </a:rPr>
                <a:t>Data </a:t>
              </a:r>
            </a:p>
            <a:p>
              <a:pPr algn="ctr">
                <a:defRPr/>
              </a:pPr>
              <a:r>
                <a:rPr lang="en-US" sz="900" b="1" dirty="0">
                  <a:solidFill>
                    <a:schemeClr val="tx1"/>
                  </a:solidFill>
                </a:rPr>
                <a:t>SQC</a:t>
              </a:r>
            </a:p>
          </p:txBody>
        </p:sp>
        <p:sp>
          <p:nvSpPr>
            <p:cNvPr id="50" name="Diamond 49"/>
            <p:cNvSpPr/>
            <p:nvPr/>
          </p:nvSpPr>
          <p:spPr bwMode="auto">
            <a:xfrm>
              <a:off x="1030600" y="2921034"/>
              <a:ext cx="1112490" cy="972951"/>
            </a:xfrm>
            <a:prstGeom prst="diamond">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chemeClr val="tx1"/>
                  </a:solidFill>
                </a:rPr>
                <a:t>1</a:t>
              </a:r>
              <a:r>
                <a:rPr lang="en-US" sz="900" b="1" baseline="-25000" dirty="0">
                  <a:solidFill>
                    <a:schemeClr val="tx1"/>
                  </a:solidFill>
                </a:rPr>
                <a:t>3s</a:t>
              </a:r>
              <a:endParaRPr lang="en-US" sz="900" b="1" dirty="0">
                <a:solidFill>
                  <a:schemeClr val="tx1"/>
                </a:solidFill>
              </a:endParaRPr>
            </a:p>
          </p:txBody>
        </p:sp>
        <p:sp>
          <p:nvSpPr>
            <p:cNvPr id="51" name="Diamond 50"/>
            <p:cNvSpPr/>
            <p:nvPr/>
          </p:nvSpPr>
          <p:spPr bwMode="auto">
            <a:xfrm>
              <a:off x="2591089" y="2921034"/>
              <a:ext cx="1114635" cy="972951"/>
            </a:xfrm>
            <a:prstGeom prst="diamond">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chemeClr val="tx1"/>
                  </a:solidFill>
                </a:rPr>
                <a:t>2</a:t>
              </a:r>
              <a:r>
                <a:rPr lang="en-US" sz="900" b="1" baseline="-25000" dirty="0">
                  <a:solidFill>
                    <a:schemeClr val="tx1"/>
                  </a:solidFill>
                </a:rPr>
                <a:t>2s</a:t>
              </a:r>
              <a:endParaRPr lang="en-US" sz="900" b="1" dirty="0">
                <a:solidFill>
                  <a:schemeClr val="tx1"/>
                </a:solidFill>
              </a:endParaRPr>
            </a:p>
          </p:txBody>
        </p:sp>
        <p:sp>
          <p:nvSpPr>
            <p:cNvPr id="52" name="Diamond 51"/>
            <p:cNvSpPr/>
            <p:nvPr/>
          </p:nvSpPr>
          <p:spPr bwMode="auto">
            <a:xfrm>
              <a:off x="4115136" y="2942465"/>
              <a:ext cx="1112492" cy="972951"/>
            </a:xfrm>
            <a:prstGeom prst="diamond">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chemeClr val="tx1"/>
                  </a:solidFill>
                </a:rPr>
                <a:t>R</a:t>
              </a:r>
              <a:r>
                <a:rPr lang="en-US" sz="900" b="1" baseline="-25000" dirty="0">
                  <a:solidFill>
                    <a:schemeClr val="tx1"/>
                  </a:solidFill>
                </a:rPr>
                <a:t>4s</a:t>
              </a:r>
              <a:endParaRPr lang="en-US" sz="900" b="1" dirty="0">
                <a:solidFill>
                  <a:schemeClr val="tx1"/>
                </a:solidFill>
              </a:endParaRPr>
            </a:p>
          </p:txBody>
        </p:sp>
        <p:sp>
          <p:nvSpPr>
            <p:cNvPr id="53" name="Diamond 52"/>
            <p:cNvSpPr/>
            <p:nvPr/>
          </p:nvSpPr>
          <p:spPr bwMode="auto">
            <a:xfrm>
              <a:off x="5562018" y="2933892"/>
              <a:ext cx="1114635" cy="972951"/>
            </a:xfrm>
            <a:prstGeom prst="diamond">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chemeClr val="tx1"/>
                  </a:solidFill>
                </a:rPr>
                <a:t>4</a:t>
              </a:r>
              <a:r>
                <a:rPr lang="en-US" sz="900" b="1" baseline="-25000" dirty="0">
                  <a:solidFill>
                    <a:schemeClr val="tx1"/>
                  </a:solidFill>
                </a:rPr>
                <a:t>1s</a:t>
              </a:r>
              <a:endParaRPr lang="en-US" sz="900" b="1" dirty="0">
                <a:solidFill>
                  <a:schemeClr val="tx1"/>
                </a:solidFill>
              </a:endParaRPr>
            </a:p>
          </p:txBody>
        </p:sp>
        <p:sp>
          <p:nvSpPr>
            <p:cNvPr id="54" name="Diamond 53"/>
            <p:cNvSpPr/>
            <p:nvPr/>
          </p:nvSpPr>
          <p:spPr bwMode="auto">
            <a:xfrm>
              <a:off x="7092498" y="2921034"/>
              <a:ext cx="1114635" cy="972951"/>
            </a:xfrm>
            <a:prstGeom prst="diamond">
              <a:avLst/>
            </a:prstGeom>
            <a:solidFill>
              <a:srgbClr val="FFFF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900" b="1" dirty="0">
                  <a:solidFill>
                    <a:schemeClr val="tx1"/>
                  </a:solidFill>
                </a:rPr>
                <a:t>6</a:t>
              </a:r>
              <a:r>
                <a:rPr lang="en-US" sz="900" b="1" baseline="-25000" dirty="0">
                  <a:solidFill>
                    <a:schemeClr val="tx1"/>
                  </a:solidFill>
                </a:rPr>
                <a:t>X</a:t>
              </a:r>
              <a:endParaRPr lang="en-US" sz="900" b="1" dirty="0">
                <a:solidFill>
                  <a:schemeClr val="tx1"/>
                </a:solidFill>
              </a:endParaRPr>
            </a:p>
          </p:txBody>
        </p:sp>
        <p:cxnSp>
          <p:nvCxnSpPr>
            <p:cNvPr id="55" name="Straight Arrow Connector 54"/>
            <p:cNvCxnSpPr>
              <a:stCxn id="50" idx="3"/>
              <a:endCxn id="51" idx="1"/>
            </p:cNvCxnSpPr>
            <p:nvPr/>
          </p:nvCxnSpPr>
          <p:spPr>
            <a:xfrm>
              <a:off x="2143091" y="3407510"/>
              <a:ext cx="447998" cy="0"/>
            </a:xfrm>
            <a:prstGeom prst="straightConnector1">
              <a:avLst/>
            </a:prstGeom>
            <a:ln w="381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58" name="Rectangle 57"/>
            <p:cNvSpPr/>
            <p:nvPr/>
          </p:nvSpPr>
          <p:spPr>
            <a:xfrm>
              <a:off x="1030600" y="4877651"/>
              <a:ext cx="7373737" cy="608630"/>
            </a:xfrm>
            <a:prstGeom prst="rect">
              <a:avLst/>
            </a:prstGeom>
            <a:solidFill>
              <a:schemeClr val="bg1"/>
            </a:solid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rPr>
                <a:t>Take   Corrective    Action</a:t>
              </a:r>
            </a:p>
          </p:txBody>
        </p:sp>
        <p:sp>
          <p:nvSpPr>
            <p:cNvPr id="59" name="Rectangle 58"/>
            <p:cNvSpPr/>
            <p:nvPr/>
          </p:nvSpPr>
          <p:spPr>
            <a:xfrm>
              <a:off x="2591089" y="1720919"/>
              <a:ext cx="5616044" cy="57862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chemeClr val="tx1"/>
                  </a:solidFill>
                </a:rPr>
                <a:t>Report Results</a:t>
              </a:r>
            </a:p>
          </p:txBody>
        </p:sp>
        <p:sp>
          <p:nvSpPr>
            <p:cNvPr id="60" name="TextBox 63"/>
            <p:cNvSpPr txBox="1">
              <a:spLocks noChangeArrowheads="1"/>
            </p:cNvSpPr>
            <p:nvPr/>
          </p:nvSpPr>
          <p:spPr bwMode="auto">
            <a:xfrm>
              <a:off x="1880237" y="2919991"/>
              <a:ext cx="60951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t>No</a:t>
              </a:r>
            </a:p>
          </p:txBody>
        </p:sp>
        <p:cxnSp>
          <p:nvCxnSpPr>
            <p:cNvPr id="61" name="Straight Arrow Connector 60"/>
            <p:cNvCxnSpPr>
              <a:stCxn id="50" idx="2"/>
            </p:cNvCxnSpPr>
            <p:nvPr/>
          </p:nvCxnSpPr>
          <p:spPr>
            <a:xfrm flipH="1">
              <a:off x="1587917" y="3893985"/>
              <a:ext cx="0" cy="983667"/>
            </a:xfrm>
            <a:prstGeom prst="straightConnector1">
              <a:avLst/>
            </a:prstGeom>
            <a:ln w="381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H="1">
              <a:off x="3148406" y="3906843"/>
              <a:ext cx="0" cy="983667"/>
            </a:xfrm>
            <a:prstGeom prst="straightConnector1">
              <a:avLst/>
            </a:prstGeom>
            <a:ln w="381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H="1">
              <a:off x="4678885" y="3921845"/>
              <a:ext cx="0" cy="983665"/>
            </a:xfrm>
            <a:prstGeom prst="straightConnector1">
              <a:avLst/>
            </a:prstGeom>
            <a:ln w="381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H="1">
              <a:off x="6119336" y="3921845"/>
              <a:ext cx="0" cy="983665"/>
            </a:xfrm>
            <a:prstGeom prst="straightConnector1">
              <a:avLst/>
            </a:prstGeom>
            <a:ln w="381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p:nvPr/>
          </p:nvCxnSpPr>
          <p:spPr>
            <a:xfrm flipH="1">
              <a:off x="7645528" y="3921845"/>
              <a:ext cx="0" cy="983665"/>
            </a:xfrm>
            <a:prstGeom prst="straightConnector1">
              <a:avLst/>
            </a:prstGeom>
            <a:ln w="38100">
              <a:solidFill>
                <a:schemeClr val="tx1">
                  <a:lumMod val="85000"/>
                  <a:lumOff val="15000"/>
                </a:schemeClr>
              </a:solidFill>
              <a:tailEnd type="arrow"/>
            </a:ln>
          </p:spPr>
          <p:style>
            <a:lnRef idx="1">
              <a:schemeClr val="accent1"/>
            </a:lnRef>
            <a:fillRef idx="0">
              <a:schemeClr val="accent1"/>
            </a:fillRef>
            <a:effectRef idx="0">
              <a:schemeClr val="accent1"/>
            </a:effectRef>
            <a:fontRef idx="minor">
              <a:schemeClr val="tx1"/>
            </a:fontRef>
          </p:style>
        </p:cxnSp>
        <p:sp>
          <p:nvSpPr>
            <p:cNvPr id="66" name="TextBox 9"/>
            <p:cNvSpPr txBox="1">
              <a:spLocks noChangeArrowheads="1"/>
            </p:cNvSpPr>
            <p:nvPr/>
          </p:nvSpPr>
          <p:spPr bwMode="auto">
            <a:xfrm>
              <a:off x="1736293" y="5479475"/>
              <a:ext cx="710522" cy="54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350" b="1"/>
                <a:t>6</a:t>
              </a:r>
              <a:r>
                <a:rPr lang="el-GR" altLang="en-US" sz="1350" b="1">
                  <a:latin typeface="Tahoma" panose="020B0604030504040204" pitchFamily="34" charset="0"/>
                  <a:cs typeface="Tahoma" panose="020B0604030504040204" pitchFamily="34" charset="0"/>
                </a:rPr>
                <a:t>σ</a:t>
              </a:r>
              <a:endParaRPr lang="en-US" altLang="en-US" sz="1350" b="1"/>
            </a:p>
          </p:txBody>
        </p:sp>
        <p:sp>
          <p:nvSpPr>
            <p:cNvPr id="67" name="TextBox 11"/>
            <p:cNvSpPr txBox="1">
              <a:spLocks noChangeArrowheads="1"/>
            </p:cNvSpPr>
            <p:nvPr/>
          </p:nvSpPr>
          <p:spPr bwMode="auto">
            <a:xfrm>
              <a:off x="4770758" y="5479475"/>
              <a:ext cx="710522" cy="54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350" b="1"/>
                <a:t>5</a:t>
              </a:r>
              <a:r>
                <a:rPr lang="el-GR" altLang="en-US" sz="1350" b="1">
                  <a:latin typeface="Tahoma" panose="020B0604030504040204" pitchFamily="34" charset="0"/>
                  <a:cs typeface="Tahoma" panose="020B0604030504040204" pitchFamily="34" charset="0"/>
                </a:rPr>
                <a:t>σ</a:t>
              </a:r>
              <a:endParaRPr lang="en-US" altLang="en-US" sz="1350" b="1"/>
            </a:p>
          </p:txBody>
        </p:sp>
        <p:sp>
          <p:nvSpPr>
            <p:cNvPr id="68" name="TextBox 13"/>
            <p:cNvSpPr txBox="1">
              <a:spLocks noChangeArrowheads="1"/>
            </p:cNvSpPr>
            <p:nvPr/>
          </p:nvSpPr>
          <p:spPr bwMode="auto">
            <a:xfrm>
              <a:off x="6269443" y="5479475"/>
              <a:ext cx="710522" cy="54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350" b="1"/>
                <a:t>4</a:t>
              </a:r>
              <a:r>
                <a:rPr lang="el-GR" altLang="en-US" sz="1350" b="1">
                  <a:latin typeface="Tahoma" panose="020B0604030504040204" pitchFamily="34" charset="0"/>
                  <a:cs typeface="Tahoma" panose="020B0604030504040204" pitchFamily="34" charset="0"/>
                </a:rPr>
                <a:t>σ</a:t>
              </a:r>
              <a:endParaRPr lang="en-US" altLang="en-US" sz="1350" b="1"/>
            </a:p>
          </p:txBody>
        </p:sp>
        <p:sp>
          <p:nvSpPr>
            <p:cNvPr id="69" name="TextBox 15"/>
            <p:cNvSpPr txBox="1">
              <a:spLocks noChangeArrowheads="1"/>
            </p:cNvSpPr>
            <p:nvPr/>
          </p:nvSpPr>
          <p:spPr bwMode="auto">
            <a:xfrm>
              <a:off x="7775487" y="5479475"/>
              <a:ext cx="710522" cy="54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350" b="1"/>
                <a:t>3</a:t>
              </a:r>
              <a:r>
                <a:rPr lang="el-GR" altLang="en-US" sz="1350" b="1">
                  <a:latin typeface="Tahoma" panose="020B0604030504040204" pitchFamily="34" charset="0"/>
                  <a:cs typeface="Tahoma" panose="020B0604030504040204" pitchFamily="34" charset="0"/>
                </a:rPr>
                <a:t>σ</a:t>
              </a:r>
              <a:endParaRPr lang="en-US" altLang="en-US" sz="1350" b="1"/>
            </a:p>
          </p:txBody>
        </p:sp>
        <p:cxnSp>
          <p:nvCxnSpPr>
            <p:cNvPr id="70" name="Straight Arrow Connector 69"/>
            <p:cNvCxnSpPr/>
            <p:nvPr/>
          </p:nvCxnSpPr>
          <p:spPr>
            <a:xfrm>
              <a:off x="3712153" y="3420368"/>
              <a:ext cx="445854" cy="0"/>
            </a:xfrm>
            <a:prstGeom prst="straightConnector1">
              <a:avLst/>
            </a:prstGeom>
            <a:ln w="381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1" name="TextBox 75"/>
            <p:cNvSpPr txBox="1">
              <a:spLocks noChangeArrowheads="1"/>
            </p:cNvSpPr>
            <p:nvPr/>
          </p:nvSpPr>
          <p:spPr bwMode="auto">
            <a:xfrm>
              <a:off x="3459869" y="2946129"/>
              <a:ext cx="60951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t>No</a:t>
              </a:r>
            </a:p>
          </p:txBody>
        </p:sp>
        <p:cxnSp>
          <p:nvCxnSpPr>
            <p:cNvPr id="72" name="Straight Arrow Connector 71"/>
            <p:cNvCxnSpPr>
              <a:stCxn id="52" idx="3"/>
            </p:cNvCxnSpPr>
            <p:nvPr/>
          </p:nvCxnSpPr>
          <p:spPr>
            <a:xfrm flipV="1">
              <a:off x="5227628" y="3420368"/>
              <a:ext cx="370830" cy="8572"/>
            </a:xfrm>
            <a:prstGeom prst="straightConnector1">
              <a:avLst/>
            </a:prstGeom>
            <a:ln w="381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3" name="TextBox 77"/>
            <p:cNvSpPr txBox="1">
              <a:spLocks noChangeArrowheads="1"/>
            </p:cNvSpPr>
            <p:nvPr/>
          </p:nvSpPr>
          <p:spPr bwMode="auto">
            <a:xfrm>
              <a:off x="4925173" y="2933845"/>
              <a:ext cx="60951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t>No</a:t>
              </a:r>
            </a:p>
          </p:txBody>
        </p:sp>
        <p:cxnSp>
          <p:nvCxnSpPr>
            <p:cNvPr id="74" name="Straight Arrow Connector 73"/>
            <p:cNvCxnSpPr/>
            <p:nvPr/>
          </p:nvCxnSpPr>
          <p:spPr>
            <a:xfrm>
              <a:off x="6676653" y="3428941"/>
              <a:ext cx="445854" cy="0"/>
            </a:xfrm>
            <a:prstGeom prst="straightConnector1">
              <a:avLst/>
            </a:prstGeom>
            <a:ln w="38100">
              <a:solidFill>
                <a:schemeClr val="tx1">
                  <a:lumMod val="85000"/>
                  <a:lumOff val="1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5" name="TextBox 79"/>
            <p:cNvSpPr txBox="1">
              <a:spLocks noChangeArrowheads="1"/>
            </p:cNvSpPr>
            <p:nvPr/>
          </p:nvSpPr>
          <p:spPr bwMode="auto">
            <a:xfrm>
              <a:off x="6403097" y="2942429"/>
              <a:ext cx="60951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t>No</a:t>
              </a:r>
            </a:p>
          </p:txBody>
        </p:sp>
        <p:cxnSp>
          <p:nvCxnSpPr>
            <p:cNvPr id="76" name="Elbow Connector 75"/>
            <p:cNvCxnSpPr>
              <a:endCxn id="59" idx="1"/>
            </p:cNvCxnSpPr>
            <p:nvPr/>
          </p:nvCxnSpPr>
          <p:spPr>
            <a:xfrm rot="5400000" flipH="1" flipV="1">
              <a:off x="1780987" y="2597408"/>
              <a:ext cx="1397277" cy="222927"/>
            </a:xfrm>
            <a:prstGeom prst="bentConnector2">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7" name="Elbow Connector 76"/>
            <p:cNvCxnSpPr>
              <a:stCxn id="54" idx="3"/>
              <a:endCxn id="59" idx="3"/>
            </p:cNvCxnSpPr>
            <p:nvPr/>
          </p:nvCxnSpPr>
          <p:spPr>
            <a:xfrm flipV="1">
              <a:off x="8207132" y="2010233"/>
              <a:ext cx="12861" cy="1397277"/>
            </a:xfrm>
            <a:prstGeom prst="bentConnector3">
              <a:avLst>
                <a:gd name="adj1" fmla="val 1800000"/>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flipV="1">
              <a:off x="3935080" y="2299546"/>
              <a:ext cx="0" cy="11293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p:nvPr/>
          </p:nvCxnSpPr>
          <p:spPr>
            <a:xfrm flipV="1">
              <a:off x="5384105" y="2282401"/>
              <a:ext cx="0" cy="112939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flipV="1">
              <a:off x="6899580" y="2310262"/>
              <a:ext cx="0" cy="1129394"/>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1" name="Straight Arrow Connector 80"/>
            <p:cNvCxnSpPr>
              <a:stCxn id="49" idx="2"/>
              <a:endCxn id="50" idx="0"/>
            </p:cNvCxnSpPr>
            <p:nvPr/>
          </p:nvCxnSpPr>
          <p:spPr>
            <a:xfrm flipH="1">
              <a:off x="1587917" y="2430273"/>
              <a:ext cx="30009" cy="49076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TextBox 86"/>
            <p:cNvSpPr txBox="1">
              <a:spLocks noChangeArrowheads="1"/>
            </p:cNvSpPr>
            <p:nvPr/>
          </p:nvSpPr>
          <p:spPr bwMode="auto">
            <a:xfrm>
              <a:off x="959863" y="3655746"/>
              <a:ext cx="70186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t>Yes</a:t>
              </a:r>
            </a:p>
          </p:txBody>
        </p:sp>
        <p:sp>
          <p:nvSpPr>
            <p:cNvPr id="83" name="TextBox 87"/>
            <p:cNvSpPr txBox="1">
              <a:spLocks noChangeArrowheads="1"/>
            </p:cNvSpPr>
            <p:nvPr/>
          </p:nvSpPr>
          <p:spPr bwMode="auto">
            <a:xfrm>
              <a:off x="2506127" y="3651947"/>
              <a:ext cx="70186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t>Yes</a:t>
              </a:r>
            </a:p>
          </p:txBody>
        </p:sp>
        <p:sp>
          <p:nvSpPr>
            <p:cNvPr id="84" name="TextBox 88"/>
            <p:cNvSpPr txBox="1">
              <a:spLocks noChangeArrowheads="1"/>
            </p:cNvSpPr>
            <p:nvPr/>
          </p:nvSpPr>
          <p:spPr bwMode="auto">
            <a:xfrm>
              <a:off x="4006299" y="3651947"/>
              <a:ext cx="70186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t>Yes</a:t>
              </a:r>
            </a:p>
          </p:txBody>
        </p:sp>
        <p:sp>
          <p:nvSpPr>
            <p:cNvPr id="85" name="TextBox 89"/>
            <p:cNvSpPr txBox="1">
              <a:spLocks noChangeArrowheads="1"/>
            </p:cNvSpPr>
            <p:nvPr/>
          </p:nvSpPr>
          <p:spPr bwMode="auto">
            <a:xfrm>
              <a:off x="5467027" y="3655746"/>
              <a:ext cx="70186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t>Yes</a:t>
              </a:r>
            </a:p>
          </p:txBody>
        </p:sp>
        <p:sp>
          <p:nvSpPr>
            <p:cNvPr id="86" name="TextBox 90"/>
            <p:cNvSpPr txBox="1">
              <a:spLocks noChangeArrowheads="1"/>
            </p:cNvSpPr>
            <p:nvPr/>
          </p:nvSpPr>
          <p:spPr bwMode="auto">
            <a:xfrm>
              <a:off x="7015806" y="3683060"/>
              <a:ext cx="70186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t>Yes</a:t>
              </a:r>
            </a:p>
          </p:txBody>
        </p:sp>
        <p:sp>
          <p:nvSpPr>
            <p:cNvPr id="87" name="TextBox 91"/>
            <p:cNvSpPr txBox="1">
              <a:spLocks noChangeArrowheads="1"/>
            </p:cNvSpPr>
            <p:nvPr/>
          </p:nvSpPr>
          <p:spPr bwMode="auto">
            <a:xfrm>
              <a:off x="1698272" y="3838936"/>
              <a:ext cx="759581" cy="108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25" b="1" i="1"/>
                <a:t>N=2</a:t>
              </a:r>
            </a:p>
            <a:p>
              <a:pPr eaLnBrk="1" hangingPunct="1"/>
              <a:r>
                <a:rPr lang="en-US" altLang="en-US" sz="825" b="1" i="1"/>
                <a:t>Run </a:t>
              </a:r>
            </a:p>
            <a:p>
              <a:pPr eaLnBrk="1" hangingPunct="1"/>
              <a:r>
                <a:rPr lang="en-US" altLang="en-US" sz="825" b="1" i="1"/>
                <a:t>Size</a:t>
              </a:r>
            </a:p>
            <a:p>
              <a:pPr eaLnBrk="1" hangingPunct="1"/>
              <a:r>
                <a:rPr lang="en-US" altLang="en-US" sz="825" b="1" i="1"/>
                <a:t>1000</a:t>
              </a:r>
            </a:p>
          </p:txBody>
        </p:sp>
        <p:sp>
          <p:nvSpPr>
            <p:cNvPr id="88" name="TextBox 92"/>
            <p:cNvSpPr txBox="1">
              <a:spLocks noChangeArrowheads="1"/>
            </p:cNvSpPr>
            <p:nvPr/>
          </p:nvSpPr>
          <p:spPr bwMode="auto">
            <a:xfrm>
              <a:off x="4777859" y="3838934"/>
              <a:ext cx="753809" cy="108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25" b="1" i="1"/>
                <a:t>N=2</a:t>
              </a:r>
            </a:p>
            <a:p>
              <a:pPr eaLnBrk="1" hangingPunct="1"/>
              <a:r>
                <a:rPr lang="en-US" altLang="en-US" sz="825" b="1" i="1"/>
                <a:t>Run </a:t>
              </a:r>
            </a:p>
            <a:p>
              <a:pPr eaLnBrk="1" hangingPunct="1"/>
              <a:r>
                <a:rPr lang="en-US" altLang="en-US" sz="825" b="1" i="1"/>
                <a:t>Size</a:t>
              </a:r>
            </a:p>
            <a:p>
              <a:pPr eaLnBrk="1" hangingPunct="1"/>
              <a:r>
                <a:rPr lang="en-US" altLang="en-US" sz="825" b="1" i="1"/>
                <a:t>450</a:t>
              </a:r>
            </a:p>
          </p:txBody>
        </p:sp>
        <p:sp>
          <p:nvSpPr>
            <p:cNvPr id="89" name="TextBox 93"/>
            <p:cNvSpPr txBox="1">
              <a:spLocks noChangeArrowheads="1"/>
            </p:cNvSpPr>
            <p:nvPr/>
          </p:nvSpPr>
          <p:spPr bwMode="auto">
            <a:xfrm>
              <a:off x="6299078" y="3838932"/>
              <a:ext cx="713406" cy="108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25" b="1" i="1"/>
                <a:t>N=4</a:t>
              </a:r>
            </a:p>
            <a:p>
              <a:pPr eaLnBrk="1" hangingPunct="1"/>
              <a:r>
                <a:rPr lang="en-US" altLang="en-US" sz="825" b="1" i="1"/>
                <a:t>Run</a:t>
              </a:r>
            </a:p>
            <a:p>
              <a:pPr eaLnBrk="1" hangingPunct="1"/>
              <a:r>
                <a:rPr lang="en-US" altLang="en-US" sz="825" b="1" i="1"/>
                <a:t>Size</a:t>
              </a:r>
            </a:p>
            <a:p>
              <a:pPr eaLnBrk="1" hangingPunct="1"/>
              <a:r>
                <a:rPr lang="en-US" altLang="en-US" sz="825" b="1" i="1"/>
                <a:t>200</a:t>
              </a:r>
            </a:p>
          </p:txBody>
        </p:sp>
        <p:sp>
          <p:nvSpPr>
            <p:cNvPr id="90" name="TextBox 95"/>
            <p:cNvSpPr txBox="1">
              <a:spLocks noChangeArrowheads="1"/>
            </p:cNvSpPr>
            <p:nvPr/>
          </p:nvSpPr>
          <p:spPr bwMode="auto">
            <a:xfrm>
              <a:off x="7728182" y="3802993"/>
              <a:ext cx="713406" cy="1080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825" b="1" i="1" dirty="0"/>
                <a:t>N=6</a:t>
              </a:r>
            </a:p>
            <a:p>
              <a:pPr eaLnBrk="1" hangingPunct="1"/>
              <a:r>
                <a:rPr lang="en-US" altLang="en-US" sz="825" b="1" i="1" dirty="0"/>
                <a:t>Run</a:t>
              </a:r>
            </a:p>
            <a:p>
              <a:pPr eaLnBrk="1" hangingPunct="1"/>
              <a:r>
                <a:rPr lang="en-US" altLang="en-US" sz="825" b="1" i="1" dirty="0"/>
                <a:t>Size</a:t>
              </a:r>
            </a:p>
            <a:p>
              <a:pPr eaLnBrk="1" hangingPunct="1"/>
              <a:r>
                <a:rPr lang="en-US" altLang="en-US" sz="825" b="1" i="1" dirty="0"/>
                <a:t>45</a:t>
              </a:r>
            </a:p>
          </p:txBody>
        </p:sp>
        <p:sp>
          <p:nvSpPr>
            <p:cNvPr id="91" name="TextBox 96"/>
            <p:cNvSpPr txBox="1">
              <a:spLocks noChangeArrowheads="1"/>
            </p:cNvSpPr>
            <p:nvPr/>
          </p:nvSpPr>
          <p:spPr bwMode="auto">
            <a:xfrm>
              <a:off x="7800384" y="4282556"/>
              <a:ext cx="332578" cy="39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sz="825" b="1" i="1"/>
            </a:p>
          </p:txBody>
        </p:sp>
        <p:sp>
          <p:nvSpPr>
            <p:cNvPr id="92" name="TextBox 97"/>
            <p:cNvSpPr txBox="1">
              <a:spLocks noChangeArrowheads="1"/>
            </p:cNvSpPr>
            <p:nvPr/>
          </p:nvSpPr>
          <p:spPr bwMode="auto">
            <a:xfrm>
              <a:off x="7976610" y="2942429"/>
              <a:ext cx="609512" cy="415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900" b="1"/>
                <a:t>No</a:t>
              </a:r>
            </a:p>
          </p:txBody>
        </p:sp>
      </p:grpSp>
      <p:sp>
        <p:nvSpPr>
          <p:cNvPr id="93" name="Title 1"/>
          <p:cNvSpPr txBox="1">
            <a:spLocks/>
          </p:cNvSpPr>
          <p:nvPr/>
        </p:nvSpPr>
        <p:spPr bwMode="auto">
          <a:xfrm>
            <a:off x="3595101" y="1555987"/>
            <a:ext cx="5961448" cy="106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US" altLang="en-US" sz="2000" b="1" dirty="0"/>
              <a:t>Westgard Sigma Rules®</a:t>
            </a:r>
            <a:br>
              <a:rPr lang="en-US" altLang="en-US" sz="2000" b="1" dirty="0"/>
            </a:br>
            <a:r>
              <a:rPr lang="en-US" altLang="en-US" sz="2000" b="1" dirty="0"/>
              <a:t>with Run Sizes</a:t>
            </a:r>
          </a:p>
        </p:txBody>
      </p:sp>
      <p:sp>
        <p:nvSpPr>
          <p:cNvPr id="2" name="Rectangle 1"/>
          <p:cNvSpPr/>
          <p:nvPr/>
        </p:nvSpPr>
        <p:spPr>
          <a:xfrm>
            <a:off x="5486400" y="2049036"/>
            <a:ext cx="2137473" cy="58977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99918" y="199951"/>
            <a:ext cx="11648052" cy="553998"/>
          </a:xfrm>
          <a:prstGeom prst="rect">
            <a:avLst/>
          </a:prstGeom>
          <a:noFill/>
        </p:spPr>
        <p:txBody>
          <a:bodyPr wrap="square" rtlCol="0">
            <a:spAutoFit/>
          </a:bodyPr>
          <a:lstStyle/>
          <a:p>
            <a:pPr>
              <a:lnSpc>
                <a:spcPct val="150000"/>
              </a:lnSpc>
            </a:pPr>
            <a:r>
              <a:rPr lang="en-US" sz="2000" b="1" dirty="0"/>
              <a:t>Establishing Evidence-Based Statistical Quality Control</a:t>
            </a:r>
            <a:r>
              <a:rPr lang="fa-IR" sz="2000" b="1" dirty="0"/>
              <a:t>     </a:t>
            </a:r>
            <a:r>
              <a:rPr lang="en-US" i="1" dirty="0"/>
              <a:t>J. O. Westgard, S. Westgard. Am J </a:t>
            </a:r>
            <a:r>
              <a:rPr lang="en-US" i="1" dirty="0" err="1"/>
              <a:t>Clin</a:t>
            </a:r>
            <a:r>
              <a:rPr lang="en-US" i="1" dirty="0"/>
              <a:t> </a:t>
            </a:r>
            <a:r>
              <a:rPr lang="en-US" i="1" dirty="0" err="1"/>
              <a:t>Pathol</a:t>
            </a:r>
            <a:r>
              <a:rPr lang="en-US" i="1" dirty="0"/>
              <a:t> </a:t>
            </a:r>
            <a:r>
              <a:rPr lang="en-US" dirty="0"/>
              <a:t>2018;XX:1-7</a:t>
            </a:r>
            <a:endParaRPr lang="fa-IR" dirty="0"/>
          </a:p>
        </p:txBody>
      </p:sp>
    </p:spTree>
    <p:extLst>
      <p:ext uri="{BB962C8B-B14F-4D97-AF65-F5344CB8AC3E}">
        <p14:creationId xmlns:p14="http://schemas.microsoft.com/office/powerpoint/2010/main" val="81744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arn(inVertical)">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500"/>
                                        <p:tgtEl>
                                          <p:spTgt spid="34"/>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randombar(horizontal)">
                                      <p:cBhvr>
                                        <p:cTn id="30" dur="500"/>
                                        <p:tgtEl>
                                          <p:spTgt spid="7"/>
                                        </p:tgtEl>
                                      </p:cBhvr>
                                    </p:animEffect>
                                  </p:childTnLst>
                                </p:cTn>
                              </p:par>
                              <p:par>
                                <p:cTn id="31" presetID="14" presetClass="entr" presetSubtype="10" fill="hold"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randombar(horizontal)">
                                      <p:cBhvr>
                                        <p:cTn id="33" dur="500"/>
                                        <p:tgtEl>
                                          <p:spTgt spid="10"/>
                                        </p:tgtEl>
                                      </p:cBhvr>
                                    </p:animEffect>
                                  </p:childTnLst>
                                </p:cTn>
                              </p:par>
                              <p:par>
                                <p:cTn id="34" presetID="14" presetClass="entr" presetSubtype="1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randombar(horizontal)">
                                      <p:cBhvr>
                                        <p:cTn id="36" dur="500"/>
                                        <p:tgtEl>
                                          <p:spTgt spid="14"/>
                                        </p:tgtEl>
                                      </p:cBhvr>
                                    </p:animEffect>
                                  </p:childTnLst>
                                </p:cTn>
                              </p:par>
                              <p:par>
                                <p:cTn id="37" presetID="14" presetClass="entr" presetSubtype="1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randombar(horizontal)">
                                      <p:cBhvr>
                                        <p:cTn id="39" dur="500"/>
                                        <p:tgtEl>
                                          <p:spTgt spid="15"/>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500"/>
                                        <p:tgtEl>
                                          <p:spTgt spid="16"/>
                                        </p:tgtEl>
                                      </p:cBhvr>
                                    </p:animEffect>
                                  </p:childTnLst>
                                </p:cTn>
                              </p:par>
                              <p:par>
                                <p:cTn id="43" presetID="14" presetClass="entr" presetSubtype="10" fill="hold" nodeType="with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randombar(horizontal)">
                                      <p:cBhvr>
                                        <p:cTn id="45" dur="500"/>
                                        <p:tgtEl>
                                          <p:spTgt spid="17"/>
                                        </p:tgtEl>
                                      </p:cBhvr>
                                    </p:animEffect>
                                  </p:childTnLst>
                                </p:cTn>
                              </p:par>
                              <p:par>
                                <p:cTn id="46" presetID="14" presetClass="entr" presetSubtype="10"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randombar(horizontal)">
                                      <p:cBhvr>
                                        <p:cTn id="48" dur="500"/>
                                        <p:tgtEl>
                                          <p:spTgt spid="22"/>
                                        </p:tgtEl>
                                      </p:cBhvr>
                                    </p:animEffect>
                                  </p:childTnLst>
                                </p:cTn>
                              </p:par>
                              <p:par>
                                <p:cTn id="49" presetID="14" presetClass="entr" presetSubtype="10" fill="hold" nodeType="with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randombar(horizontal)">
                                      <p:cBhvr>
                                        <p:cTn id="51" dur="500"/>
                                        <p:tgtEl>
                                          <p:spTgt spid="23"/>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randombar(horizontal)">
                                      <p:cBhvr>
                                        <p:cTn id="54" dur="500"/>
                                        <p:tgtEl>
                                          <p:spTgt spid="20"/>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randombar(horizontal)">
                                      <p:cBhvr>
                                        <p:cTn id="59" dur="500"/>
                                        <p:tgtEl>
                                          <p:spTgt spid="35"/>
                                        </p:tgtEl>
                                      </p:cBhvr>
                                    </p:animEffect>
                                  </p:childTnLst>
                                </p:cTn>
                              </p:par>
                              <p:par>
                                <p:cTn id="60" presetID="14" presetClass="entr" presetSubtype="10" fill="hold" grpId="0" nodeType="with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randombar(horizontal)">
                                      <p:cBhvr>
                                        <p:cTn id="62" dur="500"/>
                                        <p:tgtEl>
                                          <p:spTgt spid="24"/>
                                        </p:tgtEl>
                                      </p:cBhvr>
                                    </p:animEffect>
                                  </p:childTnLst>
                                </p:cTn>
                              </p:par>
                              <p:par>
                                <p:cTn id="63" presetID="14" presetClass="entr" presetSubtype="10" fill="hold" nodeType="with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randombar(horizontal)">
                                      <p:cBhvr>
                                        <p:cTn id="65" dur="500"/>
                                        <p:tgtEl>
                                          <p:spTgt spid="25"/>
                                        </p:tgtEl>
                                      </p:cBhvr>
                                    </p:animEffect>
                                  </p:childTnLst>
                                </p:cTn>
                              </p:par>
                              <p:par>
                                <p:cTn id="66" presetID="14" presetClass="entr" presetSubtype="1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randombar(horizontal)">
                                      <p:cBhvr>
                                        <p:cTn id="68" dur="500"/>
                                        <p:tgtEl>
                                          <p:spTgt spid="26"/>
                                        </p:tgtEl>
                                      </p:cBhvr>
                                    </p:animEffect>
                                  </p:childTnLst>
                                </p:cTn>
                              </p:par>
                              <p:par>
                                <p:cTn id="69" presetID="14" presetClass="entr" presetSubtype="10" fill="hold"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randombar(horizontal)">
                                      <p:cBhvr>
                                        <p:cTn id="71" dur="500"/>
                                        <p:tgtEl>
                                          <p:spTgt spid="27"/>
                                        </p:tgtEl>
                                      </p:cBhvr>
                                    </p:animEffect>
                                  </p:childTnLst>
                                </p:cTn>
                              </p:par>
                              <p:par>
                                <p:cTn id="72" presetID="14" presetClass="entr" presetSubtype="1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randombar(horizontal)">
                                      <p:cBhvr>
                                        <p:cTn id="74" dur="500"/>
                                        <p:tgtEl>
                                          <p:spTgt spid="28"/>
                                        </p:tgtEl>
                                      </p:cBhvr>
                                    </p:animEffect>
                                  </p:childTnLst>
                                </p:cTn>
                              </p:par>
                              <p:par>
                                <p:cTn id="75" presetID="14" presetClass="entr" presetSubtype="10" fill="hold" nodeType="withEffect">
                                  <p:stCondLst>
                                    <p:cond delay="0"/>
                                  </p:stCondLst>
                                  <p:childTnLst>
                                    <p:set>
                                      <p:cBhvr>
                                        <p:cTn id="76" dur="1" fill="hold">
                                          <p:stCondLst>
                                            <p:cond delay="0"/>
                                          </p:stCondLst>
                                        </p:cTn>
                                        <p:tgtEl>
                                          <p:spTgt spid="29"/>
                                        </p:tgtEl>
                                        <p:attrNameLst>
                                          <p:attrName>style.visibility</p:attrName>
                                        </p:attrNameLst>
                                      </p:cBhvr>
                                      <p:to>
                                        <p:strVal val="visible"/>
                                      </p:to>
                                    </p:set>
                                    <p:animEffect transition="in" filter="randombar(horizontal)">
                                      <p:cBhvr>
                                        <p:cTn id="77" dur="500"/>
                                        <p:tgtEl>
                                          <p:spTgt spid="29"/>
                                        </p:tgtEl>
                                      </p:cBhvr>
                                    </p:animEffect>
                                  </p:childTnLst>
                                </p:cTn>
                              </p:par>
                              <p:par>
                                <p:cTn id="78" presetID="14" presetClass="entr" presetSubtype="10" fill="hold" grpId="0" nodeType="withEffect">
                                  <p:stCondLst>
                                    <p:cond delay="0"/>
                                  </p:stCondLst>
                                  <p:childTnLst>
                                    <p:set>
                                      <p:cBhvr>
                                        <p:cTn id="79" dur="1" fill="hold">
                                          <p:stCondLst>
                                            <p:cond delay="0"/>
                                          </p:stCondLst>
                                        </p:cTn>
                                        <p:tgtEl>
                                          <p:spTgt spid="31"/>
                                        </p:tgtEl>
                                        <p:attrNameLst>
                                          <p:attrName>style.visibility</p:attrName>
                                        </p:attrNameLst>
                                      </p:cBhvr>
                                      <p:to>
                                        <p:strVal val="visible"/>
                                      </p:to>
                                    </p:set>
                                    <p:animEffect transition="in" filter="randombar(horizontal)">
                                      <p:cBhvr>
                                        <p:cTn id="80" dur="500"/>
                                        <p:tgtEl>
                                          <p:spTgt spid="31"/>
                                        </p:tgtEl>
                                      </p:cBhvr>
                                    </p:animEffect>
                                  </p:childTnLst>
                                </p:cTn>
                              </p:par>
                              <p:par>
                                <p:cTn id="81" presetID="14" presetClass="entr" presetSubtype="10" fill="hold" nodeType="with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randombar(horizontal)">
                                      <p:cBhvr>
                                        <p:cTn id="83" dur="500"/>
                                        <p:tgtEl>
                                          <p:spTgt spid="32"/>
                                        </p:tgtEl>
                                      </p:cBhvr>
                                    </p:animEffect>
                                  </p:childTnLst>
                                </p:cTn>
                              </p:par>
                              <p:par>
                                <p:cTn id="84" presetID="14" presetClass="entr" presetSubtype="10" fill="hold" grpId="0" nodeType="with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randombar(horizontal)">
                                      <p:cBhvr>
                                        <p:cTn id="86" dur="500"/>
                                        <p:tgtEl>
                                          <p:spTgt spid="30"/>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barn(inVertical)">
                                      <p:cBhvr>
                                        <p:cTn id="91" dur="500"/>
                                        <p:tgtEl>
                                          <p:spTgt spid="33"/>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barn(inVertical)">
                                      <p:cBhvr>
                                        <p:cTn id="94" dur="500"/>
                                        <p:tgtEl>
                                          <p:spTgt spid="36"/>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barn(inVertical)">
                                      <p:cBhvr>
                                        <p:cTn id="97" dur="500"/>
                                        <p:tgtEl>
                                          <p:spTgt spid="37"/>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barn(inVertical)">
                                      <p:cBhvr>
                                        <p:cTn id="100" dur="500"/>
                                        <p:tgtEl>
                                          <p:spTgt spid="38"/>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Effect transition="in" filter="barn(inVertical)">
                                      <p:cBhvr>
                                        <p:cTn id="103" dur="500"/>
                                        <p:tgtEl>
                                          <p:spTgt spid="39"/>
                                        </p:tgtEl>
                                      </p:cBhvr>
                                    </p:animEffect>
                                  </p:childTnLst>
                                </p:cTn>
                              </p:par>
                              <p:par>
                                <p:cTn id="104" presetID="16" presetClass="entr" presetSubtype="21" fill="hold" nodeType="with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barn(inVertical)">
                                      <p:cBhvr>
                                        <p:cTn id="106" dur="500"/>
                                        <p:tgtEl>
                                          <p:spTgt spid="43"/>
                                        </p:tgtEl>
                                      </p:cBhvr>
                                    </p:animEffect>
                                  </p:childTnLst>
                                </p:cTn>
                              </p:par>
                              <p:par>
                                <p:cTn id="107" presetID="16" presetClass="entr" presetSubtype="21" fill="hold" nodeType="with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barn(inVertical)">
                                      <p:cBhvr>
                                        <p:cTn id="109" dur="500"/>
                                        <p:tgtEl>
                                          <p:spTgt spid="42"/>
                                        </p:tgtEl>
                                      </p:cBhvr>
                                    </p:animEffect>
                                  </p:childTnLst>
                                </p:cTn>
                              </p:par>
                              <p:par>
                                <p:cTn id="110" presetID="16" presetClass="entr" presetSubtype="21" fill="hold" nodeType="withEffect">
                                  <p:stCondLst>
                                    <p:cond delay="0"/>
                                  </p:stCondLst>
                                  <p:childTnLst>
                                    <p:set>
                                      <p:cBhvr>
                                        <p:cTn id="111" dur="1" fill="hold">
                                          <p:stCondLst>
                                            <p:cond delay="0"/>
                                          </p:stCondLst>
                                        </p:cTn>
                                        <p:tgtEl>
                                          <p:spTgt spid="41"/>
                                        </p:tgtEl>
                                        <p:attrNameLst>
                                          <p:attrName>style.visibility</p:attrName>
                                        </p:attrNameLst>
                                      </p:cBhvr>
                                      <p:to>
                                        <p:strVal val="visible"/>
                                      </p:to>
                                    </p:set>
                                    <p:animEffect transition="in" filter="barn(inVertical)">
                                      <p:cBhvr>
                                        <p:cTn id="112" dur="500"/>
                                        <p:tgtEl>
                                          <p:spTgt spid="41"/>
                                        </p:tgtEl>
                                      </p:cBhvr>
                                    </p:animEffect>
                                  </p:childTnLst>
                                </p:cTn>
                              </p:par>
                            </p:childTnLst>
                          </p:cTn>
                        </p:par>
                        <p:par>
                          <p:cTn id="113" fill="hold">
                            <p:stCondLst>
                              <p:cond delay="500"/>
                            </p:stCondLst>
                            <p:childTnLst>
                              <p:par>
                                <p:cTn id="114" presetID="16" presetClass="entr" presetSubtype="21" fill="hold" grpId="0" nodeType="afterEffect">
                                  <p:stCondLst>
                                    <p:cond delay="5000"/>
                                  </p:stCondLst>
                                  <p:childTnLst>
                                    <p:set>
                                      <p:cBhvr>
                                        <p:cTn id="115" dur="1" fill="hold">
                                          <p:stCondLst>
                                            <p:cond delay="0"/>
                                          </p:stCondLst>
                                        </p:cTn>
                                        <p:tgtEl>
                                          <p:spTgt spid="57"/>
                                        </p:tgtEl>
                                        <p:attrNameLst>
                                          <p:attrName>style.visibility</p:attrName>
                                        </p:attrNameLst>
                                      </p:cBhvr>
                                      <p:to>
                                        <p:strVal val="visible"/>
                                      </p:to>
                                    </p:set>
                                    <p:animEffect transition="in" filter="barn(inVertical)">
                                      <p:cBhvr>
                                        <p:cTn id="116" dur="500"/>
                                        <p:tgtEl>
                                          <p:spTgt spid="57"/>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randombar(horizontal)">
                                      <p:cBhvr>
                                        <p:cTn id="121" dur="500"/>
                                        <p:tgtEl>
                                          <p:spTgt spid="44"/>
                                        </p:tgtEl>
                                      </p:cBhvr>
                                    </p:animEffect>
                                  </p:child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8"/>
                                        </p:tgtEl>
                                        <p:attrNameLst>
                                          <p:attrName>style.visibility</p:attrName>
                                        </p:attrNameLst>
                                      </p:cBhvr>
                                      <p:to>
                                        <p:strVal val="visible"/>
                                      </p:to>
                                    </p:set>
                                    <p:animEffect transition="in" filter="wipe(left)">
                                      <p:cBhvr>
                                        <p:cTn id="126" dur="500"/>
                                        <p:tgtEl>
                                          <p:spTgt spid="8"/>
                                        </p:tgtEl>
                                      </p:cBhvr>
                                    </p:animEffect>
                                  </p:childTnLst>
                                </p:cTn>
                              </p:par>
                              <p:par>
                                <p:cTn id="127" presetID="14" presetClass="entr" presetSubtype="10" fill="hold" nodeType="withEffect">
                                  <p:stCondLst>
                                    <p:cond delay="0"/>
                                  </p:stCondLst>
                                  <p:childTnLst>
                                    <p:set>
                                      <p:cBhvr>
                                        <p:cTn id="128" dur="1" fill="hold">
                                          <p:stCondLst>
                                            <p:cond delay="0"/>
                                          </p:stCondLst>
                                        </p:cTn>
                                        <p:tgtEl>
                                          <p:spTgt spid="45"/>
                                        </p:tgtEl>
                                        <p:attrNameLst>
                                          <p:attrName>style.visibility</p:attrName>
                                        </p:attrNameLst>
                                      </p:cBhvr>
                                      <p:to>
                                        <p:strVal val="visible"/>
                                      </p:to>
                                    </p:set>
                                    <p:animEffect transition="in" filter="randombar(horizontal)">
                                      <p:cBhvr>
                                        <p:cTn id="129" dur="500"/>
                                        <p:tgtEl>
                                          <p:spTgt spid="45"/>
                                        </p:tgtEl>
                                      </p:cBhvr>
                                    </p:animEffect>
                                  </p:childTnLst>
                                </p:cTn>
                              </p:par>
                              <p:par>
                                <p:cTn id="130" presetID="14" presetClass="entr" presetSubtype="10" fill="hold" grpId="0" nodeType="withEffect">
                                  <p:stCondLst>
                                    <p:cond delay="0"/>
                                  </p:stCondLst>
                                  <p:childTnLst>
                                    <p:set>
                                      <p:cBhvr>
                                        <p:cTn id="131" dur="1" fill="hold">
                                          <p:stCondLst>
                                            <p:cond delay="0"/>
                                          </p:stCondLst>
                                        </p:cTn>
                                        <p:tgtEl>
                                          <p:spTgt spid="93"/>
                                        </p:tgtEl>
                                        <p:attrNameLst>
                                          <p:attrName>style.visibility</p:attrName>
                                        </p:attrNameLst>
                                      </p:cBhvr>
                                      <p:to>
                                        <p:strVal val="visible"/>
                                      </p:to>
                                    </p:set>
                                    <p:animEffect transition="in" filter="randombar(horizontal)">
                                      <p:cBhvr>
                                        <p:cTn id="132" dur="500"/>
                                        <p:tgtEl>
                                          <p:spTgt spid="93"/>
                                        </p:tgtEl>
                                      </p:cBhvr>
                                    </p:animEffect>
                                  </p:childTnLst>
                                </p:cTn>
                              </p:par>
                            </p:childTnLst>
                          </p:cTn>
                        </p:par>
                      </p:childTnLst>
                    </p:cTn>
                  </p:par>
                  <p:par>
                    <p:cTn id="133" fill="hold">
                      <p:stCondLst>
                        <p:cond delay="indefinite"/>
                      </p:stCondLst>
                      <p:childTnLst>
                        <p:par>
                          <p:cTn id="134" fill="hold">
                            <p:stCondLst>
                              <p:cond delay="0"/>
                            </p:stCondLst>
                            <p:childTnLst>
                              <p:par>
                                <p:cTn id="135" presetID="21" presetClass="entr" presetSubtype="1" fill="hold" grpId="0" nodeType="clickEffect">
                                  <p:stCondLst>
                                    <p:cond delay="0"/>
                                  </p:stCondLst>
                                  <p:childTnLst>
                                    <p:set>
                                      <p:cBhvr>
                                        <p:cTn id="136" dur="1" fill="hold">
                                          <p:stCondLst>
                                            <p:cond delay="0"/>
                                          </p:stCondLst>
                                        </p:cTn>
                                        <p:tgtEl>
                                          <p:spTgt spid="2"/>
                                        </p:tgtEl>
                                        <p:attrNameLst>
                                          <p:attrName>style.visibility</p:attrName>
                                        </p:attrNameLst>
                                      </p:cBhvr>
                                      <p:to>
                                        <p:strVal val="visible"/>
                                      </p:to>
                                    </p:set>
                                    <p:animEffect transition="in" filter="wheel(1)">
                                      <p:cBhvr>
                                        <p:cTn id="13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14" grpId="0" animBg="1"/>
      <p:bldP spid="16" grpId="0" animBg="1"/>
      <p:bldP spid="20" grpId="0" animBg="1"/>
      <p:bldP spid="22" grpId="0" animBg="1"/>
      <p:bldP spid="24" grpId="0" animBg="1"/>
      <p:bldP spid="26" grpId="0" animBg="1"/>
      <p:bldP spid="28" grpId="0" animBg="1"/>
      <p:bldP spid="30" grpId="0" animBg="1"/>
      <p:bldP spid="31" grpId="0" animBg="1"/>
      <p:bldP spid="33" grpId="0" animBg="1"/>
      <p:bldP spid="34" grpId="0"/>
      <p:bldP spid="35" grpId="0"/>
      <p:bldP spid="36" grpId="0"/>
      <p:bldP spid="37" grpId="0"/>
      <p:bldP spid="38" grpId="0"/>
      <p:bldP spid="39" grpId="0"/>
      <p:bldP spid="56" grpId="0"/>
      <p:bldP spid="57" grpId="0"/>
      <p:bldP spid="44" grpId="0" animBg="1"/>
      <p:bldP spid="93" grpId="0"/>
      <p:bldP spid="2" grpId="0" animBg="1"/>
      <p:bldP spid="8" grpId="0"/>
    </p:bldLst>
  </p:timing>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AF22BB-B8CB-43B2-9A75-2AB6527143BB}" type="slidenum">
              <a:rPr lang="en-US" smtClean="0"/>
              <a:pPr/>
              <a:t>241</a:t>
            </a:fld>
            <a:endParaRPr lang="en-US"/>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67001" y="81438"/>
            <a:ext cx="6172200" cy="6776562"/>
          </a:xfrm>
        </p:spPr>
      </p:pic>
      <p:sp>
        <p:nvSpPr>
          <p:cNvPr id="2" name="Title 1"/>
          <p:cNvSpPr>
            <a:spLocks noGrp="1"/>
          </p:cNvSpPr>
          <p:nvPr>
            <p:ph type="title"/>
          </p:nvPr>
        </p:nvSpPr>
        <p:spPr>
          <a:xfrm>
            <a:off x="381000" y="4038600"/>
            <a:ext cx="10515600" cy="1325563"/>
          </a:xfrm>
        </p:spPr>
        <p:txBody>
          <a:bodyPr>
            <a:noAutofit/>
          </a:bodyPr>
          <a:lstStyle/>
          <a:p>
            <a:pPr algn="ctr" rtl="1"/>
            <a:r>
              <a:rPr lang="fa-IR" sz="13800" b="1" dirty="0">
                <a:ln w="38100">
                  <a:solidFill>
                    <a:srgbClr val="FF0066"/>
                  </a:solidFill>
                </a:ln>
                <a:solidFill>
                  <a:srgbClr val="00B050"/>
                </a:solidFill>
                <a:cs typeface="2  Bardiya" panose="00000400000000000000" pitchFamily="2" charset="-78"/>
              </a:rPr>
              <a:t>شاد باشید</a:t>
            </a:r>
            <a:endParaRPr lang="en-US" sz="13800" b="1" dirty="0">
              <a:ln w="38100">
                <a:solidFill>
                  <a:srgbClr val="FF0066"/>
                </a:solidFill>
              </a:ln>
              <a:solidFill>
                <a:srgbClr val="00B050"/>
              </a:solidFill>
              <a:cs typeface="2  Bardiya" panose="00000400000000000000" pitchFamily="2" charset="-78"/>
            </a:endParaRPr>
          </a:p>
        </p:txBody>
      </p:sp>
    </p:spTree>
    <p:extLst>
      <p:ext uri="{BB962C8B-B14F-4D97-AF65-F5344CB8AC3E}">
        <p14:creationId xmlns:p14="http://schemas.microsoft.com/office/powerpoint/2010/main" val="101255496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520DE7B-347F-4BF3-9600-0F9676EDF006}"/>
              </a:ext>
            </a:extLst>
          </p:cNvPr>
          <p:cNvSpPr>
            <a:spLocks noGrp="1"/>
          </p:cNvSpPr>
          <p:nvPr>
            <p:ph type="sldNum" sz="quarter" idx="12"/>
          </p:nvPr>
        </p:nvSpPr>
        <p:spPr/>
        <p:txBody>
          <a:bodyPr/>
          <a:lstStyle/>
          <a:p>
            <a:fld id="{6FAF22BB-B8CB-43B2-9A75-2AB6527143BB}" type="slidenum">
              <a:rPr lang="en-US" smtClean="0"/>
              <a:pPr/>
              <a:t>242</a:t>
            </a:fld>
            <a:endParaRPr lang="en-US"/>
          </a:p>
        </p:txBody>
      </p:sp>
      <p:sp>
        <p:nvSpPr>
          <p:cNvPr id="6" name="TextBox 5">
            <a:extLst>
              <a:ext uri="{FF2B5EF4-FFF2-40B4-BE49-F238E27FC236}">
                <a16:creationId xmlns:a16="http://schemas.microsoft.com/office/drawing/2014/main" id="{16506A36-58B3-46D5-87F9-AE8360C3829F}"/>
              </a:ext>
            </a:extLst>
          </p:cNvPr>
          <p:cNvSpPr txBox="1"/>
          <p:nvPr/>
        </p:nvSpPr>
        <p:spPr>
          <a:xfrm>
            <a:off x="911424" y="116632"/>
            <a:ext cx="6093500" cy="923330"/>
          </a:xfrm>
          <a:prstGeom prst="rect">
            <a:avLst/>
          </a:prstGeom>
          <a:noFill/>
        </p:spPr>
        <p:txBody>
          <a:bodyPr wrap="square">
            <a:spAutoFit/>
          </a:bodyPr>
          <a:lstStyle/>
          <a:p>
            <a:r>
              <a:rPr lang="en-US" b="1" dirty="0"/>
              <a:t>intermediate precision </a:t>
            </a:r>
            <a:r>
              <a:rPr lang="en-US" dirty="0"/>
              <a:t>– measurement precision under a set of intermediate precision conditions of measurement (JCGM 200:2012).</a:t>
            </a:r>
            <a:r>
              <a:rPr lang="en-US" baseline="30000" dirty="0"/>
              <a:t>{</a:t>
            </a:r>
            <a:endParaRPr lang="fa-IR" dirty="0"/>
          </a:p>
        </p:txBody>
      </p:sp>
      <p:sp>
        <p:nvSpPr>
          <p:cNvPr id="8" name="TextBox 7">
            <a:extLst>
              <a:ext uri="{FF2B5EF4-FFF2-40B4-BE49-F238E27FC236}">
                <a16:creationId xmlns:a16="http://schemas.microsoft.com/office/drawing/2014/main" id="{A95829C2-73EB-4F2D-BD9D-60C936B7F9CB}"/>
              </a:ext>
            </a:extLst>
          </p:cNvPr>
          <p:cNvSpPr txBox="1"/>
          <p:nvPr/>
        </p:nvSpPr>
        <p:spPr>
          <a:xfrm>
            <a:off x="623392" y="1196752"/>
            <a:ext cx="11089232" cy="1754326"/>
          </a:xfrm>
          <a:prstGeom prst="rect">
            <a:avLst/>
          </a:prstGeom>
          <a:noFill/>
        </p:spPr>
        <p:txBody>
          <a:bodyPr wrap="square">
            <a:spAutoFit/>
          </a:bodyPr>
          <a:lstStyle/>
          <a:p>
            <a:r>
              <a:rPr lang="en-US" b="1" dirty="0"/>
              <a:t>intermediate precision conditions </a:t>
            </a:r>
            <a:r>
              <a:rPr lang="en-US" dirty="0"/>
              <a:t>– conditions where test results or measurement results are obtained with the same method, on identical test/measurement items in the same test or measurement facility, under some different operating conditions; </a:t>
            </a:r>
            <a:r>
              <a:rPr lang="en-US" b="1" dirty="0"/>
              <a:t>NOTE 1: </a:t>
            </a:r>
            <a:r>
              <a:rPr lang="en-US" dirty="0"/>
              <a:t>There are four elements to the operating conditions: time, calibration, operator, and equipment (ISO 353 4 -2)</a:t>
            </a:r>
            <a:r>
              <a:rPr lang="en-US" baseline="30000" dirty="0"/>
              <a:t>{1011}</a:t>
            </a:r>
            <a:r>
              <a:rPr lang="en-US" dirty="0"/>
              <a:t>; </a:t>
            </a:r>
            <a:r>
              <a:rPr lang="en-US" b="1" dirty="0"/>
              <a:t>NOTE 2: </a:t>
            </a:r>
            <a:r>
              <a:rPr lang="en-US" dirty="0"/>
              <a:t>The changed elements in operating conditions must be noted; this could include precision estimates commonly called, for example “between-run,” “within-day,” “between-day,” “within-device,” and “within-laboratory.”</a:t>
            </a:r>
            <a:endParaRPr lang="fa-IR" dirty="0"/>
          </a:p>
        </p:txBody>
      </p:sp>
      <p:sp>
        <p:nvSpPr>
          <p:cNvPr id="10" name="TextBox 9">
            <a:extLst>
              <a:ext uri="{FF2B5EF4-FFF2-40B4-BE49-F238E27FC236}">
                <a16:creationId xmlns:a16="http://schemas.microsoft.com/office/drawing/2014/main" id="{FF89AFC8-11E7-44A1-9F21-EA30EE00D07D}"/>
              </a:ext>
            </a:extLst>
          </p:cNvPr>
          <p:cNvSpPr txBox="1"/>
          <p:nvPr/>
        </p:nvSpPr>
        <p:spPr>
          <a:xfrm>
            <a:off x="1415480" y="3776551"/>
            <a:ext cx="6093500" cy="1754326"/>
          </a:xfrm>
          <a:prstGeom prst="rect">
            <a:avLst/>
          </a:prstGeom>
          <a:noFill/>
        </p:spPr>
        <p:txBody>
          <a:bodyPr wrap="square">
            <a:spAutoFit/>
          </a:bodyPr>
          <a:lstStyle/>
          <a:p>
            <a:r>
              <a:rPr lang="en-US" b="1" dirty="0"/>
              <a:t>repeatability condition (of measurement) </a:t>
            </a:r>
            <a:r>
              <a:rPr lang="en-US" dirty="0"/>
              <a:t>– condition of measurement, out of a set of conditions that includes the same measurement procedure, same operators, same measuring system, same operating conditions and same location, and replicate measurements on the same or similar objects over a short period of time (JCGM 200:2012)</a:t>
            </a:r>
            <a:endParaRPr lang="fa-IR" dirty="0"/>
          </a:p>
        </p:txBody>
      </p:sp>
    </p:spTree>
    <p:extLst>
      <p:ext uri="{BB962C8B-B14F-4D97-AF65-F5344CB8AC3E}">
        <p14:creationId xmlns:p14="http://schemas.microsoft.com/office/powerpoint/2010/main" val="458348911"/>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9404BA3-C0A4-488D-AE55-C2E092A36D10}"/>
              </a:ext>
            </a:extLst>
          </p:cNvPr>
          <p:cNvSpPr>
            <a:spLocks noGrp="1"/>
          </p:cNvSpPr>
          <p:nvPr>
            <p:ph type="sldNum" sz="quarter" idx="12"/>
          </p:nvPr>
        </p:nvSpPr>
        <p:spPr/>
        <p:txBody>
          <a:bodyPr/>
          <a:lstStyle/>
          <a:p>
            <a:fld id="{6FAF22BB-B8CB-43B2-9A75-2AB6527143BB}" type="slidenum">
              <a:rPr lang="en-US" smtClean="0"/>
              <a:pPr/>
              <a:t>243</a:t>
            </a:fld>
            <a:endParaRPr lang="en-US"/>
          </a:p>
        </p:txBody>
      </p:sp>
      <p:sp>
        <p:nvSpPr>
          <p:cNvPr id="4" name="TextBox 3">
            <a:extLst>
              <a:ext uri="{FF2B5EF4-FFF2-40B4-BE49-F238E27FC236}">
                <a16:creationId xmlns:a16="http://schemas.microsoft.com/office/drawing/2014/main" id="{38E73D9C-ECEB-42A1-A033-ACB573AF4AC6}"/>
              </a:ext>
            </a:extLst>
          </p:cNvPr>
          <p:cNvSpPr txBox="1"/>
          <p:nvPr/>
        </p:nvSpPr>
        <p:spPr>
          <a:xfrm>
            <a:off x="278582" y="620688"/>
            <a:ext cx="8640960" cy="2308324"/>
          </a:xfrm>
          <a:prstGeom prst="rect">
            <a:avLst/>
          </a:prstGeom>
          <a:noFill/>
        </p:spPr>
        <p:txBody>
          <a:bodyPr wrap="square">
            <a:spAutoFit/>
          </a:bodyPr>
          <a:lstStyle/>
          <a:p>
            <a:r>
              <a:rPr lang="en-US" b="1" dirty="0"/>
              <a:t>reproducibility (measurement) </a:t>
            </a:r>
            <a:r>
              <a:rPr lang="en-US" dirty="0"/>
              <a:t>– measurement precision under reproducibility conditions of measurement (JCGM 200:2012)</a:t>
            </a:r>
            <a:r>
              <a:rPr lang="en-US" baseline="30000" dirty="0"/>
              <a:t>{910}</a:t>
            </a:r>
            <a:r>
              <a:rPr lang="en-US" dirty="0"/>
              <a:t>; </a:t>
            </a:r>
            <a:r>
              <a:rPr lang="en-US" b="1" dirty="0"/>
              <a:t>NOTE 1: </a:t>
            </a:r>
            <a:r>
              <a:rPr lang="en-US" dirty="0"/>
              <a:t>Relevant statistical terms are given in ISO 5725-1</a:t>
            </a:r>
            <a:r>
              <a:rPr lang="en-US" baseline="30000" dirty="0"/>
              <a:t>{1617}</a:t>
            </a:r>
            <a:r>
              <a:rPr lang="en-US" dirty="0"/>
              <a:t> and ISO 5725-2</a:t>
            </a:r>
            <a:r>
              <a:rPr lang="en-US" baseline="30000" dirty="0"/>
              <a:t>{3} </a:t>
            </a:r>
            <a:r>
              <a:rPr lang="en-US" dirty="0"/>
              <a:t>(JCGM 200:2012)</a:t>
            </a:r>
            <a:r>
              <a:rPr lang="en-US" baseline="30000" dirty="0"/>
              <a:t>{910}</a:t>
            </a:r>
            <a:r>
              <a:rPr lang="en-US" dirty="0"/>
              <a:t>; </a:t>
            </a:r>
            <a:r>
              <a:rPr lang="en-US" b="1" dirty="0"/>
              <a:t>NOTE 2: </a:t>
            </a:r>
            <a:r>
              <a:rPr lang="en-US" dirty="0"/>
              <a:t>More broadly defined as the agreement between repeated measurements on the same specimen under different conditions; </a:t>
            </a:r>
            <a:r>
              <a:rPr lang="en-US" b="1" dirty="0"/>
              <a:t>NOTE 3: </a:t>
            </a:r>
            <a:r>
              <a:rPr lang="en-US" dirty="0"/>
              <a:t>The closeness of the agreement between the results of measurements of the same measurand, where the measurements are carried out under changed conditions; </a:t>
            </a:r>
            <a:r>
              <a:rPr lang="en-US" b="1" dirty="0"/>
              <a:t>NOTE 4: </a:t>
            </a:r>
            <a:r>
              <a:rPr lang="en-US" dirty="0"/>
              <a:t>Changed conditions may include principle or method of measurement, observer, measuring instrument, location, conditions of use, and time.</a:t>
            </a:r>
            <a:endParaRPr lang="fa-IR" dirty="0"/>
          </a:p>
        </p:txBody>
      </p:sp>
      <p:sp>
        <p:nvSpPr>
          <p:cNvPr id="6" name="TextBox 5">
            <a:extLst>
              <a:ext uri="{FF2B5EF4-FFF2-40B4-BE49-F238E27FC236}">
                <a16:creationId xmlns:a16="http://schemas.microsoft.com/office/drawing/2014/main" id="{6EB05222-AC92-4829-9E79-12688B5BA891}"/>
              </a:ext>
            </a:extLst>
          </p:cNvPr>
          <p:cNvSpPr txBox="1"/>
          <p:nvPr/>
        </p:nvSpPr>
        <p:spPr>
          <a:xfrm>
            <a:off x="2207568" y="3573016"/>
            <a:ext cx="8640960" cy="2308324"/>
          </a:xfrm>
          <a:prstGeom prst="rect">
            <a:avLst/>
          </a:prstGeom>
          <a:noFill/>
        </p:spPr>
        <p:txBody>
          <a:bodyPr wrap="square">
            <a:spAutoFit/>
          </a:bodyPr>
          <a:lstStyle/>
          <a:p>
            <a:r>
              <a:rPr lang="en-US" b="1" dirty="0"/>
              <a:t>reproducibility condition (of measurement) </a:t>
            </a:r>
            <a:r>
              <a:rPr lang="en-US" dirty="0"/>
              <a:t>– condition of measurement, out of a set of conditions that includes different locations, operators, measuring systems, and replicate measurements on the same or similar objects (JCGM 200:2012)</a:t>
            </a:r>
            <a:r>
              <a:rPr lang="en-US" baseline="30000" dirty="0"/>
              <a:t>{910}</a:t>
            </a:r>
            <a:r>
              <a:rPr lang="en-US" dirty="0"/>
              <a:t>; </a:t>
            </a:r>
            <a:r>
              <a:rPr lang="en-US" b="1" dirty="0"/>
              <a:t>NOTE 1: </a:t>
            </a:r>
            <a:r>
              <a:rPr lang="en-US" dirty="0"/>
              <a:t>A specification should give the conditions changed and unchanged, to the extent practical (JCGM 200:2012)</a:t>
            </a:r>
            <a:r>
              <a:rPr lang="en-US" baseline="30000" dirty="0"/>
              <a:t>{910}</a:t>
            </a:r>
            <a:r>
              <a:rPr lang="en-US" dirty="0"/>
              <a:t>; </a:t>
            </a:r>
            <a:r>
              <a:rPr lang="en-US" b="1" dirty="0"/>
              <a:t>NOTE 2: </a:t>
            </a:r>
            <a:r>
              <a:rPr lang="en-US" dirty="0"/>
              <a:t>The changed conditions may refer to different lots, runs, time (day), technicians, etc.; </a:t>
            </a:r>
            <a:r>
              <a:rPr lang="en-US" b="1" dirty="0"/>
              <a:t>NOTE 3: </a:t>
            </a:r>
            <a:r>
              <a:rPr lang="en-US" dirty="0"/>
              <a:t>In chemistry, the terms “between-laboratories,” “interlaboratory,” or “among-laboratories precision” condition of measurement are sometimes used to designate this concept.</a:t>
            </a:r>
            <a:endParaRPr lang="fa-IR" dirty="0"/>
          </a:p>
        </p:txBody>
      </p:sp>
    </p:spTree>
    <p:extLst>
      <p:ext uri="{BB962C8B-B14F-4D97-AF65-F5344CB8AC3E}">
        <p14:creationId xmlns:p14="http://schemas.microsoft.com/office/powerpoint/2010/main" val="3801022807"/>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23A28D6-1C61-46CF-9F74-7C54D4CED2B9}"/>
              </a:ext>
            </a:extLst>
          </p:cNvPr>
          <p:cNvSpPr>
            <a:spLocks noGrp="1"/>
          </p:cNvSpPr>
          <p:nvPr>
            <p:ph type="sldNum" sz="quarter" idx="12"/>
          </p:nvPr>
        </p:nvSpPr>
        <p:spPr/>
        <p:txBody>
          <a:bodyPr/>
          <a:lstStyle/>
          <a:p>
            <a:fld id="{6FAF22BB-B8CB-43B2-9A75-2AB6527143BB}" type="slidenum">
              <a:rPr lang="en-US" smtClean="0"/>
              <a:pPr/>
              <a:t>244</a:t>
            </a:fld>
            <a:endParaRPr lang="en-US"/>
          </a:p>
        </p:txBody>
      </p:sp>
      <p:sp>
        <p:nvSpPr>
          <p:cNvPr id="4" name="TextBox 3">
            <a:extLst>
              <a:ext uri="{FF2B5EF4-FFF2-40B4-BE49-F238E27FC236}">
                <a16:creationId xmlns:a16="http://schemas.microsoft.com/office/drawing/2014/main" id="{CE770BD3-8B7B-454D-8EF8-8BA8C3C74B45}"/>
              </a:ext>
            </a:extLst>
          </p:cNvPr>
          <p:cNvSpPr txBox="1"/>
          <p:nvPr/>
        </p:nvSpPr>
        <p:spPr>
          <a:xfrm>
            <a:off x="3046751" y="1855592"/>
            <a:ext cx="6093500" cy="3139321"/>
          </a:xfrm>
          <a:prstGeom prst="rect">
            <a:avLst/>
          </a:prstGeom>
          <a:noFill/>
        </p:spPr>
        <p:txBody>
          <a:bodyPr wrap="square">
            <a:spAutoFit/>
          </a:bodyPr>
          <a:lstStyle/>
          <a:p>
            <a:r>
              <a:rPr lang="en-US" b="1"/>
              <a:t>within-laboratory imprecision condition (of measurement) - </a:t>
            </a:r>
            <a:r>
              <a:rPr lang="en-US"/>
              <a:t>condition of measurement, out of a set of conditions that includes the same measurement procedure, same laboratory, and replicate measurements on the same or similar objects over an extended period of time, but may include other conditions involving changes (JCGM 200:2012)</a:t>
            </a:r>
            <a:r>
              <a:rPr lang="en-US" baseline="30000"/>
              <a:t>{910} </a:t>
            </a:r>
            <a:r>
              <a:rPr lang="en-US"/>
              <a:t>NOTE 1: The changes can include new calibrations, calibrators, operators, and measuring systems (JCGM 200:2012)</a:t>
            </a:r>
            <a:r>
              <a:rPr lang="en-US" baseline="30000"/>
              <a:t>{910}</a:t>
            </a:r>
            <a:r>
              <a:rPr lang="en-US"/>
              <a:t>; NOTE 2: A specification for the conditions should contain the conditions changed and unchanged, to the extent practical (JCGM 200:2012)</a:t>
            </a:r>
            <a:r>
              <a:rPr lang="en-US" baseline="30000"/>
              <a:t>{910}</a:t>
            </a:r>
            <a:endParaRPr lang="fa-IR" dirty="0"/>
          </a:p>
        </p:txBody>
      </p:sp>
    </p:spTree>
    <p:extLst>
      <p:ext uri="{BB962C8B-B14F-4D97-AF65-F5344CB8AC3E}">
        <p14:creationId xmlns:p14="http://schemas.microsoft.com/office/powerpoint/2010/main" val="4027210011"/>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9200A6-C89C-4E68-B980-E29D38BAB088}"/>
              </a:ext>
            </a:extLst>
          </p:cNvPr>
          <p:cNvSpPr>
            <a:spLocks noGrp="1"/>
          </p:cNvSpPr>
          <p:nvPr>
            <p:ph type="sldNum" sz="quarter" idx="12"/>
          </p:nvPr>
        </p:nvSpPr>
        <p:spPr/>
        <p:txBody>
          <a:bodyPr/>
          <a:lstStyle/>
          <a:p>
            <a:fld id="{6FAF22BB-B8CB-43B2-9A75-2AB6527143BB}" type="slidenum">
              <a:rPr lang="en-US" smtClean="0"/>
              <a:pPr/>
              <a:t>245</a:t>
            </a:fld>
            <a:endParaRPr lang="en-US"/>
          </a:p>
        </p:txBody>
      </p:sp>
      <p:sp>
        <p:nvSpPr>
          <p:cNvPr id="4" name="TextBox 3">
            <a:extLst>
              <a:ext uri="{FF2B5EF4-FFF2-40B4-BE49-F238E27FC236}">
                <a16:creationId xmlns:a16="http://schemas.microsoft.com/office/drawing/2014/main" id="{D762FB35-E5B6-4923-A9D6-67B5BF03046F}"/>
              </a:ext>
            </a:extLst>
          </p:cNvPr>
          <p:cNvSpPr txBox="1"/>
          <p:nvPr/>
        </p:nvSpPr>
        <p:spPr>
          <a:xfrm>
            <a:off x="695401" y="351617"/>
            <a:ext cx="10658399" cy="3416320"/>
          </a:xfrm>
          <a:prstGeom prst="rect">
            <a:avLst/>
          </a:prstGeom>
          <a:noFill/>
        </p:spPr>
        <p:txBody>
          <a:bodyPr wrap="square">
            <a:spAutoFit/>
          </a:bodyPr>
          <a:lstStyle/>
          <a:p>
            <a:r>
              <a:rPr lang="en-US" sz="3600" dirty="0"/>
              <a:t>When the precision of a single run is considered, it is called "within-run precision." "Repeatability" is measured when all components are held essentially the same (single run, operator, lot, calibration, etc.). "</a:t>
            </a:r>
            <a:r>
              <a:rPr lang="en-US" sz="3600" dirty="0">
                <a:solidFill>
                  <a:srgbClr val="FF0000"/>
                </a:solidFill>
              </a:rPr>
              <a:t>Reproducibility</a:t>
            </a:r>
            <a:r>
              <a:rPr lang="en-US" sz="3600" dirty="0"/>
              <a:t>" is measured </a:t>
            </a:r>
            <a:r>
              <a:rPr lang="en-US" sz="3600" dirty="0">
                <a:highlight>
                  <a:srgbClr val="FFFF00"/>
                </a:highlight>
              </a:rPr>
              <a:t>when all components are varied </a:t>
            </a:r>
            <a:r>
              <a:rPr lang="en-US" sz="3600" dirty="0"/>
              <a:t>(multiple runs, days, operators, lots, etc.).</a:t>
            </a:r>
            <a:endParaRPr lang="fa-IR" sz="3600" dirty="0"/>
          </a:p>
        </p:txBody>
      </p:sp>
      <p:sp>
        <p:nvSpPr>
          <p:cNvPr id="6" name="TextBox 5">
            <a:extLst>
              <a:ext uri="{FF2B5EF4-FFF2-40B4-BE49-F238E27FC236}">
                <a16:creationId xmlns:a16="http://schemas.microsoft.com/office/drawing/2014/main" id="{7185DBA7-F5BD-4748-8E5F-6BED27677FD6}"/>
              </a:ext>
            </a:extLst>
          </p:cNvPr>
          <p:cNvSpPr txBox="1"/>
          <p:nvPr/>
        </p:nvSpPr>
        <p:spPr>
          <a:xfrm>
            <a:off x="1055440" y="4774364"/>
            <a:ext cx="9145016" cy="1200329"/>
          </a:xfrm>
          <a:prstGeom prst="rect">
            <a:avLst/>
          </a:prstGeom>
          <a:noFill/>
        </p:spPr>
        <p:txBody>
          <a:bodyPr wrap="square">
            <a:spAutoFit/>
          </a:bodyPr>
          <a:lstStyle>
            <a:defPPr>
              <a:defRPr lang="en-US"/>
            </a:defPPr>
            <a:lvl1pPr>
              <a:defRPr sz="3600"/>
            </a:lvl1pPr>
          </a:lstStyle>
          <a:p>
            <a:r>
              <a:rPr lang="en-US" dirty="0"/>
              <a:t>When just some components are varied, "intermediate precision" is measured.</a:t>
            </a:r>
            <a:endParaRPr lang="fa-IR" dirty="0"/>
          </a:p>
        </p:txBody>
      </p:sp>
    </p:spTree>
    <p:extLst>
      <p:ext uri="{BB962C8B-B14F-4D97-AF65-F5344CB8AC3E}">
        <p14:creationId xmlns:p14="http://schemas.microsoft.com/office/powerpoint/2010/main" val="2052894045"/>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61BD87-6909-E8C1-124D-6E37E94C2066}"/>
              </a:ext>
            </a:extLst>
          </p:cNvPr>
          <p:cNvSpPr>
            <a:spLocks noGrp="1"/>
          </p:cNvSpPr>
          <p:nvPr>
            <p:ph type="sldNum" sz="quarter" idx="12"/>
          </p:nvPr>
        </p:nvSpPr>
        <p:spPr/>
        <p:txBody>
          <a:bodyPr/>
          <a:lstStyle/>
          <a:p>
            <a:fld id="{6FAF22BB-B8CB-43B2-9A75-2AB6527143BB}" type="slidenum">
              <a:rPr lang="en-US" smtClean="0"/>
              <a:pPr/>
              <a:t>246</a:t>
            </a:fld>
            <a:endParaRPr lang="en-US"/>
          </a:p>
        </p:txBody>
      </p:sp>
      <p:sp>
        <p:nvSpPr>
          <p:cNvPr id="20" name="TextBox 19">
            <a:extLst>
              <a:ext uri="{FF2B5EF4-FFF2-40B4-BE49-F238E27FC236}">
                <a16:creationId xmlns:a16="http://schemas.microsoft.com/office/drawing/2014/main" id="{427AD16A-99CF-4385-B77C-70689F1A2373}"/>
              </a:ext>
            </a:extLst>
          </p:cNvPr>
          <p:cNvSpPr txBox="1"/>
          <p:nvPr/>
        </p:nvSpPr>
        <p:spPr>
          <a:xfrm>
            <a:off x="1215820" y="4812219"/>
            <a:ext cx="3893209" cy="1634490"/>
          </a:xfrm>
          <a:prstGeom prst="wedgeRoundRectCallout">
            <a:avLst>
              <a:gd name="adj1" fmla="val 11393"/>
              <a:gd name="adj2" fmla="val -86335"/>
              <a:gd name="adj3" fmla="val 16667"/>
            </a:avLst>
          </a:prstGeom>
          <a:noFill/>
          <a:ln>
            <a:solidFill>
              <a:schemeClr val="accent1"/>
            </a:solidFill>
          </a:ln>
        </p:spPr>
        <p:txBody>
          <a:bodyPr wrap="square">
            <a:spAutoFit/>
          </a:bodyPr>
          <a:lstStyle/>
          <a:p>
            <a:r>
              <a:rPr lang="en-US" dirty="0"/>
              <a:t>However, these [EQA] assessments are retrospective and should never be used as a replacement for IQC.</a:t>
            </a:r>
          </a:p>
          <a:p>
            <a:endParaRPr lang="en-US" dirty="0"/>
          </a:p>
          <a:p>
            <a:r>
              <a:rPr lang="en-US" b="1" dirty="0">
                <a:solidFill>
                  <a:srgbClr val="FF0000"/>
                </a:solidFill>
              </a:rPr>
              <a:t>[EQA is kind of Q. Assessment]</a:t>
            </a:r>
            <a:endParaRPr lang="fa-IR" b="1" dirty="0">
              <a:solidFill>
                <a:srgbClr val="FF0000"/>
              </a:solidFill>
            </a:endParaRPr>
          </a:p>
        </p:txBody>
      </p:sp>
    </p:spTree>
    <p:extLst>
      <p:ext uri="{BB962C8B-B14F-4D97-AF65-F5344CB8AC3E}">
        <p14:creationId xmlns:p14="http://schemas.microsoft.com/office/powerpoint/2010/main" val="460851773"/>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64BC5A-86D4-4749-BD74-E6D0A2653F28}"/>
              </a:ext>
            </a:extLst>
          </p:cNvPr>
          <p:cNvSpPr>
            <a:spLocks noGrp="1"/>
          </p:cNvSpPr>
          <p:nvPr>
            <p:ph type="sldNum" sz="quarter" idx="12"/>
          </p:nvPr>
        </p:nvSpPr>
        <p:spPr/>
        <p:txBody>
          <a:bodyPr/>
          <a:lstStyle/>
          <a:p>
            <a:fld id="{6FAF22BB-B8CB-43B2-9A75-2AB6527143BB}" type="slidenum">
              <a:rPr lang="en-US" smtClean="0"/>
              <a:pPr/>
              <a:t>247</a:t>
            </a:fld>
            <a:endParaRPr lang="en-US"/>
          </a:p>
        </p:txBody>
      </p:sp>
      <p:sp>
        <p:nvSpPr>
          <p:cNvPr id="6" name="TextBox 5">
            <a:extLst>
              <a:ext uri="{FF2B5EF4-FFF2-40B4-BE49-F238E27FC236}">
                <a16:creationId xmlns:a16="http://schemas.microsoft.com/office/drawing/2014/main" id="{64167FD2-3B7F-47C7-88C2-D1F93B99FE69}"/>
              </a:ext>
            </a:extLst>
          </p:cNvPr>
          <p:cNvSpPr txBox="1"/>
          <p:nvPr/>
        </p:nvSpPr>
        <p:spPr>
          <a:xfrm>
            <a:off x="1271464" y="908720"/>
            <a:ext cx="6093500" cy="923330"/>
          </a:xfrm>
          <a:prstGeom prst="rect">
            <a:avLst/>
          </a:prstGeom>
          <a:noFill/>
        </p:spPr>
        <p:txBody>
          <a:bodyPr wrap="square">
            <a:spAutoFit/>
          </a:bodyPr>
          <a:lstStyle/>
          <a:p>
            <a:r>
              <a:rPr lang="en-US" b="1" i="0" dirty="0">
                <a:solidFill>
                  <a:srgbClr val="000000"/>
                </a:solidFill>
                <a:effectLst/>
                <a:latin typeface="Open Sans" panose="020B0606030504020204" pitchFamily="34" charset="0"/>
              </a:rPr>
              <a:t>reproducibility (measurement) </a:t>
            </a:r>
            <a:r>
              <a:rPr lang="en-US" b="0" i="0" dirty="0">
                <a:solidFill>
                  <a:srgbClr val="000000"/>
                </a:solidFill>
                <a:effectLst/>
                <a:latin typeface="Open Sans" panose="020B0606030504020204" pitchFamily="34" charset="0"/>
              </a:rPr>
              <a:t>- measurement precision under reproducibility conditions of measurement</a:t>
            </a:r>
            <a:endParaRPr lang="fa-IR" dirty="0"/>
          </a:p>
        </p:txBody>
      </p:sp>
      <p:sp>
        <p:nvSpPr>
          <p:cNvPr id="8" name="TextBox 7">
            <a:extLst>
              <a:ext uri="{FF2B5EF4-FFF2-40B4-BE49-F238E27FC236}">
                <a16:creationId xmlns:a16="http://schemas.microsoft.com/office/drawing/2014/main" id="{9893A5DA-5291-4923-8EB8-0D8EA07CE9C3}"/>
              </a:ext>
            </a:extLst>
          </p:cNvPr>
          <p:cNvSpPr txBox="1"/>
          <p:nvPr/>
        </p:nvSpPr>
        <p:spPr>
          <a:xfrm>
            <a:off x="2639616" y="2447265"/>
            <a:ext cx="6093500" cy="3416320"/>
          </a:xfrm>
          <a:prstGeom prst="rect">
            <a:avLst/>
          </a:prstGeom>
          <a:noFill/>
        </p:spPr>
        <p:txBody>
          <a:bodyPr wrap="square">
            <a:spAutoFit/>
          </a:bodyPr>
          <a:lstStyle/>
          <a:p>
            <a:r>
              <a:rPr lang="en-US" b="0" i="0" dirty="0">
                <a:solidFill>
                  <a:srgbClr val="000000"/>
                </a:solidFill>
                <a:effectLst/>
                <a:latin typeface="Open Sans" panose="020B0606030504020204" pitchFamily="34" charset="0"/>
              </a:rPr>
              <a:t>under changed conditions of measurement; </a:t>
            </a:r>
            <a:r>
              <a:rPr lang="en-US" b="1" i="0" dirty="0">
                <a:solidFill>
                  <a:srgbClr val="000000"/>
                </a:solidFill>
                <a:effectLst/>
                <a:latin typeface="Open Sans" panose="020B0606030504020204" pitchFamily="34" charset="0"/>
              </a:rPr>
              <a:t>NOTE 4: </a:t>
            </a:r>
            <a:r>
              <a:rPr lang="en-US" b="0" i="0" dirty="0">
                <a:solidFill>
                  <a:srgbClr val="000000"/>
                </a:solidFill>
                <a:effectLst/>
                <a:latin typeface="Open Sans" panose="020B0606030504020204" pitchFamily="34" charset="0"/>
              </a:rPr>
              <a:t>Changed conditions may include principle or method of measurement, observer, measuring instrument, location, conditions of use, and time; </a:t>
            </a:r>
            <a:r>
              <a:rPr lang="en-US" b="1" i="0" dirty="0">
                <a:solidFill>
                  <a:srgbClr val="000000"/>
                </a:solidFill>
                <a:effectLst/>
                <a:latin typeface="Open Sans" panose="020B0606030504020204" pitchFamily="34" charset="0"/>
              </a:rPr>
              <a:t>NOTE 5:</a:t>
            </a:r>
            <a:r>
              <a:rPr lang="en-US" b="0" i="0" dirty="0">
                <a:solidFill>
                  <a:srgbClr val="000000"/>
                </a:solidFill>
                <a:effectLst/>
                <a:latin typeface="Open Sans" panose="020B0606030504020204" pitchFamily="34" charset="0"/>
              </a:rPr>
              <a:t> In chemistry, the terms “between-laboratories,” “interlaboratory,” or “among-laboratories precision condition of measurement” are sometimes used to designate this concept; </a:t>
            </a:r>
            <a:r>
              <a:rPr lang="en-US" b="1" i="0" dirty="0">
                <a:solidFill>
                  <a:srgbClr val="000000"/>
                </a:solidFill>
                <a:effectLst/>
                <a:latin typeface="Open Sans" panose="020B0606030504020204" pitchFamily="34" charset="0"/>
              </a:rPr>
              <a:t>NOTE 6:</a:t>
            </a:r>
            <a:r>
              <a:rPr lang="en-US" b="0" i="0" dirty="0">
                <a:solidFill>
                  <a:srgbClr val="000000"/>
                </a:solidFill>
                <a:effectLst/>
                <a:latin typeface="Open Sans" panose="020B0606030504020204" pitchFamily="34" charset="0"/>
              </a:rPr>
              <a:t> Several types of reproducibility often are used in laboratory medicine: “between-assay,” “between-run,” “</a:t>
            </a:r>
            <a:r>
              <a:rPr lang="en-US" b="0" i="0" dirty="0" err="1">
                <a:solidFill>
                  <a:srgbClr val="000000"/>
                </a:solidFill>
                <a:effectLst/>
                <a:latin typeface="Open Sans" panose="020B0606030504020204" pitchFamily="34" charset="0"/>
              </a:rPr>
              <a:t>interassay</a:t>
            </a:r>
            <a:r>
              <a:rPr lang="en-US" b="0" i="0" dirty="0">
                <a:solidFill>
                  <a:srgbClr val="000000"/>
                </a:solidFill>
                <a:effectLst/>
                <a:latin typeface="Open Sans" panose="020B0606030504020204" pitchFamily="34" charset="0"/>
              </a:rPr>
              <a:t>,” “inter-run”, and “interlaboratory” precision. The operative conditions should always be specified.</a:t>
            </a:r>
            <a:endParaRPr lang="fa-IR" dirty="0"/>
          </a:p>
        </p:txBody>
      </p:sp>
    </p:spTree>
    <p:extLst>
      <p:ext uri="{BB962C8B-B14F-4D97-AF65-F5344CB8AC3E}">
        <p14:creationId xmlns:p14="http://schemas.microsoft.com/office/powerpoint/2010/main" val="38551527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a:spLocks noGrp="1"/>
          </p:cNvSpPr>
          <p:nvPr>
            <p:ph type="title"/>
          </p:nvPr>
        </p:nvSpPr>
        <p:spPr>
          <a:xfrm>
            <a:off x="1295400" y="152400"/>
            <a:ext cx="10515600" cy="625475"/>
          </a:xfrm>
        </p:spPr>
        <p:txBody>
          <a:bodyPr>
            <a:normAutofit fontScale="90000"/>
          </a:bodyPr>
          <a:lstStyle/>
          <a:p>
            <a:pPr algn="r" rtl="1"/>
            <a:r>
              <a:rPr lang="fa-IR" dirty="0">
                <a:solidFill>
                  <a:srgbClr val="0070C0"/>
                </a:solidFill>
              </a:rPr>
              <a:t>جداول خطای مجاز</a:t>
            </a:r>
            <a:endParaRPr lang="en-US" dirty="0">
              <a:solidFill>
                <a:srgbClr val="0070C0"/>
              </a:solidFill>
            </a:endParaRPr>
          </a:p>
        </p:txBody>
      </p:sp>
      <p:sp>
        <p:nvSpPr>
          <p:cNvPr id="3" name="Content Placeholder 2"/>
          <p:cNvSpPr>
            <a:spLocks noGrp="1"/>
          </p:cNvSpPr>
          <p:nvPr>
            <p:ph idx="1"/>
          </p:nvPr>
        </p:nvSpPr>
        <p:spPr>
          <a:xfrm>
            <a:off x="228601" y="777875"/>
            <a:ext cx="11810999" cy="5851525"/>
          </a:xfrm>
          <a:solidFill>
            <a:schemeClr val="bg1"/>
          </a:solidFill>
          <a:ln>
            <a:solidFill>
              <a:schemeClr val="tx1"/>
            </a:solidFill>
          </a:ln>
        </p:spPr>
        <p:style>
          <a:lnRef idx="1">
            <a:schemeClr val="accent3"/>
          </a:lnRef>
          <a:fillRef idx="2">
            <a:schemeClr val="accent3"/>
          </a:fillRef>
          <a:effectRef idx="1">
            <a:schemeClr val="accent3"/>
          </a:effectRef>
          <a:fontRef idx="minor">
            <a:schemeClr val="dk1"/>
          </a:fontRef>
        </p:style>
        <p:txBody>
          <a:bodyPr anchor="ctr">
            <a:normAutofit/>
          </a:bodyPr>
          <a:lstStyle/>
          <a:p>
            <a:pPr>
              <a:spcBef>
                <a:spcPts val="150"/>
              </a:spcBef>
              <a:buFont typeface="Wingdings" pitchFamily="2" charset="2"/>
              <a:buChar char="v"/>
            </a:pPr>
            <a:r>
              <a:rPr lang="en-US" b="1" i="1">
                <a:solidFill>
                  <a:schemeClr val="accent2">
                    <a:lumMod val="50000"/>
                  </a:schemeClr>
                </a:solidFill>
              </a:rPr>
              <a:t>CLIA 2024</a:t>
            </a:r>
            <a:endParaRPr lang="en-US" b="1" i="1" dirty="0">
              <a:solidFill>
                <a:schemeClr val="accent2">
                  <a:lumMod val="50000"/>
                </a:schemeClr>
              </a:solidFill>
            </a:endParaRPr>
          </a:p>
          <a:p>
            <a:pPr>
              <a:spcBef>
                <a:spcPts val="3600"/>
              </a:spcBef>
              <a:buFont typeface="Wingdings" pitchFamily="2" charset="2"/>
              <a:buChar char="v"/>
            </a:pPr>
            <a:r>
              <a:rPr lang="en-US" b="1" i="1" dirty="0">
                <a:solidFill>
                  <a:schemeClr val="accent1">
                    <a:lumMod val="50000"/>
                  </a:schemeClr>
                </a:solidFill>
              </a:rPr>
              <a:t>RCPA Quality requirements</a:t>
            </a:r>
          </a:p>
          <a:p>
            <a:pPr>
              <a:spcBef>
                <a:spcPts val="3600"/>
              </a:spcBef>
              <a:buFont typeface="Wingdings" pitchFamily="2" charset="2"/>
              <a:buChar char="v"/>
            </a:pPr>
            <a:r>
              <a:rPr lang="en-US" b="1" i="1" dirty="0" err="1">
                <a:solidFill>
                  <a:schemeClr val="accent2">
                    <a:lumMod val="50000"/>
                  </a:schemeClr>
                </a:solidFill>
              </a:rPr>
              <a:t>RiliBAK</a:t>
            </a:r>
            <a:r>
              <a:rPr lang="en-US" b="1" i="1" dirty="0">
                <a:solidFill>
                  <a:schemeClr val="accent2">
                    <a:lumMod val="50000"/>
                  </a:schemeClr>
                </a:solidFill>
              </a:rPr>
              <a:t> – German Guidelines for Quality</a:t>
            </a:r>
          </a:p>
          <a:p>
            <a:pPr>
              <a:spcBef>
                <a:spcPts val="3600"/>
              </a:spcBef>
              <a:buFont typeface="Wingdings" pitchFamily="2" charset="2"/>
              <a:buChar char="v"/>
            </a:pPr>
            <a:r>
              <a:rPr lang="en-US" b="1" i="1" dirty="0">
                <a:solidFill>
                  <a:schemeClr val="accent1">
                    <a:lumMod val="50000"/>
                  </a:schemeClr>
                </a:solidFill>
              </a:rPr>
              <a:t>Desirable Analytical Performance Specifications (APS) for </a:t>
            </a:r>
            <a:r>
              <a:rPr lang="en-US" b="1" i="1" dirty="0">
                <a:solidFill>
                  <a:schemeClr val="accent2">
                    <a:lumMod val="50000"/>
                  </a:schemeClr>
                </a:solidFill>
              </a:rPr>
              <a:t>Imprecision</a:t>
            </a:r>
            <a:r>
              <a:rPr lang="en-US" b="1" i="1" dirty="0">
                <a:solidFill>
                  <a:schemeClr val="accent1">
                    <a:lumMod val="50000"/>
                  </a:schemeClr>
                </a:solidFill>
              </a:rPr>
              <a:t>, </a:t>
            </a:r>
            <a:r>
              <a:rPr lang="en-US" b="1" i="1" dirty="0">
                <a:solidFill>
                  <a:schemeClr val="accent2">
                    <a:lumMod val="50000"/>
                  </a:schemeClr>
                </a:solidFill>
              </a:rPr>
              <a:t>Bias</a:t>
            </a:r>
            <a:r>
              <a:rPr lang="en-US" b="1" i="1" dirty="0">
                <a:solidFill>
                  <a:schemeClr val="accent1">
                    <a:lumMod val="50000"/>
                  </a:schemeClr>
                </a:solidFill>
              </a:rPr>
              <a:t> and </a:t>
            </a:r>
            <a:r>
              <a:rPr lang="en-US" b="1" i="1" dirty="0">
                <a:solidFill>
                  <a:schemeClr val="accent2">
                    <a:lumMod val="50000"/>
                  </a:schemeClr>
                </a:solidFill>
              </a:rPr>
              <a:t>ATE</a:t>
            </a:r>
            <a:endParaRPr lang="fa-IR" b="1" i="1" dirty="0">
              <a:solidFill>
                <a:schemeClr val="accent1">
                  <a:lumMod val="50000"/>
                </a:schemeClr>
              </a:solidFill>
            </a:endParaRPr>
          </a:p>
          <a:p>
            <a:pPr lvl="2">
              <a:spcBef>
                <a:spcPts val="1350"/>
              </a:spcBef>
              <a:buFont typeface="Courier New" panose="02070309020205020404" pitchFamily="49" charset="0"/>
              <a:buChar char="o"/>
            </a:pPr>
            <a:r>
              <a:rPr lang="en-US" sz="2400" b="1" i="1" dirty="0">
                <a:solidFill>
                  <a:schemeClr val="accent1">
                    <a:lumMod val="75000"/>
                  </a:schemeClr>
                </a:solidFill>
              </a:rPr>
              <a:t>Ricos Data Base; 2014 (Westgard.com)</a:t>
            </a:r>
          </a:p>
          <a:p>
            <a:pPr lvl="2">
              <a:spcBef>
                <a:spcPts val="1350"/>
              </a:spcBef>
              <a:buFont typeface="Courier New" panose="02070309020205020404" pitchFamily="49" charset="0"/>
              <a:buChar char="o"/>
            </a:pPr>
            <a:r>
              <a:rPr lang="en-US" sz="2400" b="1" i="1" dirty="0">
                <a:solidFill>
                  <a:schemeClr val="accent1">
                    <a:lumMod val="75000"/>
                  </a:schemeClr>
                </a:solidFill>
              </a:rPr>
              <a:t>EFLM Biologic Variation Data Base</a:t>
            </a:r>
            <a:endParaRPr lang="en-US" dirty="0">
              <a:solidFill>
                <a:schemeClr val="accent1">
                  <a:lumMod val="75000"/>
                </a:schemeClr>
              </a:solidFill>
            </a:endParaRPr>
          </a:p>
          <a:p>
            <a:pPr>
              <a:spcBef>
                <a:spcPts val="3600"/>
              </a:spcBef>
              <a:buFont typeface="Wingdings" pitchFamily="2" charset="2"/>
              <a:buChar char="v"/>
            </a:pPr>
            <a:endParaRPr lang="en-US" b="1" i="1" dirty="0">
              <a:solidFill>
                <a:srgbClr val="002060"/>
              </a:solidFill>
            </a:endParaRPr>
          </a:p>
        </p:txBody>
      </p:sp>
    </p:spTree>
    <p:extLst>
      <p:ext uri="{BB962C8B-B14F-4D97-AF65-F5344CB8AC3E}">
        <p14:creationId xmlns:p14="http://schemas.microsoft.com/office/powerpoint/2010/main" val="103919111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514350" indent="-514350">
              <a:buAutoNum type="arabicPeriod"/>
            </a:pPr>
            <a:endParaRPr lang="en-US" dirty="0"/>
          </a:p>
          <a:p>
            <a:pPr marL="0" indent="0">
              <a:buNone/>
            </a:pPr>
            <a:endParaRPr lang="en-US" b="1" dirty="0"/>
          </a:p>
          <a:p>
            <a:pPr marL="514350" indent="400050" algn="r" rtl="1">
              <a:spcBef>
                <a:spcPts val="3600"/>
              </a:spcBef>
              <a:buAutoNum type="arabicPeriod"/>
            </a:pPr>
            <a:r>
              <a:rPr lang="fa-IR" b="1" dirty="0"/>
              <a:t>خطای کل مجاز یا انحراف مجاز </a:t>
            </a:r>
            <a:r>
              <a:rPr lang="en-US" b="1" dirty="0"/>
              <a:t>TEa</a:t>
            </a:r>
            <a:r>
              <a:rPr lang="fa-IR" b="1" dirty="0"/>
              <a:t>، معیار </a:t>
            </a:r>
            <a:r>
              <a:rPr lang="fa-IR" b="1" dirty="0">
                <a:solidFill>
                  <a:srgbClr val="FF0000"/>
                </a:solidFill>
              </a:rPr>
              <a:t>کالا</a:t>
            </a:r>
            <a:r>
              <a:rPr lang="fa-IR" b="1" dirty="0"/>
              <a:t>ی قابل قبول است</a:t>
            </a:r>
          </a:p>
          <a:p>
            <a:pPr marL="514350" indent="400050" algn="r" rtl="1">
              <a:spcBef>
                <a:spcPts val="3600"/>
              </a:spcBef>
              <a:buAutoNum type="arabicPeriod"/>
            </a:pPr>
            <a:r>
              <a:rPr lang="fa-IR" b="1" dirty="0"/>
              <a:t>نرخ نقص مجاز، معیار </a:t>
            </a:r>
            <a:r>
              <a:rPr lang="fa-IR" b="1" dirty="0">
                <a:solidFill>
                  <a:srgbClr val="FF0000"/>
                </a:solidFill>
              </a:rPr>
              <a:t>عملکرد</a:t>
            </a:r>
            <a:r>
              <a:rPr lang="fa-IR" b="1" dirty="0"/>
              <a:t> قابل قبول است</a:t>
            </a:r>
            <a:endParaRPr lang="en-US" dirty="0"/>
          </a:p>
        </p:txBody>
      </p:sp>
      <p:sp>
        <p:nvSpPr>
          <p:cNvPr id="21" name="TextBox 20"/>
          <p:cNvSpPr txBox="1"/>
          <p:nvPr/>
        </p:nvSpPr>
        <p:spPr>
          <a:xfrm>
            <a:off x="4666720" y="3712120"/>
            <a:ext cx="6724357" cy="461665"/>
          </a:xfrm>
          <a:prstGeom prst="rect">
            <a:avLst/>
          </a:prstGeom>
          <a:noFill/>
        </p:spPr>
        <p:txBody>
          <a:bodyPr wrap="square" rtlCol="0">
            <a:spAutoFit/>
          </a:bodyPr>
          <a:lstStyle/>
          <a:p>
            <a:pPr algn="r" rtl="1"/>
            <a:r>
              <a:rPr lang="fa-IR" sz="2400" b="1" i="1" dirty="0">
                <a:solidFill>
                  <a:srgbClr val="0070C0"/>
                </a:solidFill>
              </a:rPr>
              <a:t>شانس به دست آوردن یک </a:t>
            </a:r>
            <a:r>
              <a:rPr lang="fa-IR" sz="2400" b="1" i="1" dirty="0">
                <a:solidFill>
                  <a:srgbClr val="FF0000"/>
                </a:solidFill>
              </a:rPr>
              <a:t>ساچمه سالم </a:t>
            </a:r>
            <a:r>
              <a:rPr lang="fa-IR" sz="2400" b="1" i="1" dirty="0">
                <a:solidFill>
                  <a:srgbClr val="0070C0"/>
                </a:solidFill>
              </a:rPr>
              <a:t>چقدر است؟</a:t>
            </a:r>
            <a:endParaRPr lang="en-US" sz="2400" b="1" i="1" dirty="0">
              <a:solidFill>
                <a:srgbClr val="0070C0"/>
              </a:solidFill>
            </a:endParaRPr>
          </a:p>
        </p:txBody>
      </p:sp>
      <p:sp>
        <p:nvSpPr>
          <p:cNvPr id="20" name="TextBox 19"/>
          <p:cNvSpPr txBox="1"/>
          <p:nvPr/>
        </p:nvSpPr>
        <p:spPr>
          <a:xfrm>
            <a:off x="2423592" y="2670619"/>
            <a:ext cx="2243128" cy="400110"/>
          </a:xfrm>
          <a:prstGeom prst="rect">
            <a:avLst/>
          </a:prstGeom>
          <a:solidFill>
            <a:srgbClr val="FFFF00"/>
          </a:solidFill>
          <a:ln>
            <a:solidFill>
              <a:schemeClr val="tx1"/>
            </a:solidFill>
          </a:ln>
        </p:spPr>
        <p:txBody>
          <a:bodyPr wrap="square" rtlCol="0">
            <a:spAutoFit/>
          </a:bodyPr>
          <a:lstStyle/>
          <a:p>
            <a:pPr algn="ctr"/>
            <a:r>
              <a:rPr lang="fa-IR" sz="2000" b="1" dirty="0">
                <a:solidFill>
                  <a:sysClr val="windowText" lastClr="000000"/>
                </a:solidFill>
              </a:rPr>
              <a:t>نرخ ساچمه ناقص: 2%</a:t>
            </a:r>
            <a:endParaRPr lang="en-US" sz="2000" b="1" dirty="0">
              <a:solidFill>
                <a:sysClr val="windowText" lastClr="000000"/>
              </a:solidFill>
            </a:endParaRPr>
          </a:p>
        </p:txBody>
      </p:sp>
      <p:pic>
        <p:nvPicPr>
          <p:cNvPr id="4" name="Picture 3">
            <a:extLst>
              <a:ext uri="{FF2B5EF4-FFF2-40B4-BE49-F238E27FC236}">
                <a16:creationId xmlns:a16="http://schemas.microsoft.com/office/drawing/2014/main" id="{A2CE6021-3A3E-45F1-8D1C-87430E5951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5267" y="3212884"/>
            <a:ext cx="3519834" cy="3519834"/>
          </a:xfrm>
          <a:prstGeom prst="rect">
            <a:avLst/>
          </a:prstGeom>
        </p:spPr>
      </p:pic>
      <p:sp>
        <p:nvSpPr>
          <p:cNvPr id="9" name="Title 1">
            <a:extLst>
              <a:ext uri="{FF2B5EF4-FFF2-40B4-BE49-F238E27FC236}">
                <a16:creationId xmlns:a16="http://schemas.microsoft.com/office/drawing/2014/main" id="{A69B08A6-161A-41B1-8578-18E2ED5F801F}"/>
              </a:ext>
            </a:extLst>
          </p:cNvPr>
          <p:cNvSpPr>
            <a:spLocks noGrp="1"/>
          </p:cNvSpPr>
          <p:nvPr>
            <p:ph type="title"/>
          </p:nvPr>
        </p:nvSpPr>
        <p:spPr>
          <a:xfrm>
            <a:off x="725905" y="124742"/>
            <a:ext cx="10515600" cy="695065"/>
          </a:xfrm>
        </p:spPr>
        <p:txBody>
          <a:bodyPr>
            <a:normAutofit/>
          </a:bodyPr>
          <a:lstStyle/>
          <a:p>
            <a:pPr algn="r" rtl="1"/>
            <a:r>
              <a:rPr lang="fa-IR" sz="3600" b="1" dirty="0">
                <a:ln>
                  <a:solidFill>
                    <a:schemeClr val="tx1">
                      <a:lumMod val="95000"/>
                      <a:lumOff val="5000"/>
                    </a:schemeClr>
                  </a:solidFill>
                </a:ln>
                <a:solidFill>
                  <a:srgbClr val="00B0F0"/>
                </a:solidFill>
              </a:rPr>
              <a:t>کیفیت محصول </a:t>
            </a:r>
            <a:r>
              <a:rPr lang="fa-IR" sz="3600" dirty="0"/>
              <a:t>در مقابل </a:t>
            </a:r>
            <a:r>
              <a:rPr lang="fa-IR" sz="3600" b="1" dirty="0">
                <a:ln>
                  <a:solidFill>
                    <a:schemeClr val="tx1">
                      <a:lumMod val="95000"/>
                      <a:lumOff val="5000"/>
                    </a:schemeClr>
                  </a:solidFill>
                </a:ln>
                <a:solidFill>
                  <a:srgbClr val="00B0F0"/>
                </a:solidFill>
              </a:rPr>
              <a:t>کیفیت</a:t>
            </a:r>
            <a:r>
              <a:rPr lang="fa-IR" sz="3600" dirty="0">
                <a:ln>
                  <a:solidFill>
                    <a:schemeClr val="tx1">
                      <a:lumMod val="95000"/>
                      <a:lumOff val="5000"/>
                    </a:schemeClr>
                  </a:solidFill>
                </a:ln>
              </a:rPr>
              <a:t> </a:t>
            </a:r>
            <a:r>
              <a:rPr lang="fa-IR" sz="3600" b="1" dirty="0">
                <a:ln>
                  <a:solidFill>
                    <a:schemeClr val="tx1">
                      <a:lumMod val="95000"/>
                      <a:lumOff val="5000"/>
                    </a:schemeClr>
                  </a:solidFill>
                </a:ln>
                <a:solidFill>
                  <a:srgbClr val="00B0F0"/>
                </a:solidFill>
              </a:rPr>
              <a:t>عملکرد</a:t>
            </a:r>
            <a:endParaRPr lang="en-US" sz="3600" b="1" dirty="0">
              <a:ln>
                <a:solidFill>
                  <a:schemeClr val="tx1">
                    <a:lumMod val="95000"/>
                    <a:lumOff val="5000"/>
                  </a:schemeClr>
                </a:solidFill>
              </a:ln>
              <a:solidFill>
                <a:srgbClr val="00B0F0"/>
              </a:solidFill>
            </a:endParaRPr>
          </a:p>
        </p:txBody>
      </p:sp>
      <p:sp>
        <p:nvSpPr>
          <p:cNvPr id="11" name="TextBox 10">
            <a:extLst>
              <a:ext uri="{FF2B5EF4-FFF2-40B4-BE49-F238E27FC236}">
                <a16:creationId xmlns:a16="http://schemas.microsoft.com/office/drawing/2014/main" id="{E94786C7-11D9-48A2-BCE8-4C76374B4F01}"/>
              </a:ext>
            </a:extLst>
          </p:cNvPr>
          <p:cNvSpPr txBox="1"/>
          <p:nvPr/>
        </p:nvSpPr>
        <p:spPr>
          <a:xfrm>
            <a:off x="6288258" y="4131817"/>
            <a:ext cx="1347972" cy="400110"/>
          </a:xfrm>
          <a:prstGeom prst="rect">
            <a:avLst/>
          </a:prstGeom>
          <a:solidFill>
            <a:srgbClr val="FFFF00"/>
          </a:solidFill>
          <a:ln>
            <a:solidFill>
              <a:schemeClr val="tx1"/>
            </a:solidFill>
          </a:ln>
        </p:spPr>
        <p:txBody>
          <a:bodyPr wrap="square" rtlCol="0">
            <a:spAutoFit/>
          </a:bodyPr>
          <a:lstStyle/>
          <a:p>
            <a:pPr algn="ctr"/>
            <a:r>
              <a:rPr lang="fa-IR" sz="2000" b="1" dirty="0">
                <a:solidFill>
                  <a:sysClr val="windowText" lastClr="000000"/>
                </a:solidFill>
              </a:rPr>
              <a:t>98%</a:t>
            </a:r>
            <a:endParaRPr lang="en-US" sz="2000" b="1" dirty="0">
              <a:solidFill>
                <a:sysClr val="windowText" lastClr="000000"/>
              </a:solidFill>
            </a:endParaRPr>
          </a:p>
        </p:txBody>
      </p:sp>
    </p:spTree>
    <p:extLst>
      <p:ext uri="{BB962C8B-B14F-4D97-AF65-F5344CB8AC3E}">
        <p14:creationId xmlns:p14="http://schemas.microsoft.com/office/powerpoint/2010/main" val="5297586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500"/>
                                        <p:tgtEl>
                                          <p:spTgt spid="20"/>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80">
                                          <p:stCondLst>
                                            <p:cond delay="0"/>
                                          </p:stCondLst>
                                        </p:cTn>
                                        <p:tgtEl>
                                          <p:spTgt spid="21"/>
                                        </p:tgtEl>
                                      </p:cBhvr>
                                    </p:animEffect>
                                    <p:anim calcmode="lin" valueType="num">
                                      <p:cBhvr>
                                        <p:cTn id="17"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2" dur="26">
                                          <p:stCondLst>
                                            <p:cond delay="650"/>
                                          </p:stCondLst>
                                        </p:cTn>
                                        <p:tgtEl>
                                          <p:spTgt spid="21"/>
                                        </p:tgtEl>
                                      </p:cBhvr>
                                      <p:to x="100000" y="60000"/>
                                    </p:animScale>
                                    <p:animScale>
                                      <p:cBhvr>
                                        <p:cTn id="23" dur="166" decel="50000">
                                          <p:stCondLst>
                                            <p:cond delay="676"/>
                                          </p:stCondLst>
                                        </p:cTn>
                                        <p:tgtEl>
                                          <p:spTgt spid="21"/>
                                        </p:tgtEl>
                                      </p:cBhvr>
                                      <p:to x="100000" y="100000"/>
                                    </p:animScale>
                                    <p:animScale>
                                      <p:cBhvr>
                                        <p:cTn id="24" dur="26">
                                          <p:stCondLst>
                                            <p:cond delay="1312"/>
                                          </p:stCondLst>
                                        </p:cTn>
                                        <p:tgtEl>
                                          <p:spTgt spid="21"/>
                                        </p:tgtEl>
                                      </p:cBhvr>
                                      <p:to x="100000" y="80000"/>
                                    </p:animScale>
                                    <p:animScale>
                                      <p:cBhvr>
                                        <p:cTn id="25" dur="166" decel="50000">
                                          <p:stCondLst>
                                            <p:cond delay="1338"/>
                                          </p:stCondLst>
                                        </p:cTn>
                                        <p:tgtEl>
                                          <p:spTgt spid="21"/>
                                        </p:tgtEl>
                                      </p:cBhvr>
                                      <p:to x="100000" y="100000"/>
                                    </p:animScale>
                                    <p:animScale>
                                      <p:cBhvr>
                                        <p:cTn id="26" dur="26">
                                          <p:stCondLst>
                                            <p:cond delay="1642"/>
                                          </p:stCondLst>
                                        </p:cTn>
                                        <p:tgtEl>
                                          <p:spTgt spid="21"/>
                                        </p:tgtEl>
                                      </p:cBhvr>
                                      <p:to x="100000" y="90000"/>
                                    </p:animScale>
                                    <p:animScale>
                                      <p:cBhvr>
                                        <p:cTn id="27" dur="166" decel="50000">
                                          <p:stCondLst>
                                            <p:cond delay="1668"/>
                                          </p:stCondLst>
                                        </p:cTn>
                                        <p:tgtEl>
                                          <p:spTgt spid="21"/>
                                        </p:tgtEl>
                                      </p:cBhvr>
                                      <p:to x="100000" y="100000"/>
                                    </p:animScale>
                                    <p:animScale>
                                      <p:cBhvr>
                                        <p:cTn id="28" dur="26">
                                          <p:stCondLst>
                                            <p:cond delay="1808"/>
                                          </p:stCondLst>
                                        </p:cTn>
                                        <p:tgtEl>
                                          <p:spTgt spid="21"/>
                                        </p:tgtEl>
                                      </p:cBhvr>
                                      <p:to x="100000" y="95000"/>
                                    </p:animScale>
                                    <p:animScale>
                                      <p:cBhvr>
                                        <p:cTn id="29" dur="166" decel="50000">
                                          <p:stCondLst>
                                            <p:cond delay="1834"/>
                                          </p:stCondLst>
                                        </p:cTn>
                                        <p:tgtEl>
                                          <p:spTgt spid="21"/>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514350" indent="-514350">
              <a:buAutoNum type="arabicPeriod"/>
            </a:pPr>
            <a:endParaRPr lang="en-US" dirty="0"/>
          </a:p>
          <a:p>
            <a:pPr marL="0" indent="0">
              <a:buNone/>
            </a:pPr>
            <a:endParaRPr lang="en-US" b="1" dirty="0"/>
          </a:p>
          <a:p>
            <a:pPr marL="514350" indent="400050" algn="r" rtl="1">
              <a:spcBef>
                <a:spcPts val="3600"/>
              </a:spcBef>
              <a:buAutoNum type="arabicPeriod"/>
            </a:pPr>
            <a:r>
              <a:rPr lang="fa-IR" b="1" dirty="0"/>
              <a:t>خطای کل مجاز یا انحراف مجاز، معیار کالای قابل قبول است.</a:t>
            </a:r>
          </a:p>
          <a:p>
            <a:pPr marL="514350" indent="400050" algn="r" rtl="1">
              <a:spcBef>
                <a:spcPts val="3600"/>
              </a:spcBef>
              <a:buAutoNum type="arabicPeriod"/>
            </a:pPr>
            <a:r>
              <a:rPr lang="fa-IR" b="1" dirty="0"/>
              <a:t>نرخ نقص مجاز، معیار عملکرد قابل قبول است.</a:t>
            </a:r>
            <a:endParaRPr lang="en-US" dirty="0"/>
          </a:p>
        </p:txBody>
      </p:sp>
      <p:sp>
        <p:nvSpPr>
          <p:cNvPr id="20" name="TextBox 19"/>
          <p:cNvSpPr txBox="1"/>
          <p:nvPr/>
        </p:nvSpPr>
        <p:spPr>
          <a:xfrm>
            <a:off x="2423592" y="2670619"/>
            <a:ext cx="2243128" cy="400110"/>
          </a:xfrm>
          <a:prstGeom prst="rect">
            <a:avLst/>
          </a:prstGeom>
          <a:solidFill>
            <a:srgbClr val="FFFF00"/>
          </a:solidFill>
          <a:ln>
            <a:solidFill>
              <a:schemeClr val="tx1"/>
            </a:solidFill>
          </a:ln>
        </p:spPr>
        <p:txBody>
          <a:bodyPr wrap="square" rtlCol="0">
            <a:spAutoFit/>
          </a:bodyPr>
          <a:lstStyle/>
          <a:p>
            <a:pPr algn="ctr" rtl="1"/>
            <a:r>
              <a:rPr lang="fa-IR" sz="2000" b="1" dirty="0">
                <a:solidFill>
                  <a:sysClr val="windowText" lastClr="000000"/>
                </a:solidFill>
              </a:rPr>
              <a:t>نرخ </a:t>
            </a:r>
            <a:r>
              <a:rPr lang="en-US" sz="2000" b="1" dirty="0">
                <a:solidFill>
                  <a:sysClr val="windowText" lastClr="000000"/>
                </a:solidFill>
              </a:rPr>
              <a:t>A1C</a:t>
            </a:r>
            <a:r>
              <a:rPr lang="fa-IR" sz="2000" b="1" dirty="0">
                <a:solidFill>
                  <a:sysClr val="windowText" lastClr="000000"/>
                </a:solidFill>
              </a:rPr>
              <a:t> نادرست: 2%</a:t>
            </a:r>
            <a:endParaRPr lang="en-US" sz="2000" b="1" dirty="0">
              <a:solidFill>
                <a:sysClr val="windowText" lastClr="000000"/>
              </a:solidFill>
            </a:endParaRPr>
          </a:p>
        </p:txBody>
      </p:sp>
      <p:pic>
        <p:nvPicPr>
          <p:cNvPr id="9" name="Picture 8">
            <a:extLst>
              <a:ext uri="{FF2B5EF4-FFF2-40B4-BE49-F238E27FC236}">
                <a16:creationId xmlns:a16="http://schemas.microsoft.com/office/drawing/2014/main" id="{6F030F86-B661-4A83-9F47-857083005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137199" y="3212884"/>
            <a:ext cx="5289368" cy="3519834"/>
          </a:xfrm>
          <a:prstGeom prst="rect">
            <a:avLst/>
          </a:prstGeom>
        </p:spPr>
      </p:pic>
      <p:sp>
        <p:nvSpPr>
          <p:cNvPr id="7" name="TextBox 6">
            <a:extLst>
              <a:ext uri="{FF2B5EF4-FFF2-40B4-BE49-F238E27FC236}">
                <a16:creationId xmlns:a16="http://schemas.microsoft.com/office/drawing/2014/main" id="{0669723A-AF11-4B1C-A6A8-C24CDC0D89C9}"/>
              </a:ext>
            </a:extLst>
          </p:cNvPr>
          <p:cNvSpPr txBox="1"/>
          <p:nvPr/>
        </p:nvSpPr>
        <p:spPr>
          <a:xfrm>
            <a:off x="4988181" y="3712120"/>
            <a:ext cx="6724357" cy="461665"/>
          </a:xfrm>
          <a:prstGeom prst="rect">
            <a:avLst/>
          </a:prstGeom>
          <a:noFill/>
        </p:spPr>
        <p:txBody>
          <a:bodyPr wrap="square" rtlCol="0">
            <a:spAutoFit/>
          </a:bodyPr>
          <a:lstStyle/>
          <a:p>
            <a:pPr algn="r" rtl="1"/>
            <a:r>
              <a:rPr lang="fa-IR" sz="2400" b="1" i="1" dirty="0">
                <a:solidFill>
                  <a:srgbClr val="0070C0"/>
                </a:solidFill>
              </a:rPr>
              <a:t>شانس به دست آوردن یک </a:t>
            </a:r>
            <a:r>
              <a:rPr lang="fa-IR" sz="2400" b="1" i="1" dirty="0">
                <a:solidFill>
                  <a:srgbClr val="FF0000"/>
                </a:solidFill>
              </a:rPr>
              <a:t>جواب درست </a:t>
            </a:r>
            <a:r>
              <a:rPr lang="fa-IR" sz="2400" b="1" i="1" dirty="0">
                <a:solidFill>
                  <a:srgbClr val="0070C0"/>
                </a:solidFill>
              </a:rPr>
              <a:t>چقدر است؟</a:t>
            </a:r>
            <a:endParaRPr lang="en-US" sz="2400" b="1" i="1" dirty="0">
              <a:solidFill>
                <a:srgbClr val="0070C0"/>
              </a:solidFill>
            </a:endParaRPr>
          </a:p>
        </p:txBody>
      </p:sp>
      <p:sp>
        <p:nvSpPr>
          <p:cNvPr id="11" name="Title 1">
            <a:extLst>
              <a:ext uri="{FF2B5EF4-FFF2-40B4-BE49-F238E27FC236}">
                <a16:creationId xmlns:a16="http://schemas.microsoft.com/office/drawing/2014/main" id="{F475EF1D-1232-4725-9FB4-04F1BDD042DA}"/>
              </a:ext>
            </a:extLst>
          </p:cNvPr>
          <p:cNvSpPr>
            <a:spLocks noGrp="1"/>
          </p:cNvSpPr>
          <p:nvPr>
            <p:ph type="title"/>
          </p:nvPr>
        </p:nvSpPr>
        <p:spPr>
          <a:xfrm>
            <a:off x="725905" y="124742"/>
            <a:ext cx="10515600" cy="695065"/>
          </a:xfrm>
        </p:spPr>
        <p:txBody>
          <a:bodyPr>
            <a:normAutofit/>
          </a:bodyPr>
          <a:lstStyle/>
          <a:p>
            <a:pPr algn="r" rtl="1"/>
            <a:r>
              <a:rPr lang="fa-IR" sz="3600" b="1" dirty="0">
                <a:ln>
                  <a:solidFill>
                    <a:schemeClr val="tx1">
                      <a:lumMod val="95000"/>
                      <a:lumOff val="5000"/>
                    </a:schemeClr>
                  </a:solidFill>
                </a:ln>
                <a:solidFill>
                  <a:srgbClr val="00B0F0"/>
                </a:solidFill>
              </a:rPr>
              <a:t>کیفیت محصول </a:t>
            </a:r>
            <a:r>
              <a:rPr lang="fa-IR" sz="3600" dirty="0"/>
              <a:t>در مقابل </a:t>
            </a:r>
            <a:r>
              <a:rPr lang="fa-IR" sz="3600" b="1" dirty="0">
                <a:ln>
                  <a:solidFill>
                    <a:schemeClr val="tx1">
                      <a:lumMod val="95000"/>
                      <a:lumOff val="5000"/>
                    </a:schemeClr>
                  </a:solidFill>
                </a:ln>
                <a:solidFill>
                  <a:srgbClr val="00B0F0"/>
                </a:solidFill>
              </a:rPr>
              <a:t>کیفیت</a:t>
            </a:r>
            <a:r>
              <a:rPr lang="fa-IR" sz="3600" dirty="0">
                <a:ln>
                  <a:solidFill>
                    <a:schemeClr val="tx1">
                      <a:lumMod val="95000"/>
                      <a:lumOff val="5000"/>
                    </a:schemeClr>
                  </a:solidFill>
                </a:ln>
              </a:rPr>
              <a:t> </a:t>
            </a:r>
            <a:r>
              <a:rPr lang="fa-IR" sz="3600" b="1" dirty="0">
                <a:ln>
                  <a:solidFill>
                    <a:schemeClr val="tx1">
                      <a:lumMod val="95000"/>
                      <a:lumOff val="5000"/>
                    </a:schemeClr>
                  </a:solidFill>
                </a:ln>
                <a:solidFill>
                  <a:srgbClr val="00B0F0"/>
                </a:solidFill>
              </a:rPr>
              <a:t>عملکرد</a:t>
            </a:r>
            <a:endParaRPr lang="en-US" sz="3600" b="1" dirty="0">
              <a:ln>
                <a:solidFill>
                  <a:schemeClr val="tx1">
                    <a:lumMod val="95000"/>
                    <a:lumOff val="5000"/>
                  </a:schemeClr>
                </a:solidFill>
              </a:ln>
              <a:solidFill>
                <a:srgbClr val="00B0F0"/>
              </a:solidFill>
            </a:endParaRPr>
          </a:p>
        </p:txBody>
      </p:sp>
    </p:spTree>
    <p:extLst>
      <p:ext uri="{BB962C8B-B14F-4D97-AF65-F5344CB8AC3E}">
        <p14:creationId xmlns:p14="http://schemas.microsoft.com/office/powerpoint/2010/main" val="3878472404"/>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12527D61-F1FD-426E-8EEE-E8EDF937DFDC}"/>
              </a:ext>
            </a:extLst>
          </p:cNvPr>
          <p:cNvSpPr txBox="1"/>
          <p:nvPr/>
        </p:nvSpPr>
        <p:spPr>
          <a:xfrm>
            <a:off x="1983546" y="253219"/>
            <a:ext cx="9566030" cy="1600438"/>
          </a:xfrm>
          <a:prstGeom prst="rect">
            <a:avLst/>
          </a:prstGeom>
          <a:noFill/>
        </p:spPr>
        <p:txBody>
          <a:bodyPr wrap="square" rtlCol="1">
            <a:spAutoFit/>
          </a:bodyPr>
          <a:lstStyle/>
          <a:p>
            <a:pPr algn="r" rtl="1"/>
            <a:r>
              <a:rPr lang="fa-IR" sz="2800" b="1" dirty="0">
                <a:solidFill>
                  <a:srgbClr val="0070C0"/>
                </a:solidFill>
              </a:rPr>
              <a:t>مثال: تکرار سنجش </a:t>
            </a:r>
            <a:r>
              <a:rPr lang="fa-IR" sz="2800" b="1" dirty="0" err="1">
                <a:solidFill>
                  <a:srgbClr val="0070C0"/>
                </a:solidFill>
              </a:rPr>
              <a:t>کراتینین</a:t>
            </a:r>
            <a:endParaRPr lang="fa-IR" sz="2800" b="1" dirty="0">
              <a:solidFill>
                <a:srgbClr val="0070C0"/>
              </a:solidFill>
            </a:endParaRPr>
          </a:p>
          <a:p>
            <a:pPr marL="342900" indent="-342900" algn="r" rtl="1">
              <a:spcBef>
                <a:spcPts val="1200"/>
              </a:spcBef>
              <a:spcAft>
                <a:spcPts val="1200"/>
              </a:spcAft>
              <a:buFont typeface="Courier New" panose="02070309020205020404" pitchFamily="49" charset="0"/>
              <a:buChar char="o"/>
            </a:pPr>
            <a:r>
              <a:rPr lang="fa-IR" sz="2000" b="1" dirty="0"/>
              <a:t>مقدار هدف: </a:t>
            </a:r>
            <a:r>
              <a:rPr lang="en-US" sz="2000" b="1" dirty="0">
                <a:solidFill>
                  <a:srgbClr val="FF0000"/>
                </a:solidFill>
              </a:rPr>
              <a:t>0.50</a:t>
            </a:r>
            <a:r>
              <a:rPr lang="en-US" sz="2000" b="1" dirty="0">
                <a:solidFill>
                  <a:srgbClr val="0070C0"/>
                </a:solidFill>
              </a:rPr>
              <a:t> </a:t>
            </a:r>
            <a:r>
              <a:rPr lang="en-US" sz="2000" b="1" dirty="0"/>
              <a:t>mg/dL</a:t>
            </a:r>
            <a:endParaRPr lang="fa-IR" sz="2000" b="1" dirty="0"/>
          </a:p>
          <a:p>
            <a:pPr marL="342900" indent="-342900" algn="r" rtl="1">
              <a:spcBef>
                <a:spcPts val="1200"/>
              </a:spcBef>
              <a:spcAft>
                <a:spcPts val="1200"/>
              </a:spcAft>
              <a:buFont typeface="Courier New" panose="02070309020205020404" pitchFamily="49" charset="0"/>
              <a:buChar char="o"/>
            </a:pPr>
            <a:r>
              <a:rPr lang="fa-IR" sz="2000" b="1" dirty="0"/>
              <a:t>خطای مجاز: </a:t>
            </a:r>
            <a:r>
              <a:rPr lang="en-US" sz="2000" b="1" dirty="0">
                <a:solidFill>
                  <a:srgbClr val="FF0000"/>
                </a:solidFill>
              </a:rPr>
              <a:t>±0.08 </a:t>
            </a:r>
            <a:r>
              <a:rPr lang="en-US" sz="2000" b="1" dirty="0"/>
              <a:t>mg/dL</a:t>
            </a:r>
            <a:endParaRPr lang="fa-IR" sz="2000" b="1" dirty="0"/>
          </a:p>
        </p:txBody>
      </p:sp>
      <p:sp>
        <p:nvSpPr>
          <p:cNvPr id="2" name="TextBox 1">
            <a:extLst>
              <a:ext uri="{FF2B5EF4-FFF2-40B4-BE49-F238E27FC236}">
                <a16:creationId xmlns:a16="http://schemas.microsoft.com/office/drawing/2014/main" id="{615B123A-3B73-4B83-A5B7-5B865F4F61C1}"/>
              </a:ext>
            </a:extLst>
          </p:cNvPr>
          <p:cNvSpPr txBox="1"/>
          <p:nvPr/>
        </p:nvSpPr>
        <p:spPr>
          <a:xfrm>
            <a:off x="3727939" y="815925"/>
            <a:ext cx="4360983" cy="5449056"/>
          </a:xfrm>
          <a:prstGeom prst="rect">
            <a:avLst/>
          </a:prstGeom>
          <a:noFill/>
        </p:spPr>
        <p:txBody>
          <a:bodyPr wrap="square" rtlCol="1">
            <a:spAutoFit/>
          </a:bodyPr>
          <a:lstStyle/>
          <a:p>
            <a:pPr>
              <a:lnSpc>
                <a:spcPct val="150000"/>
              </a:lnSpc>
            </a:pPr>
            <a:r>
              <a:rPr lang="fa-IR" b="1" dirty="0"/>
              <a:t>	0.41	0.47	0.52	0.55	0.56	0.54	0.55	0.51	0.56	0.59	0.52	0.55	0.54	0.52	0.59	0.61	0.55	0.59	0.58	0.49	0.53	0.42	0.49	0.52	0.56	 0.41	0.47	0.52	0.55	0.56	0.54	0.55	0.51	0.56	0.59 	0.55	0.54	0.52	0.59	0.61	0.55	0.59	0.58	0.49	0.53	0.42	0.49	0.52	0.56</a:t>
            </a:r>
            <a:r>
              <a:rPr lang="en-US" b="1" dirty="0"/>
              <a:t>	0.58	0.61	0.53</a:t>
            </a:r>
            <a:endParaRPr lang="fa-IR" b="1" dirty="0"/>
          </a:p>
        </p:txBody>
      </p:sp>
      <p:sp>
        <p:nvSpPr>
          <p:cNvPr id="8" name="Rectangle 7">
            <a:extLst>
              <a:ext uri="{FF2B5EF4-FFF2-40B4-BE49-F238E27FC236}">
                <a16:creationId xmlns:a16="http://schemas.microsoft.com/office/drawing/2014/main" id="{D7812F83-8C7C-40F2-AB0F-BFDF4224ABDF}"/>
              </a:ext>
            </a:extLst>
          </p:cNvPr>
          <p:cNvSpPr/>
          <p:nvPr/>
        </p:nvSpPr>
        <p:spPr>
          <a:xfrm>
            <a:off x="4600135" y="795375"/>
            <a:ext cx="576776" cy="54696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8">
            <a:extLst>
              <a:ext uri="{FF2B5EF4-FFF2-40B4-BE49-F238E27FC236}">
                <a16:creationId xmlns:a16="http://schemas.microsoft.com/office/drawing/2014/main" id="{DDC70C32-229B-445F-9143-E65555369104}"/>
              </a:ext>
            </a:extLst>
          </p:cNvPr>
          <p:cNvSpPr/>
          <p:nvPr/>
        </p:nvSpPr>
        <p:spPr>
          <a:xfrm>
            <a:off x="5648178" y="815925"/>
            <a:ext cx="576776" cy="5428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a:extLst>
              <a:ext uri="{FF2B5EF4-FFF2-40B4-BE49-F238E27FC236}">
                <a16:creationId xmlns:a16="http://schemas.microsoft.com/office/drawing/2014/main" id="{8C3E48B6-B951-4F02-8163-41A8EA692739}"/>
              </a:ext>
            </a:extLst>
          </p:cNvPr>
          <p:cNvSpPr/>
          <p:nvPr/>
        </p:nvSpPr>
        <p:spPr>
          <a:xfrm>
            <a:off x="6520374" y="815925"/>
            <a:ext cx="576776" cy="54285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a:extLst>
              <a:ext uri="{FF2B5EF4-FFF2-40B4-BE49-F238E27FC236}">
                <a16:creationId xmlns:a16="http://schemas.microsoft.com/office/drawing/2014/main" id="{9431F189-9EFE-407B-8E44-116F2A043B18}"/>
              </a:ext>
            </a:extLst>
          </p:cNvPr>
          <p:cNvSpPr/>
          <p:nvPr/>
        </p:nvSpPr>
        <p:spPr>
          <a:xfrm>
            <a:off x="7385534" y="960393"/>
            <a:ext cx="576776" cy="5284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33746734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0"/>
                                        <p:tgtEl>
                                          <p:spTgt spid="8"/>
                                        </p:tgtEl>
                                      </p:cBhvr>
                                    </p:animEffect>
                                    <p:set>
                                      <p:cBhvr>
                                        <p:cTn id="7" dur="1" fill="hold">
                                          <p:stCondLst>
                                            <p:cond delay="49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childTnLst>
                          </p:cTn>
                        </p:par>
                        <p:par>
                          <p:cTn id="13" fill="hold">
                            <p:stCondLst>
                              <p:cond delay="500"/>
                            </p:stCondLst>
                            <p:childTnLst>
                              <p:par>
                                <p:cTn id="14" presetID="22" presetClass="exit" presetSubtype="1" fill="hold" grpId="0" nodeType="afterEffect">
                                  <p:stCondLst>
                                    <p:cond delay="0"/>
                                  </p:stCondLst>
                                  <p:childTnLst>
                                    <p:animEffect transition="out" filter="wipe(up)">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childTnLst>
                          </p:cTn>
                        </p:par>
                        <p:par>
                          <p:cTn id="17" fill="hold">
                            <p:stCondLst>
                              <p:cond delay="1000"/>
                            </p:stCondLst>
                            <p:childTnLst>
                              <p:par>
                                <p:cTn id="18" presetID="22" presetClass="exit" presetSubtype="1" fill="hold" grpId="0" nodeType="afterEffect">
                                  <p:stCondLst>
                                    <p:cond delay="0"/>
                                  </p:stCondLst>
                                  <p:childTnLst>
                                    <p:animEffect transition="out" filter="wipe(up)">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1127448" y="942536"/>
            <a:ext cx="8748779"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7" y="2826286"/>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415480" y="980728"/>
            <a:ext cx="8352928" cy="428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070163" y="1477108"/>
            <a:ext cx="17725" cy="39889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8137F4B-4E5E-4406-A76F-58CE712A2231}"/>
              </a:ext>
            </a:extLst>
          </p:cNvPr>
          <p:cNvSpPr txBox="1"/>
          <p:nvPr/>
        </p:nvSpPr>
        <p:spPr>
          <a:xfrm>
            <a:off x="4458820" y="980728"/>
            <a:ext cx="1205132" cy="646331"/>
          </a:xfrm>
          <a:prstGeom prst="rect">
            <a:avLst/>
          </a:prstGeom>
          <a:solidFill>
            <a:srgbClr val="00B050"/>
          </a:solidFill>
        </p:spPr>
        <p:txBody>
          <a:bodyPr wrap="square" rtlCol="1">
            <a:spAutoFit/>
          </a:bodyPr>
          <a:lstStyle/>
          <a:p>
            <a:pPr algn="ctr"/>
            <a:r>
              <a:rPr lang="en-US" b="1" dirty="0">
                <a:solidFill>
                  <a:schemeClr val="bg1"/>
                </a:solidFill>
              </a:rPr>
              <a:t>Target</a:t>
            </a:r>
          </a:p>
          <a:p>
            <a:pPr algn="ctr"/>
            <a:r>
              <a:rPr lang="en-US" b="1" dirty="0">
                <a:solidFill>
                  <a:schemeClr val="bg1"/>
                </a:solidFill>
              </a:rPr>
              <a:t>0.50</a:t>
            </a:r>
            <a:endParaRPr lang="fa-IR" b="1" dirty="0">
              <a:solidFill>
                <a:schemeClr val="bg1"/>
              </a:solidFill>
            </a:endParaRPr>
          </a:p>
        </p:txBody>
      </p: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6960096"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143672"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191020" y="1943968"/>
            <a:ext cx="3769076" cy="335724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7" name="TextBox 16">
            <a:extLst>
              <a:ext uri="{FF2B5EF4-FFF2-40B4-BE49-F238E27FC236}">
                <a16:creationId xmlns:a16="http://schemas.microsoft.com/office/drawing/2014/main" id="{9690844A-79FA-42D8-A455-1F12DC61A2B7}"/>
              </a:ext>
            </a:extLst>
          </p:cNvPr>
          <p:cNvSpPr txBox="1"/>
          <p:nvPr/>
        </p:nvSpPr>
        <p:spPr>
          <a:xfrm>
            <a:off x="2765404" y="1095248"/>
            <a:ext cx="800865" cy="369332"/>
          </a:xfrm>
          <a:prstGeom prst="rect">
            <a:avLst/>
          </a:prstGeom>
          <a:solidFill>
            <a:srgbClr val="FF0000"/>
          </a:solidFill>
        </p:spPr>
        <p:txBody>
          <a:bodyPr wrap="square" rtlCol="1">
            <a:spAutoFit/>
          </a:bodyPr>
          <a:lstStyle/>
          <a:p>
            <a:pPr algn="ctr"/>
            <a:r>
              <a:rPr lang="en-US" b="1" dirty="0">
                <a:solidFill>
                  <a:schemeClr val="bg1"/>
                </a:solidFill>
              </a:rPr>
              <a:t>0.42</a:t>
            </a:r>
            <a:endParaRPr lang="fa-IR" b="1" dirty="0">
              <a:solidFill>
                <a:schemeClr val="bg1"/>
              </a:solidFill>
            </a:endParaRPr>
          </a:p>
        </p:txBody>
      </p:sp>
      <p:sp>
        <p:nvSpPr>
          <p:cNvPr id="18" name="TextBox 17">
            <a:extLst>
              <a:ext uri="{FF2B5EF4-FFF2-40B4-BE49-F238E27FC236}">
                <a16:creationId xmlns:a16="http://schemas.microsoft.com/office/drawing/2014/main" id="{7003E846-6B2B-4013-97D9-539D8CBABB8A}"/>
              </a:ext>
            </a:extLst>
          </p:cNvPr>
          <p:cNvSpPr txBox="1"/>
          <p:nvPr/>
        </p:nvSpPr>
        <p:spPr>
          <a:xfrm>
            <a:off x="6591279" y="1115452"/>
            <a:ext cx="800865" cy="369332"/>
          </a:xfrm>
          <a:prstGeom prst="rect">
            <a:avLst/>
          </a:prstGeom>
          <a:solidFill>
            <a:srgbClr val="FF0000"/>
          </a:solidFill>
        </p:spPr>
        <p:txBody>
          <a:bodyPr wrap="square" rtlCol="1">
            <a:spAutoFit/>
          </a:bodyPr>
          <a:lstStyle/>
          <a:p>
            <a:pPr algn="ctr"/>
            <a:r>
              <a:rPr lang="en-US" b="1" dirty="0">
                <a:solidFill>
                  <a:schemeClr val="bg1"/>
                </a:solidFill>
              </a:rPr>
              <a:t>0.58</a:t>
            </a:r>
            <a:endParaRPr lang="fa-IR" b="1" dirty="0">
              <a:solidFill>
                <a:schemeClr val="bg1"/>
              </a:solidFill>
            </a:endParaRPr>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2744760" y="2241879"/>
            <a:ext cx="4863408" cy="3059329"/>
          </a:xfrm>
          <a:prstGeom prst="rect">
            <a:avLst/>
          </a:prstGeom>
        </p:spPr>
      </p:pic>
      <p:cxnSp>
        <p:nvCxnSpPr>
          <p:cNvPr id="7" name="Straight Connector 6">
            <a:extLst>
              <a:ext uri="{FF2B5EF4-FFF2-40B4-BE49-F238E27FC236}">
                <a16:creationId xmlns:a16="http://schemas.microsoft.com/office/drawing/2014/main" id="{F3E29C87-725B-418D-B353-2B00E29B1C80}"/>
              </a:ext>
            </a:extLst>
          </p:cNvPr>
          <p:cNvCxnSpPr/>
          <p:nvPr/>
        </p:nvCxnSpPr>
        <p:spPr>
          <a:xfrm>
            <a:off x="5303912" y="2132856"/>
            <a:ext cx="0" cy="329184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6C4C287-9A4C-4217-B8DE-45762F1D4BFF}"/>
              </a:ext>
            </a:extLst>
          </p:cNvPr>
          <p:cNvSpPr txBox="1"/>
          <p:nvPr/>
        </p:nvSpPr>
        <p:spPr>
          <a:xfrm>
            <a:off x="5015880" y="1835532"/>
            <a:ext cx="919536" cy="369332"/>
          </a:xfrm>
          <a:prstGeom prst="rect">
            <a:avLst/>
          </a:prstGeom>
          <a:noFill/>
        </p:spPr>
        <p:txBody>
          <a:bodyPr wrap="square" rtlCol="1">
            <a:spAutoFit/>
          </a:bodyPr>
          <a:lstStyle/>
          <a:p>
            <a:r>
              <a:rPr lang="en-US" b="1" dirty="0"/>
              <a:t>Mean</a:t>
            </a:r>
            <a:endParaRPr lang="fa-IR" b="1" dirty="0"/>
          </a:p>
        </p:txBody>
      </p:sp>
    </p:spTree>
    <p:extLst>
      <p:ext uri="{BB962C8B-B14F-4D97-AF65-F5344CB8AC3E}">
        <p14:creationId xmlns:p14="http://schemas.microsoft.com/office/powerpoint/2010/main" val="647318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up)">
                                      <p:cBhvr>
                                        <p:cTn id="10" dur="500"/>
                                        <p:tgtEl>
                                          <p:spTgt spid="1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wipe(up)">
                                      <p:cBhvr>
                                        <p:cTn id="13" dur="500"/>
                                        <p:tgtEl>
                                          <p:spTgt spid="18"/>
                                        </p:tgtEl>
                                      </p:cBhvr>
                                    </p:animEffect>
                                  </p:childTnLst>
                                </p:cTn>
                              </p:par>
                              <p:par>
                                <p:cTn id="14" presetID="22" presetClass="entr" presetSubtype="1"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up)">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par>
                          <p:cTn id="27" fill="hold">
                            <p:stCondLst>
                              <p:cond delay="500"/>
                            </p:stCondLst>
                            <p:childTnLst>
                              <p:par>
                                <p:cTn id="28" presetID="22" presetClass="entr" presetSubtype="1"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1000"/>
                            </p:stCondLst>
                            <p:childTnLst>
                              <p:par>
                                <p:cTn id="32" presetID="22" presetClass="entr" presetSubtype="1"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up)">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8" grpId="0" animBg="1"/>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003925" y="2362200"/>
            <a:ext cx="184150" cy="1200150"/>
          </a:xfrm>
          <a:prstGeom prst="rect">
            <a:avLst/>
          </a:prstGeom>
          <a:noFill/>
          <a:ln w="9525">
            <a:noFill/>
            <a:miter lim="800000"/>
            <a:headEnd/>
            <a:tailEnd/>
          </a:ln>
        </p:spPr>
        <p:txBody>
          <a:bodyPr wrap="none">
            <a:spAutoFit/>
          </a:bodyPr>
          <a:lstStyle/>
          <a:p>
            <a:pPr algn="ctr" rtl="1"/>
            <a:endParaRPr lang="en-US" sz="7200" b="1">
              <a:solidFill>
                <a:srgbClr val="00B050"/>
              </a:solidFill>
            </a:endParaRPr>
          </a:p>
        </p:txBody>
      </p:sp>
      <p:sp>
        <p:nvSpPr>
          <p:cNvPr id="2" name="Rectangle 1"/>
          <p:cNvSpPr/>
          <p:nvPr/>
        </p:nvSpPr>
        <p:spPr>
          <a:xfrm>
            <a:off x="2438400" y="381000"/>
            <a:ext cx="7391400" cy="838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fa-IR" sz="5400" b="1" dirty="0">
                <a:solidFill>
                  <a:schemeClr val="accent3">
                    <a:lumMod val="50000"/>
                  </a:schemeClr>
                </a:solidFill>
                <a:latin typeface="Sakkal Majalla" pitchFamily="2" charset="-78"/>
                <a:cs typeface="Sakkal Majalla" pitchFamily="2" charset="-78"/>
              </a:rPr>
              <a:t>روندکلی بررسی «کیفیت»</a:t>
            </a:r>
            <a:endParaRPr lang="fa-IR" sz="5400" dirty="0"/>
          </a:p>
        </p:txBody>
      </p:sp>
      <p:sp>
        <p:nvSpPr>
          <p:cNvPr id="3" name="TextBox 2"/>
          <p:cNvSpPr txBox="1"/>
          <p:nvPr/>
        </p:nvSpPr>
        <p:spPr>
          <a:xfrm>
            <a:off x="6489492" y="1586507"/>
            <a:ext cx="3810000" cy="1015663"/>
          </a:xfrm>
          <a:prstGeom prst="rect">
            <a:avLst/>
          </a:prstGeom>
          <a:noFill/>
        </p:spPr>
        <p:txBody>
          <a:bodyPr wrap="square" rtlCol="1">
            <a:spAutoFit/>
          </a:bodyPr>
          <a:lstStyle/>
          <a:p>
            <a:pPr algn="r" rtl="1"/>
            <a:r>
              <a:rPr lang="fa-IR" sz="5400" b="1" dirty="0">
                <a:solidFill>
                  <a:schemeClr val="accent1">
                    <a:lumMod val="50000"/>
                  </a:schemeClr>
                </a:solidFill>
                <a:latin typeface="Sakkal Majalla" pitchFamily="2" charset="-78"/>
                <a:cs typeface="Sakkal Majalla" pitchFamily="2" charset="-78"/>
              </a:rPr>
              <a:t> </a:t>
            </a:r>
            <a:r>
              <a:rPr lang="fa-IR" sz="6000" b="1" dirty="0">
                <a:solidFill>
                  <a:srgbClr val="7030A0"/>
                </a:solidFill>
                <a:latin typeface="Sakkal Majalla" pitchFamily="2" charset="-78"/>
                <a:cs typeface="Sakkal Majalla" pitchFamily="2" charset="-78"/>
              </a:rPr>
              <a:t>گام نخست:</a:t>
            </a:r>
            <a:endParaRPr lang="fa-IR" sz="6000" dirty="0">
              <a:solidFill>
                <a:srgbClr val="7030A0"/>
              </a:solidFill>
            </a:endParaRPr>
          </a:p>
        </p:txBody>
      </p:sp>
      <p:sp>
        <p:nvSpPr>
          <p:cNvPr id="7" name="Double Wave 6"/>
          <p:cNvSpPr/>
          <p:nvPr/>
        </p:nvSpPr>
        <p:spPr>
          <a:xfrm>
            <a:off x="2128603" y="2636912"/>
            <a:ext cx="7391400" cy="2214564"/>
          </a:xfrm>
          <a:prstGeom prst="double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6600" dirty="0">
                <a:solidFill>
                  <a:schemeClr val="tx1"/>
                </a:solidFill>
              </a:rPr>
              <a:t>  شناختن معیارهای </a:t>
            </a:r>
            <a:r>
              <a:rPr lang="fa-IR" sz="6600" b="1" dirty="0">
                <a:solidFill>
                  <a:srgbClr val="FF0000"/>
                </a:solidFill>
              </a:rPr>
              <a:t>کارخوب</a:t>
            </a:r>
            <a:endParaRPr lang="en-US" sz="6600" b="1" dirty="0">
              <a:solidFill>
                <a:srgbClr val="FF0000"/>
              </a:solidFill>
            </a:endParaRPr>
          </a:p>
        </p:txBody>
      </p:sp>
      <p:sp>
        <p:nvSpPr>
          <p:cNvPr id="8" name="Double Wave 7"/>
          <p:cNvSpPr/>
          <p:nvPr/>
        </p:nvSpPr>
        <p:spPr>
          <a:xfrm>
            <a:off x="2128603" y="4725144"/>
            <a:ext cx="7391400" cy="2007395"/>
          </a:xfrm>
          <a:prstGeom prst="doubleWave">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6600" dirty="0">
                <a:solidFill>
                  <a:schemeClr val="tx1"/>
                </a:solidFill>
              </a:rPr>
              <a:t>معیار‌های </a:t>
            </a:r>
            <a:r>
              <a:rPr lang="fa-IR" sz="6600" b="1" dirty="0">
                <a:solidFill>
                  <a:srgbClr val="FF0000"/>
                </a:solidFill>
              </a:rPr>
              <a:t>کیفیت</a:t>
            </a:r>
            <a:endParaRPr lang="en-US" sz="6600" b="1" dirty="0">
              <a:solidFill>
                <a:srgbClr val="FF0000"/>
              </a:solidFill>
            </a:endParaRPr>
          </a:p>
        </p:txBody>
      </p:sp>
    </p:spTree>
    <p:extLst>
      <p:ext uri="{BB962C8B-B14F-4D97-AF65-F5344CB8AC3E}">
        <p14:creationId xmlns:p14="http://schemas.microsoft.com/office/powerpoint/2010/main" val="258368883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1084539" y="942536"/>
            <a:ext cx="8748779"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7" y="2826286"/>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415480" y="980728"/>
            <a:ext cx="8352928" cy="428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070163" y="1477108"/>
            <a:ext cx="17725" cy="39889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6960096"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143672"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191020" y="1943968"/>
            <a:ext cx="3769076" cy="335724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3536848" y="2241879"/>
            <a:ext cx="4863408" cy="3059329"/>
          </a:xfrm>
          <a:prstGeom prst="rect">
            <a:avLst/>
          </a:prstGeom>
        </p:spPr>
      </p:pic>
      <p:sp>
        <p:nvSpPr>
          <p:cNvPr id="16" name="TextBox 15">
            <a:extLst>
              <a:ext uri="{FF2B5EF4-FFF2-40B4-BE49-F238E27FC236}">
                <a16:creationId xmlns:a16="http://schemas.microsoft.com/office/drawing/2014/main" id="{E7BD800F-A460-41A9-A4D7-4DE09BF92459}"/>
              </a:ext>
            </a:extLst>
          </p:cNvPr>
          <p:cNvSpPr txBox="1"/>
          <p:nvPr/>
        </p:nvSpPr>
        <p:spPr>
          <a:xfrm>
            <a:off x="4458820" y="980728"/>
            <a:ext cx="1205132" cy="646331"/>
          </a:xfrm>
          <a:prstGeom prst="rect">
            <a:avLst/>
          </a:prstGeom>
          <a:solidFill>
            <a:srgbClr val="00B050"/>
          </a:solidFill>
        </p:spPr>
        <p:txBody>
          <a:bodyPr wrap="square" rtlCol="1">
            <a:spAutoFit/>
          </a:bodyPr>
          <a:lstStyle/>
          <a:p>
            <a:pPr algn="ctr"/>
            <a:r>
              <a:rPr lang="en-US" b="1" dirty="0">
                <a:solidFill>
                  <a:schemeClr val="bg1"/>
                </a:solidFill>
              </a:rPr>
              <a:t>Target</a:t>
            </a:r>
          </a:p>
          <a:p>
            <a:pPr algn="ctr"/>
            <a:r>
              <a:rPr lang="en-US" b="1" dirty="0">
                <a:solidFill>
                  <a:schemeClr val="bg1"/>
                </a:solidFill>
              </a:rPr>
              <a:t>0.50</a:t>
            </a:r>
            <a:endParaRPr lang="fa-IR" b="1" dirty="0">
              <a:solidFill>
                <a:schemeClr val="bg1"/>
              </a:solidFill>
            </a:endParaRPr>
          </a:p>
        </p:txBody>
      </p:sp>
      <p:sp>
        <p:nvSpPr>
          <p:cNvPr id="20" name="TextBox 19">
            <a:extLst>
              <a:ext uri="{FF2B5EF4-FFF2-40B4-BE49-F238E27FC236}">
                <a16:creationId xmlns:a16="http://schemas.microsoft.com/office/drawing/2014/main" id="{63E9E923-CCAD-48BD-AC65-4CECE6F4D85A}"/>
              </a:ext>
            </a:extLst>
          </p:cNvPr>
          <p:cNvSpPr txBox="1"/>
          <p:nvPr/>
        </p:nvSpPr>
        <p:spPr>
          <a:xfrm>
            <a:off x="2765404" y="1095248"/>
            <a:ext cx="800865" cy="369332"/>
          </a:xfrm>
          <a:prstGeom prst="rect">
            <a:avLst/>
          </a:prstGeom>
          <a:solidFill>
            <a:srgbClr val="FF0000"/>
          </a:solidFill>
        </p:spPr>
        <p:txBody>
          <a:bodyPr wrap="square" rtlCol="1">
            <a:spAutoFit/>
          </a:bodyPr>
          <a:lstStyle/>
          <a:p>
            <a:pPr algn="ctr"/>
            <a:r>
              <a:rPr lang="en-US" b="1" dirty="0">
                <a:solidFill>
                  <a:schemeClr val="bg1"/>
                </a:solidFill>
              </a:rPr>
              <a:t>0.42</a:t>
            </a:r>
            <a:endParaRPr lang="fa-IR" b="1" dirty="0">
              <a:solidFill>
                <a:schemeClr val="bg1"/>
              </a:solidFill>
            </a:endParaRPr>
          </a:p>
        </p:txBody>
      </p:sp>
      <p:sp>
        <p:nvSpPr>
          <p:cNvPr id="21" name="TextBox 20">
            <a:extLst>
              <a:ext uri="{FF2B5EF4-FFF2-40B4-BE49-F238E27FC236}">
                <a16:creationId xmlns:a16="http://schemas.microsoft.com/office/drawing/2014/main" id="{8D88DB1F-FDF4-4372-8230-6633CE635BA8}"/>
              </a:ext>
            </a:extLst>
          </p:cNvPr>
          <p:cNvSpPr txBox="1"/>
          <p:nvPr/>
        </p:nvSpPr>
        <p:spPr>
          <a:xfrm>
            <a:off x="6591279" y="1115452"/>
            <a:ext cx="800865" cy="369332"/>
          </a:xfrm>
          <a:prstGeom prst="rect">
            <a:avLst/>
          </a:prstGeom>
          <a:solidFill>
            <a:srgbClr val="FF0000"/>
          </a:solidFill>
        </p:spPr>
        <p:txBody>
          <a:bodyPr wrap="square" rtlCol="1">
            <a:spAutoFit/>
          </a:bodyPr>
          <a:lstStyle/>
          <a:p>
            <a:pPr algn="ctr"/>
            <a:r>
              <a:rPr lang="en-US" b="1" dirty="0">
                <a:solidFill>
                  <a:schemeClr val="bg1"/>
                </a:solidFill>
              </a:rPr>
              <a:t>0.58</a:t>
            </a:r>
            <a:endParaRPr lang="fa-IR" b="1" dirty="0">
              <a:solidFill>
                <a:schemeClr val="bg1"/>
              </a:solidFill>
            </a:endParaRPr>
          </a:p>
        </p:txBody>
      </p:sp>
      <p:cxnSp>
        <p:nvCxnSpPr>
          <p:cNvPr id="17" name="Straight Connector 16">
            <a:extLst>
              <a:ext uri="{FF2B5EF4-FFF2-40B4-BE49-F238E27FC236}">
                <a16:creationId xmlns:a16="http://schemas.microsoft.com/office/drawing/2014/main" id="{33F5E56A-6A4D-47BB-9C7A-B04DA40A5A1B}"/>
              </a:ext>
            </a:extLst>
          </p:cNvPr>
          <p:cNvCxnSpPr/>
          <p:nvPr/>
        </p:nvCxnSpPr>
        <p:spPr>
          <a:xfrm>
            <a:off x="6112568" y="2132856"/>
            <a:ext cx="0" cy="329184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53D4D01-226B-4ABE-9C87-BCABE755E4CD}"/>
              </a:ext>
            </a:extLst>
          </p:cNvPr>
          <p:cNvSpPr txBox="1"/>
          <p:nvPr/>
        </p:nvSpPr>
        <p:spPr>
          <a:xfrm>
            <a:off x="5824536" y="1835532"/>
            <a:ext cx="919536" cy="369332"/>
          </a:xfrm>
          <a:prstGeom prst="rect">
            <a:avLst/>
          </a:prstGeom>
          <a:noFill/>
        </p:spPr>
        <p:txBody>
          <a:bodyPr wrap="square" rtlCol="1">
            <a:spAutoFit/>
          </a:bodyPr>
          <a:lstStyle/>
          <a:p>
            <a:r>
              <a:rPr lang="en-US" b="1" dirty="0"/>
              <a:t>Mean</a:t>
            </a:r>
            <a:endParaRPr lang="fa-IR" b="1" dirty="0"/>
          </a:p>
        </p:txBody>
      </p:sp>
    </p:spTree>
    <p:extLst>
      <p:ext uri="{BB962C8B-B14F-4D97-AF65-F5344CB8AC3E}">
        <p14:creationId xmlns:p14="http://schemas.microsoft.com/office/powerpoint/2010/main" val="104141317"/>
      </p:ext>
    </p:extLst>
  </p:cSld>
  <p:clrMapOvr>
    <a:masterClrMapping/>
  </p:clrMapOvr>
  <p:transition spd="slow">
    <p:wipe dir="d"/>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1084539" y="942536"/>
            <a:ext cx="8748779"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7" y="2826286"/>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415480" y="980728"/>
            <a:ext cx="8352928" cy="428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070163" y="1477108"/>
            <a:ext cx="17725" cy="39889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6960096"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143672"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191020" y="1943968"/>
            <a:ext cx="3769076" cy="335724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1487488" y="2241879"/>
            <a:ext cx="4863408" cy="3059329"/>
          </a:xfrm>
          <a:prstGeom prst="rect">
            <a:avLst/>
          </a:prstGeom>
        </p:spPr>
      </p:pic>
      <p:sp>
        <p:nvSpPr>
          <p:cNvPr id="16" name="TextBox 15">
            <a:extLst>
              <a:ext uri="{FF2B5EF4-FFF2-40B4-BE49-F238E27FC236}">
                <a16:creationId xmlns:a16="http://schemas.microsoft.com/office/drawing/2014/main" id="{5B9868DB-9A9D-4959-A917-8CB1F7F40CA9}"/>
              </a:ext>
            </a:extLst>
          </p:cNvPr>
          <p:cNvSpPr txBox="1"/>
          <p:nvPr/>
        </p:nvSpPr>
        <p:spPr>
          <a:xfrm>
            <a:off x="4458820" y="980728"/>
            <a:ext cx="1205132" cy="646331"/>
          </a:xfrm>
          <a:prstGeom prst="rect">
            <a:avLst/>
          </a:prstGeom>
          <a:solidFill>
            <a:srgbClr val="00B050"/>
          </a:solidFill>
        </p:spPr>
        <p:txBody>
          <a:bodyPr wrap="square" rtlCol="1">
            <a:spAutoFit/>
          </a:bodyPr>
          <a:lstStyle/>
          <a:p>
            <a:pPr algn="ctr"/>
            <a:r>
              <a:rPr lang="en-US" b="1" dirty="0">
                <a:solidFill>
                  <a:schemeClr val="bg1"/>
                </a:solidFill>
              </a:rPr>
              <a:t>Target</a:t>
            </a:r>
          </a:p>
          <a:p>
            <a:pPr algn="ctr"/>
            <a:r>
              <a:rPr lang="en-US" b="1" dirty="0">
                <a:solidFill>
                  <a:schemeClr val="bg1"/>
                </a:solidFill>
              </a:rPr>
              <a:t>0.50</a:t>
            </a:r>
            <a:endParaRPr lang="fa-IR" b="1" dirty="0">
              <a:solidFill>
                <a:schemeClr val="bg1"/>
              </a:solidFill>
            </a:endParaRPr>
          </a:p>
        </p:txBody>
      </p:sp>
      <p:sp>
        <p:nvSpPr>
          <p:cNvPr id="20" name="TextBox 19">
            <a:extLst>
              <a:ext uri="{FF2B5EF4-FFF2-40B4-BE49-F238E27FC236}">
                <a16:creationId xmlns:a16="http://schemas.microsoft.com/office/drawing/2014/main" id="{71D1AB41-535D-4924-B2E8-707CAE70D924}"/>
              </a:ext>
            </a:extLst>
          </p:cNvPr>
          <p:cNvSpPr txBox="1"/>
          <p:nvPr/>
        </p:nvSpPr>
        <p:spPr>
          <a:xfrm>
            <a:off x="2765404" y="1095248"/>
            <a:ext cx="800865" cy="369332"/>
          </a:xfrm>
          <a:prstGeom prst="rect">
            <a:avLst/>
          </a:prstGeom>
          <a:solidFill>
            <a:srgbClr val="FF0000"/>
          </a:solidFill>
        </p:spPr>
        <p:txBody>
          <a:bodyPr wrap="square" rtlCol="1">
            <a:spAutoFit/>
          </a:bodyPr>
          <a:lstStyle/>
          <a:p>
            <a:pPr algn="ctr"/>
            <a:r>
              <a:rPr lang="en-US" b="1" dirty="0">
                <a:solidFill>
                  <a:schemeClr val="bg1"/>
                </a:solidFill>
              </a:rPr>
              <a:t>0.42</a:t>
            </a:r>
            <a:endParaRPr lang="fa-IR" b="1" dirty="0">
              <a:solidFill>
                <a:schemeClr val="bg1"/>
              </a:solidFill>
            </a:endParaRPr>
          </a:p>
        </p:txBody>
      </p:sp>
      <p:sp>
        <p:nvSpPr>
          <p:cNvPr id="21" name="TextBox 20">
            <a:extLst>
              <a:ext uri="{FF2B5EF4-FFF2-40B4-BE49-F238E27FC236}">
                <a16:creationId xmlns:a16="http://schemas.microsoft.com/office/drawing/2014/main" id="{AA4BB2EA-DA75-425A-9DC1-862EFB52AF58}"/>
              </a:ext>
            </a:extLst>
          </p:cNvPr>
          <p:cNvSpPr txBox="1"/>
          <p:nvPr/>
        </p:nvSpPr>
        <p:spPr>
          <a:xfrm>
            <a:off x="6591279" y="1115452"/>
            <a:ext cx="800865" cy="369332"/>
          </a:xfrm>
          <a:prstGeom prst="rect">
            <a:avLst/>
          </a:prstGeom>
          <a:solidFill>
            <a:srgbClr val="FF0000"/>
          </a:solidFill>
        </p:spPr>
        <p:txBody>
          <a:bodyPr wrap="square" rtlCol="1">
            <a:spAutoFit/>
          </a:bodyPr>
          <a:lstStyle/>
          <a:p>
            <a:pPr algn="ctr"/>
            <a:r>
              <a:rPr lang="en-US" b="1" dirty="0">
                <a:solidFill>
                  <a:schemeClr val="bg1"/>
                </a:solidFill>
              </a:rPr>
              <a:t>0.58</a:t>
            </a:r>
            <a:endParaRPr lang="fa-IR" b="1" dirty="0">
              <a:solidFill>
                <a:schemeClr val="bg1"/>
              </a:solidFill>
            </a:endParaRPr>
          </a:p>
        </p:txBody>
      </p:sp>
      <p:sp>
        <p:nvSpPr>
          <p:cNvPr id="22" name="TextBox 21">
            <a:extLst>
              <a:ext uri="{FF2B5EF4-FFF2-40B4-BE49-F238E27FC236}">
                <a16:creationId xmlns:a16="http://schemas.microsoft.com/office/drawing/2014/main" id="{701434D6-507F-48A4-9386-7A9091E1684B}"/>
              </a:ext>
            </a:extLst>
          </p:cNvPr>
          <p:cNvSpPr txBox="1"/>
          <p:nvPr/>
        </p:nvSpPr>
        <p:spPr>
          <a:xfrm>
            <a:off x="7422060" y="1682805"/>
            <a:ext cx="4214232" cy="954107"/>
          </a:xfrm>
          <a:prstGeom prst="rect">
            <a:avLst/>
          </a:prstGeom>
          <a:noFill/>
        </p:spPr>
        <p:txBody>
          <a:bodyPr wrap="square" rtlCol="1">
            <a:spAutoFit/>
          </a:bodyPr>
          <a:lstStyle/>
          <a:p>
            <a:pPr algn="r" rtl="1"/>
            <a:r>
              <a:rPr lang="fa-IR" sz="2800" b="1" i="1" dirty="0">
                <a:solidFill>
                  <a:srgbClr val="7030A0"/>
                </a:solidFill>
              </a:rPr>
              <a:t>هرچه میانگین به هدف نزدیکتر، خطا کمتر</a:t>
            </a:r>
          </a:p>
        </p:txBody>
      </p:sp>
      <p:cxnSp>
        <p:nvCxnSpPr>
          <p:cNvPr id="17" name="Straight Connector 16">
            <a:extLst>
              <a:ext uri="{FF2B5EF4-FFF2-40B4-BE49-F238E27FC236}">
                <a16:creationId xmlns:a16="http://schemas.microsoft.com/office/drawing/2014/main" id="{A7AC9F46-4653-42DE-8FC2-DC4A2F723603}"/>
              </a:ext>
            </a:extLst>
          </p:cNvPr>
          <p:cNvCxnSpPr/>
          <p:nvPr/>
        </p:nvCxnSpPr>
        <p:spPr>
          <a:xfrm>
            <a:off x="4079776" y="2132856"/>
            <a:ext cx="0" cy="329184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E44F042C-822D-4AB0-B106-49BB820AAF4E}"/>
              </a:ext>
            </a:extLst>
          </p:cNvPr>
          <p:cNvSpPr txBox="1"/>
          <p:nvPr/>
        </p:nvSpPr>
        <p:spPr>
          <a:xfrm>
            <a:off x="3791744" y="1835532"/>
            <a:ext cx="919536" cy="369332"/>
          </a:xfrm>
          <a:prstGeom prst="rect">
            <a:avLst/>
          </a:prstGeom>
          <a:noFill/>
        </p:spPr>
        <p:txBody>
          <a:bodyPr wrap="square" rtlCol="1">
            <a:spAutoFit/>
          </a:bodyPr>
          <a:lstStyle/>
          <a:p>
            <a:r>
              <a:rPr lang="en-US" b="1" dirty="0"/>
              <a:t>Mean</a:t>
            </a:r>
            <a:endParaRPr lang="fa-IR" b="1" dirty="0"/>
          </a:p>
        </p:txBody>
      </p:sp>
      <p:sp>
        <p:nvSpPr>
          <p:cNvPr id="23" name="TextBox 22">
            <a:extLst>
              <a:ext uri="{FF2B5EF4-FFF2-40B4-BE49-F238E27FC236}">
                <a16:creationId xmlns:a16="http://schemas.microsoft.com/office/drawing/2014/main" id="{4007D394-94F1-4C1A-812C-ADEBD81EB930}"/>
              </a:ext>
            </a:extLst>
          </p:cNvPr>
          <p:cNvSpPr txBox="1"/>
          <p:nvPr/>
        </p:nvSpPr>
        <p:spPr>
          <a:xfrm>
            <a:off x="7647040" y="2965885"/>
            <a:ext cx="4058485" cy="584775"/>
          </a:xfrm>
          <a:prstGeom prst="rect">
            <a:avLst/>
          </a:prstGeom>
          <a:noFill/>
        </p:spPr>
        <p:txBody>
          <a:bodyPr wrap="square" rtlCol="1">
            <a:spAutoFit/>
          </a:bodyPr>
          <a:lstStyle/>
          <a:p>
            <a:pPr algn="r" rtl="1"/>
            <a:r>
              <a:rPr lang="fa-IR" sz="3200" b="1" i="1" dirty="0">
                <a:solidFill>
                  <a:srgbClr val="002060"/>
                </a:solidFill>
              </a:rPr>
              <a:t>فاصله میانگین تا هدف: </a:t>
            </a:r>
          </a:p>
        </p:txBody>
      </p:sp>
      <p:sp>
        <p:nvSpPr>
          <p:cNvPr id="24" name="TextBox 23">
            <a:extLst>
              <a:ext uri="{FF2B5EF4-FFF2-40B4-BE49-F238E27FC236}">
                <a16:creationId xmlns:a16="http://schemas.microsoft.com/office/drawing/2014/main" id="{B09F340B-CA01-482C-BE8B-CCD828455EAF}"/>
              </a:ext>
            </a:extLst>
          </p:cNvPr>
          <p:cNvSpPr txBox="1"/>
          <p:nvPr/>
        </p:nvSpPr>
        <p:spPr>
          <a:xfrm>
            <a:off x="8419509" y="3501008"/>
            <a:ext cx="2762438" cy="646331"/>
          </a:xfrm>
          <a:prstGeom prst="rect">
            <a:avLst/>
          </a:prstGeom>
          <a:noFill/>
        </p:spPr>
        <p:txBody>
          <a:bodyPr wrap="square" rtlCol="1">
            <a:spAutoFit/>
          </a:bodyPr>
          <a:lstStyle/>
          <a:p>
            <a:pPr algn="ctr" rtl="1"/>
            <a:r>
              <a:rPr lang="fa-IR" sz="3600" b="1" i="1" dirty="0">
                <a:solidFill>
                  <a:srgbClr val="0070C0"/>
                </a:solidFill>
              </a:rPr>
              <a:t>عدم صحت</a:t>
            </a:r>
          </a:p>
        </p:txBody>
      </p:sp>
      <p:sp>
        <p:nvSpPr>
          <p:cNvPr id="25" name="TextBox 24">
            <a:extLst>
              <a:ext uri="{FF2B5EF4-FFF2-40B4-BE49-F238E27FC236}">
                <a16:creationId xmlns:a16="http://schemas.microsoft.com/office/drawing/2014/main" id="{4FC3A79A-E40A-4834-B07F-87DD615DC9BA}"/>
              </a:ext>
            </a:extLst>
          </p:cNvPr>
          <p:cNvSpPr txBox="1"/>
          <p:nvPr/>
        </p:nvSpPr>
        <p:spPr>
          <a:xfrm>
            <a:off x="4079776" y="4844826"/>
            <a:ext cx="1005840" cy="400110"/>
          </a:xfrm>
          <a:prstGeom prst="rect">
            <a:avLst/>
          </a:prstGeom>
          <a:solidFill>
            <a:srgbClr val="FF0000"/>
          </a:solidFill>
        </p:spPr>
        <p:txBody>
          <a:bodyPr wrap="square" rtlCol="1">
            <a:spAutoFit/>
          </a:bodyPr>
          <a:lstStyle/>
          <a:p>
            <a:pPr algn="ctr"/>
            <a:r>
              <a:rPr lang="en-US" sz="2000" b="1" dirty="0">
                <a:solidFill>
                  <a:schemeClr val="bg1"/>
                </a:solidFill>
              </a:rPr>
              <a:t>Bias</a:t>
            </a:r>
            <a:endParaRPr lang="fa-IR" sz="2000" b="1" dirty="0">
              <a:solidFill>
                <a:schemeClr val="bg1"/>
              </a:solidFill>
            </a:endParaRPr>
          </a:p>
        </p:txBody>
      </p:sp>
    </p:spTree>
    <p:extLst>
      <p:ext uri="{BB962C8B-B14F-4D97-AF65-F5344CB8AC3E}">
        <p14:creationId xmlns:p14="http://schemas.microsoft.com/office/powerpoint/2010/main" val="223143322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barn(outVertical)">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1084539" y="942536"/>
            <a:ext cx="8748779"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7" y="2826286"/>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415480" y="980728"/>
            <a:ext cx="8352928" cy="428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070163" y="1477108"/>
            <a:ext cx="17725" cy="39889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6960096"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143672"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191020" y="1943968"/>
            <a:ext cx="3769076" cy="335724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2744760" y="2241879"/>
            <a:ext cx="4863408" cy="3059329"/>
          </a:xfrm>
          <a:prstGeom prst="rect">
            <a:avLst/>
          </a:prstGeom>
        </p:spPr>
      </p:pic>
      <p:sp>
        <p:nvSpPr>
          <p:cNvPr id="16" name="TextBox 15">
            <a:extLst>
              <a:ext uri="{FF2B5EF4-FFF2-40B4-BE49-F238E27FC236}">
                <a16:creationId xmlns:a16="http://schemas.microsoft.com/office/drawing/2014/main" id="{A29175EA-89EB-4EA0-8104-CA37278F36B4}"/>
              </a:ext>
            </a:extLst>
          </p:cNvPr>
          <p:cNvSpPr txBox="1"/>
          <p:nvPr/>
        </p:nvSpPr>
        <p:spPr>
          <a:xfrm>
            <a:off x="4458820" y="980728"/>
            <a:ext cx="1205132" cy="646331"/>
          </a:xfrm>
          <a:prstGeom prst="rect">
            <a:avLst/>
          </a:prstGeom>
          <a:solidFill>
            <a:srgbClr val="00B050"/>
          </a:solidFill>
        </p:spPr>
        <p:txBody>
          <a:bodyPr wrap="square" rtlCol="1">
            <a:spAutoFit/>
          </a:bodyPr>
          <a:lstStyle/>
          <a:p>
            <a:pPr algn="ctr"/>
            <a:r>
              <a:rPr lang="en-US" b="1" dirty="0">
                <a:solidFill>
                  <a:schemeClr val="bg1"/>
                </a:solidFill>
              </a:rPr>
              <a:t>Target</a:t>
            </a:r>
          </a:p>
          <a:p>
            <a:pPr algn="ctr"/>
            <a:r>
              <a:rPr lang="en-US" b="1" dirty="0">
                <a:solidFill>
                  <a:schemeClr val="bg1"/>
                </a:solidFill>
              </a:rPr>
              <a:t>0.50</a:t>
            </a:r>
            <a:endParaRPr lang="fa-IR" b="1" dirty="0">
              <a:solidFill>
                <a:schemeClr val="bg1"/>
              </a:solidFill>
            </a:endParaRPr>
          </a:p>
        </p:txBody>
      </p:sp>
      <p:sp>
        <p:nvSpPr>
          <p:cNvPr id="20" name="TextBox 19">
            <a:extLst>
              <a:ext uri="{FF2B5EF4-FFF2-40B4-BE49-F238E27FC236}">
                <a16:creationId xmlns:a16="http://schemas.microsoft.com/office/drawing/2014/main" id="{25E761D0-3235-4F6A-A329-0CE6111F24D2}"/>
              </a:ext>
            </a:extLst>
          </p:cNvPr>
          <p:cNvSpPr txBox="1"/>
          <p:nvPr/>
        </p:nvSpPr>
        <p:spPr>
          <a:xfrm>
            <a:off x="2765404" y="1095248"/>
            <a:ext cx="800865" cy="369332"/>
          </a:xfrm>
          <a:prstGeom prst="rect">
            <a:avLst/>
          </a:prstGeom>
          <a:solidFill>
            <a:srgbClr val="FF0000"/>
          </a:solidFill>
        </p:spPr>
        <p:txBody>
          <a:bodyPr wrap="square" rtlCol="1">
            <a:spAutoFit/>
          </a:bodyPr>
          <a:lstStyle/>
          <a:p>
            <a:pPr algn="ctr"/>
            <a:r>
              <a:rPr lang="en-US" b="1" dirty="0">
                <a:solidFill>
                  <a:schemeClr val="bg1"/>
                </a:solidFill>
              </a:rPr>
              <a:t>0.42</a:t>
            </a:r>
            <a:endParaRPr lang="fa-IR" b="1" dirty="0">
              <a:solidFill>
                <a:schemeClr val="bg1"/>
              </a:solidFill>
            </a:endParaRPr>
          </a:p>
        </p:txBody>
      </p:sp>
      <p:sp>
        <p:nvSpPr>
          <p:cNvPr id="21" name="TextBox 20">
            <a:extLst>
              <a:ext uri="{FF2B5EF4-FFF2-40B4-BE49-F238E27FC236}">
                <a16:creationId xmlns:a16="http://schemas.microsoft.com/office/drawing/2014/main" id="{4141B737-1541-40DA-9B15-024DABB80EF7}"/>
              </a:ext>
            </a:extLst>
          </p:cNvPr>
          <p:cNvSpPr txBox="1"/>
          <p:nvPr/>
        </p:nvSpPr>
        <p:spPr>
          <a:xfrm>
            <a:off x="6591279" y="1115452"/>
            <a:ext cx="800865" cy="369332"/>
          </a:xfrm>
          <a:prstGeom prst="rect">
            <a:avLst/>
          </a:prstGeom>
          <a:solidFill>
            <a:srgbClr val="FF0000"/>
          </a:solidFill>
        </p:spPr>
        <p:txBody>
          <a:bodyPr wrap="square" rtlCol="1">
            <a:spAutoFit/>
          </a:bodyPr>
          <a:lstStyle/>
          <a:p>
            <a:pPr algn="ctr"/>
            <a:r>
              <a:rPr lang="en-US" b="1" dirty="0">
                <a:solidFill>
                  <a:schemeClr val="bg1"/>
                </a:solidFill>
              </a:rPr>
              <a:t>0.58</a:t>
            </a:r>
            <a:endParaRPr lang="fa-IR" b="1" dirty="0">
              <a:solidFill>
                <a:schemeClr val="bg1"/>
              </a:solidFill>
            </a:endParaRPr>
          </a:p>
        </p:txBody>
      </p:sp>
      <p:cxnSp>
        <p:nvCxnSpPr>
          <p:cNvPr id="17" name="Straight Connector 16">
            <a:extLst>
              <a:ext uri="{FF2B5EF4-FFF2-40B4-BE49-F238E27FC236}">
                <a16:creationId xmlns:a16="http://schemas.microsoft.com/office/drawing/2014/main" id="{C5305298-5862-488D-B95D-EC34D327A312}"/>
              </a:ext>
            </a:extLst>
          </p:cNvPr>
          <p:cNvCxnSpPr/>
          <p:nvPr/>
        </p:nvCxnSpPr>
        <p:spPr>
          <a:xfrm>
            <a:off x="5303912" y="2132856"/>
            <a:ext cx="0" cy="329184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6E76BA5-1340-4E65-A6DE-0A8443F097E6}"/>
              </a:ext>
            </a:extLst>
          </p:cNvPr>
          <p:cNvSpPr txBox="1"/>
          <p:nvPr/>
        </p:nvSpPr>
        <p:spPr>
          <a:xfrm>
            <a:off x="5015880" y="1835532"/>
            <a:ext cx="919536" cy="369332"/>
          </a:xfrm>
          <a:prstGeom prst="rect">
            <a:avLst/>
          </a:prstGeom>
          <a:noFill/>
        </p:spPr>
        <p:txBody>
          <a:bodyPr wrap="square" rtlCol="1">
            <a:spAutoFit/>
          </a:bodyPr>
          <a:lstStyle/>
          <a:p>
            <a:r>
              <a:rPr lang="en-US" b="1" dirty="0"/>
              <a:t>Mean</a:t>
            </a:r>
            <a:endParaRPr lang="fa-IR" b="1" dirty="0"/>
          </a:p>
        </p:txBody>
      </p:sp>
    </p:spTree>
    <p:extLst>
      <p:ext uri="{BB962C8B-B14F-4D97-AF65-F5344CB8AC3E}">
        <p14:creationId xmlns:p14="http://schemas.microsoft.com/office/powerpoint/2010/main" val="37733577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1084539" y="942536"/>
            <a:ext cx="8748779"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7" y="2826286"/>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467459" y="980728"/>
            <a:ext cx="8352928" cy="428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070163" y="1477108"/>
            <a:ext cx="17725" cy="39889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6960096"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143672"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191020" y="1943968"/>
            <a:ext cx="3769076" cy="335724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3143672" y="2241879"/>
            <a:ext cx="4020552" cy="3059329"/>
          </a:xfrm>
          <a:prstGeom prst="rect">
            <a:avLst/>
          </a:prstGeom>
        </p:spPr>
      </p:pic>
      <p:sp>
        <p:nvSpPr>
          <p:cNvPr id="16" name="TextBox 15">
            <a:extLst>
              <a:ext uri="{FF2B5EF4-FFF2-40B4-BE49-F238E27FC236}">
                <a16:creationId xmlns:a16="http://schemas.microsoft.com/office/drawing/2014/main" id="{8DB17B67-703F-4846-AC96-6BCD2C184CD4}"/>
              </a:ext>
            </a:extLst>
          </p:cNvPr>
          <p:cNvSpPr txBox="1"/>
          <p:nvPr/>
        </p:nvSpPr>
        <p:spPr>
          <a:xfrm>
            <a:off x="4458820" y="980728"/>
            <a:ext cx="1205132" cy="646331"/>
          </a:xfrm>
          <a:prstGeom prst="rect">
            <a:avLst/>
          </a:prstGeom>
          <a:solidFill>
            <a:srgbClr val="00B050"/>
          </a:solidFill>
        </p:spPr>
        <p:txBody>
          <a:bodyPr wrap="square" rtlCol="1">
            <a:spAutoFit/>
          </a:bodyPr>
          <a:lstStyle/>
          <a:p>
            <a:pPr algn="ctr"/>
            <a:r>
              <a:rPr lang="en-US" b="1" dirty="0">
                <a:solidFill>
                  <a:schemeClr val="bg1"/>
                </a:solidFill>
              </a:rPr>
              <a:t>Target</a:t>
            </a:r>
          </a:p>
          <a:p>
            <a:pPr algn="ctr"/>
            <a:r>
              <a:rPr lang="en-US" b="1" dirty="0">
                <a:solidFill>
                  <a:schemeClr val="bg1"/>
                </a:solidFill>
              </a:rPr>
              <a:t>0.50</a:t>
            </a:r>
            <a:endParaRPr lang="fa-IR" b="1" dirty="0">
              <a:solidFill>
                <a:schemeClr val="bg1"/>
              </a:solidFill>
            </a:endParaRPr>
          </a:p>
        </p:txBody>
      </p:sp>
      <p:sp>
        <p:nvSpPr>
          <p:cNvPr id="20" name="TextBox 19">
            <a:extLst>
              <a:ext uri="{FF2B5EF4-FFF2-40B4-BE49-F238E27FC236}">
                <a16:creationId xmlns:a16="http://schemas.microsoft.com/office/drawing/2014/main" id="{875EAA75-8649-472B-B195-8758F75138F6}"/>
              </a:ext>
            </a:extLst>
          </p:cNvPr>
          <p:cNvSpPr txBox="1"/>
          <p:nvPr/>
        </p:nvSpPr>
        <p:spPr>
          <a:xfrm>
            <a:off x="2765404" y="1095248"/>
            <a:ext cx="800865" cy="369332"/>
          </a:xfrm>
          <a:prstGeom prst="rect">
            <a:avLst/>
          </a:prstGeom>
          <a:solidFill>
            <a:srgbClr val="FF0000"/>
          </a:solidFill>
        </p:spPr>
        <p:txBody>
          <a:bodyPr wrap="square" rtlCol="1">
            <a:spAutoFit/>
          </a:bodyPr>
          <a:lstStyle/>
          <a:p>
            <a:pPr algn="ctr"/>
            <a:r>
              <a:rPr lang="en-US" b="1" dirty="0">
                <a:solidFill>
                  <a:schemeClr val="bg1"/>
                </a:solidFill>
              </a:rPr>
              <a:t>0.42</a:t>
            </a:r>
            <a:endParaRPr lang="fa-IR" b="1" dirty="0">
              <a:solidFill>
                <a:schemeClr val="bg1"/>
              </a:solidFill>
            </a:endParaRPr>
          </a:p>
        </p:txBody>
      </p:sp>
      <p:sp>
        <p:nvSpPr>
          <p:cNvPr id="21" name="TextBox 20">
            <a:extLst>
              <a:ext uri="{FF2B5EF4-FFF2-40B4-BE49-F238E27FC236}">
                <a16:creationId xmlns:a16="http://schemas.microsoft.com/office/drawing/2014/main" id="{679A0D77-F641-4944-9C24-0255222A2CB6}"/>
              </a:ext>
            </a:extLst>
          </p:cNvPr>
          <p:cNvSpPr txBox="1"/>
          <p:nvPr/>
        </p:nvSpPr>
        <p:spPr>
          <a:xfrm>
            <a:off x="6591279" y="1115452"/>
            <a:ext cx="800865" cy="369332"/>
          </a:xfrm>
          <a:prstGeom prst="rect">
            <a:avLst/>
          </a:prstGeom>
          <a:solidFill>
            <a:srgbClr val="FF0000"/>
          </a:solidFill>
        </p:spPr>
        <p:txBody>
          <a:bodyPr wrap="square" rtlCol="1">
            <a:spAutoFit/>
          </a:bodyPr>
          <a:lstStyle/>
          <a:p>
            <a:pPr algn="ctr"/>
            <a:r>
              <a:rPr lang="en-US" b="1" dirty="0">
                <a:solidFill>
                  <a:schemeClr val="bg1"/>
                </a:solidFill>
              </a:rPr>
              <a:t>0.58</a:t>
            </a:r>
            <a:endParaRPr lang="fa-IR" b="1" dirty="0">
              <a:solidFill>
                <a:schemeClr val="bg1"/>
              </a:solidFill>
            </a:endParaRPr>
          </a:p>
        </p:txBody>
      </p:sp>
      <p:cxnSp>
        <p:nvCxnSpPr>
          <p:cNvPr id="17" name="Straight Connector 16">
            <a:extLst>
              <a:ext uri="{FF2B5EF4-FFF2-40B4-BE49-F238E27FC236}">
                <a16:creationId xmlns:a16="http://schemas.microsoft.com/office/drawing/2014/main" id="{9B9BB09C-132A-44FB-8FC7-A424022A9E5A}"/>
              </a:ext>
            </a:extLst>
          </p:cNvPr>
          <p:cNvCxnSpPr/>
          <p:nvPr/>
        </p:nvCxnSpPr>
        <p:spPr>
          <a:xfrm>
            <a:off x="5303912" y="2132856"/>
            <a:ext cx="0" cy="329184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8FF035A-14FC-4FC0-A20E-20A7EFBDEA7D}"/>
              </a:ext>
            </a:extLst>
          </p:cNvPr>
          <p:cNvSpPr txBox="1"/>
          <p:nvPr/>
        </p:nvSpPr>
        <p:spPr>
          <a:xfrm>
            <a:off x="5015880" y="1835532"/>
            <a:ext cx="919536" cy="369332"/>
          </a:xfrm>
          <a:prstGeom prst="rect">
            <a:avLst/>
          </a:prstGeom>
          <a:noFill/>
        </p:spPr>
        <p:txBody>
          <a:bodyPr wrap="square" rtlCol="1">
            <a:spAutoFit/>
          </a:bodyPr>
          <a:lstStyle/>
          <a:p>
            <a:r>
              <a:rPr lang="en-US" b="1" dirty="0"/>
              <a:t>Mean</a:t>
            </a:r>
            <a:endParaRPr lang="fa-IR" b="1" dirty="0"/>
          </a:p>
        </p:txBody>
      </p:sp>
    </p:spTree>
    <p:extLst>
      <p:ext uri="{BB962C8B-B14F-4D97-AF65-F5344CB8AC3E}">
        <p14:creationId xmlns:p14="http://schemas.microsoft.com/office/powerpoint/2010/main" val="2851232174"/>
      </p:ext>
    </p:extLst>
  </p:cSld>
  <p:clrMapOvr>
    <a:masterClrMapping/>
  </p:clrMapOvr>
  <p:transition spd="slow">
    <p:wipe dir="d"/>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1084539" y="942536"/>
            <a:ext cx="8748779"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7" y="2826286"/>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415480" y="980728"/>
            <a:ext cx="8352928" cy="428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070163" y="1477108"/>
            <a:ext cx="17725" cy="39889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6960096"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143672"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191020" y="1943968"/>
            <a:ext cx="3769076" cy="335724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1919536" y="2241879"/>
            <a:ext cx="6375576" cy="3059329"/>
          </a:xfrm>
          <a:prstGeom prst="rect">
            <a:avLst/>
          </a:prstGeom>
        </p:spPr>
      </p:pic>
      <p:sp>
        <p:nvSpPr>
          <p:cNvPr id="16" name="TextBox 15">
            <a:extLst>
              <a:ext uri="{FF2B5EF4-FFF2-40B4-BE49-F238E27FC236}">
                <a16:creationId xmlns:a16="http://schemas.microsoft.com/office/drawing/2014/main" id="{2D0C2168-3256-4BC9-A590-24F0FCB3E318}"/>
              </a:ext>
            </a:extLst>
          </p:cNvPr>
          <p:cNvSpPr txBox="1"/>
          <p:nvPr/>
        </p:nvSpPr>
        <p:spPr>
          <a:xfrm>
            <a:off x="4458820" y="980728"/>
            <a:ext cx="1205132" cy="646331"/>
          </a:xfrm>
          <a:prstGeom prst="rect">
            <a:avLst/>
          </a:prstGeom>
          <a:solidFill>
            <a:srgbClr val="00B050"/>
          </a:solidFill>
        </p:spPr>
        <p:txBody>
          <a:bodyPr wrap="square" rtlCol="1">
            <a:spAutoFit/>
          </a:bodyPr>
          <a:lstStyle/>
          <a:p>
            <a:pPr algn="ctr"/>
            <a:r>
              <a:rPr lang="en-US" b="1" dirty="0">
                <a:solidFill>
                  <a:schemeClr val="bg1"/>
                </a:solidFill>
              </a:rPr>
              <a:t>Target</a:t>
            </a:r>
          </a:p>
          <a:p>
            <a:pPr algn="ctr"/>
            <a:r>
              <a:rPr lang="en-US" b="1" dirty="0">
                <a:solidFill>
                  <a:schemeClr val="bg1"/>
                </a:solidFill>
              </a:rPr>
              <a:t>0.50</a:t>
            </a:r>
            <a:endParaRPr lang="fa-IR" b="1" dirty="0">
              <a:solidFill>
                <a:schemeClr val="bg1"/>
              </a:solidFill>
            </a:endParaRPr>
          </a:p>
        </p:txBody>
      </p:sp>
      <p:sp>
        <p:nvSpPr>
          <p:cNvPr id="20" name="TextBox 19">
            <a:extLst>
              <a:ext uri="{FF2B5EF4-FFF2-40B4-BE49-F238E27FC236}">
                <a16:creationId xmlns:a16="http://schemas.microsoft.com/office/drawing/2014/main" id="{375021F6-EBEF-4508-92D8-34490E8162DE}"/>
              </a:ext>
            </a:extLst>
          </p:cNvPr>
          <p:cNvSpPr txBox="1"/>
          <p:nvPr/>
        </p:nvSpPr>
        <p:spPr>
          <a:xfrm>
            <a:off x="2765404" y="1095248"/>
            <a:ext cx="800865" cy="369332"/>
          </a:xfrm>
          <a:prstGeom prst="rect">
            <a:avLst/>
          </a:prstGeom>
          <a:solidFill>
            <a:srgbClr val="FF0000"/>
          </a:solidFill>
        </p:spPr>
        <p:txBody>
          <a:bodyPr wrap="square" rtlCol="1">
            <a:spAutoFit/>
          </a:bodyPr>
          <a:lstStyle/>
          <a:p>
            <a:pPr algn="ctr"/>
            <a:r>
              <a:rPr lang="en-US" b="1" dirty="0">
                <a:solidFill>
                  <a:schemeClr val="bg1"/>
                </a:solidFill>
              </a:rPr>
              <a:t>0.42</a:t>
            </a:r>
            <a:endParaRPr lang="fa-IR" b="1" dirty="0">
              <a:solidFill>
                <a:schemeClr val="bg1"/>
              </a:solidFill>
            </a:endParaRPr>
          </a:p>
        </p:txBody>
      </p:sp>
      <p:sp>
        <p:nvSpPr>
          <p:cNvPr id="21" name="TextBox 20">
            <a:extLst>
              <a:ext uri="{FF2B5EF4-FFF2-40B4-BE49-F238E27FC236}">
                <a16:creationId xmlns:a16="http://schemas.microsoft.com/office/drawing/2014/main" id="{1DC75CB0-1A4F-48B5-BE90-49D175E85F91}"/>
              </a:ext>
            </a:extLst>
          </p:cNvPr>
          <p:cNvSpPr txBox="1"/>
          <p:nvPr/>
        </p:nvSpPr>
        <p:spPr>
          <a:xfrm>
            <a:off x="6591279" y="1115452"/>
            <a:ext cx="800865" cy="369332"/>
          </a:xfrm>
          <a:prstGeom prst="rect">
            <a:avLst/>
          </a:prstGeom>
          <a:solidFill>
            <a:srgbClr val="FF0000"/>
          </a:solidFill>
        </p:spPr>
        <p:txBody>
          <a:bodyPr wrap="square" rtlCol="1">
            <a:spAutoFit/>
          </a:bodyPr>
          <a:lstStyle/>
          <a:p>
            <a:pPr algn="ctr"/>
            <a:r>
              <a:rPr lang="en-US" b="1" dirty="0">
                <a:solidFill>
                  <a:schemeClr val="bg1"/>
                </a:solidFill>
              </a:rPr>
              <a:t>0.58</a:t>
            </a:r>
            <a:endParaRPr lang="fa-IR" b="1" dirty="0">
              <a:solidFill>
                <a:schemeClr val="bg1"/>
              </a:solidFill>
            </a:endParaRPr>
          </a:p>
        </p:txBody>
      </p:sp>
      <p:cxnSp>
        <p:nvCxnSpPr>
          <p:cNvPr id="17" name="Straight Connector 16">
            <a:extLst>
              <a:ext uri="{FF2B5EF4-FFF2-40B4-BE49-F238E27FC236}">
                <a16:creationId xmlns:a16="http://schemas.microsoft.com/office/drawing/2014/main" id="{835933B3-5AB9-4139-94D9-C153785F7E76}"/>
              </a:ext>
            </a:extLst>
          </p:cNvPr>
          <p:cNvCxnSpPr/>
          <p:nvPr/>
        </p:nvCxnSpPr>
        <p:spPr>
          <a:xfrm>
            <a:off x="5303912" y="2132856"/>
            <a:ext cx="0" cy="329184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C7D5ACE-0C58-459D-B52F-96A6743F5C9A}"/>
              </a:ext>
            </a:extLst>
          </p:cNvPr>
          <p:cNvSpPr txBox="1"/>
          <p:nvPr/>
        </p:nvSpPr>
        <p:spPr>
          <a:xfrm>
            <a:off x="5015880" y="1835532"/>
            <a:ext cx="919536" cy="369332"/>
          </a:xfrm>
          <a:prstGeom prst="rect">
            <a:avLst/>
          </a:prstGeom>
          <a:noFill/>
        </p:spPr>
        <p:txBody>
          <a:bodyPr wrap="square" rtlCol="1">
            <a:spAutoFit/>
          </a:bodyPr>
          <a:lstStyle/>
          <a:p>
            <a:r>
              <a:rPr lang="en-US" b="1" dirty="0"/>
              <a:t>Mean</a:t>
            </a:r>
            <a:endParaRPr lang="fa-IR" b="1" dirty="0"/>
          </a:p>
        </p:txBody>
      </p:sp>
    </p:spTree>
    <p:extLst>
      <p:ext uri="{BB962C8B-B14F-4D97-AF65-F5344CB8AC3E}">
        <p14:creationId xmlns:p14="http://schemas.microsoft.com/office/powerpoint/2010/main" val="569308387"/>
      </p:ext>
    </p:extLst>
  </p:cSld>
  <p:clrMapOvr>
    <a:masterClrMapping/>
  </p:clrMapOvr>
  <p:transition spd="slow">
    <p:wipe dir="d"/>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1084539" y="942536"/>
            <a:ext cx="8748779"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7" y="2826286"/>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415480" y="980728"/>
            <a:ext cx="8352928" cy="428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070163" y="1477108"/>
            <a:ext cx="17725" cy="39889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6960096"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143672"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191020" y="1943968"/>
            <a:ext cx="3769076" cy="335724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1350569" y="2241879"/>
            <a:ext cx="7376483" cy="3059329"/>
          </a:xfrm>
          <a:prstGeom prst="rect">
            <a:avLst/>
          </a:prstGeom>
        </p:spPr>
      </p:pic>
      <p:sp>
        <p:nvSpPr>
          <p:cNvPr id="16" name="TextBox 15">
            <a:extLst>
              <a:ext uri="{FF2B5EF4-FFF2-40B4-BE49-F238E27FC236}">
                <a16:creationId xmlns:a16="http://schemas.microsoft.com/office/drawing/2014/main" id="{7BE1F24F-C1D8-49AF-B2E3-122499EC39CE}"/>
              </a:ext>
            </a:extLst>
          </p:cNvPr>
          <p:cNvSpPr txBox="1"/>
          <p:nvPr/>
        </p:nvSpPr>
        <p:spPr>
          <a:xfrm>
            <a:off x="4458820" y="980728"/>
            <a:ext cx="1205132" cy="646331"/>
          </a:xfrm>
          <a:prstGeom prst="rect">
            <a:avLst/>
          </a:prstGeom>
          <a:solidFill>
            <a:srgbClr val="00B050"/>
          </a:solidFill>
        </p:spPr>
        <p:txBody>
          <a:bodyPr wrap="square" rtlCol="1">
            <a:spAutoFit/>
          </a:bodyPr>
          <a:lstStyle/>
          <a:p>
            <a:pPr algn="ctr"/>
            <a:r>
              <a:rPr lang="en-US" b="1" dirty="0">
                <a:solidFill>
                  <a:schemeClr val="bg1"/>
                </a:solidFill>
              </a:rPr>
              <a:t>Target</a:t>
            </a:r>
          </a:p>
          <a:p>
            <a:pPr algn="ctr"/>
            <a:r>
              <a:rPr lang="en-US" b="1" dirty="0">
                <a:solidFill>
                  <a:schemeClr val="bg1"/>
                </a:solidFill>
              </a:rPr>
              <a:t>0.50</a:t>
            </a:r>
            <a:endParaRPr lang="fa-IR" b="1" dirty="0">
              <a:solidFill>
                <a:schemeClr val="bg1"/>
              </a:solidFill>
            </a:endParaRPr>
          </a:p>
        </p:txBody>
      </p:sp>
      <p:sp>
        <p:nvSpPr>
          <p:cNvPr id="20" name="TextBox 19">
            <a:extLst>
              <a:ext uri="{FF2B5EF4-FFF2-40B4-BE49-F238E27FC236}">
                <a16:creationId xmlns:a16="http://schemas.microsoft.com/office/drawing/2014/main" id="{89790AE7-CACF-481E-B97F-72E73D508F97}"/>
              </a:ext>
            </a:extLst>
          </p:cNvPr>
          <p:cNvSpPr txBox="1"/>
          <p:nvPr/>
        </p:nvSpPr>
        <p:spPr>
          <a:xfrm>
            <a:off x="2765404" y="1095248"/>
            <a:ext cx="800865" cy="369332"/>
          </a:xfrm>
          <a:prstGeom prst="rect">
            <a:avLst/>
          </a:prstGeom>
          <a:solidFill>
            <a:srgbClr val="FF0000"/>
          </a:solidFill>
        </p:spPr>
        <p:txBody>
          <a:bodyPr wrap="square" rtlCol="1">
            <a:spAutoFit/>
          </a:bodyPr>
          <a:lstStyle/>
          <a:p>
            <a:pPr algn="ctr"/>
            <a:r>
              <a:rPr lang="en-US" b="1" dirty="0">
                <a:solidFill>
                  <a:schemeClr val="bg1"/>
                </a:solidFill>
              </a:rPr>
              <a:t>0.42</a:t>
            </a:r>
            <a:endParaRPr lang="fa-IR" b="1" dirty="0">
              <a:solidFill>
                <a:schemeClr val="bg1"/>
              </a:solidFill>
            </a:endParaRPr>
          </a:p>
        </p:txBody>
      </p:sp>
      <p:sp>
        <p:nvSpPr>
          <p:cNvPr id="21" name="TextBox 20">
            <a:extLst>
              <a:ext uri="{FF2B5EF4-FFF2-40B4-BE49-F238E27FC236}">
                <a16:creationId xmlns:a16="http://schemas.microsoft.com/office/drawing/2014/main" id="{3C76D6D4-48D5-4046-8046-EFE3DE747A2A}"/>
              </a:ext>
            </a:extLst>
          </p:cNvPr>
          <p:cNvSpPr txBox="1"/>
          <p:nvPr/>
        </p:nvSpPr>
        <p:spPr>
          <a:xfrm>
            <a:off x="6591279" y="1115452"/>
            <a:ext cx="800865" cy="369332"/>
          </a:xfrm>
          <a:prstGeom prst="rect">
            <a:avLst/>
          </a:prstGeom>
          <a:solidFill>
            <a:srgbClr val="FF0000"/>
          </a:solidFill>
        </p:spPr>
        <p:txBody>
          <a:bodyPr wrap="square" rtlCol="1">
            <a:spAutoFit/>
          </a:bodyPr>
          <a:lstStyle/>
          <a:p>
            <a:pPr algn="ctr"/>
            <a:r>
              <a:rPr lang="en-US" b="1" dirty="0">
                <a:solidFill>
                  <a:schemeClr val="bg1"/>
                </a:solidFill>
              </a:rPr>
              <a:t>0.58</a:t>
            </a:r>
            <a:endParaRPr lang="fa-IR" b="1" dirty="0">
              <a:solidFill>
                <a:schemeClr val="bg1"/>
              </a:solidFill>
            </a:endParaRPr>
          </a:p>
        </p:txBody>
      </p:sp>
      <p:cxnSp>
        <p:nvCxnSpPr>
          <p:cNvPr id="17" name="Straight Connector 16">
            <a:extLst>
              <a:ext uri="{FF2B5EF4-FFF2-40B4-BE49-F238E27FC236}">
                <a16:creationId xmlns:a16="http://schemas.microsoft.com/office/drawing/2014/main" id="{9FBE966B-C24A-4C00-9153-BF8405C23525}"/>
              </a:ext>
            </a:extLst>
          </p:cNvPr>
          <p:cNvCxnSpPr/>
          <p:nvPr/>
        </p:nvCxnSpPr>
        <p:spPr>
          <a:xfrm>
            <a:off x="5303912" y="2132856"/>
            <a:ext cx="0" cy="329184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693409-B74C-4C9B-8C7E-2E292C7BA916}"/>
              </a:ext>
            </a:extLst>
          </p:cNvPr>
          <p:cNvSpPr txBox="1"/>
          <p:nvPr/>
        </p:nvSpPr>
        <p:spPr>
          <a:xfrm>
            <a:off x="5015880" y="1835532"/>
            <a:ext cx="919536" cy="369332"/>
          </a:xfrm>
          <a:prstGeom prst="rect">
            <a:avLst/>
          </a:prstGeom>
          <a:noFill/>
        </p:spPr>
        <p:txBody>
          <a:bodyPr wrap="square" rtlCol="1">
            <a:spAutoFit/>
          </a:bodyPr>
          <a:lstStyle/>
          <a:p>
            <a:r>
              <a:rPr lang="en-US" b="1" dirty="0"/>
              <a:t>Mean</a:t>
            </a:r>
            <a:endParaRPr lang="fa-IR" b="1" dirty="0"/>
          </a:p>
        </p:txBody>
      </p:sp>
    </p:spTree>
    <p:extLst>
      <p:ext uri="{BB962C8B-B14F-4D97-AF65-F5344CB8AC3E}">
        <p14:creationId xmlns:p14="http://schemas.microsoft.com/office/powerpoint/2010/main" val="1050124567"/>
      </p:ext>
    </p:extLst>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1084539" y="942536"/>
            <a:ext cx="8748779"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7" y="2826286"/>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467459" y="980728"/>
            <a:ext cx="8352928" cy="428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070163" y="1477108"/>
            <a:ext cx="17725" cy="39889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6960096"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143672"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191020" y="1943968"/>
            <a:ext cx="3769076" cy="335724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3143672" y="2241879"/>
            <a:ext cx="4020552" cy="3059329"/>
          </a:xfrm>
          <a:prstGeom prst="rect">
            <a:avLst/>
          </a:prstGeom>
        </p:spPr>
      </p:pic>
      <p:sp>
        <p:nvSpPr>
          <p:cNvPr id="16" name="TextBox 15">
            <a:extLst>
              <a:ext uri="{FF2B5EF4-FFF2-40B4-BE49-F238E27FC236}">
                <a16:creationId xmlns:a16="http://schemas.microsoft.com/office/drawing/2014/main" id="{8DB17B67-703F-4846-AC96-6BCD2C184CD4}"/>
              </a:ext>
            </a:extLst>
          </p:cNvPr>
          <p:cNvSpPr txBox="1"/>
          <p:nvPr/>
        </p:nvSpPr>
        <p:spPr>
          <a:xfrm>
            <a:off x="4458820" y="980728"/>
            <a:ext cx="1205132" cy="646331"/>
          </a:xfrm>
          <a:prstGeom prst="rect">
            <a:avLst/>
          </a:prstGeom>
          <a:solidFill>
            <a:srgbClr val="00B050"/>
          </a:solidFill>
        </p:spPr>
        <p:txBody>
          <a:bodyPr wrap="square" rtlCol="1">
            <a:spAutoFit/>
          </a:bodyPr>
          <a:lstStyle/>
          <a:p>
            <a:pPr algn="ctr"/>
            <a:r>
              <a:rPr lang="en-US" b="1" dirty="0">
                <a:solidFill>
                  <a:schemeClr val="bg1"/>
                </a:solidFill>
              </a:rPr>
              <a:t>Target</a:t>
            </a:r>
          </a:p>
          <a:p>
            <a:pPr algn="ctr"/>
            <a:r>
              <a:rPr lang="en-US" b="1" dirty="0">
                <a:solidFill>
                  <a:schemeClr val="bg1"/>
                </a:solidFill>
              </a:rPr>
              <a:t>0.50</a:t>
            </a:r>
            <a:endParaRPr lang="fa-IR" b="1" dirty="0">
              <a:solidFill>
                <a:schemeClr val="bg1"/>
              </a:solidFill>
            </a:endParaRPr>
          </a:p>
        </p:txBody>
      </p:sp>
      <p:sp>
        <p:nvSpPr>
          <p:cNvPr id="20" name="TextBox 19">
            <a:extLst>
              <a:ext uri="{FF2B5EF4-FFF2-40B4-BE49-F238E27FC236}">
                <a16:creationId xmlns:a16="http://schemas.microsoft.com/office/drawing/2014/main" id="{875EAA75-8649-472B-B195-8758F75138F6}"/>
              </a:ext>
            </a:extLst>
          </p:cNvPr>
          <p:cNvSpPr txBox="1"/>
          <p:nvPr/>
        </p:nvSpPr>
        <p:spPr>
          <a:xfrm>
            <a:off x="2765404" y="1095248"/>
            <a:ext cx="800865" cy="369332"/>
          </a:xfrm>
          <a:prstGeom prst="rect">
            <a:avLst/>
          </a:prstGeom>
          <a:solidFill>
            <a:srgbClr val="FF0000"/>
          </a:solidFill>
        </p:spPr>
        <p:txBody>
          <a:bodyPr wrap="square" rtlCol="1">
            <a:spAutoFit/>
          </a:bodyPr>
          <a:lstStyle/>
          <a:p>
            <a:pPr algn="ctr"/>
            <a:r>
              <a:rPr lang="en-US" b="1" dirty="0">
                <a:solidFill>
                  <a:schemeClr val="bg1"/>
                </a:solidFill>
              </a:rPr>
              <a:t>0.42</a:t>
            </a:r>
            <a:endParaRPr lang="fa-IR" b="1" dirty="0">
              <a:solidFill>
                <a:schemeClr val="bg1"/>
              </a:solidFill>
            </a:endParaRPr>
          </a:p>
        </p:txBody>
      </p:sp>
      <p:sp>
        <p:nvSpPr>
          <p:cNvPr id="21" name="TextBox 20">
            <a:extLst>
              <a:ext uri="{FF2B5EF4-FFF2-40B4-BE49-F238E27FC236}">
                <a16:creationId xmlns:a16="http://schemas.microsoft.com/office/drawing/2014/main" id="{679A0D77-F641-4944-9C24-0255222A2CB6}"/>
              </a:ext>
            </a:extLst>
          </p:cNvPr>
          <p:cNvSpPr txBox="1"/>
          <p:nvPr/>
        </p:nvSpPr>
        <p:spPr>
          <a:xfrm>
            <a:off x="6591279" y="1115452"/>
            <a:ext cx="800865" cy="369332"/>
          </a:xfrm>
          <a:prstGeom prst="rect">
            <a:avLst/>
          </a:prstGeom>
          <a:solidFill>
            <a:srgbClr val="FF0000"/>
          </a:solidFill>
        </p:spPr>
        <p:txBody>
          <a:bodyPr wrap="square" rtlCol="1">
            <a:spAutoFit/>
          </a:bodyPr>
          <a:lstStyle/>
          <a:p>
            <a:pPr algn="ctr"/>
            <a:r>
              <a:rPr lang="en-US" b="1" dirty="0">
                <a:solidFill>
                  <a:schemeClr val="bg1"/>
                </a:solidFill>
              </a:rPr>
              <a:t>0.58</a:t>
            </a:r>
            <a:endParaRPr lang="fa-IR" b="1" dirty="0">
              <a:solidFill>
                <a:schemeClr val="bg1"/>
              </a:solidFill>
            </a:endParaRPr>
          </a:p>
        </p:txBody>
      </p:sp>
      <p:sp>
        <p:nvSpPr>
          <p:cNvPr id="22" name="TextBox 21">
            <a:extLst>
              <a:ext uri="{FF2B5EF4-FFF2-40B4-BE49-F238E27FC236}">
                <a16:creationId xmlns:a16="http://schemas.microsoft.com/office/drawing/2014/main" id="{2479A647-8A09-4CDE-9011-18DA393BF4AC}"/>
              </a:ext>
            </a:extLst>
          </p:cNvPr>
          <p:cNvSpPr txBox="1"/>
          <p:nvPr/>
        </p:nvSpPr>
        <p:spPr>
          <a:xfrm>
            <a:off x="7392144" y="2060848"/>
            <a:ext cx="4214232" cy="523220"/>
          </a:xfrm>
          <a:prstGeom prst="rect">
            <a:avLst/>
          </a:prstGeom>
          <a:noFill/>
        </p:spPr>
        <p:txBody>
          <a:bodyPr wrap="square" rtlCol="1">
            <a:spAutoFit/>
          </a:bodyPr>
          <a:lstStyle/>
          <a:p>
            <a:pPr algn="r" rtl="1"/>
            <a:r>
              <a:rPr lang="fa-IR" sz="2800" b="1" i="1" dirty="0">
                <a:solidFill>
                  <a:srgbClr val="7030A0"/>
                </a:solidFill>
              </a:rPr>
              <a:t>هرچه </a:t>
            </a:r>
            <a:r>
              <a:rPr lang="fa-IR" sz="2800" b="1" i="1" dirty="0" err="1">
                <a:solidFill>
                  <a:srgbClr val="7030A0"/>
                </a:solidFill>
              </a:rPr>
              <a:t>یکدستی</a:t>
            </a:r>
            <a:r>
              <a:rPr lang="fa-IR" sz="2800" b="1" i="1" dirty="0">
                <a:solidFill>
                  <a:srgbClr val="7030A0"/>
                </a:solidFill>
              </a:rPr>
              <a:t> بیشتر، خطا کمتر</a:t>
            </a:r>
          </a:p>
        </p:txBody>
      </p:sp>
      <p:cxnSp>
        <p:nvCxnSpPr>
          <p:cNvPr id="17" name="Straight Connector 16">
            <a:extLst>
              <a:ext uri="{FF2B5EF4-FFF2-40B4-BE49-F238E27FC236}">
                <a16:creationId xmlns:a16="http://schemas.microsoft.com/office/drawing/2014/main" id="{9B9BB09C-132A-44FB-8FC7-A424022A9E5A}"/>
              </a:ext>
            </a:extLst>
          </p:cNvPr>
          <p:cNvCxnSpPr/>
          <p:nvPr/>
        </p:nvCxnSpPr>
        <p:spPr>
          <a:xfrm>
            <a:off x="5303912" y="2132856"/>
            <a:ext cx="0" cy="329184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8FF035A-14FC-4FC0-A20E-20A7EFBDEA7D}"/>
              </a:ext>
            </a:extLst>
          </p:cNvPr>
          <p:cNvSpPr txBox="1"/>
          <p:nvPr/>
        </p:nvSpPr>
        <p:spPr>
          <a:xfrm>
            <a:off x="5015880" y="1835532"/>
            <a:ext cx="919536" cy="369332"/>
          </a:xfrm>
          <a:prstGeom prst="rect">
            <a:avLst/>
          </a:prstGeom>
          <a:noFill/>
        </p:spPr>
        <p:txBody>
          <a:bodyPr wrap="square" rtlCol="1">
            <a:spAutoFit/>
          </a:bodyPr>
          <a:lstStyle/>
          <a:p>
            <a:r>
              <a:rPr lang="en-US" b="1" dirty="0"/>
              <a:t>Mean</a:t>
            </a:r>
            <a:endParaRPr lang="fa-IR" b="1" dirty="0"/>
          </a:p>
        </p:txBody>
      </p:sp>
      <p:sp>
        <p:nvSpPr>
          <p:cNvPr id="23" name="TextBox 22">
            <a:extLst>
              <a:ext uri="{FF2B5EF4-FFF2-40B4-BE49-F238E27FC236}">
                <a16:creationId xmlns:a16="http://schemas.microsoft.com/office/drawing/2014/main" id="{4C7CEF38-DB70-4BA9-A5C3-972B525069CE}"/>
              </a:ext>
            </a:extLst>
          </p:cNvPr>
          <p:cNvSpPr txBox="1"/>
          <p:nvPr/>
        </p:nvSpPr>
        <p:spPr>
          <a:xfrm>
            <a:off x="7647040" y="2965885"/>
            <a:ext cx="4058485" cy="584775"/>
          </a:xfrm>
          <a:prstGeom prst="rect">
            <a:avLst/>
          </a:prstGeom>
          <a:noFill/>
        </p:spPr>
        <p:txBody>
          <a:bodyPr wrap="square" rtlCol="1">
            <a:spAutoFit/>
          </a:bodyPr>
          <a:lstStyle/>
          <a:p>
            <a:pPr algn="r" rtl="1"/>
            <a:r>
              <a:rPr lang="fa-IR" sz="3200" b="1" i="1" dirty="0" err="1">
                <a:solidFill>
                  <a:srgbClr val="002060"/>
                </a:solidFill>
              </a:rPr>
              <a:t>یکدستی</a:t>
            </a:r>
            <a:r>
              <a:rPr lang="fa-IR" sz="3200" b="1" i="1" dirty="0">
                <a:solidFill>
                  <a:srgbClr val="002060"/>
                </a:solidFill>
              </a:rPr>
              <a:t>: </a:t>
            </a:r>
          </a:p>
        </p:txBody>
      </p:sp>
      <p:sp>
        <p:nvSpPr>
          <p:cNvPr id="24" name="TextBox 23">
            <a:extLst>
              <a:ext uri="{FF2B5EF4-FFF2-40B4-BE49-F238E27FC236}">
                <a16:creationId xmlns:a16="http://schemas.microsoft.com/office/drawing/2014/main" id="{CFF5936C-1F4C-4DA1-AADF-C867C5007953}"/>
              </a:ext>
            </a:extLst>
          </p:cNvPr>
          <p:cNvSpPr txBox="1"/>
          <p:nvPr/>
        </p:nvSpPr>
        <p:spPr>
          <a:xfrm>
            <a:off x="7880079" y="2981562"/>
            <a:ext cx="2762438" cy="646331"/>
          </a:xfrm>
          <a:prstGeom prst="rect">
            <a:avLst/>
          </a:prstGeom>
          <a:noFill/>
        </p:spPr>
        <p:txBody>
          <a:bodyPr wrap="square" rtlCol="1">
            <a:spAutoFit/>
          </a:bodyPr>
          <a:lstStyle/>
          <a:p>
            <a:pPr algn="ctr" rtl="1"/>
            <a:r>
              <a:rPr lang="fa-IR" sz="3600" b="1" i="1" dirty="0">
                <a:solidFill>
                  <a:srgbClr val="0070C0"/>
                </a:solidFill>
              </a:rPr>
              <a:t>عدم دقت </a:t>
            </a:r>
            <a:r>
              <a:rPr lang="en-US" sz="3600" b="1" i="1" dirty="0">
                <a:solidFill>
                  <a:srgbClr val="0070C0"/>
                </a:solidFill>
              </a:rPr>
              <a:t>SD</a:t>
            </a:r>
            <a:endParaRPr lang="fa-IR" sz="3600" b="1" i="1" dirty="0">
              <a:solidFill>
                <a:srgbClr val="0070C0"/>
              </a:solidFill>
            </a:endParaRPr>
          </a:p>
        </p:txBody>
      </p:sp>
      <p:sp>
        <p:nvSpPr>
          <p:cNvPr id="25" name="TextBox 24">
            <a:extLst>
              <a:ext uri="{FF2B5EF4-FFF2-40B4-BE49-F238E27FC236}">
                <a16:creationId xmlns:a16="http://schemas.microsoft.com/office/drawing/2014/main" id="{E799D999-29E2-4C2F-A387-6FEDD6830478}"/>
              </a:ext>
            </a:extLst>
          </p:cNvPr>
          <p:cNvSpPr txBox="1"/>
          <p:nvPr/>
        </p:nvSpPr>
        <p:spPr>
          <a:xfrm>
            <a:off x="5331336" y="4169823"/>
            <a:ext cx="548640" cy="400110"/>
          </a:xfrm>
          <a:prstGeom prst="rect">
            <a:avLst/>
          </a:prstGeom>
          <a:solidFill>
            <a:srgbClr val="002060"/>
          </a:solidFill>
        </p:spPr>
        <p:txBody>
          <a:bodyPr wrap="square" rtlCol="1">
            <a:spAutoFit/>
          </a:bodyPr>
          <a:lstStyle/>
          <a:p>
            <a:pPr algn="ctr"/>
            <a:r>
              <a:rPr lang="en-US" sz="2000" b="1" dirty="0">
                <a:solidFill>
                  <a:schemeClr val="bg1"/>
                </a:solidFill>
              </a:rPr>
              <a:t>SD</a:t>
            </a:r>
            <a:endParaRPr lang="fa-IR" sz="2000" b="1" dirty="0">
              <a:solidFill>
                <a:schemeClr val="bg1"/>
              </a:solidFill>
            </a:endParaRPr>
          </a:p>
        </p:txBody>
      </p:sp>
      <p:sp>
        <p:nvSpPr>
          <p:cNvPr id="26" name="TextBox 25">
            <a:extLst>
              <a:ext uri="{FF2B5EF4-FFF2-40B4-BE49-F238E27FC236}">
                <a16:creationId xmlns:a16="http://schemas.microsoft.com/office/drawing/2014/main" id="{242ACEC4-2583-41A1-8BD6-A231179DCC5D}"/>
              </a:ext>
            </a:extLst>
          </p:cNvPr>
          <p:cNvSpPr txBox="1"/>
          <p:nvPr/>
        </p:nvSpPr>
        <p:spPr>
          <a:xfrm>
            <a:off x="4727848" y="4169823"/>
            <a:ext cx="548640" cy="400110"/>
          </a:xfrm>
          <a:prstGeom prst="rect">
            <a:avLst/>
          </a:prstGeom>
          <a:solidFill>
            <a:srgbClr val="002060"/>
          </a:solidFill>
        </p:spPr>
        <p:txBody>
          <a:bodyPr wrap="square" rtlCol="1">
            <a:spAutoFit/>
          </a:bodyPr>
          <a:lstStyle/>
          <a:p>
            <a:pPr algn="ctr"/>
            <a:r>
              <a:rPr lang="en-US" sz="2000" b="1" dirty="0">
                <a:solidFill>
                  <a:schemeClr val="bg1"/>
                </a:solidFill>
              </a:rPr>
              <a:t>SD</a:t>
            </a:r>
            <a:endParaRPr lang="fa-IR" sz="2000" b="1" dirty="0">
              <a:solidFill>
                <a:schemeClr val="bg1"/>
              </a:solidFill>
            </a:endParaRPr>
          </a:p>
        </p:txBody>
      </p:sp>
      <p:sp>
        <p:nvSpPr>
          <p:cNvPr id="27" name="TextBox 26">
            <a:extLst>
              <a:ext uri="{FF2B5EF4-FFF2-40B4-BE49-F238E27FC236}">
                <a16:creationId xmlns:a16="http://schemas.microsoft.com/office/drawing/2014/main" id="{200ADFEB-683F-4561-A05B-A60AA41C8B13}"/>
              </a:ext>
            </a:extLst>
          </p:cNvPr>
          <p:cNvSpPr txBox="1"/>
          <p:nvPr/>
        </p:nvSpPr>
        <p:spPr>
          <a:xfrm>
            <a:off x="7923279" y="3747738"/>
            <a:ext cx="2762438" cy="646331"/>
          </a:xfrm>
          <a:prstGeom prst="rect">
            <a:avLst/>
          </a:prstGeom>
          <a:noFill/>
        </p:spPr>
        <p:txBody>
          <a:bodyPr wrap="square" rtlCol="1">
            <a:spAutoFit/>
          </a:bodyPr>
          <a:lstStyle/>
          <a:p>
            <a:pPr algn="ctr" rtl="1"/>
            <a:r>
              <a:rPr lang="fa-IR" sz="3600" b="1" i="1" dirty="0" err="1">
                <a:solidFill>
                  <a:srgbClr val="FF0000"/>
                </a:solidFill>
              </a:rPr>
              <a:t>سیگما</a:t>
            </a:r>
            <a:r>
              <a:rPr lang="fa-IR" sz="3600" b="1" i="1" dirty="0">
                <a:solidFill>
                  <a:srgbClr val="FF0000"/>
                </a:solidFill>
              </a:rPr>
              <a:t> </a:t>
            </a:r>
            <a:r>
              <a:rPr lang="el-GR" sz="3600" b="1" i="1" dirty="0">
                <a:solidFill>
                  <a:srgbClr val="FF0000"/>
                </a:solidFill>
              </a:rPr>
              <a:t>σ</a:t>
            </a:r>
            <a:endParaRPr lang="fa-IR" sz="3600" b="1" i="1" dirty="0">
              <a:solidFill>
                <a:srgbClr val="FF0000"/>
              </a:solidFill>
            </a:endParaRPr>
          </a:p>
        </p:txBody>
      </p:sp>
    </p:spTree>
    <p:extLst>
      <p:ext uri="{BB962C8B-B14F-4D97-AF65-F5344CB8AC3E}">
        <p14:creationId xmlns:p14="http://schemas.microsoft.com/office/powerpoint/2010/main" val="357788390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right)">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outVertical)">
                                      <p:cBhvr>
                                        <p:cTn id="27" dur="500"/>
                                        <p:tgtEl>
                                          <p:spTgt spid="25"/>
                                        </p:tgtEl>
                                      </p:cBhvr>
                                    </p:animEffect>
                                  </p:childTnLst>
                                </p:cTn>
                              </p:par>
                              <p:par>
                                <p:cTn id="28" presetID="16" presetClass="entr" presetSubtype="37"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barn(outVertical)">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right)">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animBg="1"/>
      <p:bldP spid="26" grpId="0" animBg="1"/>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1084539" y="942536"/>
            <a:ext cx="8748779"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7" y="2826286"/>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415480" y="980728"/>
            <a:ext cx="8352928" cy="428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070163" y="1477108"/>
            <a:ext cx="17725" cy="39889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6960096"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143672"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191020" y="1943968"/>
            <a:ext cx="3769076" cy="335724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1350569" y="2241879"/>
            <a:ext cx="7376483" cy="3059329"/>
          </a:xfrm>
          <a:prstGeom prst="rect">
            <a:avLst/>
          </a:prstGeom>
        </p:spPr>
      </p:pic>
      <p:sp>
        <p:nvSpPr>
          <p:cNvPr id="16" name="TextBox 15">
            <a:extLst>
              <a:ext uri="{FF2B5EF4-FFF2-40B4-BE49-F238E27FC236}">
                <a16:creationId xmlns:a16="http://schemas.microsoft.com/office/drawing/2014/main" id="{7BE1F24F-C1D8-49AF-B2E3-122499EC39CE}"/>
              </a:ext>
            </a:extLst>
          </p:cNvPr>
          <p:cNvSpPr txBox="1"/>
          <p:nvPr/>
        </p:nvSpPr>
        <p:spPr>
          <a:xfrm>
            <a:off x="4458820" y="980728"/>
            <a:ext cx="1205132" cy="646331"/>
          </a:xfrm>
          <a:prstGeom prst="rect">
            <a:avLst/>
          </a:prstGeom>
          <a:solidFill>
            <a:srgbClr val="00B050"/>
          </a:solidFill>
        </p:spPr>
        <p:txBody>
          <a:bodyPr wrap="square" rtlCol="1">
            <a:spAutoFit/>
          </a:bodyPr>
          <a:lstStyle/>
          <a:p>
            <a:pPr algn="ctr"/>
            <a:r>
              <a:rPr lang="en-US" b="1" dirty="0">
                <a:solidFill>
                  <a:schemeClr val="bg1"/>
                </a:solidFill>
              </a:rPr>
              <a:t>Target</a:t>
            </a:r>
          </a:p>
          <a:p>
            <a:pPr algn="ctr"/>
            <a:r>
              <a:rPr lang="en-US" b="1" dirty="0">
                <a:solidFill>
                  <a:schemeClr val="bg1"/>
                </a:solidFill>
              </a:rPr>
              <a:t>0.50</a:t>
            </a:r>
            <a:endParaRPr lang="fa-IR" b="1" dirty="0">
              <a:solidFill>
                <a:schemeClr val="bg1"/>
              </a:solidFill>
            </a:endParaRPr>
          </a:p>
        </p:txBody>
      </p:sp>
      <p:sp>
        <p:nvSpPr>
          <p:cNvPr id="20" name="TextBox 19">
            <a:extLst>
              <a:ext uri="{FF2B5EF4-FFF2-40B4-BE49-F238E27FC236}">
                <a16:creationId xmlns:a16="http://schemas.microsoft.com/office/drawing/2014/main" id="{89790AE7-CACF-481E-B97F-72E73D508F97}"/>
              </a:ext>
            </a:extLst>
          </p:cNvPr>
          <p:cNvSpPr txBox="1"/>
          <p:nvPr/>
        </p:nvSpPr>
        <p:spPr>
          <a:xfrm>
            <a:off x="2765404" y="1095248"/>
            <a:ext cx="800865" cy="369332"/>
          </a:xfrm>
          <a:prstGeom prst="rect">
            <a:avLst/>
          </a:prstGeom>
          <a:solidFill>
            <a:srgbClr val="FF0000"/>
          </a:solidFill>
        </p:spPr>
        <p:txBody>
          <a:bodyPr wrap="square" rtlCol="1">
            <a:spAutoFit/>
          </a:bodyPr>
          <a:lstStyle/>
          <a:p>
            <a:pPr algn="ctr"/>
            <a:r>
              <a:rPr lang="en-US" b="1" dirty="0">
                <a:solidFill>
                  <a:schemeClr val="bg1"/>
                </a:solidFill>
              </a:rPr>
              <a:t>0.42</a:t>
            </a:r>
            <a:endParaRPr lang="fa-IR" b="1" dirty="0">
              <a:solidFill>
                <a:schemeClr val="bg1"/>
              </a:solidFill>
            </a:endParaRPr>
          </a:p>
        </p:txBody>
      </p:sp>
      <p:sp>
        <p:nvSpPr>
          <p:cNvPr id="21" name="TextBox 20">
            <a:extLst>
              <a:ext uri="{FF2B5EF4-FFF2-40B4-BE49-F238E27FC236}">
                <a16:creationId xmlns:a16="http://schemas.microsoft.com/office/drawing/2014/main" id="{3C76D6D4-48D5-4046-8046-EFE3DE747A2A}"/>
              </a:ext>
            </a:extLst>
          </p:cNvPr>
          <p:cNvSpPr txBox="1"/>
          <p:nvPr/>
        </p:nvSpPr>
        <p:spPr>
          <a:xfrm>
            <a:off x="6591279" y="1115452"/>
            <a:ext cx="800865" cy="369332"/>
          </a:xfrm>
          <a:prstGeom prst="rect">
            <a:avLst/>
          </a:prstGeom>
          <a:solidFill>
            <a:srgbClr val="FF0000"/>
          </a:solidFill>
        </p:spPr>
        <p:txBody>
          <a:bodyPr wrap="square" rtlCol="1">
            <a:spAutoFit/>
          </a:bodyPr>
          <a:lstStyle/>
          <a:p>
            <a:pPr algn="ctr"/>
            <a:r>
              <a:rPr lang="en-US" b="1" dirty="0">
                <a:solidFill>
                  <a:schemeClr val="bg1"/>
                </a:solidFill>
              </a:rPr>
              <a:t>0.58</a:t>
            </a:r>
            <a:endParaRPr lang="fa-IR" b="1" dirty="0">
              <a:solidFill>
                <a:schemeClr val="bg1"/>
              </a:solidFill>
            </a:endParaRPr>
          </a:p>
        </p:txBody>
      </p:sp>
      <p:cxnSp>
        <p:nvCxnSpPr>
          <p:cNvPr id="17" name="Straight Connector 16">
            <a:extLst>
              <a:ext uri="{FF2B5EF4-FFF2-40B4-BE49-F238E27FC236}">
                <a16:creationId xmlns:a16="http://schemas.microsoft.com/office/drawing/2014/main" id="{9FBE966B-C24A-4C00-9153-BF8405C23525}"/>
              </a:ext>
            </a:extLst>
          </p:cNvPr>
          <p:cNvCxnSpPr/>
          <p:nvPr/>
        </p:nvCxnSpPr>
        <p:spPr>
          <a:xfrm>
            <a:off x="5303912" y="2132856"/>
            <a:ext cx="0" cy="3291840"/>
          </a:xfrm>
          <a:prstGeom prst="line">
            <a:avLst/>
          </a:prstGeom>
          <a:ln w="571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DC693409-B74C-4C9B-8C7E-2E292C7BA916}"/>
              </a:ext>
            </a:extLst>
          </p:cNvPr>
          <p:cNvSpPr txBox="1"/>
          <p:nvPr/>
        </p:nvSpPr>
        <p:spPr>
          <a:xfrm>
            <a:off x="5015880" y="1835532"/>
            <a:ext cx="919536" cy="369332"/>
          </a:xfrm>
          <a:prstGeom prst="rect">
            <a:avLst/>
          </a:prstGeom>
          <a:noFill/>
        </p:spPr>
        <p:txBody>
          <a:bodyPr wrap="square" rtlCol="1">
            <a:spAutoFit/>
          </a:bodyPr>
          <a:lstStyle/>
          <a:p>
            <a:r>
              <a:rPr lang="en-US" b="1" dirty="0"/>
              <a:t>Mean</a:t>
            </a:r>
            <a:endParaRPr lang="fa-IR" b="1" dirty="0"/>
          </a:p>
        </p:txBody>
      </p:sp>
      <p:sp>
        <p:nvSpPr>
          <p:cNvPr id="22" name="TextBox 21">
            <a:extLst>
              <a:ext uri="{FF2B5EF4-FFF2-40B4-BE49-F238E27FC236}">
                <a16:creationId xmlns:a16="http://schemas.microsoft.com/office/drawing/2014/main" id="{C9EE6DCB-C440-48E9-9130-400AA6ED7F57}"/>
              </a:ext>
            </a:extLst>
          </p:cNvPr>
          <p:cNvSpPr txBox="1"/>
          <p:nvPr/>
        </p:nvSpPr>
        <p:spPr>
          <a:xfrm>
            <a:off x="5331336" y="4581128"/>
            <a:ext cx="1005840" cy="400110"/>
          </a:xfrm>
          <a:prstGeom prst="rect">
            <a:avLst/>
          </a:prstGeom>
          <a:solidFill>
            <a:srgbClr val="002060"/>
          </a:solidFill>
        </p:spPr>
        <p:txBody>
          <a:bodyPr wrap="square" rtlCol="1">
            <a:spAutoFit/>
          </a:bodyPr>
          <a:lstStyle/>
          <a:p>
            <a:pPr algn="ctr"/>
            <a:r>
              <a:rPr lang="en-US" sz="2000" b="1" dirty="0">
                <a:solidFill>
                  <a:schemeClr val="bg1"/>
                </a:solidFill>
              </a:rPr>
              <a:t>SD</a:t>
            </a:r>
            <a:endParaRPr lang="fa-IR" sz="2000" b="1" dirty="0">
              <a:solidFill>
                <a:schemeClr val="bg1"/>
              </a:solidFill>
            </a:endParaRPr>
          </a:p>
        </p:txBody>
      </p:sp>
      <p:sp>
        <p:nvSpPr>
          <p:cNvPr id="23" name="TextBox 22">
            <a:extLst>
              <a:ext uri="{FF2B5EF4-FFF2-40B4-BE49-F238E27FC236}">
                <a16:creationId xmlns:a16="http://schemas.microsoft.com/office/drawing/2014/main" id="{E5A5EBE5-DF86-42FE-B71E-F43F05BCB1C2}"/>
              </a:ext>
            </a:extLst>
          </p:cNvPr>
          <p:cNvSpPr txBox="1"/>
          <p:nvPr/>
        </p:nvSpPr>
        <p:spPr>
          <a:xfrm>
            <a:off x="4295800" y="4581128"/>
            <a:ext cx="1005840" cy="400110"/>
          </a:xfrm>
          <a:prstGeom prst="rect">
            <a:avLst/>
          </a:prstGeom>
          <a:solidFill>
            <a:srgbClr val="002060"/>
          </a:solidFill>
        </p:spPr>
        <p:txBody>
          <a:bodyPr wrap="square" rtlCol="1">
            <a:spAutoFit/>
          </a:bodyPr>
          <a:lstStyle/>
          <a:p>
            <a:pPr algn="ctr"/>
            <a:r>
              <a:rPr lang="en-US" sz="2000" b="1" dirty="0">
                <a:solidFill>
                  <a:schemeClr val="bg1"/>
                </a:solidFill>
              </a:rPr>
              <a:t>SD</a:t>
            </a:r>
            <a:endParaRPr lang="fa-IR" sz="2000" b="1" dirty="0">
              <a:solidFill>
                <a:schemeClr val="bg1"/>
              </a:solidFill>
            </a:endParaRPr>
          </a:p>
        </p:txBody>
      </p:sp>
      <p:sp>
        <p:nvSpPr>
          <p:cNvPr id="24" name="TextBox 23">
            <a:extLst>
              <a:ext uri="{FF2B5EF4-FFF2-40B4-BE49-F238E27FC236}">
                <a16:creationId xmlns:a16="http://schemas.microsoft.com/office/drawing/2014/main" id="{12B6FE7D-BFE6-421D-BFB3-20A084B87BEF}"/>
              </a:ext>
            </a:extLst>
          </p:cNvPr>
          <p:cNvSpPr txBox="1"/>
          <p:nvPr/>
        </p:nvSpPr>
        <p:spPr>
          <a:xfrm>
            <a:off x="7392144" y="2060848"/>
            <a:ext cx="4214232" cy="523220"/>
          </a:xfrm>
          <a:prstGeom prst="rect">
            <a:avLst/>
          </a:prstGeom>
          <a:noFill/>
        </p:spPr>
        <p:txBody>
          <a:bodyPr wrap="square" rtlCol="1">
            <a:spAutoFit/>
          </a:bodyPr>
          <a:lstStyle/>
          <a:p>
            <a:pPr algn="r" rtl="1"/>
            <a:r>
              <a:rPr lang="fa-IR" sz="2800" b="1" i="1" dirty="0">
                <a:solidFill>
                  <a:srgbClr val="7030A0"/>
                </a:solidFill>
              </a:rPr>
              <a:t>هرچه </a:t>
            </a:r>
            <a:r>
              <a:rPr lang="fa-IR" sz="2800" b="1" i="1" dirty="0" err="1">
                <a:solidFill>
                  <a:srgbClr val="7030A0"/>
                </a:solidFill>
              </a:rPr>
              <a:t>یکدستی</a:t>
            </a:r>
            <a:r>
              <a:rPr lang="fa-IR" sz="2800" b="1" i="1" dirty="0">
                <a:solidFill>
                  <a:srgbClr val="7030A0"/>
                </a:solidFill>
              </a:rPr>
              <a:t> بیشتر، خطا کمتر</a:t>
            </a:r>
          </a:p>
        </p:txBody>
      </p:sp>
      <p:sp>
        <p:nvSpPr>
          <p:cNvPr id="25" name="TextBox 24">
            <a:extLst>
              <a:ext uri="{FF2B5EF4-FFF2-40B4-BE49-F238E27FC236}">
                <a16:creationId xmlns:a16="http://schemas.microsoft.com/office/drawing/2014/main" id="{659FE07F-DB08-4F1F-8310-A4A2D520130A}"/>
              </a:ext>
            </a:extLst>
          </p:cNvPr>
          <p:cNvSpPr txBox="1"/>
          <p:nvPr/>
        </p:nvSpPr>
        <p:spPr>
          <a:xfrm>
            <a:off x="7647040" y="2965885"/>
            <a:ext cx="4058485" cy="584775"/>
          </a:xfrm>
          <a:prstGeom prst="rect">
            <a:avLst/>
          </a:prstGeom>
          <a:noFill/>
        </p:spPr>
        <p:txBody>
          <a:bodyPr wrap="square" rtlCol="1">
            <a:spAutoFit/>
          </a:bodyPr>
          <a:lstStyle/>
          <a:p>
            <a:pPr algn="r" rtl="1"/>
            <a:r>
              <a:rPr lang="fa-IR" sz="3200" b="1" i="1" dirty="0" err="1">
                <a:solidFill>
                  <a:srgbClr val="002060"/>
                </a:solidFill>
              </a:rPr>
              <a:t>یکدستی</a:t>
            </a:r>
            <a:r>
              <a:rPr lang="fa-IR" sz="3200" b="1" i="1" dirty="0">
                <a:solidFill>
                  <a:srgbClr val="002060"/>
                </a:solidFill>
              </a:rPr>
              <a:t>: </a:t>
            </a:r>
          </a:p>
        </p:txBody>
      </p:sp>
      <p:sp>
        <p:nvSpPr>
          <p:cNvPr id="27" name="TextBox 26">
            <a:extLst>
              <a:ext uri="{FF2B5EF4-FFF2-40B4-BE49-F238E27FC236}">
                <a16:creationId xmlns:a16="http://schemas.microsoft.com/office/drawing/2014/main" id="{8066D6CF-AD5F-47A9-AD36-EAF629BC38AC}"/>
              </a:ext>
            </a:extLst>
          </p:cNvPr>
          <p:cNvSpPr txBox="1"/>
          <p:nvPr/>
        </p:nvSpPr>
        <p:spPr>
          <a:xfrm>
            <a:off x="8119235" y="2981562"/>
            <a:ext cx="2762438" cy="646331"/>
          </a:xfrm>
          <a:prstGeom prst="rect">
            <a:avLst/>
          </a:prstGeom>
          <a:noFill/>
        </p:spPr>
        <p:txBody>
          <a:bodyPr wrap="square" rtlCol="1">
            <a:spAutoFit/>
          </a:bodyPr>
          <a:lstStyle/>
          <a:p>
            <a:pPr algn="ctr" rtl="1"/>
            <a:r>
              <a:rPr lang="fa-IR" sz="3600" b="1" i="1" dirty="0">
                <a:solidFill>
                  <a:srgbClr val="FF0000"/>
                </a:solidFill>
              </a:rPr>
              <a:t>عدم دقت</a:t>
            </a:r>
          </a:p>
        </p:txBody>
      </p:sp>
      <p:sp>
        <p:nvSpPr>
          <p:cNvPr id="28" name="TextBox 27">
            <a:extLst>
              <a:ext uri="{FF2B5EF4-FFF2-40B4-BE49-F238E27FC236}">
                <a16:creationId xmlns:a16="http://schemas.microsoft.com/office/drawing/2014/main" id="{12E2060E-7A63-443C-85ED-DBB57458A62A}"/>
              </a:ext>
            </a:extLst>
          </p:cNvPr>
          <p:cNvSpPr txBox="1"/>
          <p:nvPr/>
        </p:nvSpPr>
        <p:spPr>
          <a:xfrm>
            <a:off x="5331336" y="4169823"/>
            <a:ext cx="548640" cy="400110"/>
          </a:xfrm>
          <a:prstGeom prst="rect">
            <a:avLst/>
          </a:prstGeom>
          <a:solidFill>
            <a:schemeClr val="tx2">
              <a:lumMod val="60000"/>
              <a:lumOff val="40000"/>
            </a:schemeClr>
          </a:solidFill>
        </p:spPr>
        <p:txBody>
          <a:bodyPr wrap="square" rtlCol="1">
            <a:spAutoFit/>
          </a:bodyPr>
          <a:lstStyle/>
          <a:p>
            <a:pPr algn="ctr"/>
            <a:r>
              <a:rPr lang="en-US" sz="2000" b="1" dirty="0">
                <a:solidFill>
                  <a:schemeClr val="bg1"/>
                </a:solidFill>
              </a:rPr>
              <a:t>SD</a:t>
            </a:r>
            <a:endParaRPr lang="fa-IR" sz="2000" b="1" dirty="0">
              <a:solidFill>
                <a:schemeClr val="bg1"/>
              </a:solidFill>
            </a:endParaRPr>
          </a:p>
        </p:txBody>
      </p:sp>
      <p:sp>
        <p:nvSpPr>
          <p:cNvPr id="29" name="TextBox 28">
            <a:extLst>
              <a:ext uri="{FF2B5EF4-FFF2-40B4-BE49-F238E27FC236}">
                <a16:creationId xmlns:a16="http://schemas.microsoft.com/office/drawing/2014/main" id="{EEA8071D-FF61-42A5-B808-ACCBC6AC11A0}"/>
              </a:ext>
            </a:extLst>
          </p:cNvPr>
          <p:cNvSpPr txBox="1"/>
          <p:nvPr/>
        </p:nvSpPr>
        <p:spPr>
          <a:xfrm>
            <a:off x="4727848" y="4169823"/>
            <a:ext cx="548640" cy="400110"/>
          </a:xfrm>
          <a:prstGeom prst="rect">
            <a:avLst/>
          </a:prstGeom>
          <a:solidFill>
            <a:schemeClr val="tx2">
              <a:lumMod val="60000"/>
              <a:lumOff val="40000"/>
            </a:schemeClr>
          </a:solidFill>
        </p:spPr>
        <p:txBody>
          <a:bodyPr wrap="square" rtlCol="1">
            <a:spAutoFit/>
          </a:bodyPr>
          <a:lstStyle/>
          <a:p>
            <a:pPr algn="ctr"/>
            <a:r>
              <a:rPr lang="en-US" sz="2000" b="1" dirty="0">
                <a:solidFill>
                  <a:schemeClr val="bg1"/>
                </a:solidFill>
              </a:rPr>
              <a:t>SD</a:t>
            </a:r>
            <a:endParaRPr lang="fa-IR" sz="2000" b="1" dirty="0">
              <a:solidFill>
                <a:schemeClr val="bg1"/>
              </a:solidFill>
            </a:endParaRPr>
          </a:p>
        </p:txBody>
      </p:sp>
    </p:spTree>
    <p:extLst>
      <p:ext uri="{BB962C8B-B14F-4D97-AF65-F5344CB8AC3E}">
        <p14:creationId xmlns:p14="http://schemas.microsoft.com/office/powerpoint/2010/main" val="64414769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outVertical)">
                                      <p:cBhvr>
                                        <p:cTn id="7" dur="500"/>
                                        <p:tgtEl>
                                          <p:spTgt spid="2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barn(outVertical)">
                                      <p:cBhvr>
                                        <p:cTn id="1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A64F752E-D645-48D5-A696-15F4116E896E}"/>
              </a:ext>
            </a:extLst>
          </p:cNvPr>
          <p:cNvSpPr/>
          <p:nvPr/>
        </p:nvSpPr>
        <p:spPr>
          <a:xfrm>
            <a:off x="9192344" y="3562373"/>
            <a:ext cx="1080120" cy="52322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6" name="TextBox 5">
            <a:extLst>
              <a:ext uri="{FF2B5EF4-FFF2-40B4-BE49-F238E27FC236}">
                <a16:creationId xmlns:a16="http://schemas.microsoft.com/office/drawing/2014/main" id="{12527D61-F1FD-426E-8EEE-E8EDF937DFDC}"/>
              </a:ext>
            </a:extLst>
          </p:cNvPr>
          <p:cNvSpPr txBox="1"/>
          <p:nvPr/>
        </p:nvSpPr>
        <p:spPr>
          <a:xfrm>
            <a:off x="4295800" y="309489"/>
            <a:ext cx="7253775" cy="400110"/>
          </a:xfrm>
          <a:prstGeom prst="rect">
            <a:avLst/>
          </a:prstGeom>
          <a:noFill/>
        </p:spPr>
        <p:txBody>
          <a:bodyPr wrap="square" rtlCol="1">
            <a:spAutoFit/>
          </a:bodyPr>
          <a:lstStyle/>
          <a:p>
            <a:pPr algn="r" rtl="1"/>
            <a:r>
              <a:rPr lang="fa-IR" sz="2000" b="1" dirty="0">
                <a:solidFill>
                  <a:srgbClr val="0070C0"/>
                </a:solidFill>
              </a:rPr>
              <a:t>مثال: تکرار سنجش </a:t>
            </a:r>
            <a:r>
              <a:rPr lang="fa-IR" sz="2000" b="1" dirty="0" err="1">
                <a:solidFill>
                  <a:srgbClr val="0070C0"/>
                </a:solidFill>
              </a:rPr>
              <a:t>کراتینین</a:t>
            </a:r>
            <a:r>
              <a:rPr lang="fa-IR" sz="2000" b="1" dirty="0">
                <a:solidFill>
                  <a:srgbClr val="0070C0"/>
                </a:solidFill>
              </a:rPr>
              <a:t> بر روی یک نمونه با </a:t>
            </a:r>
            <a:r>
              <a:rPr lang="fa-IR" sz="2000" b="1" dirty="0">
                <a:solidFill>
                  <a:srgbClr val="FF0000"/>
                </a:solidFill>
              </a:rPr>
              <a:t>مقدار هدف </a:t>
            </a:r>
            <a:r>
              <a:rPr lang="en-US" sz="2000" b="1" dirty="0">
                <a:solidFill>
                  <a:srgbClr val="FF0000"/>
                </a:solidFill>
              </a:rPr>
              <a:t>0.50</a:t>
            </a:r>
            <a:r>
              <a:rPr lang="en-US" sz="2000" b="1" dirty="0">
                <a:solidFill>
                  <a:srgbClr val="0070C0"/>
                </a:solidFill>
              </a:rPr>
              <a:t> mg/dL</a:t>
            </a:r>
            <a:endParaRPr lang="fa-IR" sz="2000" b="1" dirty="0">
              <a:solidFill>
                <a:srgbClr val="0070C0"/>
              </a:solidFill>
            </a:endParaRPr>
          </a:p>
        </p:txBody>
      </p:sp>
      <p:sp>
        <p:nvSpPr>
          <p:cNvPr id="2" name="TextBox 1">
            <a:extLst>
              <a:ext uri="{FF2B5EF4-FFF2-40B4-BE49-F238E27FC236}">
                <a16:creationId xmlns:a16="http://schemas.microsoft.com/office/drawing/2014/main" id="{615B123A-3B73-4B83-A5B7-5B865F4F61C1}"/>
              </a:ext>
            </a:extLst>
          </p:cNvPr>
          <p:cNvSpPr txBox="1"/>
          <p:nvPr/>
        </p:nvSpPr>
        <p:spPr>
          <a:xfrm>
            <a:off x="408958" y="1099455"/>
            <a:ext cx="4360983" cy="5449056"/>
          </a:xfrm>
          <a:prstGeom prst="rect">
            <a:avLst/>
          </a:prstGeom>
          <a:noFill/>
        </p:spPr>
        <p:txBody>
          <a:bodyPr wrap="square" rtlCol="1">
            <a:spAutoFit/>
          </a:bodyPr>
          <a:lstStyle/>
          <a:p>
            <a:pPr>
              <a:lnSpc>
                <a:spcPct val="150000"/>
              </a:lnSpc>
            </a:pPr>
            <a:r>
              <a:rPr lang="fa-IR" b="1" dirty="0"/>
              <a:t>	0.41	0.47	0.52	0.55	0.56	0.54	0.55	0.51	0.56	0.59	0.52	0.55	0.54	0.52	0.59	0.61	0.55	0.59	0.58	0.49	0.53	0.42	0.49	0.52	0.56	 0.41	0.47	0.52	0.55	0.56	0.54	0.55	0.51	0.56	0.59 	0.55	0.54	0.52	0.59	0.61	0.55	0.59	0.58	0.49	0.53	0.42	0.49	0.52	0.56</a:t>
            </a:r>
            <a:r>
              <a:rPr lang="en-US" b="1" dirty="0"/>
              <a:t>	0.58	0.61	0.53</a:t>
            </a:r>
            <a:endParaRPr lang="fa-IR" b="1" dirty="0"/>
          </a:p>
        </p:txBody>
      </p:sp>
      <p:sp>
        <p:nvSpPr>
          <p:cNvPr id="12" name="TextBox 11">
            <a:extLst>
              <a:ext uri="{FF2B5EF4-FFF2-40B4-BE49-F238E27FC236}">
                <a16:creationId xmlns:a16="http://schemas.microsoft.com/office/drawing/2014/main" id="{A435E104-87EF-47D0-9131-1F7189440177}"/>
              </a:ext>
            </a:extLst>
          </p:cNvPr>
          <p:cNvSpPr txBox="1"/>
          <p:nvPr/>
        </p:nvSpPr>
        <p:spPr>
          <a:xfrm>
            <a:off x="6761406" y="3562373"/>
            <a:ext cx="4214232" cy="523220"/>
          </a:xfrm>
          <a:prstGeom prst="rect">
            <a:avLst/>
          </a:prstGeom>
          <a:noFill/>
        </p:spPr>
        <p:txBody>
          <a:bodyPr wrap="square" rtlCol="1">
            <a:spAutoFit/>
          </a:bodyPr>
          <a:lstStyle/>
          <a:p>
            <a:pPr algn="r" rtl="1"/>
            <a:r>
              <a:rPr lang="fa-IR" sz="2800" b="1" i="1" dirty="0">
                <a:solidFill>
                  <a:srgbClr val="7030A0"/>
                </a:solidFill>
              </a:rPr>
              <a:t>هرچه </a:t>
            </a:r>
            <a:r>
              <a:rPr lang="fa-IR" sz="2800" b="1" i="1" dirty="0" err="1">
                <a:solidFill>
                  <a:srgbClr val="7030A0"/>
                </a:solidFill>
              </a:rPr>
              <a:t>یکدستی</a:t>
            </a:r>
            <a:r>
              <a:rPr lang="fa-IR" sz="2800" b="1" i="1" dirty="0">
                <a:solidFill>
                  <a:srgbClr val="7030A0"/>
                </a:solidFill>
              </a:rPr>
              <a:t> بیشتر، خطا کمتر</a:t>
            </a:r>
          </a:p>
        </p:txBody>
      </p:sp>
      <p:sp>
        <p:nvSpPr>
          <p:cNvPr id="13" name="TextBox 12">
            <a:extLst>
              <a:ext uri="{FF2B5EF4-FFF2-40B4-BE49-F238E27FC236}">
                <a16:creationId xmlns:a16="http://schemas.microsoft.com/office/drawing/2014/main" id="{FF213033-1CE1-4CD8-A02E-89A2A54B4592}"/>
              </a:ext>
            </a:extLst>
          </p:cNvPr>
          <p:cNvSpPr txBox="1"/>
          <p:nvPr/>
        </p:nvSpPr>
        <p:spPr>
          <a:xfrm>
            <a:off x="4295800" y="2564904"/>
            <a:ext cx="6679838" cy="523220"/>
          </a:xfrm>
          <a:prstGeom prst="rect">
            <a:avLst/>
          </a:prstGeom>
          <a:noFill/>
        </p:spPr>
        <p:txBody>
          <a:bodyPr wrap="square" rtlCol="1">
            <a:spAutoFit/>
          </a:bodyPr>
          <a:lstStyle/>
          <a:p>
            <a:pPr algn="r" rtl="1"/>
            <a:r>
              <a:rPr lang="fa-IR" sz="2800" b="1" i="1" dirty="0">
                <a:solidFill>
                  <a:srgbClr val="7030A0"/>
                </a:solidFill>
              </a:rPr>
              <a:t>هرچه میانگین به هدف نزدیکتر، خطا کمتر</a:t>
            </a:r>
          </a:p>
        </p:txBody>
      </p:sp>
    </p:spTree>
    <p:extLst>
      <p:ext uri="{BB962C8B-B14F-4D97-AF65-F5344CB8AC3E}">
        <p14:creationId xmlns:p14="http://schemas.microsoft.com/office/powerpoint/2010/main" val="323485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7" presetClass="emph" presetSubtype="0" fill="remove" grpId="1" nodeType="afterEffect">
                                  <p:stCondLst>
                                    <p:cond delay="0"/>
                                  </p:stCondLst>
                                  <p:childTnLst>
                                    <p:animClr clrSpc="rgb" dir="cw">
                                      <p:cBhvr override="childStyle">
                                        <p:cTn id="10" dur="250" autoRev="1" fill="remove"/>
                                        <p:tgtEl>
                                          <p:spTgt spid="3"/>
                                        </p:tgtEl>
                                        <p:attrNameLst>
                                          <p:attrName>style.color</p:attrName>
                                        </p:attrNameLst>
                                      </p:cBhvr>
                                      <p:to>
                                        <a:schemeClr val="bg1"/>
                                      </p:to>
                                    </p:animClr>
                                    <p:animClr clrSpc="rgb" dir="cw">
                                      <p:cBhvr>
                                        <p:cTn id="11" dur="250" autoRev="1" fill="remove"/>
                                        <p:tgtEl>
                                          <p:spTgt spid="3"/>
                                        </p:tgtEl>
                                        <p:attrNameLst>
                                          <p:attrName>fillcolor</p:attrName>
                                        </p:attrNameLst>
                                      </p:cBhvr>
                                      <p:to>
                                        <a:schemeClr val="bg1"/>
                                      </p:to>
                                    </p:animClr>
                                    <p:set>
                                      <p:cBhvr>
                                        <p:cTn id="12" dur="250" autoRev="1" fill="remove"/>
                                        <p:tgtEl>
                                          <p:spTgt spid="3"/>
                                        </p:tgtEl>
                                        <p:attrNameLst>
                                          <p:attrName>fill.type</p:attrName>
                                        </p:attrNameLst>
                                      </p:cBhvr>
                                      <p:to>
                                        <p:strVal val="solid"/>
                                      </p:to>
                                    </p:set>
                                    <p:set>
                                      <p:cBhvr>
                                        <p:cTn id="13" dur="250" autoRev="1" fill="remove"/>
                                        <p:tgtEl>
                                          <p:spTgt spid="3"/>
                                        </p:tgtEl>
                                        <p:attrNameLst>
                                          <p:attrName>fill.on</p:attrName>
                                        </p:attrNameLst>
                                      </p:cBhvr>
                                      <p:to>
                                        <p:strVal val="true"/>
                                      </p:to>
                                    </p:set>
                                  </p:childTnLst>
                                </p:cTn>
                              </p:par>
                            </p:childTnLst>
                          </p:cTn>
                        </p:par>
                        <p:par>
                          <p:cTn id="14" fill="hold">
                            <p:stCondLst>
                              <p:cond delay="1000"/>
                            </p:stCondLst>
                            <p:childTnLst>
                              <p:par>
                                <p:cTn id="15" presetID="27" presetClass="emph" presetSubtype="0" fill="remove" grpId="2" nodeType="afterEffect">
                                  <p:stCondLst>
                                    <p:cond delay="0"/>
                                  </p:stCondLst>
                                  <p:childTnLst>
                                    <p:animClr clrSpc="rgb" dir="cw">
                                      <p:cBhvr override="childStyle">
                                        <p:cTn id="16" dur="250" autoRev="1" fill="remove"/>
                                        <p:tgtEl>
                                          <p:spTgt spid="3"/>
                                        </p:tgtEl>
                                        <p:attrNameLst>
                                          <p:attrName>style.color</p:attrName>
                                        </p:attrNameLst>
                                      </p:cBhvr>
                                      <p:to>
                                        <a:schemeClr val="bg1"/>
                                      </p:to>
                                    </p:animClr>
                                    <p:animClr clrSpc="rgb" dir="cw">
                                      <p:cBhvr>
                                        <p:cTn id="17" dur="250" autoRev="1" fill="remove"/>
                                        <p:tgtEl>
                                          <p:spTgt spid="3"/>
                                        </p:tgtEl>
                                        <p:attrNameLst>
                                          <p:attrName>fillcolor</p:attrName>
                                        </p:attrNameLst>
                                      </p:cBhvr>
                                      <p:to>
                                        <a:schemeClr val="bg1"/>
                                      </p:to>
                                    </p:animClr>
                                    <p:set>
                                      <p:cBhvr>
                                        <p:cTn id="18" dur="250" autoRev="1" fill="remove"/>
                                        <p:tgtEl>
                                          <p:spTgt spid="3"/>
                                        </p:tgtEl>
                                        <p:attrNameLst>
                                          <p:attrName>fill.type</p:attrName>
                                        </p:attrNameLst>
                                      </p:cBhvr>
                                      <p:to>
                                        <p:strVal val="solid"/>
                                      </p:to>
                                    </p:set>
                                    <p:set>
                                      <p:cBhvr>
                                        <p:cTn id="19" dur="250" autoRev="1" fill="remove"/>
                                        <p:tgtEl>
                                          <p:spTgt spid="3"/>
                                        </p:tgtEl>
                                        <p:attrNameLst>
                                          <p:attrName>fill.on</p:attrName>
                                        </p:attrNameLst>
                                      </p:cBhvr>
                                      <p:to>
                                        <p:strVal val="true"/>
                                      </p:to>
                                    </p:set>
                                  </p:childTnLst>
                                </p:cTn>
                              </p:par>
                            </p:childTnLst>
                          </p:cTn>
                        </p:par>
                        <p:par>
                          <p:cTn id="20" fill="hold">
                            <p:stCondLst>
                              <p:cond delay="1500"/>
                            </p:stCondLst>
                            <p:childTnLst>
                              <p:par>
                                <p:cTn id="21" presetID="27" presetClass="emph" presetSubtype="0" fill="remove" grpId="3" nodeType="afterEffect">
                                  <p:stCondLst>
                                    <p:cond delay="0"/>
                                  </p:stCondLst>
                                  <p:childTnLst>
                                    <p:animClr clrSpc="rgb" dir="cw">
                                      <p:cBhvr override="childStyle">
                                        <p:cTn id="22" dur="250" autoRev="1" fill="remove"/>
                                        <p:tgtEl>
                                          <p:spTgt spid="3"/>
                                        </p:tgtEl>
                                        <p:attrNameLst>
                                          <p:attrName>style.color</p:attrName>
                                        </p:attrNameLst>
                                      </p:cBhvr>
                                      <p:to>
                                        <a:schemeClr val="bg1"/>
                                      </p:to>
                                    </p:animClr>
                                    <p:animClr clrSpc="rgb" dir="cw">
                                      <p:cBhvr>
                                        <p:cTn id="23" dur="250" autoRev="1" fill="remove"/>
                                        <p:tgtEl>
                                          <p:spTgt spid="3"/>
                                        </p:tgtEl>
                                        <p:attrNameLst>
                                          <p:attrName>fillcolor</p:attrName>
                                        </p:attrNameLst>
                                      </p:cBhvr>
                                      <p:to>
                                        <a:schemeClr val="bg1"/>
                                      </p:to>
                                    </p:animClr>
                                    <p:set>
                                      <p:cBhvr>
                                        <p:cTn id="24" dur="250" autoRev="1" fill="remove"/>
                                        <p:tgtEl>
                                          <p:spTgt spid="3"/>
                                        </p:tgtEl>
                                        <p:attrNameLst>
                                          <p:attrName>fill.type</p:attrName>
                                        </p:attrNameLst>
                                      </p:cBhvr>
                                      <p:to>
                                        <p:strVal val="solid"/>
                                      </p:to>
                                    </p:set>
                                    <p:set>
                                      <p:cBhvr>
                                        <p:cTn id="25" dur="250" autoRev="1" fill="remove"/>
                                        <p:tgtEl>
                                          <p:spTgt spid="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err="1">
                <a:solidFill>
                  <a:srgbClr val="00B0F0"/>
                </a:solidFill>
              </a:rPr>
              <a:t>یکدستی</a:t>
            </a:r>
            <a:r>
              <a:rPr lang="fa-IR" b="1" dirty="0">
                <a:solidFill>
                  <a:srgbClr val="00B0F0"/>
                </a:solidFill>
              </a:rPr>
              <a:t>/همسانی</a:t>
            </a:r>
            <a:endParaRPr lang="en-US" b="1" dirty="0">
              <a:solidFill>
                <a:srgbClr val="00B0F0"/>
              </a:solidFill>
            </a:endParaRPr>
          </a:p>
        </p:txBody>
      </p:sp>
      <p:sp>
        <p:nvSpPr>
          <p:cNvPr id="3" name="Content Placeholder 2"/>
          <p:cNvSpPr>
            <a:spLocks noGrp="1"/>
          </p:cNvSpPr>
          <p:nvPr>
            <p:ph idx="1"/>
          </p:nvPr>
        </p:nvSpPr>
        <p:spPr>
          <a:xfrm>
            <a:off x="838199" y="1825625"/>
            <a:ext cx="11105271" cy="4351338"/>
          </a:xfrm>
        </p:spPr>
        <p:txBody>
          <a:bodyPr/>
          <a:lstStyle/>
          <a:p>
            <a:pPr algn="r" rtl="1"/>
            <a:r>
              <a:rPr lang="fa-IR" b="1" i="1" dirty="0">
                <a:solidFill>
                  <a:srgbClr val="FF0000"/>
                </a:solidFill>
              </a:rPr>
              <a:t>مثال: </a:t>
            </a:r>
            <a:r>
              <a:rPr lang="fa-IR" b="1" dirty="0">
                <a:solidFill>
                  <a:srgbClr val="7030A0"/>
                </a:solidFill>
              </a:rPr>
              <a:t>خرید پرتقال با قطر حدود 9 </a:t>
            </a:r>
            <a:r>
              <a:rPr lang="fa-IR" b="1" dirty="0" err="1">
                <a:solidFill>
                  <a:srgbClr val="7030A0"/>
                </a:solidFill>
              </a:rPr>
              <a:t>سانتی‌متر</a:t>
            </a:r>
            <a:r>
              <a:rPr lang="fa-IR" sz="1800" dirty="0">
                <a:effectLst/>
                <a:latin typeface="Calibri" panose="020F0502020204030204" pitchFamily="34" charset="0"/>
                <a:ea typeface="Calibri" panose="020F0502020204030204" pitchFamily="34" charset="0"/>
                <a:cs typeface="Arial" panose="020B0604020202020204" pitchFamily="34" charset="0"/>
              </a:rPr>
              <a:t> </a:t>
            </a:r>
            <a:r>
              <a:rPr lang="fa-IR" b="1" dirty="0">
                <a:solidFill>
                  <a:srgbClr val="7030A0"/>
                </a:solidFill>
              </a:rPr>
              <a:t>برای جشن تولد</a:t>
            </a:r>
          </a:p>
        </p:txBody>
      </p:sp>
      <p:sp>
        <p:nvSpPr>
          <p:cNvPr id="4" name="Slide Number Placeholder 3"/>
          <p:cNvSpPr>
            <a:spLocks noGrp="1"/>
          </p:cNvSpPr>
          <p:nvPr>
            <p:ph type="sldNum" sz="quarter" idx="12"/>
          </p:nvPr>
        </p:nvSpPr>
        <p:spPr/>
        <p:txBody>
          <a:bodyPr/>
          <a:lstStyle/>
          <a:p>
            <a:fld id="{6FAF22BB-B8CB-43B2-9A75-2AB6527143BB}" type="slidenum">
              <a:rPr lang="en-US" smtClean="0"/>
              <a:pPr/>
              <a:t>39</a:t>
            </a:fld>
            <a:endParaRPr lang="en-US"/>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1200" y="4003031"/>
            <a:ext cx="731520" cy="731520"/>
          </a:xfrm>
          <a:prstGeom prst="rect">
            <a:avLst/>
          </a:prstGeom>
        </p:spPr>
      </p:pic>
      <p:cxnSp>
        <p:nvCxnSpPr>
          <p:cNvPr id="10" name="Straight Arrow Connector 9"/>
          <p:cNvCxnSpPr/>
          <p:nvPr/>
        </p:nvCxnSpPr>
        <p:spPr>
          <a:xfrm>
            <a:off x="2057400" y="4955382"/>
            <a:ext cx="8839200" cy="3023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6752383" y="4734551"/>
            <a:ext cx="0" cy="4318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22367" y="5118540"/>
            <a:ext cx="685800" cy="461665"/>
          </a:xfrm>
          <a:prstGeom prst="rect">
            <a:avLst/>
          </a:prstGeom>
          <a:noFill/>
        </p:spPr>
        <p:txBody>
          <a:bodyPr wrap="square" rtlCol="0">
            <a:spAutoFit/>
          </a:bodyPr>
          <a:lstStyle/>
          <a:p>
            <a:pPr algn="ctr"/>
            <a:r>
              <a:rPr lang="fa-IR" sz="2400" b="1" dirty="0"/>
              <a:t>9</a:t>
            </a:r>
            <a:endParaRPr lang="en-US" sz="2400" b="1" dirty="0"/>
          </a:p>
        </p:txBody>
      </p:sp>
      <p:pic>
        <p:nvPicPr>
          <p:cNvPr id="14" name="Pictur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9818" y="3553003"/>
            <a:ext cx="685800" cy="685800"/>
          </a:xfrm>
          <a:prstGeom prst="rect">
            <a:avLst/>
          </a:prstGeom>
        </p:spPr>
      </p:pic>
      <p:pic>
        <p:nvPicPr>
          <p:cNvPr id="15" name="Picture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94004" y="4162901"/>
            <a:ext cx="640080" cy="640080"/>
          </a:xfrm>
          <a:prstGeom prst="rect">
            <a:avLst/>
          </a:prstGeom>
        </p:spPr>
      </p:pic>
      <p:pic>
        <p:nvPicPr>
          <p:cNvPr id="16" name="Picture 15"/>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553200" y="3972456"/>
            <a:ext cx="822960" cy="822960"/>
          </a:xfrm>
          <a:prstGeom prst="rect">
            <a:avLst/>
          </a:prstGeom>
        </p:spPr>
      </p:pic>
      <p:pic>
        <p:nvPicPr>
          <p:cNvPr id="17" name="Picture 16"/>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7533124" y="3827862"/>
            <a:ext cx="1038944" cy="1038944"/>
          </a:xfrm>
          <a:prstGeom prst="rect">
            <a:avLst/>
          </a:prstGeom>
        </p:spPr>
      </p:pic>
      <p:pic>
        <p:nvPicPr>
          <p:cNvPr id="18" name="Picture 17"/>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7047620" y="3248501"/>
            <a:ext cx="914400" cy="914400"/>
          </a:xfrm>
          <a:prstGeom prst="rect">
            <a:avLst/>
          </a:prstGeom>
        </p:spPr>
      </p:pic>
      <p:pic>
        <p:nvPicPr>
          <p:cNvPr id="19" name="Picture 18"/>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43885" y="3301990"/>
            <a:ext cx="777240" cy="777240"/>
          </a:xfrm>
          <a:prstGeom prst="rect">
            <a:avLst/>
          </a:prstGeom>
        </p:spPr>
      </p:pic>
      <p:pic>
        <p:nvPicPr>
          <p:cNvPr id="20" name="Picture 19"/>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09047" y="4277378"/>
            <a:ext cx="548640" cy="548640"/>
          </a:xfrm>
          <a:prstGeom prst="rect">
            <a:avLst/>
          </a:prstGeom>
        </p:spPr>
      </p:pic>
      <p:pic>
        <p:nvPicPr>
          <p:cNvPr id="21" name="Picture 2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68140" y="3817652"/>
            <a:ext cx="640080" cy="640080"/>
          </a:xfrm>
          <a:prstGeom prst="rect">
            <a:avLst/>
          </a:prstGeom>
        </p:spPr>
      </p:pic>
      <p:pic>
        <p:nvPicPr>
          <p:cNvPr id="22" name="Picture 2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81500" y="4155430"/>
            <a:ext cx="640080" cy="640080"/>
          </a:xfrm>
          <a:prstGeom prst="rect">
            <a:avLst/>
          </a:prstGeom>
        </p:spPr>
      </p:pic>
      <p:pic>
        <p:nvPicPr>
          <p:cNvPr id="23" name="Picture 22"/>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45227" y="4155430"/>
            <a:ext cx="457200" cy="457200"/>
          </a:xfrm>
          <a:prstGeom prst="rect">
            <a:avLst/>
          </a:prstGeom>
        </p:spPr>
      </p:pic>
      <p:sp>
        <p:nvSpPr>
          <p:cNvPr id="24" name="TextBox 23"/>
          <p:cNvSpPr txBox="1"/>
          <p:nvPr/>
        </p:nvSpPr>
        <p:spPr>
          <a:xfrm>
            <a:off x="8114853" y="5118540"/>
            <a:ext cx="685800" cy="461665"/>
          </a:xfrm>
          <a:prstGeom prst="rect">
            <a:avLst/>
          </a:prstGeom>
          <a:noFill/>
        </p:spPr>
        <p:txBody>
          <a:bodyPr wrap="square" rtlCol="0">
            <a:spAutoFit/>
          </a:bodyPr>
          <a:lstStyle/>
          <a:p>
            <a:pPr algn="ctr"/>
            <a:r>
              <a:rPr lang="fa-IR" sz="2400" b="1" dirty="0"/>
              <a:t>11</a:t>
            </a:r>
            <a:endParaRPr lang="en-US" sz="2400" b="1" dirty="0"/>
          </a:p>
        </p:txBody>
      </p:sp>
      <p:sp>
        <p:nvSpPr>
          <p:cNvPr id="25" name="TextBox 24"/>
          <p:cNvSpPr txBox="1"/>
          <p:nvPr/>
        </p:nvSpPr>
        <p:spPr>
          <a:xfrm>
            <a:off x="2804597" y="5105400"/>
            <a:ext cx="685800" cy="461665"/>
          </a:xfrm>
          <a:prstGeom prst="rect">
            <a:avLst/>
          </a:prstGeom>
          <a:noFill/>
        </p:spPr>
        <p:txBody>
          <a:bodyPr wrap="square" rtlCol="0">
            <a:spAutoFit/>
          </a:bodyPr>
          <a:lstStyle/>
          <a:p>
            <a:pPr algn="ctr"/>
            <a:r>
              <a:rPr lang="fa-IR" sz="2400" b="1" dirty="0"/>
              <a:t>5</a:t>
            </a:r>
            <a:endParaRPr lang="en-US" sz="2400" b="1" dirty="0"/>
          </a:p>
        </p:txBody>
      </p:sp>
      <p:sp>
        <p:nvSpPr>
          <p:cNvPr id="26" name="TextBox 25"/>
          <p:cNvSpPr txBox="1"/>
          <p:nvPr/>
        </p:nvSpPr>
        <p:spPr>
          <a:xfrm>
            <a:off x="4613482" y="5105399"/>
            <a:ext cx="685800" cy="461665"/>
          </a:xfrm>
          <a:prstGeom prst="rect">
            <a:avLst/>
          </a:prstGeom>
          <a:noFill/>
        </p:spPr>
        <p:txBody>
          <a:bodyPr wrap="square" rtlCol="0">
            <a:spAutoFit/>
          </a:bodyPr>
          <a:lstStyle/>
          <a:p>
            <a:pPr algn="ctr"/>
            <a:r>
              <a:rPr lang="fa-IR" sz="2400" b="1" dirty="0"/>
              <a:t>7</a:t>
            </a:r>
            <a:endParaRPr lang="en-US" sz="2400" b="1" dirty="0"/>
          </a:p>
        </p:txBody>
      </p:sp>
      <p:sp>
        <p:nvSpPr>
          <p:cNvPr id="27" name="TextBox 26"/>
          <p:cNvSpPr txBox="1"/>
          <p:nvPr/>
        </p:nvSpPr>
        <p:spPr>
          <a:xfrm>
            <a:off x="9639300" y="5033930"/>
            <a:ext cx="685800" cy="461665"/>
          </a:xfrm>
          <a:prstGeom prst="rect">
            <a:avLst/>
          </a:prstGeom>
          <a:noFill/>
        </p:spPr>
        <p:txBody>
          <a:bodyPr wrap="square" rtlCol="0">
            <a:spAutoFit/>
          </a:bodyPr>
          <a:lstStyle/>
          <a:p>
            <a:pPr algn="ctr"/>
            <a:r>
              <a:rPr lang="fa-IR" sz="2400" b="1" dirty="0"/>
              <a:t>13</a:t>
            </a:r>
            <a:endParaRPr lang="en-US" sz="2400" b="1" dirty="0"/>
          </a:p>
        </p:txBody>
      </p:sp>
      <p:pic>
        <p:nvPicPr>
          <p:cNvPr id="29" name="Picture 28"/>
          <p:cNvPicPr>
            <a:picLocks noChangeAspect="1"/>
          </p:cNvPicPr>
          <p:nvPr/>
        </p:nvPicPr>
        <p:blipFill>
          <a:blip r:embed="rId13"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8374019" y="3710357"/>
            <a:ext cx="1135607" cy="1135607"/>
          </a:xfrm>
          <a:prstGeom prst="rect">
            <a:avLst/>
          </a:prstGeom>
        </p:spPr>
      </p:pic>
      <p:pic>
        <p:nvPicPr>
          <p:cNvPr id="30" name="Picture 29"/>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4661" y="4373879"/>
            <a:ext cx="457200" cy="457200"/>
          </a:xfrm>
          <a:prstGeom prst="rect">
            <a:avLst/>
          </a:prstGeom>
        </p:spPr>
      </p:pic>
      <p:pic>
        <p:nvPicPr>
          <p:cNvPr id="31" name="Picture 30"/>
          <p:cNvPicPr>
            <a:picLocks noChangeAspect="1"/>
          </p:cNvPicPr>
          <p:nvPr/>
        </p:nvPicPr>
        <p:blipFill>
          <a:blip r:embed="rId14" cstate="print">
            <a:clrChange>
              <a:clrFrom>
                <a:srgbClr val="000000">
                  <a:alpha val="0"/>
                </a:srgbClr>
              </a:clrFrom>
              <a:clrTo>
                <a:srgbClr val="000000">
                  <a:alpha val="0"/>
                </a:srgbClr>
              </a:clrTo>
            </a:clrChange>
            <a:extLst>
              <a:ext uri="{BEBA8EAE-BF5A-486C-A8C5-ECC9F3942E4B}">
                <a14:imgProps xmlns:a14="http://schemas.microsoft.com/office/drawing/2010/main">
                  <a14:imgLayer r:embed="rId8">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9372599" y="3600228"/>
            <a:ext cx="1481729" cy="1481729"/>
          </a:xfrm>
          <a:prstGeom prst="rect">
            <a:avLst/>
          </a:prstGeom>
        </p:spPr>
      </p:pic>
      <p:pic>
        <p:nvPicPr>
          <p:cNvPr id="32" name="Picture 31"/>
          <p:cNvPicPr>
            <a:picLocks noChangeAspect="1"/>
          </p:cNvPicPr>
          <p:nvPr/>
        </p:nvPicPr>
        <p:blipFill>
          <a:blip r:embed="rId15"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8810479" y="2744917"/>
            <a:ext cx="1324121" cy="1324121"/>
          </a:xfrm>
          <a:prstGeom prst="rect">
            <a:avLst/>
          </a:prstGeom>
        </p:spPr>
      </p:pic>
      <p:pic>
        <p:nvPicPr>
          <p:cNvPr id="33" name="Picture 32"/>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905678" y="3905531"/>
            <a:ext cx="548640" cy="548640"/>
          </a:xfrm>
          <a:prstGeom prst="rect">
            <a:avLst/>
          </a:prstGeom>
        </p:spPr>
      </p:pic>
      <p:pic>
        <p:nvPicPr>
          <p:cNvPr id="34" name="Picture 33"/>
          <p:cNvPicPr>
            <a:picLocks noChangeAspect="1"/>
          </p:cNvPicPr>
          <p:nvPr/>
        </p:nvPicPr>
        <p:blipFill>
          <a:blip r:embed="rId1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40308" y="4039306"/>
            <a:ext cx="499068" cy="499068"/>
          </a:xfrm>
          <a:prstGeom prst="rect">
            <a:avLst/>
          </a:prstGeom>
        </p:spPr>
      </p:pic>
      <p:pic>
        <p:nvPicPr>
          <p:cNvPr id="35" name="Picture 34"/>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934360" y="4459565"/>
            <a:ext cx="457200" cy="457200"/>
          </a:xfrm>
          <a:prstGeom prst="rect">
            <a:avLst/>
          </a:prstGeom>
        </p:spPr>
      </p:pic>
      <p:pic>
        <p:nvPicPr>
          <p:cNvPr id="36" name="Picture 3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40103" y="3572980"/>
            <a:ext cx="731520" cy="731520"/>
          </a:xfrm>
          <a:prstGeom prst="rect">
            <a:avLst/>
          </a:prstGeom>
        </p:spPr>
      </p:pic>
      <p:pic>
        <p:nvPicPr>
          <p:cNvPr id="50" name="Picture 49"/>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1900" y="4432199"/>
            <a:ext cx="457200" cy="457200"/>
          </a:xfrm>
          <a:prstGeom prst="rect">
            <a:avLst/>
          </a:prstGeom>
        </p:spPr>
      </p:pic>
      <p:pic>
        <p:nvPicPr>
          <p:cNvPr id="51" name="Picture 50"/>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67142" y="3692576"/>
            <a:ext cx="457200" cy="457200"/>
          </a:xfrm>
          <a:prstGeom prst="rect">
            <a:avLst/>
          </a:prstGeom>
        </p:spPr>
      </p:pic>
      <p:pic>
        <p:nvPicPr>
          <p:cNvPr id="52" name="Picture 51"/>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02392" y="3523104"/>
            <a:ext cx="649316" cy="649316"/>
          </a:xfrm>
          <a:prstGeom prst="rect">
            <a:avLst/>
          </a:prstGeom>
        </p:spPr>
      </p:pic>
      <p:pic>
        <p:nvPicPr>
          <p:cNvPr id="53" name="Picture 5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23912" y="2914428"/>
            <a:ext cx="685800" cy="685800"/>
          </a:xfrm>
          <a:prstGeom prst="rect">
            <a:avLst/>
          </a:prstGeom>
        </p:spPr>
      </p:pic>
      <p:pic>
        <p:nvPicPr>
          <p:cNvPr id="54" name="Picture 53"/>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7938281" y="2962350"/>
            <a:ext cx="1038944" cy="1038944"/>
          </a:xfrm>
          <a:prstGeom prst="rect">
            <a:avLst/>
          </a:prstGeom>
        </p:spPr>
      </p:pic>
      <p:pic>
        <p:nvPicPr>
          <p:cNvPr id="55" name="Picture 54"/>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9703" y="3911143"/>
            <a:ext cx="457200" cy="457200"/>
          </a:xfrm>
          <a:prstGeom prst="rect">
            <a:avLst/>
          </a:prstGeom>
        </p:spPr>
      </p:pic>
      <p:pic>
        <p:nvPicPr>
          <p:cNvPr id="56" name="Picture 55"/>
          <p:cNvPicPr>
            <a:picLocks noChangeAspect="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71034" y="3573842"/>
            <a:ext cx="535977" cy="535977"/>
          </a:xfrm>
          <a:prstGeom prst="rect">
            <a:avLst/>
          </a:prstGeom>
        </p:spPr>
      </p:pic>
      <p:sp>
        <p:nvSpPr>
          <p:cNvPr id="59" name="Rectangle 58"/>
          <p:cNvSpPr/>
          <p:nvPr/>
        </p:nvSpPr>
        <p:spPr>
          <a:xfrm>
            <a:off x="1068854" y="2324806"/>
            <a:ext cx="10311157" cy="31707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190644" y="2779961"/>
            <a:ext cx="4538844" cy="3143570"/>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p:spPr>
      </p:pic>
      <p:pic>
        <p:nvPicPr>
          <p:cNvPr id="8" name="Picture 7">
            <a:extLst>
              <a:ext uri="{FF2B5EF4-FFF2-40B4-BE49-F238E27FC236}">
                <a16:creationId xmlns:a16="http://schemas.microsoft.com/office/drawing/2014/main" id="{78630DF7-797B-48E2-8CD3-D11E87257F3F}"/>
              </a:ext>
            </a:extLst>
          </p:cNvPr>
          <p:cNvPicPr>
            <a:picLocks noChangeAspect="1"/>
          </p:cNvPicPr>
          <p:nvPr/>
        </p:nvPicPr>
        <p:blipFill rotWithShape="1">
          <a:blip r:embed="rId20">
            <a:extLst>
              <a:ext uri="{28A0092B-C50C-407E-A947-70E740481C1C}">
                <a14:useLocalDpi xmlns:a14="http://schemas.microsoft.com/office/drawing/2010/main" val="0"/>
              </a:ext>
            </a:extLst>
          </a:blip>
          <a:srcRect l="15566"/>
          <a:stretch/>
        </p:blipFill>
        <p:spPr>
          <a:xfrm flipH="1">
            <a:off x="472345" y="490584"/>
            <a:ext cx="3767415" cy="2969260"/>
          </a:xfrm>
          <a:prstGeom prst="rect">
            <a:avLst/>
          </a:prstGeom>
        </p:spPr>
      </p:pic>
    </p:spTree>
    <p:extLst>
      <p:ext uri="{BB962C8B-B14F-4D97-AF65-F5344CB8AC3E}">
        <p14:creationId xmlns:p14="http://schemas.microsoft.com/office/powerpoint/2010/main" val="5323339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fade">
                                      <p:cBhvr>
                                        <p:cTn id="7" dur="1000"/>
                                        <p:tgtEl>
                                          <p:spTgt spid="60"/>
                                        </p:tgtEl>
                                      </p:cBhvr>
                                    </p:animEffect>
                                    <p:anim calcmode="lin" valueType="num">
                                      <p:cBhvr>
                                        <p:cTn id="8" dur="1000" fill="hold"/>
                                        <p:tgtEl>
                                          <p:spTgt spid="60"/>
                                        </p:tgtEl>
                                        <p:attrNameLst>
                                          <p:attrName>ppt_x</p:attrName>
                                        </p:attrNameLst>
                                      </p:cBhvr>
                                      <p:tavLst>
                                        <p:tav tm="0">
                                          <p:val>
                                            <p:strVal val="#ppt_x"/>
                                          </p:val>
                                        </p:tav>
                                        <p:tav tm="100000">
                                          <p:val>
                                            <p:strVal val="#ppt_x"/>
                                          </p:val>
                                        </p:tav>
                                      </p:tavLst>
                                    </p:anim>
                                    <p:anim calcmode="lin" valueType="num">
                                      <p:cBhvr>
                                        <p:cTn id="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nodeType="clickEffect">
                                  <p:stCondLst>
                                    <p:cond delay="0"/>
                                  </p:stCondLst>
                                  <p:childTnLst>
                                    <p:animEffect transition="out" filter="randombar(horizontal)">
                                      <p:cBhvr>
                                        <p:cTn id="13" dur="500"/>
                                        <p:tgtEl>
                                          <p:spTgt spid="60"/>
                                        </p:tgtEl>
                                      </p:cBhvr>
                                    </p:animEffect>
                                    <p:set>
                                      <p:cBhvr>
                                        <p:cTn id="14" dur="1" fill="hold">
                                          <p:stCondLst>
                                            <p:cond delay="499"/>
                                          </p:stCondLst>
                                        </p:cTn>
                                        <p:tgtEl>
                                          <p:spTgt spid="60"/>
                                        </p:tgtEl>
                                        <p:attrNameLst>
                                          <p:attrName>style.visibility</p:attrName>
                                        </p:attrNameLst>
                                      </p:cBhvr>
                                      <p:to>
                                        <p:strVal val="hidden"/>
                                      </p:to>
                                    </p:set>
                                  </p:childTnLst>
                                </p:cTn>
                              </p:par>
                              <p:par>
                                <p:cTn id="15" presetID="22" presetClass="exit" presetSubtype="1" fill="hold" grpId="0" nodeType="withEffect">
                                  <p:stCondLst>
                                    <p:cond delay="0"/>
                                  </p:stCondLst>
                                  <p:childTnLst>
                                    <p:animEffect transition="out" filter="wipe(up)">
                                      <p:cBhvr>
                                        <p:cTn id="16" dur="500"/>
                                        <p:tgtEl>
                                          <p:spTgt spid="59"/>
                                        </p:tgtEl>
                                      </p:cBhvr>
                                    </p:animEffect>
                                    <p:set>
                                      <p:cBhvr>
                                        <p:cTn id="17" dur="1" fill="hold">
                                          <p:stCondLst>
                                            <p:cond delay="499"/>
                                          </p:stCondLst>
                                        </p:cTn>
                                        <p:tgtEl>
                                          <p:spTgt spid="59"/>
                                        </p:tgtEl>
                                        <p:attrNameLst>
                                          <p:attrName>style.visibility</p:attrName>
                                        </p:attrNameLst>
                                      </p:cBhvr>
                                      <p:to>
                                        <p:strVal val="hidden"/>
                                      </p:to>
                                    </p:set>
                                  </p:childTnLst>
                                </p:cTn>
                              </p:par>
                            </p:childTnLst>
                          </p:cTn>
                        </p:par>
                        <p:par>
                          <p:cTn id="18" fill="hold">
                            <p:stCondLst>
                              <p:cond delay="500"/>
                            </p:stCondLst>
                            <p:childTnLst>
                              <p:par>
                                <p:cTn id="19" presetID="14" presetClass="entr" presetSubtype="10" fill="hold" nodeType="afterEffect">
                                  <p:stCondLst>
                                    <p:cond delay="200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003925" y="2362200"/>
            <a:ext cx="184150" cy="1200150"/>
          </a:xfrm>
          <a:prstGeom prst="rect">
            <a:avLst/>
          </a:prstGeom>
          <a:noFill/>
          <a:ln w="9525">
            <a:noFill/>
            <a:miter lim="800000"/>
            <a:headEnd/>
            <a:tailEnd/>
          </a:ln>
        </p:spPr>
        <p:txBody>
          <a:bodyPr wrap="none">
            <a:spAutoFit/>
          </a:bodyPr>
          <a:lstStyle/>
          <a:p>
            <a:pPr algn="ctr" rtl="1"/>
            <a:endParaRPr lang="en-US" sz="7200" b="1">
              <a:solidFill>
                <a:srgbClr val="00B050"/>
              </a:solidFill>
            </a:endParaRPr>
          </a:p>
        </p:txBody>
      </p:sp>
      <p:sp>
        <p:nvSpPr>
          <p:cNvPr id="4" name="Rectangle 3"/>
          <p:cNvSpPr/>
          <p:nvPr/>
        </p:nvSpPr>
        <p:spPr>
          <a:xfrm>
            <a:off x="3276600" y="304800"/>
            <a:ext cx="4038600" cy="685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a:solidFill>
                  <a:schemeClr val="tx1"/>
                </a:solidFill>
              </a:rPr>
              <a:t>معیار‌های </a:t>
            </a:r>
            <a:r>
              <a:rPr lang="fa-IR" sz="3200" b="1" dirty="0">
                <a:solidFill>
                  <a:srgbClr val="FF0000"/>
                </a:solidFill>
              </a:rPr>
              <a:t>کیفیت</a:t>
            </a:r>
            <a:endParaRPr lang="en-US" sz="3200" b="1" dirty="0">
              <a:solidFill>
                <a:srgbClr val="FF0000"/>
              </a:solidFill>
            </a:endParaRPr>
          </a:p>
        </p:txBody>
      </p:sp>
      <p:sp>
        <p:nvSpPr>
          <p:cNvPr id="11" name="Down Arrow 10"/>
          <p:cNvSpPr/>
          <p:nvPr/>
        </p:nvSpPr>
        <p:spPr>
          <a:xfrm>
            <a:off x="4800600" y="990600"/>
            <a:ext cx="914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276600" y="1371600"/>
            <a:ext cx="4038600" cy="685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chemeClr val="tx1"/>
                </a:solidFill>
              </a:rPr>
              <a:t>انتخاب اجراکننده</a:t>
            </a:r>
            <a:endParaRPr lang="en-US" sz="2800" b="1" dirty="0">
              <a:solidFill>
                <a:schemeClr val="tx1"/>
              </a:solidFill>
            </a:endParaRPr>
          </a:p>
        </p:txBody>
      </p:sp>
      <p:sp>
        <p:nvSpPr>
          <p:cNvPr id="15" name="Rectangle 14"/>
          <p:cNvSpPr/>
          <p:nvPr/>
        </p:nvSpPr>
        <p:spPr>
          <a:xfrm>
            <a:off x="3276600" y="2438400"/>
            <a:ext cx="4038600" cy="685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b="1" dirty="0">
                <a:solidFill>
                  <a:schemeClr val="tx1"/>
                </a:solidFill>
              </a:rPr>
              <a:t>ارزیابی اجرا</a:t>
            </a:r>
            <a:endParaRPr lang="en-US" sz="2800" b="1" dirty="0">
              <a:solidFill>
                <a:schemeClr val="tx1"/>
              </a:solidFill>
            </a:endParaRPr>
          </a:p>
        </p:txBody>
      </p:sp>
      <p:sp>
        <p:nvSpPr>
          <p:cNvPr id="16" name="Double Wave 15"/>
          <p:cNvSpPr/>
          <p:nvPr/>
        </p:nvSpPr>
        <p:spPr>
          <a:xfrm>
            <a:off x="2844047" y="5445224"/>
            <a:ext cx="5385554" cy="804490"/>
          </a:xfrm>
          <a:prstGeom prst="doubleWave">
            <a:avLst/>
          </a:prstGeom>
          <a:solidFill>
            <a:srgbClr val="D4E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4400" b="1" dirty="0">
                <a:solidFill>
                  <a:srgbClr val="FF0000"/>
                </a:solidFill>
              </a:rPr>
              <a:t>حفظ اجرای خوب</a:t>
            </a:r>
            <a:endParaRPr lang="en-US" sz="4400" b="1" dirty="0">
              <a:solidFill>
                <a:srgbClr val="FF0000"/>
              </a:solidFill>
            </a:endParaRPr>
          </a:p>
        </p:txBody>
      </p:sp>
      <p:sp>
        <p:nvSpPr>
          <p:cNvPr id="18" name="Down Arrow 17"/>
          <p:cNvSpPr/>
          <p:nvPr/>
        </p:nvSpPr>
        <p:spPr>
          <a:xfrm>
            <a:off x="4868863" y="2057400"/>
            <a:ext cx="914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4830810" y="4763616"/>
            <a:ext cx="9144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4807079" y="3264024"/>
            <a:ext cx="914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urved Up Arrow 22"/>
          <p:cNvSpPr/>
          <p:nvPr/>
        </p:nvSpPr>
        <p:spPr>
          <a:xfrm rot="16402861">
            <a:off x="7172519" y="2577655"/>
            <a:ext cx="2167388" cy="2003259"/>
          </a:xfrm>
          <a:prstGeom prst="curvedUpArrow">
            <a:avLst>
              <a:gd name="adj1" fmla="val 24242"/>
              <a:gd name="adj2" fmla="val 50000"/>
              <a:gd name="adj3" fmla="val 22078"/>
            </a:avLst>
          </a:prstGeom>
          <a:solidFill>
            <a:srgbClr val="F363D4"/>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fa-IR" sz="3600" i="1" dirty="0">
                <a:solidFill>
                  <a:srgbClr val="7030A0"/>
                </a:solidFill>
              </a:rPr>
              <a:t>بهبود اجرا</a:t>
            </a:r>
            <a:endParaRPr lang="en-US" sz="3600" i="1" dirty="0">
              <a:solidFill>
                <a:srgbClr val="7030A0"/>
              </a:solidFill>
            </a:endParaRPr>
          </a:p>
        </p:txBody>
      </p:sp>
      <p:sp>
        <p:nvSpPr>
          <p:cNvPr id="26" name="Rectangle 25"/>
          <p:cNvSpPr/>
          <p:nvPr/>
        </p:nvSpPr>
        <p:spPr>
          <a:xfrm>
            <a:off x="4259956" y="3845952"/>
            <a:ext cx="1828800" cy="75779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a:solidFill>
                  <a:schemeClr val="bg1"/>
                </a:solidFill>
              </a:rPr>
              <a:t>ناپذیرفته</a:t>
            </a:r>
            <a:endParaRPr lang="en-US" sz="4000" b="1" dirty="0">
              <a:solidFill>
                <a:schemeClr val="bg1"/>
              </a:solidFill>
            </a:endParaRPr>
          </a:p>
        </p:txBody>
      </p:sp>
      <p:sp>
        <p:nvSpPr>
          <p:cNvPr id="25" name="Rectangle 24"/>
          <p:cNvSpPr/>
          <p:nvPr/>
        </p:nvSpPr>
        <p:spPr>
          <a:xfrm>
            <a:off x="4203323" y="3751864"/>
            <a:ext cx="2108953" cy="89601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4000" b="1" dirty="0">
                <a:solidFill>
                  <a:schemeClr val="bg1"/>
                </a:solidFill>
              </a:rPr>
              <a:t>پذیرفته</a:t>
            </a:r>
            <a:endParaRPr lang="en-US" sz="2400" b="1" dirty="0">
              <a:solidFill>
                <a:schemeClr val="bg1"/>
              </a:solidFill>
            </a:endParaRPr>
          </a:p>
        </p:txBody>
      </p:sp>
      <p:sp>
        <p:nvSpPr>
          <p:cNvPr id="28" name="Curved Up Arrow 27"/>
          <p:cNvSpPr/>
          <p:nvPr/>
        </p:nvSpPr>
        <p:spPr>
          <a:xfrm rot="16835636">
            <a:off x="6446038" y="1938498"/>
            <a:ext cx="3639209" cy="2469119"/>
          </a:xfrm>
          <a:prstGeom prst="curvedUpArrow">
            <a:avLst>
              <a:gd name="adj1" fmla="val 24242"/>
              <a:gd name="adj2" fmla="val 50000"/>
              <a:gd name="adj3" fmla="val 22078"/>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t"/>
          <a:lstStyle/>
          <a:p>
            <a:pPr algn="r"/>
            <a:r>
              <a:rPr lang="fa-IR" sz="3600" b="1" i="1" dirty="0">
                <a:solidFill>
                  <a:srgbClr val="7030A0"/>
                </a:solidFill>
              </a:rPr>
              <a:t>جستجوی مجری جدید</a:t>
            </a:r>
            <a:endParaRPr lang="en-US" sz="3600" b="1" i="1" dirty="0">
              <a:solidFill>
                <a:srgbClr val="7030A0"/>
              </a:solidFill>
            </a:endParaRPr>
          </a:p>
        </p:txBody>
      </p:sp>
    </p:spTree>
    <p:extLst>
      <p:ext uri="{BB962C8B-B14F-4D97-AF65-F5344CB8AC3E}">
        <p14:creationId xmlns:p14="http://schemas.microsoft.com/office/powerpoint/2010/main" val="18205966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barn(inVertical)">
                                      <p:cBhvr>
                                        <p:cTn id="15" dur="500"/>
                                        <p:tgtEl>
                                          <p:spTgt spid="18"/>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1" nodeType="clickEffect">
                                  <p:stCondLst>
                                    <p:cond delay="0"/>
                                  </p:stCondLst>
                                  <p:childTnLst>
                                    <p:animEffect transition="out" filter="fade">
                                      <p:cBhvr>
                                        <p:cTn id="37" dur="500"/>
                                        <p:tgtEl>
                                          <p:spTgt spid="23"/>
                                        </p:tgtEl>
                                      </p:cBhvr>
                                    </p:animEffect>
                                    <p:set>
                                      <p:cBhvr>
                                        <p:cTn id="38" dur="1" fill="hold">
                                          <p:stCondLst>
                                            <p:cond delay="499"/>
                                          </p:stCondLst>
                                        </p:cTn>
                                        <p:tgtEl>
                                          <p:spTgt spid="2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childTnLst>
                          </p:cTn>
                        </p:par>
                        <p:par>
                          <p:cTn id="44" fill="hold">
                            <p:stCondLst>
                              <p:cond delay="500"/>
                            </p:stCondLst>
                            <p:childTnLst>
                              <p:par>
                                <p:cTn id="45" presetID="10" presetClass="exit" presetSubtype="0" fill="hold" grpId="1" nodeType="afterEffect">
                                  <p:stCondLst>
                                    <p:cond delay="0"/>
                                  </p:stCondLst>
                                  <p:childTnLst>
                                    <p:animEffect transition="out" filter="fade">
                                      <p:cBhvr>
                                        <p:cTn id="46" dur="500"/>
                                        <p:tgtEl>
                                          <p:spTgt spid="26"/>
                                        </p:tgtEl>
                                      </p:cBhvr>
                                    </p:animEffect>
                                    <p:set>
                                      <p:cBhvr>
                                        <p:cTn id="47" dur="1" fill="hold">
                                          <p:stCondLst>
                                            <p:cond delay="499"/>
                                          </p:stCondLst>
                                        </p:cTn>
                                        <p:tgtEl>
                                          <p:spTgt spid="26"/>
                                        </p:tgtEl>
                                        <p:attrNameLst>
                                          <p:attrName>style.visibility</p:attrName>
                                        </p:attrNameLst>
                                      </p:cBhvr>
                                      <p:to>
                                        <p:strVal val="hidden"/>
                                      </p:to>
                                    </p:set>
                                  </p:childTnLst>
                                </p:cTn>
                              </p:par>
                            </p:childTnLst>
                          </p:cTn>
                        </p:par>
                        <p:par>
                          <p:cTn id="48" fill="hold">
                            <p:stCondLst>
                              <p:cond delay="1000"/>
                            </p:stCondLst>
                            <p:childTnLst>
                              <p:par>
                                <p:cTn id="49" presetID="22" presetClass="entr" presetSubtype="1"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up)">
                                      <p:cBhvr>
                                        <p:cTn id="51" dur="500"/>
                                        <p:tgtEl>
                                          <p:spTgt spid="2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1"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6" grpId="0" animBg="1"/>
      <p:bldP spid="18" grpId="0" animBg="1"/>
      <p:bldP spid="20" grpId="0" animBg="1"/>
      <p:bldP spid="22" grpId="0" animBg="1"/>
      <p:bldP spid="23" grpId="0" animBg="1"/>
      <p:bldP spid="23" grpId="1" animBg="1"/>
      <p:bldP spid="26" grpId="0" animBg="1"/>
      <p:bldP spid="26" grpId="1" animBg="1"/>
      <p:bldP spid="25" grpId="0" animBg="1"/>
      <p:bldP spid="28"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1200" y="5044041"/>
            <a:ext cx="731520" cy="731520"/>
          </a:xfrm>
          <a:prstGeom prst="rect">
            <a:avLst/>
          </a:prstGeom>
        </p:spPr>
      </p:pic>
      <p:cxnSp>
        <p:nvCxnSpPr>
          <p:cNvPr id="10" name="Straight Arrow Connector 9"/>
          <p:cNvCxnSpPr/>
          <p:nvPr/>
        </p:nvCxnSpPr>
        <p:spPr>
          <a:xfrm>
            <a:off x="1599585" y="6006262"/>
            <a:ext cx="8839200" cy="3023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6336767" y="5715095"/>
            <a:ext cx="0" cy="4318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64552" y="6169420"/>
            <a:ext cx="685800" cy="461665"/>
          </a:xfrm>
          <a:prstGeom prst="rect">
            <a:avLst/>
          </a:prstGeom>
          <a:noFill/>
        </p:spPr>
        <p:txBody>
          <a:bodyPr wrap="square" rtlCol="0">
            <a:spAutoFit/>
          </a:bodyPr>
          <a:lstStyle/>
          <a:p>
            <a:pPr algn="ctr"/>
            <a:r>
              <a:rPr lang="fa-IR" sz="2400" b="1" dirty="0"/>
              <a:t>9</a:t>
            </a:r>
            <a:endParaRPr lang="en-US" sz="2400" b="1" dirty="0"/>
          </a:p>
        </p:txBody>
      </p:sp>
      <p:pic>
        <p:nvPicPr>
          <p:cNvPr id="14" name="Pictur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9818" y="4523673"/>
            <a:ext cx="685800" cy="685800"/>
          </a:xfrm>
          <a:prstGeom prst="rect">
            <a:avLst/>
          </a:prstGeom>
        </p:spPr>
      </p:pic>
      <p:pic>
        <p:nvPicPr>
          <p:cNvPr id="15" name="Picture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81850" y="5225484"/>
            <a:ext cx="650157" cy="650157"/>
          </a:xfrm>
          <a:prstGeom prst="rect">
            <a:avLst/>
          </a:prstGeom>
        </p:spPr>
      </p:pic>
      <p:pic>
        <p:nvPicPr>
          <p:cNvPr id="16" name="Picture 15"/>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553200" y="4943126"/>
            <a:ext cx="822960" cy="822960"/>
          </a:xfrm>
          <a:prstGeom prst="rect">
            <a:avLst/>
          </a:prstGeom>
        </p:spPr>
      </p:pic>
      <p:pic>
        <p:nvPicPr>
          <p:cNvPr id="17" name="Picture 16"/>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7425940" y="4901955"/>
            <a:ext cx="904893" cy="904893"/>
          </a:xfrm>
          <a:prstGeom prst="rect">
            <a:avLst/>
          </a:prstGeom>
        </p:spPr>
      </p:pic>
      <p:pic>
        <p:nvPicPr>
          <p:cNvPr id="18" name="Picture 17"/>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7047620" y="4219171"/>
            <a:ext cx="914400" cy="914400"/>
          </a:xfrm>
          <a:prstGeom prst="rect">
            <a:avLst/>
          </a:prstGeom>
        </p:spPr>
      </p:pic>
      <p:pic>
        <p:nvPicPr>
          <p:cNvPr id="19" name="Picture 18"/>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43885" y="4272660"/>
            <a:ext cx="777240" cy="777240"/>
          </a:xfrm>
          <a:prstGeom prst="rect">
            <a:avLst/>
          </a:prstGeom>
        </p:spPr>
      </p:pic>
      <p:pic>
        <p:nvPicPr>
          <p:cNvPr id="20" name="Picture 19"/>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106" y="5249170"/>
            <a:ext cx="628401" cy="628401"/>
          </a:xfrm>
          <a:prstGeom prst="rect">
            <a:avLst/>
          </a:prstGeom>
        </p:spPr>
      </p:pic>
      <p:pic>
        <p:nvPicPr>
          <p:cNvPr id="21" name="Picture 2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32040" y="5041545"/>
            <a:ext cx="657440" cy="657440"/>
          </a:xfrm>
          <a:prstGeom prst="rect">
            <a:avLst/>
          </a:prstGeom>
        </p:spPr>
      </p:pic>
      <p:pic>
        <p:nvPicPr>
          <p:cNvPr id="22" name="Picture 2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0875" y="4636461"/>
            <a:ext cx="715344" cy="715344"/>
          </a:xfrm>
          <a:prstGeom prst="rect">
            <a:avLst/>
          </a:prstGeom>
        </p:spPr>
      </p:pic>
      <p:sp>
        <p:nvSpPr>
          <p:cNvPr id="24" name="TextBox 23"/>
          <p:cNvSpPr txBox="1"/>
          <p:nvPr/>
        </p:nvSpPr>
        <p:spPr>
          <a:xfrm>
            <a:off x="7657038" y="6169420"/>
            <a:ext cx="685800" cy="461665"/>
          </a:xfrm>
          <a:prstGeom prst="rect">
            <a:avLst/>
          </a:prstGeom>
          <a:noFill/>
        </p:spPr>
        <p:txBody>
          <a:bodyPr wrap="square" rtlCol="0">
            <a:spAutoFit/>
          </a:bodyPr>
          <a:lstStyle/>
          <a:p>
            <a:pPr algn="ctr"/>
            <a:r>
              <a:rPr lang="fa-IR" sz="2400" b="1" dirty="0"/>
              <a:t>11</a:t>
            </a:r>
            <a:endParaRPr lang="en-US" sz="2400" b="1" dirty="0"/>
          </a:p>
        </p:txBody>
      </p:sp>
      <p:sp>
        <p:nvSpPr>
          <p:cNvPr id="25" name="TextBox 24"/>
          <p:cNvSpPr txBox="1"/>
          <p:nvPr/>
        </p:nvSpPr>
        <p:spPr>
          <a:xfrm>
            <a:off x="2346782" y="6156280"/>
            <a:ext cx="685800" cy="461665"/>
          </a:xfrm>
          <a:prstGeom prst="rect">
            <a:avLst/>
          </a:prstGeom>
          <a:noFill/>
        </p:spPr>
        <p:txBody>
          <a:bodyPr wrap="square" rtlCol="0">
            <a:spAutoFit/>
          </a:bodyPr>
          <a:lstStyle/>
          <a:p>
            <a:pPr algn="ctr"/>
            <a:r>
              <a:rPr lang="fa-IR" sz="2400" b="1" dirty="0"/>
              <a:t>5</a:t>
            </a:r>
            <a:endParaRPr lang="en-US" sz="2400" b="1" dirty="0"/>
          </a:p>
        </p:txBody>
      </p:sp>
      <p:sp>
        <p:nvSpPr>
          <p:cNvPr id="26" name="TextBox 25"/>
          <p:cNvSpPr txBox="1"/>
          <p:nvPr/>
        </p:nvSpPr>
        <p:spPr>
          <a:xfrm>
            <a:off x="4155667" y="6156279"/>
            <a:ext cx="685800" cy="461665"/>
          </a:xfrm>
          <a:prstGeom prst="rect">
            <a:avLst/>
          </a:prstGeom>
          <a:noFill/>
        </p:spPr>
        <p:txBody>
          <a:bodyPr wrap="square" rtlCol="0">
            <a:spAutoFit/>
          </a:bodyPr>
          <a:lstStyle/>
          <a:p>
            <a:pPr algn="ctr"/>
            <a:r>
              <a:rPr lang="fa-IR" sz="2400" b="1" dirty="0"/>
              <a:t>7</a:t>
            </a:r>
            <a:endParaRPr lang="en-US" sz="2400" b="1" dirty="0"/>
          </a:p>
        </p:txBody>
      </p:sp>
      <p:sp>
        <p:nvSpPr>
          <p:cNvPr id="27" name="TextBox 26"/>
          <p:cNvSpPr txBox="1"/>
          <p:nvPr/>
        </p:nvSpPr>
        <p:spPr>
          <a:xfrm>
            <a:off x="9181485" y="6084810"/>
            <a:ext cx="685800" cy="461665"/>
          </a:xfrm>
          <a:prstGeom prst="rect">
            <a:avLst/>
          </a:prstGeom>
          <a:noFill/>
        </p:spPr>
        <p:txBody>
          <a:bodyPr wrap="square" rtlCol="0">
            <a:spAutoFit/>
          </a:bodyPr>
          <a:lstStyle/>
          <a:p>
            <a:pPr algn="ctr"/>
            <a:r>
              <a:rPr lang="fa-IR" sz="2400" b="1" dirty="0"/>
              <a:t>13</a:t>
            </a:r>
            <a:endParaRPr lang="en-US" sz="2400" b="1" dirty="0"/>
          </a:p>
        </p:txBody>
      </p:sp>
      <p:pic>
        <p:nvPicPr>
          <p:cNvPr id="36" name="Picture 3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40103" y="4543650"/>
            <a:ext cx="731520" cy="731520"/>
          </a:xfrm>
          <a:prstGeom prst="rect">
            <a:avLst/>
          </a:prstGeom>
        </p:spPr>
      </p:pic>
      <p:pic>
        <p:nvPicPr>
          <p:cNvPr id="52" name="Picture 51"/>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22460" y="4460877"/>
            <a:ext cx="626159" cy="626159"/>
          </a:xfrm>
          <a:prstGeom prst="rect">
            <a:avLst/>
          </a:prstGeom>
        </p:spPr>
      </p:pic>
      <p:pic>
        <p:nvPicPr>
          <p:cNvPr id="53" name="Picture 5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23912" y="3885098"/>
            <a:ext cx="685800" cy="685800"/>
          </a:xfrm>
          <a:prstGeom prst="rect">
            <a:avLst/>
          </a:prstGeom>
        </p:spPr>
      </p:pic>
      <p:pic>
        <p:nvPicPr>
          <p:cNvPr id="40" name="Picture 39">
            <a:extLst>
              <a:ext uri="{FF2B5EF4-FFF2-40B4-BE49-F238E27FC236}">
                <a16:creationId xmlns:a16="http://schemas.microsoft.com/office/drawing/2014/main" id="{82F70E00-8EBD-4C2D-9D4A-153B984E76F5}"/>
              </a:ext>
            </a:extLst>
          </p:cNvPr>
          <p:cNvPicPr>
            <a:picLocks noChangeAspect="1"/>
          </p:cNvPicPr>
          <p:nvPr/>
        </p:nvPicPr>
        <p:blipFill>
          <a:blip r:embed="rId14"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8030247" y="4879542"/>
            <a:ext cx="1038944" cy="1038944"/>
          </a:xfrm>
          <a:prstGeom prst="rect">
            <a:avLst/>
          </a:prstGeom>
        </p:spPr>
      </p:pic>
      <p:pic>
        <p:nvPicPr>
          <p:cNvPr id="41" name="Picture 40">
            <a:extLst>
              <a:ext uri="{FF2B5EF4-FFF2-40B4-BE49-F238E27FC236}">
                <a16:creationId xmlns:a16="http://schemas.microsoft.com/office/drawing/2014/main" id="{73147EB5-0E74-4C52-A23A-5741DB7C973E}"/>
              </a:ext>
            </a:extLst>
          </p:cNvPr>
          <p:cNvPicPr>
            <a:picLocks noChangeAspect="1"/>
          </p:cNvPicPr>
          <p:nvPr/>
        </p:nvPicPr>
        <p:blipFill>
          <a:blip r:embed="rId15" cstate="print">
            <a:clrChange>
              <a:clrFrom>
                <a:srgbClr val="FFFFFF"/>
              </a:clrFrom>
              <a:clrTo>
                <a:srgbClr val="FFFFFF">
                  <a:alpha val="0"/>
                </a:srgbClr>
              </a:clrTo>
            </a:clrChange>
            <a:extLst>
              <a:ext uri="{BEBA8EAE-BF5A-486C-A8C5-ECC9F3942E4B}">
                <a14:imgProps xmlns:a14="http://schemas.microsoft.com/office/drawing/2010/main">
                  <a14:imgLayer r:embed="rId1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7223760" y="4601742"/>
            <a:ext cx="891093" cy="891093"/>
          </a:xfrm>
          <a:prstGeom prst="rect">
            <a:avLst/>
          </a:prstGeom>
        </p:spPr>
      </p:pic>
      <p:pic>
        <p:nvPicPr>
          <p:cNvPr id="42" name="Picture 41">
            <a:extLst>
              <a:ext uri="{FF2B5EF4-FFF2-40B4-BE49-F238E27FC236}">
                <a16:creationId xmlns:a16="http://schemas.microsoft.com/office/drawing/2014/main" id="{D7C35547-5077-4544-A5FA-888FB0821D06}"/>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723539" y="3644954"/>
            <a:ext cx="822960" cy="822960"/>
          </a:xfrm>
          <a:prstGeom prst="rect">
            <a:avLst/>
          </a:prstGeom>
        </p:spPr>
      </p:pic>
      <p:pic>
        <p:nvPicPr>
          <p:cNvPr id="43" name="Picture 42">
            <a:extLst>
              <a:ext uri="{FF2B5EF4-FFF2-40B4-BE49-F238E27FC236}">
                <a16:creationId xmlns:a16="http://schemas.microsoft.com/office/drawing/2014/main" id="{55A88107-4A70-4976-BD15-90D45B52BAB6}"/>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705600" y="5095526"/>
            <a:ext cx="822960" cy="822960"/>
          </a:xfrm>
          <a:prstGeom prst="rect">
            <a:avLst/>
          </a:prstGeom>
        </p:spPr>
      </p:pic>
      <p:pic>
        <p:nvPicPr>
          <p:cNvPr id="44" name="Picture 43">
            <a:extLst>
              <a:ext uri="{FF2B5EF4-FFF2-40B4-BE49-F238E27FC236}">
                <a16:creationId xmlns:a16="http://schemas.microsoft.com/office/drawing/2014/main" id="{091FB10B-4477-493E-BB00-BB9AAF6482A2}"/>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96285" y="4425060"/>
            <a:ext cx="777240" cy="777240"/>
          </a:xfrm>
          <a:prstGeom prst="rect">
            <a:avLst/>
          </a:prstGeom>
        </p:spPr>
      </p:pic>
      <p:pic>
        <p:nvPicPr>
          <p:cNvPr id="45" name="Picture 44">
            <a:extLst>
              <a:ext uri="{FF2B5EF4-FFF2-40B4-BE49-F238E27FC236}">
                <a16:creationId xmlns:a16="http://schemas.microsoft.com/office/drawing/2014/main" id="{729ED058-E9B7-4BDE-94C9-326C4AFFD95D}"/>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54342" y="4871399"/>
            <a:ext cx="731520" cy="731520"/>
          </a:xfrm>
          <a:prstGeom prst="rect">
            <a:avLst/>
          </a:prstGeom>
        </p:spPr>
      </p:pic>
      <p:pic>
        <p:nvPicPr>
          <p:cNvPr id="46" name="Picture 45">
            <a:extLst>
              <a:ext uri="{FF2B5EF4-FFF2-40B4-BE49-F238E27FC236}">
                <a16:creationId xmlns:a16="http://schemas.microsoft.com/office/drawing/2014/main" id="{CBA66710-D386-4DEC-A57C-D067AADD4D4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0" y="3542840"/>
            <a:ext cx="827005" cy="827005"/>
          </a:xfrm>
          <a:prstGeom prst="rect">
            <a:avLst/>
          </a:prstGeom>
        </p:spPr>
      </p:pic>
      <p:pic>
        <p:nvPicPr>
          <p:cNvPr id="47" name="Picture 46">
            <a:extLst>
              <a:ext uri="{FF2B5EF4-FFF2-40B4-BE49-F238E27FC236}">
                <a16:creationId xmlns:a16="http://schemas.microsoft.com/office/drawing/2014/main" id="{3F906478-619C-4BB4-924A-1D458529948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7488" y="2940753"/>
            <a:ext cx="731520" cy="731520"/>
          </a:xfrm>
          <a:prstGeom prst="rect">
            <a:avLst/>
          </a:prstGeom>
        </p:spPr>
      </p:pic>
      <p:pic>
        <p:nvPicPr>
          <p:cNvPr id="48" name="Picture 47">
            <a:extLst>
              <a:ext uri="{FF2B5EF4-FFF2-40B4-BE49-F238E27FC236}">
                <a16:creationId xmlns:a16="http://schemas.microsoft.com/office/drawing/2014/main" id="{AFBDD653-2D42-44C0-8B3E-EAFA28C7F44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5514" y="4167902"/>
            <a:ext cx="731520" cy="731520"/>
          </a:xfrm>
          <a:prstGeom prst="rect">
            <a:avLst/>
          </a:prstGeom>
        </p:spPr>
      </p:pic>
      <p:pic>
        <p:nvPicPr>
          <p:cNvPr id="49" name="Picture 48">
            <a:extLst>
              <a:ext uri="{FF2B5EF4-FFF2-40B4-BE49-F238E27FC236}">
                <a16:creationId xmlns:a16="http://schemas.microsoft.com/office/drawing/2014/main" id="{8AE7F777-4C9E-45DF-8B2B-5063662B5E5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01154" y="3999443"/>
            <a:ext cx="685800" cy="685800"/>
          </a:xfrm>
          <a:prstGeom prst="rect">
            <a:avLst/>
          </a:prstGeom>
        </p:spPr>
      </p:pic>
      <p:pic>
        <p:nvPicPr>
          <p:cNvPr id="57" name="Picture 56">
            <a:extLst>
              <a:ext uri="{FF2B5EF4-FFF2-40B4-BE49-F238E27FC236}">
                <a16:creationId xmlns:a16="http://schemas.microsoft.com/office/drawing/2014/main" id="{8241BA55-351F-43BC-90AC-756E530A57B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3994" y="3484493"/>
            <a:ext cx="731520" cy="731520"/>
          </a:xfrm>
          <a:prstGeom prst="rect">
            <a:avLst/>
          </a:prstGeom>
        </p:spPr>
      </p:pic>
      <p:pic>
        <p:nvPicPr>
          <p:cNvPr id="58" name="Picture 57">
            <a:extLst>
              <a:ext uri="{FF2B5EF4-FFF2-40B4-BE49-F238E27FC236}">
                <a16:creationId xmlns:a16="http://schemas.microsoft.com/office/drawing/2014/main" id="{B75FFDCE-EC15-4FBF-A582-91B10D12E49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7314" y="5195601"/>
            <a:ext cx="657440" cy="657440"/>
          </a:xfrm>
          <a:prstGeom prst="rect">
            <a:avLst/>
          </a:prstGeom>
        </p:spPr>
      </p:pic>
      <p:pic>
        <p:nvPicPr>
          <p:cNvPr id="61" name="Picture 60">
            <a:extLst>
              <a:ext uri="{FF2B5EF4-FFF2-40B4-BE49-F238E27FC236}">
                <a16:creationId xmlns:a16="http://schemas.microsoft.com/office/drawing/2014/main" id="{73D0C8C1-F4EC-4433-86A6-D64FA9288CE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4346" y="4933054"/>
            <a:ext cx="715344" cy="715344"/>
          </a:xfrm>
          <a:prstGeom prst="rect">
            <a:avLst/>
          </a:prstGeom>
        </p:spPr>
      </p:pic>
      <p:pic>
        <p:nvPicPr>
          <p:cNvPr id="62" name="Picture 61">
            <a:extLst>
              <a:ext uri="{FF2B5EF4-FFF2-40B4-BE49-F238E27FC236}">
                <a16:creationId xmlns:a16="http://schemas.microsoft.com/office/drawing/2014/main" id="{B2D17508-8074-42B3-A18E-1B013C821BB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53554" y="4151843"/>
            <a:ext cx="685800" cy="685800"/>
          </a:xfrm>
          <a:prstGeom prst="rect">
            <a:avLst/>
          </a:prstGeom>
        </p:spPr>
      </p:pic>
      <p:pic>
        <p:nvPicPr>
          <p:cNvPr id="65" name="Picture 64">
            <a:extLst>
              <a:ext uri="{FF2B5EF4-FFF2-40B4-BE49-F238E27FC236}">
                <a16:creationId xmlns:a16="http://schemas.microsoft.com/office/drawing/2014/main" id="{9EE652F4-50BD-4ADB-A8A2-94DBC010F14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5217" y="4752321"/>
            <a:ext cx="731520" cy="731520"/>
          </a:xfrm>
          <a:prstGeom prst="rect">
            <a:avLst/>
          </a:prstGeom>
        </p:spPr>
      </p:pic>
      <p:pic>
        <p:nvPicPr>
          <p:cNvPr id="66" name="Picture 65">
            <a:extLst>
              <a:ext uri="{FF2B5EF4-FFF2-40B4-BE49-F238E27FC236}">
                <a16:creationId xmlns:a16="http://schemas.microsoft.com/office/drawing/2014/main" id="{4C8863EC-5930-4300-A802-EADAB9AE68EF}"/>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1399" y="4633731"/>
            <a:ext cx="777240" cy="777240"/>
          </a:xfrm>
          <a:prstGeom prst="rect">
            <a:avLst/>
          </a:prstGeom>
        </p:spPr>
      </p:pic>
      <p:pic>
        <p:nvPicPr>
          <p:cNvPr id="67" name="Picture 66">
            <a:extLst>
              <a:ext uri="{FF2B5EF4-FFF2-40B4-BE49-F238E27FC236}">
                <a16:creationId xmlns:a16="http://schemas.microsoft.com/office/drawing/2014/main" id="{643EC732-2274-4668-B8B0-4FB17E63AED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81114" y="3920327"/>
            <a:ext cx="827005" cy="827005"/>
          </a:xfrm>
          <a:prstGeom prst="rect">
            <a:avLst/>
          </a:prstGeom>
        </p:spPr>
      </p:pic>
      <p:pic>
        <p:nvPicPr>
          <p:cNvPr id="68" name="Picture 67">
            <a:extLst>
              <a:ext uri="{FF2B5EF4-FFF2-40B4-BE49-F238E27FC236}">
                <a16:creationId xmlns:a16="http://schemas.microsoft.com/office/drawing/2014/main" id="{13A46F84-56F3-4DE2-845C-44EEBCF8C0D9}"/>
              </a:ext>
            </a:extLst>
          </p:cNvPr>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835606" y="4219171"/>
            <a:ext cx="914400" cy="914400"/>
          </a:xfrm>
          <a:prstGeom prst="rect">
            <a:avLst/>
          </a:prstGeom>
        </p:spPr>
      </p:pic>
      <p:pic>
        <p:nvPicPr>
          <p:cNvPr id="69" name="Picture 68">
            <a:extLst>
              <a:ext uri="{FF2B5EF4-FFF2-40B4-BE49-F238E27FC236}">
                <a16:creationId xmlns:a16="http://schemas.microsoft.com/office/drawing/2014/main" id="{55E6BD3C-F57E-4576-8F1F-F4EA0789631B}"/>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8984" y="4371693"/>
            <a:ext cx="715344" cy="715344"/>
          </a:xfrm>
          <a:prstGeom prst="rect">
            <a:avLst/>
          </a:prstGeom>
        </p:spPr>
      </p:pic>
      <p:pic>
        <p:nvPicPr>
          <p:cNvPr id="70" name="Picture 69">
            <a:extLst>
              <a:ext uri="{FF2B5EF4-FFF2-40B4-BE49-F238E27FC236}">
                <a16:creationId xmlns:a16="http://schemas.microsoft.com/office/drawing/2014/main" id="{97D6E683-9A6A-46CA-9387-91C26526F399}"/>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511525" y="3644954"/>
            <a:ext cx="822960" cy="822960"/>
          </a:xfrm>
          <a:prstGeom prst="rect">
            <a:avLst/>
          </a:prstGeom>
        </p:spPr>
      </p:pic>
      <p:pic>
        <p:nvPicPr>
          <p:cNvPr id="71" name="Picture 70">
            <a:extLst>
              <a:ext uri="{FF2B5EF4-FFF2-40B4-BE49-F238E27FC236}">
                <a16:creationId xmlns:a16="http://schemas.microsoft.com/office/drawing/2014/main" id="{2965DC28-534F-4091-9BEC-6CEE68AC9F8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7594" y="5243727"/>
            <a:ext cx="657440" cy="657440"/>
          </a:xfrm>
          <a:prstGeom prst="rect">
            <a:avLst/>
          </a:prstGeom>
        </p:spPr>
      </p:pic>
      <p:pic>
        <p:nvPicPr>
          <p:cNvPr id="72" name="Picture 71">
            <a:extLst>
              <a:ext uri="{FF2B5EF4-FFF2-40B4-BE49-F238E27FC236}">
                <a16:creationId xmlns:a16="http://schemas.microsoft.com/office/drawing/2014/main" id="{92531D9F-F566-4070-9A48-9CB9881C88F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41540" y="4151843"/>
            <a:ext cx="685800" cy="685800"/>
          </a:xfrm>
          <a:prstGeom prst="rect">
            <a:avLst/>
          </a:prstGeom>
        </p:spPr>
      </p:pic>
      <p:pic>
        <p:nvPicPr>
          <p:cNvPr id="73" name="Picture 72">
            <a:extLst>
              <a:ext uri="{FF2B5EF4-FFF2-40B4-BE49-F238E27FC236}">
                <a16:creationId xmlns:a16="http://schemas.microsoft.com/office/drawing/2014/main" id="{64A8416A-0192-4E54-BC93-0D0079983D0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3203" y="4752321"/>
            <a:ext cx="731520" cy="731520"/>
          </a:xfrm>
          <a:prstGeom prst="rect">
            <a:avLst/>
          </a:prstGeom>
        </p:spPr>
      </p:pic>
      <p:pic>
        <p:nvPicPr>
          <p:cNvPr id="74" name="Picture 73">
            <a:extLst>
              <a:ext uri="{FF2B5EF4-FFF2-40B4-BE49-F238E27FC236}">
                <a16:creationId xmlns:a16="http://schemas.microsoft.com/office/drawing/2014/main" id="{BBFE5EDC-9647-4B7D-9973-971505DC8CD7}"/>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69385" y="4633731"/>
            <a:ext cx="777240" cy="777240"/>
          </a:xfrm>
          <a:prstGeom prst="rect">
            <a:avLst/>
          </a:prstGeom>
        </p:spPr>
      </p:pic>
      <p:pic>
        <p:nvPicPr>
          <p:cNvPr id="75" name="Picture 74">
            <a:extLst>
              <a:ext uri="{FF2B5EF4-FFF2-40B4-BE49-F238E27FC236}">
                <a16:creationId xmlns:a16="http://schemas.microsoft.com/office/drawing/2014/main" id="{68C636A2-CD5B-4785-814D-190A6E15F861}"/>
              </a:ext>
            </a:extLst>
          </p:cNvPr>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988006" y="4371571"/>
            <a:ext cx="914400" cy="914400"/>
          </a:xfrm>
          <a:prstGeom prst="rect">
            <a:avLst/>
          </a:prstGeom>
        </p:spPr>
      </p:pic>
      <p:pic>
        <p:nvPicPr>
          <p:cNvPr id="76" name="Picture 75">
            <a:extLst>
              <a:ext uri="{FF2B5EF4-FFF2-40B4-BE49-F238E27FC236}">
                <a16:creationId xmlns:a16="http://schemas.microsoft.com/office/drawing/2014/main" id="{B172D1FC-ACBE-4831-8142-D0631A40890B}"/>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58492" y="4764645"/>
            <a:ext cx="715344" cy="715344"/>
          </a:xfrm>
          <a:prstGeom prst="rect">
            <a:avLst/>
          </a:prstGeom>
        </p:spPr>
      </p:pic>
      <p:pic>
        <p:nvPicPr>
          <p:cNvPr id="77" name="Picture 76">
            <a:extLst>
              <a:ext uri="{FF2B5EF4-FFF2-40B4-BE49-F238E27FC236}">
                <a16:creationId xmlns:a16="http://schemas.microsoft.com/office/drawing/2014/main" id="{7F1C6617-3190-4180-99A7-D470173EAD64}"/>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663925" y="3797354"/>
            <a:ext cx="822960" cy="822960"/>
          </a:xfrm>
          <a:prstGeom prst="rect">
            <a:avLst/>
          </a:prstGeom>
        </p:spPr>
      </p:pic>
      <p:pic>
        <p:nvPicPr>
          <p:cNvPr id="78" name="Picture 77">
            <a:extLst>
              <a:ext uri="{FF2B5EF4-FFF2-40B4-BE49-F238E27FC236}">
                <a16:creationId xmlns:a16="http://schemas.microsoft.com/office/drawing/2014/main" id="{741CE6ED-4ED7-4B05-9273-CAA012D8EE0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3564" y="5208330"/>
            <a:ext cx="698424" cy="698424"/>
          </a:xfrm>
          <a:prstGeom prst="rect">
            <a:avLst/>
          </a:prstGeom>
        </p:spPr>
      </p:pic>
      <p:pic>
        <p:nvPicPr>
          <p:cNvPr id="79" name="Picture 78">
            <a:extLst>
              <a:ext uri="{FF2B5EF4-FFF2-40B4-BE49-F238E27FC236}">
                <a16:creationId xmlns:a16="http://schemas.microsoft.com/office/drawing/2014/main" id="{17B52386-6D8B-40B5-BCD5-8F35B8541A3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93940" y="4304243"/>
            <a:ext cx="685800" cy="685800"/>
          </a:xfrm>
          <a:prstGeom prst="rect">
            <a:avLst/>
          </a:prstGeom>
        </p:spPr>
      </p:pic>
      <p:pic>
        <p:nvPicPr>
          <p:cNvPr id="80" name="Picture 79">
            <a:extLst>
              <a:ext uri="{FF2B5EF4-FFF2-40B4-BE49-F238E27FC236}">
                <a16:creationId xmlns:a16="http://schemas.microsoft.com/office/drawing/2014/main" id="{62808B64-1CEE-4B66-911A-2EBC10C767D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65603" y="5145351"/>
            <a:ext cx="731520" cy="731520"/>
          </a:xfrm>
          <a:prstGeom prst="rect">
            <a:avLst/>
          </a:prstGeom>
        </p:spPr>
      </p:pic>
      <p:pic>
        <p:nvPicPr>
          <p:cNvPr id="81" name="Picture 80">
            <a:extLst>
              <a:ext uri="{FF2B5EF4-FFF2-40B4-BE49-F238E27FC236}">
                <a16:creationId xmlns:a16="http://schemas.microsoft.com/office/drawing/2014/main" id="{91F86835-8C65-4F8A-BCFC-94151432B34C}"/>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1785" y="5155097"/>
            <a:ext cx="777240" cy="777240"/>
          </a:xfrm>
          <a:prstGeom prst="rect">
            <a:avLst/>
          </a:prstGeom>
        </p:spPr>
      </p:pic>
      <p:pic>
        <p:nvPicPr>
          <p:cNvPr id="82" name="Picture 81">
            <a:extLst>
              <a:ext uri="{FF2B5EF4-FFF2-40B4-BE49-F238E27FC236}">
                <a16:creationId xmlns:a16="http://schemas.microsoft.com/office/drawing/2014/main" id="{01EA6D52-6945-40AE-B1DC-672C500217D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38944" y="3245553"/>
            <a:ext cx="731520" cy="731520"/>
          </a:xfrm>
          <a:prstGeom prst="rect">
            <a:avLst/>
          </a:prstGeom>
        </p:spPr>
      </p:pic>
      <p:pic>
        <p:nvPicPr>
          <p:cNvPr id="83" name="Picture 82">
            <a:extLst>
              <a:ext uri="{FF2B5EF4-FFF2-40B4-BE49-F238E27FC236}">
                <a16:creationId xmlns:a16="http://schemas.microsoft.com/office/drawing/2014/main" id="{23E5257B-42C7-41E9-AC3E-28BC80EC7CF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15450" y="3789293"/>
            <a:ext cx="731520" cy="731520"/>
          </a:xfrm>
          <a:prstGeom prst="rect">
            <a:avLst/>
          </a:prstGeom>
        </p:spPr>
      </p:pic>
      <p:pic>
        <p:nvPicPr>
          <p:cNvPr id="84" name="Picture 83">
            <a:extLst>
              <a:ext uri="{FF2B5EF4-FFF2-40B4-BE49-F238E27FC236}">
                <a16:creationId xmlns:a16="http://schemas.microsoft.com/office/drawing/2014/main" id="{D85CE4C0-898A-4BD4-ADBC-91CE89C039A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2570" y="4225127"/>
            <a:ext cx="827005" cy="827005"/>
          </a:xfrm>
          <a:prstGeom prst="rect">
            <a:avLst/>
          </a:prstGeom>
        </p:spPr>
      </p:pic>
      <p:pic>
        <p:nvPicPr>
          <p:cNvPr id="85" name="Picture 84">
            <a:extLst>
              <a:ext uri="{FF2B5EF4-FFF2-40B4-BE49-F238E27FC236}">
                <a16:creationId xmlns:a16="http://schemas.microsoft.com/office/drawing/2014/main" id="{B48ECB92-9638-4A11-9D05-0E41784E7C41}"/>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302981" y="3949754"/>
            <a:ext cx="822960" cy="822960"/>
          </a:xfrm>
          <a:prstGeom prst="rect">
            <a:avLst/>
          </a:prstGeom>
        </p:spPr>
      </p:pic>
      <p:pic>
        <p:nvPicPr>
          <p:cNvPr id="86" name="Picture 85">
            <a:extLst>
              <a:ext uri="{FF2B5EF4-FFF2-40B4-BE49-F238E27FC236}">
                <a16:creationId xmlns:a16="http://schemas.microsoft.com/office/drawing/2014/main" id="{95158C50-39CA-4461-A3A9-A930898FD8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46358" y="2840673"/>
            <a:ext cx="783476" cy="783476"/>
          </a:xfrm>
          <a:prstGeom prst="rect">
            <a:avLst/>
          </a:prstGeom>
        </p:spPr>
      </p:pic>
      <p:pic>
        <p:nvPicPr>
          <p:cNvPr id="87" name="Picture 86">
            <a:extLst>
              <a:ext uri="{FF2B5EF4-FFF2-40B4-BE49-F238E27FC236}">
                <a16:creationId xmlns:a16="http://schemas.microsoft.com/office/drawing/2014/main" id="{B6DFE7B7-B672-4A40-B410-9CF8C1C556C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6904" y="3372201"/>
            <a:ext cx="731520" cy="731520"/>
          </a:xfrm>
          <a:prstGeom prst="rect">
            <a:avLst/>
          </a:prstGeom>
        </p:spPr>
      </p:pic>
      <p:pic>
        <p:nvPicPr>
          <p:cNvPr id="88" name="Picture 87">
            <a:extLst>
              <a:ext uri="{FF2B5EF4-FFF2-40B4-BE49-F238E27FC236}">
                <a16:creationId xmlns:a16="http://schemas.microsoft.com/office/drawing/2014/main" id="{B2526F9D-1C9C-4CAD-903B-4304B2291AF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4024" y="3808035"/>
            <a:ext cx="849682" cy="849682"/>
          </a:xfrm>
          <a:prstGeom prst="rect">
            <a:avLst/>
          </a:prstGeom>
        </p:spPr>
      </p:pic>
      <p:pic>
        <p:nvPicPr>
          <p:cNvPr id="89" name="Picture 88">
            <a:extLst>
              <a:ext uri="{FF2B5EF4-FFF2-40B4-BE49-F238E27FC236}">
                <a16:creationId xmlns:a16="http://schemas.microsoft.com/office/drawing/2014/main" id="{DC6E0DB8-AB55-4C62-8B2B-E4873D083A9D}"/>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094435" y="3532662"/>
            <a:ext cx="822960" cy="822960"/>
          </a:xfrm>
          <a:prstGeom prst="rect">
            <a:avLst/>
          </a:prstGeom>
        </p:spPr>
      </p:pic>
      <p:sp>
        <p:nvSpPr>
          <p:cNvPr id="90" name="TextBox 89">
            <a:extLst>
              <a:ext uri="{FF2B5EF4-FFF2-40B4-BE49-F238E27FC236}">
                <a16:creationId xmlns:a16="http://schemas.microsoft.com/office/drawing/2014/main" id="{15C5C9C3-9887-47D2-AAF4-3624548FFD23}"/>
              </a:ext>
            </a:extLst>
          </p:cNvPr>
          <p:cNvSpPr txBox="1"/>
          <p:nvPr/>
        </p:nvSpPr>
        <p:spPr>
          <a:xfrm>
            <a:off x="1485285" y="2145075"/>
            <a:ext cx="9067800" cy="707886"/>
          </a:xfrm>
          <a:prstGeom prst="rect">
            <a:avLst/>
          </a:prstGeom>
          <a:solidFill>
            <a:schemeClr val="bg1"/>
          </a:solidFill>
        </p:spPr>
        <p:txBody>
          <a:bodyPr wrap="square" rtlCol="0">
            <a:spAutoFit/>
          </a:bodyPr>
          <a:lstStyle/>
          <a:p>
            <a:pPr algn="ctr" rtl="1">
              <a:spcAft>
                <a:spcPts val="1200"/>
              </a:spcAft>
            </a:pPr>
            <a:r>
              <a:rPr lang="fa-IR" sz="4000" b="1" i="1" dirty="0">
                <a:solidFill>
                  <a:srgbClr val="0070C0"/>
                </a:solidFill>
              </a:rPr>
              <a:t>اندازه </a:t>
            </a:r>
            <a:r>
              <a:rPr lang="fa-IR" sz="4000" b="1" i="1" dirty="0" err="1">
                <a:solidFill>
                  <a:srgbClr val="0070C0"/>
                </a:solidFill>
              </a:rPr>
              <a:t>پرتقال‌ها</a:t>
            </a:r>
            <a:r>
              <a:rPr lang="fa-IR" sz="4000" b="1" i="1" dirty="0">
                <a:solidFill>
                  <a:srgbClr val="0070C0"/>
                </a:solidFill>
              </a:rPr>
              <a:t> به میانگین </a:t>
            </a:r>
            <a:r>
              <a:rPr lang="fa-IR" sz="4000" b="1" i="1" dirty="0" err="1">
                <a:solidFill>
                  <a:srgbClr val="0070C0"/>
                </a:solidFill>
              </a:rPr>
              <a:t>نزدیکتره</a:t>
            </a:r>
            <a:r>
              <a:rPr lang="fa-IR" sz="4000" b="1" i="1" dirty="0">
                <a:solidFill>
                  <a:srgbClr val="0070C0"/>
                </a:solidFill>
              </a:rPr>
              <a:t>!</a:t>
            </a:r>
            <a:endParaRPr lang="en-US" sz="3200" b="1" i="1" dirty="0">
              <a:solidFill>
                <a:srgbClr val="0070C0"/>
              </a:solidFill>
            </a:endParaRPr>
          </a:p>
        </p:txBody>
      </p:sp>
      <p:sp>
        <p:nvSpPr>
          <p:cNvPr id="63" name="Title 1">
            <a:extLst>
              <a:ext uri="{FF2B5EF4-FFF2-40B4-BE49-F238E27FC236}">
                <a16:creationId xmlns:a16="http://schemas.microsoft.com/office/drawing/2014/main" id="{88E71312-D3EA-4368-A357-66244F9FAF0D}"/>
              </a:ext>
            </a:extLst>
          </p:cNvPr>
          <p:cNvSpPr>
            <a:spLocks noGrp="1"/>
          </p:cNvSpPr>
          <p:nvPr>
            <p:ph type="title"/>
          </p:nvPr>
        </p:nvSpPr>
        <p:spPr>
          <a:xfrm>
            <a:off x="4317328" y="1453489"/>
            <a:ext cx="3532653" cy="657441"/>
          </a:xfrm>
        </p:spPr>
        <p:txBody>
          <a:bodyPr>
            <a:normAutofit fontScale="90000"/>
          </a:bodyPr>
          <a:lstStyle/>
          <a:p>
            <a:pPr algn="ctr" rtl="1"/>
            <a:r>
              <a:rPr lang="fa-IR" b="1" dirty="0" err="1">
                <a:solidFill>
                  <a:srgbClr val="00B0F0"/>
                </a:solidFill>
              </a:rPr>
              <a:t>یکدستی</a:t>
            </a:r>
            <a:r>
              <a:rPr lang="fa-IR" b="1" dirty="0">
                <a:solidFill>
                  <a:srgbClr val="00B0F0"/>
                </a:solidFill>
              </a:rPr>
              <a:t> بیشتر</a:t>
            </a:r>
            <a:endParaRPr lang="en-US" b="1" dirty="0">
              <a:solidFill>
                <a:srgbClr val="00B0F0"/>
              </a:solidFill>
            </a:endParaRPr>
          </a:p>
        </p:txBody>
      </p:sp>
    </p:spTree>
    <p:extLst>
      <p:ext uri="{BB962C8B-B14F-4D97-AF65-F5344CB8AC3E}">
        <p14:creationId xmlns:p14="http://schemas.microsoft.com/office/powerpoint/2010/main" val="32776661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00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nodeType="clickEffect">
                                  <p:stCondLst>
                                    <p:cond delay="0"/>
                                  </p:stCondLst>
                                  <p:childTnLst>
                                    <p:set>
                                      <p:cBhvr>
                                        <p:cTn id="13" dur="1" fill="hold">
                                          <p:stCondLst>
                                            <p:cond delay="0"/>
                                          </p:stCondLst>
                                        </p:cTn>
                                        <p:tgtEl>
                                          <p:spTgt spid="90">
                                            <p:txEl>
                                              <p:pRg st="0" end="0"/>
                                            </p:txEl>
                                          </p:spTgt>
                                        </p:tgtEl>
                                        <p:attrNameLst>
                                          <p:attrName>style.visibility</p:attrName>
                                        </p:attrNameLst>
                                      </p:cBhvr>
                                      <p:to>
                                        <p:strVal val="visible"/>
                                      </p:to>
                                    </p:set>
                                    <p:animEffect transition="in" filter="wipe(right)">
                                      <p:cBhvr>
                                        <p:cTn id="14" dur="500"/>
                                        <p:tgtEl>
                                          <p:spTgt spid="9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0FF1BC7-337D-48DC-BED0-4A89975021A7}"/>
              </a:ext>
            </a:extLst>
          </p:cNvPr>
          <p:cNvSpPr/>
          <p:nvPr/>
        </p:nvSpPr>
        <p:spPr>
          <a:xfrm>
            <a:off x="3235569" y="767369"/>
            <a:ext cx="5683348" cy="2606446"/>
          </a:xfrm>
          <a:prstGeom prst="roundRect">
            <a:avLst/>
          </a:prstGeom>
          <a:solidFill>
            <a:srgbClr val="FFFF00"/>
          </a:solidFill>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pic>
        <p:nvPicPr>
          <p:cNvPr id="5" name="Picture 4"/>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91200" y="5044041"/>
            <a:ext cx="731520" cy="731520"/>
          </a:xfrm>
          <a:prstGeom prst="rect">
            <a:avLst/>
          </a:prstGeom>
        </p:spPr>
      </p:pic>
      <p:cxnSp>
        <p:nvCxnSpPr>
          <p:cNvPr id="10" name="Straight Arrow Connector 9"/>
          <p:cNvCxnSpPr/>
          <p:nvPr/>
        </p:nvCxnSpPr>
        <p:spPr>
          <a:xfrm>
            <a:off x="1599585" y="6006262"/>
            <a:ext cx="8839200" cy="30237"/>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6336767" y="5715095"/>
            <a:ext cx="0" cy="431809"/>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964552" y="6169420"/>
            <a:ext cx="685800" cy="461665"/>
          </a:xfrm>
          <a:prstGeom prst="rect">
            <a:avLst/>
          </a:prstGeom>
          <a:noFill/>
        </p:spPr>
        <p:txBody>
          <a:bodyPr wrap="square" rtlCol="0">
            <a:spAutoFit/>
          </a:bodyPr>
          <a:lstStyle/>
          <a:p>
            <a:pPr algn="ctr"/>
            <a:r>
              <a:rPr lang="fa-IR" sz="2400" b="1" dirty="0"/>
              <a:t>9</a:t>
            </a:r>
            <a:endParaRPr lang="en-US" sz="2400" b="1" dirty="0"/>
          </a:p>
        </p:txBody>
      </p:sp>
      <p:pic>
        <p:nvPicPr>
          <p:cNvPr id="14" name="Picture 13"/>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69818" y="4523673"/>
            <a:ext cx="685800" cy="685800"/>
          </a:xfrm>
          <a:prstGeom prst="rect">
            <a:avLst/>
          </a:prstGeom>
        </p:spPr>
      </p:pic>
      <p:pic>
        <p:nvPicPr>
          <p:cNvPr id="15" name="Picture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81850" y="5225484"/>
            <a:ext cx="650157" cy="650157"/>
          </a:xfrm>
          <a:prstGeom prst="rect">
            <a:avLst/>
          </a:prstGeom>
        </p:spPr>
      </p:pic>
      <p:pic>
        <p:nvPicPr>
          <p:cNvPr id="16" name="Picture 15"/>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553200" y="4943126"/>
            <a:ext cx="822960" cy="822960"/>
          </a:xfrm>
          <a:prstGeom prst="rect">
            <a:avLst/>
          </a:prstGeom>
        </p:spPr>
      </p:pic>
      <p:pic>
        <p:nvPicPr>
          <p:cNvPr id="17" name="Picture 16"/>
          <p:cNvPicPr>
            <a:picLocks noChangeAspect="1"/>
          </p:cNvPicPr>
          <p:nvPr/>
        </p:nvPicPr>
        <p:blipFill>
          <a:blip r:embed="rId7" cstate="print">
            <a:clrChange>
              <a:clrFrom>
                <a:srgbClr val="FFFFFF"/>
              </a:clrFrom>
              <a:clrTo>
                <a:srgbClr val="FFFFFF">
                  <a:alpha val="0"/>
                </a:srgbClr>
              </a:clrTo>
            </a:clrChange>
            <a:extLst>
              <a:ext uri="{BEBA8EAE-BF5A-486C-A8C5-ECC9F3942E4B}">
                <a14:imgProps xmlns:a14="http://schemas.microsoft.com/office/drawing/2010/main">
                  <a14:imgLayer r:embed="rId8">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7425940" y="4901955"/>
            <a:ext cx="904893" cy="904893"/>
          </a:xfrm>
          <a:prstGeom prst="rect">
            <a:avLst/>
          </a:prstGeom>
        </p:spPr>
      </p:pic>
      <p:pic>
        <p:nvPicPr>
          <p:cNvPr id="18" name="Picture 17"/>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7047620" y="4219171"/>
            <a:ext cx="914400" cy="914400"/>
          </a:xfrm>
          <a:prstGeom prst="rect">
            <a:avLst/>
          </a:prstGeom>
        </p:spPr>
      </p:pic>
      <p:pic>
        <p:nvPicPr>
          <p:cNvPr id="19" name="Picture 18"/>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43885" y="4272660"/>
            <a:ext cx="777240" cy="777240"/>
          </a:xfrm>
          <a:prstGeom prst="rect">
            <a:avLst/>
          </a:prstGeom>
        </p:spPr>
      </p:pic>
      <p:pic>
        <p:nvPicPr>
          <p:cNvPr id="20" name="Picture 19"/>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457106" y="5249170"/>
            <a:ext cx="628401" cy="628401"/>
          </a:xfrm>
          <a:prstGeom prst="rect">
            <a:avLst/>
          </a:prstGeom>
        </p:spPr>
      </p:pic>
      <p:pic>
        <p:nvPicPr>
          <p:cNvPr id="21" name="Picture 20"/>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32040" y="5041545"/>
            <a:ext cx="657440" cy="657440"/>
          </a:xfrm>
          <a:prstGeom prst="rect">
            <a:avLst/>
          </a:prstGeom>
        </p:spPr>
      </p:pic>
      <p:pic>
        <p:nvPicPr>
          <p:cNvPr id="22" name="Picture 2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30875" y="4636461"/>
            <a:ext cx="715344" cy="715344"/>
          </a:xfrm>
          <a:prstGeom prst="rect">
            <a:avLst/>
          </a:prstGeom>
        </p:spPr>
      </p:pic>
      <p:sp>
        <p:nvSpPr>
          <p:cNvPr id="24" name="TextBox 23"/>
          <p:cNvSpPr txBox="1"/>
          <p:nvPr/>
        </p:nvSpPr>
        <p:spPr>
          <a:xfrm>
            <a:off x="7657038" y="6169420"/>
            <a:ext cx="685800" cy="461665"/>
          </a:xfrm>
          <a:prstGeom prst="rect">
            <a:avLst/>
          </a:prstGeom>
          <a:noFill/>
        </p:spPr>
        <p:txBody>
          <a:bodyPr wrap="square" rtlCol="0">
            <a:spAutoFit/>
          </a:bodyPr>
          <a:lstStyle/>
          <a:p>
            <a:pPr algn="ctr"/>
            <a:r>
              <a:rPr lang="fa-IR" sz="2400" b="1" dirty="0"/>
              <a:t>11</a:t>
            </a:r>
            <a:endParaRPr lang="en-US" sz="2400" b="1" dirty="0"/>
          </a:p>
        </p:txBody>
      </p:sp>
      <p:sp>
        <p:nvSpPr>
          <p:cNvPr id="25" name="TextBox 24"/>
          <p:cNvSpPr txBox="1"/>
          <p:nvPr/>
        </p:nvSpPr>
        <p:spPr>
          <a:xfrm>
            <a:off x="2346782" y="6156280"/>
            <a:ext cx="685800" cy="461665"/>
          </a:xfrm>
          <a:prstGeom prst="rect">
            <a:avLst/>
          </a:prstGeom>
          <a:noFill/>
        </p:spPr>
        <p:txBody>
          <a:bodyPr wrap="square" rtlCol="0">
            <a:spAutoFit/>
          </a:bodyPr>
          <a:lstStyle/>
          <a:p>
            <a:pPr algn="ctr"/>
            <a:r>
              <a:rPr lang="fa-IR" sz="2400" b="1" dirty="0"/>
              <a:t>5</a:t>
            </a:r>
            <a:endParaRPr lang="en-US" sz="2400" b="1" dirty="0"/>
          </a:p>
        </p:txBody>
      </p:sp>
      <p:sp>
        <p:nvSpPr>
          <p:cNvPr id="26" name="TextBox 25"/>
          <p:cNvSpPr txBox="1"/>
          <p:nvPr/>
        </p:nvSpPr>
        <p:spPr>
          <a:xfrm>
            <a:off x="4155667" y="6156279"/>
            <a:ext cx="685800" cy="461665"/>
          </a:xfrm>
          <a:prstGeom prst="rect">
            <a:avLst/>
          </a:prstGeom>
          <a:noFill/>
        </p:spPr>
        <p:txBody>
          <a:bodyPr wrap="square" rtlCol="0">
            <a:spAutoFit/>
          </a:bodyPr>
          <a:lstStyle/>
          <a:p>
            <a:pPr algn="ctr"/>
            <a:r>
              <a:rPr lang="fa-IR" sz="2400" b="1" dirty="0"/>
              <a:t>7</a:t>
            </a:r>
            <a:endParaRPr lang="en-US" sz="2400" b="1" dirty="0"/>
          </a:p>
        </p:txBody>
      </p:sp>
      <p:sp>
        <p:nvSpPr>
          <p:cNvPr id="27" name="TextBox 26"/>
          <p:cNvSpPr txBox="1"/>
          <p:nvPr/>
        </p:nvSpPr>
        <p:spPr>
          <a:xfrm>
            <a:off x="9181485" y="6084810"/>
            <a:ext cx="685800" cy="461665"/>
          </a:xfrm>
          <a:prstGeom prst="rect">
            <a:avLst/>
          </a:prstGeom>
          <a:noFill/>
        </p:spPr>
        <p:txBody>
          <a:bodyPr wrap="square" rtlCol="0">
            <a:spAutoFit/>
          </a:bodyPr>
          <a:lstStyle/>
          <a:p>
            <a:pPr algn="ctr"/>
            <a:r>
              <a:rPr lang="fa-IR" sz="2400" b="1" dirty="0"/>
              <a:t>13</a:t>
            </a:r>
            <a:endParaRPr lang="en-US" sz="2400" b="1" dirty="0"/>
          </a:p>
        </p:txBody>
      </p:sp>
      <p:pic>
        <p:nvPicPr>
          <p:cNvPr id="36" name="Picture 3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40103" y="4543650"/>
            <a:ext cx="731520" cy="731520"/>
          </a:xfrm>
          <a:prstGeom prst="rect">
            <a:avLst/>
          </a:prstGeom>
        </p:spPr>
      </p:pic>
      <p:pic>
        <p:nvPicPr>
          <p:cNvPr id="52" name="Picture 51"/>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22460" y="4460877"/>
            <a:ext cx="626159" cy="626159"/>
          </a:xfrm>
          <a:prstGeom prst="rect">
            <a:avLst/>
          </a:prstGeom>
        </p:spPr>
      </p:pic>
      <p:pic>
        <p:nvPicPr>
          <p:cNvPr id="53" name="Picture 5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23912" y="3885098"/>
            <a:ext cx="685800" cy="685800"/>
          </a:xfrm>
          <a:prstGeom prst="rect">
            <a:avLst/>
          </a:prstGeom>
        </p:spPr>
      </p:pic>
      <p:pic>
        <p:nvPicPr>
          <p:cNvPr id="40" name="Picture 39">
            <a:extLst>
              <a:ext uri="{FF2B5EF4-FFF2-40B4-BE49-F238E27FC236}">
                <a16:creationId xmlns:a16="http://schemas.microsoft.com/office/drawing/2014/main" id="{82F70E00-8EBD-4C2D-9D4A-153B984E76F5}"/>
              </a:ext>
            </a:extLst>
          </p:cNvPr>
          <p:cNvPicPr>
            <a:picLocks noChangeAspect="1"/>
          </p:cNvPicPr>
          <p:nvPr/>
        </p:nvPicPr>
        <p:blipFill>
          <a:blip r:embed="rId14"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8030247" y="4879542"/>
            <a:ext cx="1038944" cy="1038944"/>
          </a:xfrm>
          <a:prstGeom prst="rect">
            <a:avLst/>
          </a:prstGeom>
        </p:spPr>
      </p:pic>
      <p:pic>
        <p:nvPicPr>
          <p:cNvPr id="41" name="Picture 40">
            <a:extLst>
              <a:ext uri="{FF2B5EF4-FFF2-40B4-BE49-F238E27FC236}">
                <a16:creationId xmlns:a16="http://schemas.microsoft.com/office/drawing/2014/main" id="{73147EB5-0E74-4C52-A23A-5741DB7C973E}"/>
              </a:ext>
            </a:extLst>
          </p:cNvPr>
          <p:cNvPicPr>
            <a:picLocks noChangeAspect="1"/>
          </p:cNvPicPr>
          <p:nvPr/>
        </p:nvPicPr>
        <p:blipFill>
          <a:blip r:embed="rId15" cstate="print">
            <a:clrChange>
              <a:clrFrom>
                <a:srgbClr val="FFFFFF"/>
              </a:clrFrom>
              <a:clrTo>
                <a:srgbClr val="FFFFFF">
                  <a:alpha val="0"/>
                </a:srgbClr>
              </a:clrTo>
            </a:clrChange>
            <a:extLst>
              <a:ext uri="{BEBA8EAE-BF5A-486C-A8C5-ECC9F3942E4B}">
                <a14:imgProps xmlns:a14="http://schemas.microsoft.com/office/drawing/2010/main">
                  <a14:imgLayer r:embed="rId1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7223760" y="4601742"/>
            <a:ext cx="891093" cy="891093"/>
          </a:xfrm>
          <a:prstGeom prst="rect">
            <a:avLst/>
          </a:prstGeom>
        </p:spPr>
      </p:pic>
      <p:pic>
        <p:nvPicPr>
          <p:cNvPr id="42" name="Picture 41">
            <a:extLst>
              <a:ext uri="{FF2B5EF4-FFF2-40B4-BE49-F238E27FC236}">
                <a16:creationId xmlns:a16="http://schemas.microsoft.com/office/drawing/2014/main" id="{D7C35547-5077-4544-A5FA-888FB0821D06}"/>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723539" y="3644954"/>
            <a:ext cx="822960" cy="822960"/>
          </a:xfrm>
          <a:prstGeom prst="rect">
            <a:avLst/>
          </a:prstGeom>
        </p:spPr>
      </p:pic>
      <p:pic>
        <p:nvPicPr>
          <p:cNvPr id="43" name="Picture 42">
            <a:extLst>
              <a:ext uri="{FF2B5EF4-FFF2-40B4-BE49-F238E27FC236}">
                <a16:creationId xmlns:a16="http://schemas.microsoft.com/office/drawing/2014/main" id="{55A88107-4A70-4976-BD15-90D45B52BAB6}"/>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705600" y="5095526"/>
            <a:ext cx="822960" cy="822960"/>
          </a:xfrm>
          <a:prstGeom prst="rect">
            <a:avLst/>
          </a:prstGeom>
        </p:spPr>
      </p:pic>
      <p:pic>
        <p:nvPicPr>
          <p:cNvPr id="44" name="Picture 43">
            <a:extLst>
              <a:ext uri="{FF2B5EF4-FFF2-40B4-BE49-F238E27FC236}">
                <a16:creationId xmlns:a16="http://schemas.microsoft.com/office/drawing/2014/main" id="{091FB10B-4477-493E-BB00-BB9AAF6482A2}"/>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96285" y="4425060"/>
            <a:ext cx="777240" cy="777240"/>
          </a:xfrm>
          <a:prstGeom prst="rect">
            <a:avLst/>
          </a:prstGeom>
        </p:spPr>
      </p:pic>
      <p:pic>
        <p:nvPicPr>
          <p:cNvPr id="45" name="Picture 44">
            <a:extLst>
              <a:ext uri="{FF2B5EF4-FFF2-40B4-BE49-F238E27FC236}">
                <a16:creationId xmlns:a16="http://schemas.microsoft.com/office/drawing/2014/main" id="{729ED058-E9B7-4BDE-94C9-326C4AFFD95D}"/>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54342" y="4871399"/>
            <a:ext cx="731520" cy="731520"/>
          </a:xfrm>
          <a:prstGeom prst="rect">
            <a:avLst/>
          </a:prstGeom>
        </p:spPr>
      </p:pic>
      <p:pic>
        <p:nvPicPr>
          <p:cNvPr id="46" name="Picture 45">
            <a:extLst>
              <a:ext uri="{FF2B5EF4-FFF2-40B4-BE49-F238E27FC236}">
                <a16:creationId xmlns:a16="http://schemas.microsoft.com/office/drawing/2014/main" id="{CBA66710-D386-4DEC-A57C-D067AADD4D4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96000" y="3542840"/>
            <a:ext cx="827005" cy="827005"/>
          </a:xfrm>
          <a:prstGeom prst="rect">
            <a:avLst/>
          </a:prstGeom>
        </p:spPr>
      </p:pic>
      <p:pic>
        <p:nvPicPr>
          <p:cNvPr id="47" name="Picture 46">
            <a:extLst>
              <a:ext uri="{FF2B5EF4-FFF2-40B4-BE49-F238E27FC236}">
                <a16:creationId xmlns:a16="http://schemas.microsoft.com/office/drawing/2014/main" id="{3F906478-619C-4BB4-924A-1D4585299489}"/>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47488" y="2940753"/>
            <a:ext cx="731520" cy="731520"/>
          </a:xfrm>
          <a:prstGeom prst="rect">
            <a:avLst/>
          </a:prstGeom>
        </p:spPr>
      </p:pic>
      <p:pic>
        <p:nvPicPr>
          <p:cNvPr id="48" name="Picture 47">
            <a:extLst>
              <a:ext uri="{FF2B5EF4-FFF2-40B4-BE49-F238E27FC236}">
                <a16:creationId xmlns:a16="http://schemas.microsoft.com/office/drawing/2014/main" id="{AFBDD653-2D42-44C0-8B3E-EAFA28C7F44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35514" y="4167902"/>
            <a:ext cx="731520" cy="731520"/>
          </a:xfrm>
          <a:prstGeom prst="rect">
            <a:avLst/>
          </a:prstGeom>
        </p:spPr>
      </p:pic>
      <p:pic>
        <p:nvPicPr>
          <p:cNvPr id="49" name="Picture 48">
            <a:extLst>
              <a:ext uri="{FF2B5EF4-FFF2-40B4-BE49-F238E27FC236}">
                <a16:creationId xmlns:a16="http://schemas.microsoft.com/office/drawing/2014/main" id="{8AE7F777-4C9E-45DF-8B2B-5063662B5E55}"/>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01154" y="3999443"/>
            <a:ext cx="685800" cy="685800"/>
          </a:xfrm>
          <a:prstGeom prst="rect">
            <a:avLst/>
          </a:prstGeom>
        </p:spPr>
      </p:pic>
      <p:pic>
        <p:nvPicPr>
          <p:cNvPr id="57" name="Picture 56">
            <a:extLst>
              <a:ext uri="{FF2B5EF4-FFF2-40B4-BE49-F238E27FC236}">
                <a16:creationId xmlns:a16="http://schemas.microsoft.com/office/drawing/2014/main" id="{8241BA55-351F-43BC-90AC-756E530A57B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23994" y="3484493"/>
            <a:ext cx="731520" cy="731520"/>
          </a:xfrm>
          <a:prstGeom prst="rect">
            <a:avLst/>
          </a:prstGeom>
        </p:spPr>
      </p:pic>
      <p:pic>
        <p:nvPicPr>
          <p:cNvPr id="58" name="Picture 57">
            <a:extLst>
              <a:ext uri="{FF2B5EF4-FFF2-40B4-BE49-F238E27FC236}">
                <a16:creationId xmlns:a16="http://schemas.microsoft.com/office/drawing/2014/main" id="{B75FFDCE-EC15-4FBF-A582-91B10D12E49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7314" y="5195601"/>
            <a:ext cx="657440" cy="657440"/>
          </a:xfrm>
          <a:prstGeom prst="rect">
            <a:avLst/>
          </a:prstGeom>
        </p:spPr>
      </p:pic>
      <p:pic>
        <p:nvPicPr>
          <p:cNvPr id="61" name="Picture 60">
            <a:extLst>
              <a:ext uri="{FF2B5EF4-FFF2-40B4-BE49-F238E27FC236}">
                <a16:creationId xmlns:a16="http://schemas.microsoft.com/office/drawing/2014/main" id="{73D0C8C1-F4EC-4433-86A6-D64FA9288CE5}"/>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4346" y="4933054"/>
            <a:ext cx="715344" cy="715344"/>
          </a:xfrm>
          <a:prstGeom prst="rect">
            <a:avLst/>
          </a:prstGeom>
        </p:spPr>
      </p:pic>
      <p:pic>
        <p:nvPicPr>
          <p:cNvPr id="62" name="Picture 61">
            <a:extLst>
              <a:ext uri="{FF2B5EF4-FFF2-40B4-BE49-F238E27FC236}">
                <a16:creationId xmlns:a16="http://schemas.microsoft.com/office/drawing/2014/main" id="{B2D17508-8074-42B3-A18E-1B013C821BBE}"/>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53554" y="4151843"/>
            <a:ext cx="685800" cy="685800"/>
          </a:xfrm>
          <a:prstGeom prst="rect">
            <a:avLst/>
          </a:prstGeom>
        </p:spPr>
      </p:pic>
      <p:pic>
        <p:nvPicPr>
          <p:cNvPr id="65" name="Picture 64">
            <a:extLst>
              <a:ext uri="{FF2B5EF4-FFF2-40B4-BE49-F238E27FC236}">
                <a16:creationId xmlns:a16="http://schemas.microsoft.com/office/drawing/2014/main" id="{9EE652F4-50BD-4ADB-A8A2-94DBC010F142}"/>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25217" y="4752321"/>
            <a:ext cx="731520" cy="731520"/>
          </a:xfrm>
          <a:prstGeom prst="rect">
            <a:avLst/>
          </a:prstGeom>
        </p:spPr>
      </p:pic>
      <p:pic>
        <p:nvPicPr>
          <p:cNvPr id="66" name="Picture 65">
            <a:extLst>
              <a:ext uri="{FF2B5EF4-FFF2-40B4-BE49-F238E27FC236}">
                <a16:creationId xmlns:a16="http://schemas.microsoft.com/office/drawing/2014/main" id="{4C8863EC-5930-4300-A802-EADAB9AE68EF}"/>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81399" y="4633731"/>
            <a:ext cx="777240" cy="777240"/>
          </a:xfrm>
          <a:prstGeom prst="rect">
            <a:avLst/>
          </a:prstGeom>
        </p:spPr>
      </p:pic>
      <p:pic>
        <p:nvPicPr>
          <p:cNvPr id="67" name="Picture 66">
            <a:extLst>
              <a:ext uri="{FF2B5EF4-FFF2-40B4-BE49-F238E27FC236}">
                <a16:creationId xmlns:a16="http://schemas.microsoft.com/office/drawing/2014/main" id="{643EC732-2274-4668-B8B0-4FB17E63AED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81114" y="3920327"/>
            <a:ext cx="827005" cy="827005"/>
          </a:xfrm>
          <a:prstGeom prst="rect">
            <a:avLst/>
          </a:prstGeom>
        </p:spPr>
      </p:pic>
      <p:pic>
        <p:nvPicPr>
          <p:cNvPr id="68" name="Picture 67">
            <a:extLst>
              <a:ext uri="{FF2B5EF4-FFF2-40B4-BE49-F238E27FC236}">
                <a16:creationId xmlns:a16="http://schemas.microsoft.com/office/drawing/2014/main" id="{13A46F84-56F3-4DE2-845C-44EEBCF8C0D9}"/>
              </a:ext>
            </a:extLst>
          </p:cNvPr>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835606" y="4219171"/>
            <a:ext cx="914400" cy="914400"/>
          </a:xfrm>
          <a:prstGeom prst="rect">
            <a:avLst/>
          </a:prstGeom>
        </p:spPr>
      </p:pic>
      <p:pic>
        <p:nvPicPr>
          <p:cNvPr id="69" name="Picture 68">
            <a:extLst>
              <a:ext uri="{FF2B5EF4-FFF2-40B4-BE49-F238E27FC236}">
                <a16:creationId xmlns:a16="http://schemas.microsoft.com/office/drawing/2014/main" id="{55E6BD3C-F57E-4576-8F1F-F4EA0789631B}"/>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78984" y="4371693"/>
            <a:ext cx="715344" cy="715344"/>
          </a:xfrm>
          <a:prstGeom prst="rect">
            <a:avLst/>
          </a:prstGeom>
        </p:spPr>
      </p:pic>
      <p:pic>
        <p:nvPicPr>
          <p:cNvPr id="70" name="Picture 69">
            <a:extLst>
              <a:ext uri="{FF2B5EF4-FFF2-40B4-BE49-F238E27FC236}">
                <a16:creationId xmlns:a16="http://schemas.microsoft.com/office/drawing/2014/main" id="{97D6E683-9A6A-46CA-9387-91C26526F399}"/>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511525" y="3644954"/>
            <a:ext cx="822960" cy="822960"/>
          </a:xfrm>
          <a:prstGeom prst="rect">
            <a:avLst/>
          </a:prstGeom>
        </p:spPr>
      </p:pic>
      <p:pic>
        <p:nvPicPr>
          <p:cNvPr id="71" name="Picture 70">
            <a:extLst>
              <a:ext uri="{FF2B5EF4-FFF2-40B4-BE49-F238E27FC236}">
                <a16:creationId xmlns:a16="http://schemas.microsoft.com/office/drawing/2014/main" id="{2965DC28-534F-4091-9BEC-6CEE68AC9F8A}"/>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7594" y="5243727"/>
            <a:ext cx="657440" cy="657440"/>
          </a:xfrm>
          <a:prstGeom prst="rect">
            <a:avLst/>
          </a:prstGeom>
        </p:spPr>
      </p:pic>
      <p:pic>
        <p:nvPicPr>
          <p:cNvPr id="72" name="Picture 71">
            <a:extLst>
              <a:ext uri="{FF2B5EF4-FFF2-40B4-BE49-F238E27FC236}">
                <a16:creationId xmlns:a16="http://schemas.microsoft.com/office/drawing/2014/main" id="{92531D9F-F566-4070-9A48-9CB9881C88F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941540" y="4151843"/>
            <a:ext cx="685800" cy="685800"/>
          </a:xfrm>
          <a:prstGeom prst="rect">
            <a:avLst/>
          </a:prstGeom>
        </p:spPr>
      </p:pic>
      <p:pic>
        <p:nvPicPr>
          <p:cNvPr id="73" name="Picture 72">
            <a:extLst>
              <a:ext uri="{FF2B5EF4-FFF2-40B4-BE49-F238E27FC236}">
                <a16:creationId xmlns:a16="http://schemas.microsoft.com/office/drawing/2014/main" id="{64A8416A-0192-4E54-BC93-0D0079983D0C}"/>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13203" y="4752321"/>
            <a:ext cx="731520" cy="731520"/>
          </a:xfrm>
          <a:prstGeom prst="rect">
            <a:avLst/>
          </a:prstGeom>
        </p:spPr>
      </p:pic>
      <p:pic>
        <p:nvPicPr>
          <p:cNvPr id="74" name="Picture 73">
            <a:extLst>
              <a:ext uri="{FF2B5EF4-FFF2-40B4-BE49-F238E27FC236}">
                <a16:creationId xmlns:a16="http://schemas.microsoft.com/office/drawing/2014/main" id="{BBFE5EDC-9647-4B7D-9973-971505DC8CD7}"/>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69385" y="4633731"/>
            <a:ext cx="777240" cy="777240"/>
          </a:xfrm>
          <a:prstGeom prst="rect">
            <a:avLst/>
          </a:prstGeom>
        </p:spPr>
      </p:pic>
      <p:pic>
        <p:nvPicPr>
          <p:cNvPr id="75" name="Picture 74">
            <a:extLst>
              <a:ext uri="{FF2B5EF4-FFF2-40B4-BE49-F238E27FC236}">
                <a16:creationId xmlns:a16="http://schemas.microsoft.com/office/drawing/2014/main" id="{68C636A2-CD5B-4785-814D-190A6E15F861}"/>
              </a:ext>
            </a:extLst>
          </p:cNvPr>
          <p:cNvPicPr>
            <a:picLocks noChangeAspect="1"/>
          </p:cNvPicPr>
          <p:nvPr/>
        </p:nvPicPr>
        <p:blipFill>
          <a:blip r:embed="rId9" cstate="print">
            <a:clrChange>
              <a:clrFrom>
                <a:srgbClr val="FFFFFF"/>
              </a:clrFrom>
              <a:clrTo>
                <a:srgbClr val="FFFFFF">
                  <a:alpha val="0"/>
                </a:srgbClr>
              </a:clrTo>
            </a:clrChange>
            <a:extLst>
              <a:ext uri="{BEBA8EAE-BF5A-486C-A8C5-ECC9F3942E4B}">
                <a14:imgProps xmlns:a14="http://schemas.microsoft.com/office/drawing/2010/main">
                  <a14:imgLayer r:embed="rId10">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988006" y="4371571"/>
            <a:ext cx="914400" cy="914400"/>
          </a:xfrm>
          <a:prstGeom prst="rect">
            <a:avLst/>
          </a:prstGeom>
        </p:spPr>
      </p:pic>
      <p:pic>
        <p:nvPicPr>
          <p:cNvPr id="76" name="Picture 75">
            <a:extLst>
              <a:ext uri="{FF2B5EF4-FFF2-40B4-BE49-F238E27FC236}">
                <a16:creationId xmlns:a16="http://schemas.microsoft.com/office/drawing/2014/main" id="{B172D1FC-ACBE-4831-8142-D0631A40890B}"/>
              </a:ext>
            </a:extLst>
          </p:cNvPr>
          <p:cNvPicPr>
            <a:picLocks noChangeAspect="1"/>
          </p:cNvPicPr>
          <p:nvPr/>
        </p:nvPicPr>
        <p:blipFill>
          <a:blip r:embed="rId1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58492" y="4764645"/>
            <a:ext cx="715344" cy="715344"/>
          </a:xfrm>
          <a:prstGeom prst="rect">
            <a:avLst/>
          </a:prstGeom>
        </p:spPr>
      </p:pic>
      <p:pic>
        <p:nvPicPr>
          <p:cNvPr id="77" name="Picture 76">
            <a:extLst>
              <a:ext uri="{FF2B5EF4-FFF2-40B4-BE49-F238E27FC236}">
                <a16:creationId xmlns:a16="http://schemas.microsoft.com/office/drawing/2014/main" id="{7F1C6617-3190-4180-99A7-D470173EAD64}"/>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663925" y="3797354"/>
            <a:ext cx="822960" cy="822960"/>
          </a:xfrm>
          <a:prstGeom prst="rect">
            <a:avLst/>
          </a:prstGeom>
        </p:spPr>
      </p:pic>
      <p:pic>
        <p:nvPicPr>
          <p:cNvPr id="78" name="Picture 77">
            <a:extLst>
              <a:ext uri="{FF2B5EF4-FFF2-40B4-BE49-F238E27FC236}">
                <a16:creationId xmlns:a16="http://schemas.microsoft.com/office/drawing/2014/main" id="{741CE6ED-4ED7-4B05-9273-CAA012D8EE0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63564" y="5208330"/>
            <a:ext cx="698424" cy="698424"/>
          </a:xfrm>
          <a:prstGeom prst="rect">
            <a:avLst/>
          </a:prstGeom>
        </p:spPr>
      </p:pic>
      <p:pic>
        <p:nvPicPr>
          <p:cNvPr id="79" name="Picture 78">
            <a:extLst>
              <a:ext uri="{FF2B5EF4-FFF2-40B4-BE49-F238E27FC236}">
                <a16:creationId xmlns:a16="http://schemas.microsoft.com/office/drawing/2014/main" id="{17B52386-6D8B-40B5-BCD5-8F35B8541A3A}"/>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93940" y="4304243"/>
            <a:ext cx="685800" cy="685800"/>
          </a:xfrm>
          <a:prstGeom prst="rect">
            <a:avLst/>
          </a:prstGeom>
        </p:spPr>
      </p:pic>
      <p:pic>
        <p:nvPicPr>
          <p:cNvPr id="80" name="Picture 79">
            <a:extLst>
              <a:ext uri="{FF2B5EF4-FFF2-40B4-BE49-F238E27FC236}">
                <a16:creationId xmlns:a16="http://schemas.microsoft.com/office/drawing/2014/main" id="{62808B64-1CEE-4B66-911A-2EBC10C767D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65603" y="5145351"/>
            <a:ext cx="731520" cy="731520"/>
          </a:xfrm>
          <a:prstGeom prst="rect">
            <a:avLst/>
          </a:prstGeom>
        </p:spPr>
      </p:pic>
      <p:pic>
        <p:nvPicPr>
          <p:cNvPr id="81" name="Picture 80">
            <a:extLst>
              <a:ext uri="{FF2B5EF4-FFF2-40B4-BE49-F238E27FC236}">
                <a16:creationId xmlns:a16="http://schemas.microsoft.com/office/drawing/2014/main" id="{91F86835-8C65-4F8A-BCFC-94151432B34C}"/>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1785" y="5155097"/>
            <a:ext cx="777240" cy="777240"/>
          </a:xfrm>
          <a:prstGeom prst="rect">
            <a:avLst/>
          </a:prstGeom>
        </p:spPr>
      </p:pic>
      <p:pic>
        <p:nvPicPr>
          <p:cNvPr id="82" name="Picture 81">
            <a:extLst>
              <a:ext uri="{FF2B5EF4-FFF2-40B4-BE49-F238E27FC236}">
                <a16:creationId xmlns:a16="http://schemas.microsoft.com/office/drawing/2014/main" id="{01EA6D52-6945-40AE-B1DC-672C500217DF}"/>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938944" y="3245553"/>
            <a:ext cx="731520" cy="731520"/>
          </a:xfrm>
          <a:prstGeom prst="rect">
            <a:avLst/>
          </a:prstGeom>
        </p:spPr>
      </p:pic>
      <p:pic>
        <p:nvPicPr>
          <p:cNvPr id="83" name="Picture 82">
            <a:extLst>
              <a:ext uri="{FF2B5EF4-FFF2-40B4-BE49-F238E27FC236}">
                <a16:creationId xmlns:a16="http://schemas.microsoft.com/office/drawing/2014/main" id="{23E5257B-42C7-41E9-AC3E-28BC80EC7CF7}"/>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315450" y="3789293"/>
            <a:ext cx="731520" cy="731520"/>
          </a:xfrm>
          <a:prstGeom prst="rect">
            <a:avLst/>
          </a:prstGeom>
        </p:spPr>
      </p:pic>
      <p:pic>
        <p:nvPicPr>
          <p:cNvPr id="84" name="Picture 83">
            <a:extLst>
              <a:ext uri="{FF2B5EF4-FFF2-40B4-BE49-F238E27FC236}">
                <a16:creationId xmlns:a16="http://schemas.microsoft.com/office/drawing/2014/main" id="{D85CE4C0-898A-4BD4-ADBC-91CE89C039AF}"/>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2570" y="4225127"/>
            <a:ext cx="827005" cy="827005"/>
          </a:xfrm>
          <a:prstGeom prst="rect">
            <a:avLst/>
          </a:prstGeom>
        </p:spPr>
      </p:pic>
      <p:pic>
        <p:nvPicPr>
          <p:cNvPr id="85" name="Picture 84">
            <a:extLst>
              <a:ext uri="{FF2B5EF4-FFF2-40B4-BE49-F238E27FC236}">
                <a16:creationId xmlns:a16="http://schemas.microsoft.com/office/drawing/2014/main" id="{B48ECB92-9638-4A11-9D05-0E41784E7C41}"/>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302981" y="3949754"/>
            <a:ext cx="822960" cy="822960"/>
          </a:xfrm>
          <a:prstGeom prst="rect">
            <a:avLst/>
          </a:prstGeom>
        </p:spPr>
      </p:pic>
      <p:pic>
        <p:nvPicPr>
          <p:cNvPr id="86" name="Picture 85">
            <a:extLst>
              <a:ext uri="{FF2B5EF4-FFF2-40B4-BE49-F238E27FC236}">
                <a16:creationId xmlns:a16="http://schemas.microsoft.com/office/drawing/2014/main" id="{95158C50-39CA-4461-A3A9-A930898FD8CC}"/>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646358" y="2840673"/>
            <a:ext cx="783476" cy="783476"/>
          </a:xfrm>
          <a:prstGeom prst="rect">
            <a:avLst/>
          </a:prstGeom>
        </p:spPr>
      </p:pic>
      <p:pic>
        <p:nvPicPr>
          <p:cNvPr id="87" name="Picture 86">
            <a:extLst>
              <a:ext uri="{FF2B5EF4-FFF2-40B4-BE49-F238E27FC236}">
                <a16:creationId xmlns:a16="http://schemas.microsoft.com/office/drawing/2014/main" id="{B6DFE7B7-B672-4A40-B410-9CF8C1C556C4}"/>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106904" y="3372201"/>
            <a:ext cx="731520" cy="731520"/>
          </a:xfrm>
          <a:prstGeom prst="rect">
            <a:avLst/>
          </a:prstGeom>
        </p:spPr>
      </p:pic>
      <p:pic>
        <p:nvPicPr>
          <p:cNvPr id="88" name="Picture 87">
            <a:extLst>
              <a:ext uri="{FF2B5EF4-FFF2-40B4-BE49-F238E27FC236}">
                <a16:creationId xmlns:a16="http://schemas.microsoft.com/office/drawing/2014/main" id="{B2526F9D-1C9C-4CAD-903B-4304B2291AF3}"/>
              </a:ext>
            </a:extLst>
          </p:cNvPr>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564024" y="3808035"/>
            <a:ext cx="849682" cy="849682"/>
          </a:xfrm>
          <a:prstGeom prst="rect">
            <a:avLst/>
          </a:prstGeom>
        </p:spPr>
      </p:pic>
      <p:pic>
        <p:nvPicPr>
          <p:cNvPr id="89" name="Picture 88">
            <a:extLst>
              <a:ext uri="{FF2B5EF4-FFF2-40B4-BE49-F238E27FC236}">
                <a16:creationId xmlns:a16="http://schemas.microsoft.com/office/drawing/2014/main" id="{DC6E0DB8-AB55-4C62-8B2B-E4873D083A9D}"/>
              </a:ext>
            </a:extLst>
          </p:cNvPr>
          <p:cNvPicPr>
            <a:picLocks noChangeAspect="1"/>
          </p:cNvPicPr>
          <p:nvPr/>
        </p:nvPicPr>
        <p:blipFill>
          <a:blip r:embed="rId5" cstate="print">
            <a:clrChange>
              <a:clrFrom>
                <a:srgbClr val="FFFFFF"/>
              </a:clrFrom>
              <a:clrTo>
                <a:srgbClr val="FFFFFF">
                  <a:alpha val="0"/>
                </a:srgbClr>
              </a:clrTo>
            </a:clrChange>
            <a:extLst>
              <a:ext uri="{BEBA8EAE-BF5A-486C-A8C5-ECC9F3942E4B}">
                <a14:imgProps xmlns:a14="http://schemas.microsoft.com/office/drawing/2010/main">
                  <a14:imgLayer r:embed="rId6">
                    <a14:imgEffect>
                      <a14:backgroundRemoval t="10000" b="90000" l="10000" r="90000">
                        <a14:foregroundMark x1="16667" y1="24167" x2="16667" y2="24167"/>
                        <a14:foregroundMark x1="32833" y1="13500" x2="32833" y2="13500"/>
                        <a14:foregroundMark x1="81000" y1="24167" x2="81000" y2="24167"/>
                      </a14:backgroundRemoval>
                    </a14:imgEffect>
                  </a14:imgLayer>
                </a14:imgProps>
              </a:ext>
              <a:ext uri="{28A0092B-C50C-407E-A947-70E740481C1C}">
                <a14:useLocalDpi xmlns:a14="http://schemas.microsoft.com/office/drawing/2010/main" val="0"/>
              </a:ext>
            </a:extLst>
          </a:blip>
          <a:stretch>
            <a:fillRect/>
          </a:stretch>
        </p:blipFill>
        <p:spPr>
          <a:xfrm>
            <a:off x="6094435" y="3532662"/>
            <a:ext cx="822960" cy="822960"/>
          </a:xfrm>
          <a:prstGeom prst="rect">
            <a:avLst/>
          </a:prstGeom>
        </p:spPr>
      </p:pic>
      <p:sp>
        <p:nvSpPr>
          <p:cNvPr id="90" name="TextBox 89">
            <a:extLst>
              <a:ext uri="{FF2B5EF4-FFF2-40B4-BE49-F238E27FC236}">
                <a16:creationId xmlns:a16="http://schemas.microsoft.com/office/drawing/2014/main" id="{15C5C9C3-9887-47D2-AAF4-3624548FFD23}"/>
              </a:ext>
            </a:extLst>
          </p:cNvPr>
          <p:cNvSpPr txBox="1"/>
          <p:nvPr/>
        </p:nvSpPr>
        <p:spPr>
          <a:xfrm>
            <a:off x="1632912" y="288515"/>
            <a:ext cx="9067800" cy="707886"/>
          </a:xfrm>
          <a:prstGeom prst="rect">
            <a:avLst/>
          </a:prstGeom>
          <a:noFill/>
        </p:spPr>
        <p:txBody>
          <a:bodyPr wrap="square" rtlCol="0">
            <a:spAutoFit/>
          </a:bodyPr>
          <a:lstStyle/>
          <a:p>
            <a:pPr algn="ctr" rtl="1">
              <a:spcAft>
                <a:spcPts val="1200"/>
              </a:spcAft>
            </a:pPr>
            <a:r>
              <a:rPr lang="fa-IR" sz="4000" b="1" i="1" dirty="0">
                <a:solidFill>
                  <a:srgbClr val="0070C0"/>
                </a:solidFill>
              </a:rPr>
              <a:t>«</a:t>
            </a:r>
            <a:r>
              <a:rPr lang="fa-IR" sz="4000" b="1" i="1" dirty="0">
                <a:solidFill>
                  <a:srgbClr val="FF0000"/>
                </a:solidFill>
              </a:rPr>
              <a:t>انحراف نتایج از میانگین</a:t>
            </a:r>
            <a:r>
              <a:rPr lang="fa-IR" sz="4000" b="1" i="1" dirty="0">
                <a:solidFill>
                  <a:srgbClr val="0070C0"/>
                </a:solidFill>
              </a:rPr>
              <a:t>» </a:t>
            </a:r>
            <a:r>
              <a:rPr lang="fa-IR" sz="4000" b="1" i="1" dirty="0" err="1">
                <a:solidFill>
                  <a:srgbClr val="0070C0"/>
                </a:solidFill>
              </a:rPr>
              <a:t>کمتره</a:t>
            </a:r>
            <a:r>
              <a:rPr lang="fa-IR" sz="4000" b="1" i="1" dirty="0">
                <a:solidFill>
                  <a:srgbClr val="0070C0"/>
                </a:solidFill>
              </a:rPr>
              <a:t>!</a:t>
            </a:r>
            <a:endParaRPr lang="en-US" sz="3200" b="1" i="1" dirty="0">
              <a:solidFill>
                <a:srgbClr val="0070C0"/>
              </a:solidFill>
            </a:endParaRPr>
          </a:p>
        </p:txBody>
      </p:sp>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EE1B1373-0F3B-4679-BD8A-94352C26C88D}"/>
                  </a:ext>
                </a:extLst>
              </p:cNvPr>
              <p:cNvSpPr txBox="1"/>
              <p:nvPr/>
            </p:nvSpPr>
            <p:spPr>
              <a:xfrm>
                <a:off x="3802927" y="1249046"/>
                <a:ext cx="4689121" cy="1600438"/>
              </a:xfrm>
              <a:prstGeom prst="roundRect">
                <a:avLst/>
              </a:prstGeom>
              <a:solidFill>
                <a:schemeClr val="accent4">
                  <a:lumMod val="20000"/>
                  <a:lumOff val="80000"/>
                </a:schemeClr>
              </a:solidFill>
              <a:ln w="28575">
                <a:solidFill>
                  <a:srgbClr val="00B0F0"/>
                </a:solidFill>
              </a:ln>
              <a:scene3d>
                <a:camera prst="orthographicFront"/>
                <a:lightRig rig="threePt" dir="t"/>
              </a:scene3d>
              <a:sp3d>
                <a:bevelT w="139700" h="139700" prst="divot"/>
              </a:sp3d>
            </p:spPr>
            <p:txBody>
              <a:bodyPr wrap="square" rtlCol="0">
                <a:spAutoFit/>
              </a:bodyPr>
              <a:lstStyle/>
              <a:p>
                <a:pPr algn="ctr"/>
                <a:r>
                  <a:rPr lang="en-US" sz="8800" b="1" dirty="0">
                    <a:solidFill>
                      <a:srgbClr val="0070C0"/>
                    </a:solidFill>
                  </a:rPr>
                  <a:t>X</a:t>
                </a:r>
                <a:r>
                  <a:rPr lang="en-US" sz="8800" b="1" baseline="-25000" dirty="0">
                    <a:solidFill>
                      <a:srgbClr val="0070C0"/>
                    </a:solidFill>
                  </a:rPr>
                  <a:t>i</a:t>
                </a:r>
                <a:r>
                  <a:rPr lang="en-US" sz="8800" b="1" dirty="0">
                    <a:solidFill>
                      <a:srgbClr val="0070C0"/>
                    </a:solidFill>
                  </a:rPr>
                  <a:t> – </a:t>
                </a:r>
                <a14:m>
                  <m:oMath xmlns:m="http://schemas.openxmlformats.org/officeDocument/2006/math">
                    <m:acc>
                      <m:accPr>
                        <m:chr m:val="̅"/>
                        <m:ctrlPr>
                          <a:rPr lang="en-US" sz="8800" b="1" i="1" smtClean="0">
                            <a:solidFill>
                              <a:srgbClr val="0070C0"/>
                            </a:solidFill>
                            <a:latin typeface="Cambria Math" panose="02040503050406030204" pitchFamily="18" charset="0"/>
                          </a:rPr>
                        </m:ctrlPr>
                      </m:accPr>
                      <m:e>
                        <m:r>
                          <a:rPr lang="en-US" sz="8800" b="1" i="1" smtClean="0">
                            <a:solidFill>
                              <a:srgbClr val="0070C0"/>
                            </a:solidFill>
                            <a:latin typeface="Cambria Math" panose="02040503050406030204" pitchFamily="18" charset="0"/>
                          </a:rPr>
                          <m:t>𝑿</m:t>
                        </m:r>
                      </m:e>
                    </m:acc>
                  </m:oMath>
                </a14:m>
                <a:r>
                  <a:rPr lang="en-US" sz="8800" b="1" dirty="0">
                    <a:solidFill>
                      <a:srgbClr val="0070C0"/>
                    </a:solidFill>
                  </a:rPr>
                  <a:t> </a:t>
                </a:r>
              </a:p>
            </p:txBody>
          </p:sp>
        </mc:Choice>
        <mc:Fallback xmlns="">
          <p:sp>
            <p:nvSpPr>
              <p:cNvPr id="91" name="TextBox 90">
                <a:extLst>
                  <a:ext uri="{FF2B5EF4-FFF2-40B4-BE49-F238E27FC236}">
                    <a16:creationId xmlns:a16="http://schemas.microsoft.com/office/drawing/2014/main" id="{EE1B1373-0F3B-4679-BD8A-94352C26C88D}"/>
                  </a:ext>
                </a:extLst>
              </p:cNvPr>
              <p:cNvSpPr txBox="1">
                <a:spLocks noRot="1" noChangeAspect="1" noMove="1" noResize="1" noEditPoints="1" noAdjustHandles="1" noChangeArrowheads="1" noChangeShapeType="1" noTextEdit="1"/>
              </p:cNvSpPr>
              <p:nvPr/>
            </p:nvSpPr>
            <p:spPr>
              <a:xfrm>
                <a:off x="3802927" y="1249046"/>
                <a:ext cx="4689121" cy="1600438"/>
              </a:xfrm>
              <a:prstGeom prst="roundRect">
                <a:avLst/>
              </a:prstGeom>
              <a:blipFill>
                <a:blip r:embed="rId18"/>
                <a:stretch>
                  <a:fillRect t="-10662" b="-31250"/>
                </a:stretch>
              </a:blipFill>
              <a:ln w="28575">
                <a:solidFill>
                  <a:srgbClr val="00B0F0"/>
                </a:solidFill>
              </a:ln>
            </p:spPr>
            <p:txBody>
              <a:bodyPr/>
              <a:lstStyle/>
              <a:p>
                <a:r>
                  <a:rPr lang="fa-IR">
                    <a:noFill/>
                  </a:rPr>
                  <a:t> </a:t>
                </a:r>
              </a:p>
            </p:txBody>
          </p:sp>
        </mc:Fallback>
      </mc:AlternateContent>
    </p:spTree>
    <p:extLst>
      <p:ext uri="{BB962C8B-B14F-4D97-AF65-F5344CB8AC3E}">
        <p14:creationId xmlns:p14="http://schemas.microsoft.com/office/powerpoint/2010/main" val="2725856937"/>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 calcmode="lin" valueType="num">
                                      <p:cBhvr>
                                        <p:cTn id="7" dur="1000" fill="hold"/>
                                        <p:tgtEl>
                                          <p:spTgt spid="90"/>
                                        </p:tgtEl>
                                        <p:attrNameLst>
                                          <p:attrName>ppt_w</p:attrName>
                                        </p:attrNameLst>
                                      </p:cBhvr>
                                      <p:tavLst>
                                        <p:tav tm="0">
                                          <p:val>
                                            <p:fltVal val="0"/>
                                          </p:val>
                                        </p:tav>
                                        <p:tav tm="100000">
                                          <p:val>
                                            <p:strVal val="#ppt_w"/>
                                          </p:val>
                                        </p:tav>
                                      </p:tavLst>
                                    </p:anim>
                                    <p:anim calcmode="lin" valueType="num">
                                      <p:cBhvr>
                                        <p:cTn id="8" dur="1000" fill="hold"/>
                                        <p:tgtEl>
                                          <p:spTgt spid="90"/>
                                        </p:tgtEl>
                                        <p:attrNameLst>
                                          <p:attrName>ppt_h</p:attrName>
                                        </p:attrNameLst>
                                      </p:cBhvr>
                                      <p:tavLst>
                                        <p:tav tm="0">
                                          <p:val>
                                            <p:fltVal val="0"/>
                                          </p:val>
                                        </p:tav>
                                        <p:tav tm="100000">
                                          <p:val>
                                            <p:strVal val="#ppt_h"/>
                                          </p:val>
                                        </p:tav>
                                      </p:tavLst>
                                    </p:anim>
                                    <p:anim calcmode="lin" valueType="num">
                                      <p:cBhvr>
                                        <p:cTn id="9" dur="1000" fill="hold"/>
                                        <p:tgtEl>
                                          <p:spTgt spid="90"/>
                                        </p:tgtEl>
                                        <p:attrNameLst>
                                          <p:attrName>style.rotation</p:attrName>
                                        </p:attrNameLst>
                                      </p:cBhvr>
                                      <p:tavLst>
                                        <p:tav tm="0">
                                          <p:val>
                                            <p:fltVal val="90"/>
                                          </p:val>
                                        </p:tav>
                                        <p:tav tm="100000">
                                          <p:val>
                                            <p:fltVal val="0"/>
                                          </p:val>
                                        </p:tav>
                                      </p:tavLst>
                                    </p:anim>
                                    <p:animEffect transition="in" filter="fade">
                                      <p:cBhvr>
                                        <p:cTn id="10" dur="1000"/>
                                        <p:tgtEl>
                                          <p:spTgt spid="9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1"/>
                                        </p:tgtEl>
                                        <p:attrNameLst>
                                          <p:attrName>style.visibility</p:attrName>
                                        </p:attrNameLst>
                                      </p:cBhvr>
                                      <p:to>
                                        <p:strVal val="visible"/>
                                      </p:to>
                                    </p:set>
                                    <p:animEffect transition="in" filter="randombar(horizontal)">
                                      <p:cBhvr>
                                        <p:cTn id="15" dur="2000"/>
                                        <p:tgtEl>
                                          <p:spTgt spid="91"/>
                                        </p:tgtEl>
                                      </p:cBhvr>
                                    </p:animEffect>
                                  </p:childTnLst>
                                </p:cTn>
                              </p:par>
                            </p:childTnLst>
                          </p:cTn>
                        </p:par>
                        <p:par>
                          <p:cTn id="16" fill="hold">
                            <p:stCondLst>
                              <p:cond delay="2000"/>
                            </p:stCondLst>
                            <p:childTnLst>
                              <p:par>
                                <p:cTn id="17" presetID="26" presetClass="emph" presetSubtype="0" fill="hold" grpId="1" nodeType="afterEffect">
                                  <p:stCondLst>
                                    <p:cond delay="0"/>
                                  </p:stCondLst>
                                  <p:childTnLst>
                                    <p:animEffect transition="out" filter="fade">
                                      <p:cBhvr>
                                        <p:cTn id="18" dur="500" tmFilter="0, 0; .2, .5; .8, .5; 1, 0"/>
                                        <p:tgtEl>
                                          <p:spTgt spid="91"/>
                                        </p:tgtEl>
                                      </p:cBhvr>
                                    </p:animEffect>
                                    <p:animScale>
                                      <p:cBhvr>
                                        <p:cTn id="19" dur="250" autoRev="1" fill="hold"/>
                                        <p:tgtEl>
                                          <p:spTgt spid="91"/>
                                        </p:tgtEl>
                                      </p:cBhvr>
                                      <p:by x="105000" y="105000"/>
                                    </p:animScale>
                                  </p:childTnLst>
                                </p:cTn>
                              </p:par>
                            </p:childTnLst>
                          </p:cTn>
                        </p:par>
                        <p:par>
                          <p:cTn id="20" fill="hold">
                            <p:stCondLst>
                              <p:cond delay="2500"/>
                            </p:stCondLst>
                            <p:childTnLst>
                              <p:par>
                                <p:cTn id="21" presetID="26" presetClass="emph" presetSubtype="0" fill="hold" grpId="2" nodeType="afterEffect">
                                  <p:stCondLst>
                                    <p:cond delay="0"/>
                                  </p:stCondLst>
                                  <p:childTnLst>
                                    <p:animEffect transition="out" filter="fade">
                                      <p:cBhvr>
                                        <p:cTn id="22" dur="500" tmFilter="0, 0; .2, .5; .8, .5; 1, 0"/>
                                        <p:tgtEl>
                                          <p:spTgt spid="91"/>
                                        </p:tgtEl>
                                      </p:cBhvr>
                                    </p:animEffect>
                                    <p:animScale>
                                      <p:cBhvr>
                                        <p:cTn id="23" dur="250" autoRev="1" fill="hold"/>
                                        <p:tgtEl>
                                          <p:spTgt spid="91"/>
                                        </p:tgtEl>
                                      </p:cBhvr>
                                      <p:by x="105000" y="105000"/>
                                    </p:animScale>
                                  </p:childTnLst>
                                </p:cTn>
                              </p:par>
                            </p:childTnLst>
                          </p:cTn>
                        </p:par>
                        <p:par>
                          <p:cTn id="24" fill="hold">
                            <p:stCondLst>
                              <p:cond delay="3000"/>
                            </p:stCondLst>
                            <p:childTnLst>
                              <p:par>
                                <p:cTn id="25" presetID="26" presetClass="emph" presetSubtype="0" fill="hold" grpId="3" nodeType="afterEffect">
                                  <p:stCondLst>
                                    <p:cond delay="0"/>
                                  </p:stCondLst>
                                  <p:childTnLst>
                                    <p:animEffect transition="out" filter="fade">
                                      <p:cBhvr>
                                        <p:cTn id="26" dur="500" tmFilter="0, 0; .2, .5; .8, .5; 1, 0"/>
                                        <p:tgtEl>
                                          <p:spTgt spid="91"/>
                                        </p:tgtEl>
                                      </p:cBhvr>
                                    </p:animEffect>
                                    <p:animScale>
                                      <p:cBhvr>
                                        <p:cTn id="27" dur="250" autoRev="1" fill="hold"/>
                                        <p:tgtEl>
                                          <p:spTgt spid="91"/>
                                        </p:tgtEl>
                                      </p:cBhvr>
                                      <p:by x="105000" y="105000"/>
                                    </p:animScale>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0" grpId="0" animBg="1"/>
      <p:bldP spid="91" grpId="0" animBg="1"/>
      <p:bldP spid="91" grpId="1" animBg="1"/>
      <p:bldP spid="91" grpId="2" animBg="1"/>
      <p:bldP spid="91" grpId="3"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04800"/>
                <a:ext cx="10515600" cy="5872163"/>
              </a:xfrm>
            </p:spPr>
            <p:txBody>
              <a:bodyPr/>
              <a:lstStyle/>
              <a:p>
                <a:pPr marL="393700" indent="-393700" algn="r" rtl="1">
                  <a:spcAft>
                    <a:spcPts val="2400"/>
                  </a:spcAft>
                  <a:buFont typeface="Wingdings" panose="05000000000000000000" pitchFamily="2" charset="2"/>
                  <a:buChar char="Ø"/>
                </a:pPr>
                <a:r>
                  <a:rPr lang="fa-IR" sz="3200" b="1" dirty="0">
                    <a:solidFill>
                      <a:srgbClr val="7030A0"/>
                    </a:solidFill>
                  </a:rPr>
                  <a:t>میانگین </a:t>
                </a:r>
                <a:r>
                  <a:rPr lang="fa-IR" sz="3200" b="1" dirty="0">
                    <a:solidFill>
                      <a:srgbClr val="FF0000"/>
                    </a:solidFill>
                  </a:rPr>
                  <a:t>ساده</a:t>
                </a:r>
                <a:r>
                  <a:rPr lang="fa-IR" sz="3200" b="1" dirty="0">
                    <a:solidFill>
                      <a:srgbClr val="7030A0"/>
                    </a:solidFill>
                  </a:rPr>
                  <a:t> انحراف‌‌ها</a:t>
                </a:r>
              </a:p>
              <a:p>
                <a:pPr marL="0" indent="0" algn="r" rtl="1">
                  <a:spcAft>
                    <a:spcPts val="2400"/>
                  </a:spcAft>
                  <a:buNone/>
                </a:pPr>
                <a:endParaRPr lang="fa-IR" b="1" dirty="0">
                  <a:solidFill>
                    <a:srgbClr val="7030A0"/>
                  </a:solidFill>
                </a:endParaRPr>
              </a:p>
              <a:p>
                <a:pPr marL="0" indent="0" algn="l">
                  <a:buNone/>
                </a:pPr>
                <a14:m>
                  <m:oMathPara xmlns:m="http://schemas.openxmlformats.org/officeDocument/2006/math">
                    <m:oMathParaPr>
                      <m:jc m:val="centerGroup"/>
                    </m:oMathParaPr>
                    <m:oMath xmlns:m="http://schemas.openxmlformats.org/officeDocument/2006/math">
                      <m:acc>
                        <m:accPr>
                          <m:chr m:val="̅"/>
                          <m:ctrlPr>
                            <a:rPr lang="en-US"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𝑥</m:t>
                          </m:r>
                        </m:e>
                      </m:acc>
                      <m:r>
                        <a:rPr lang="en-US" i="1" smtClean="0">
                          <a:solidFill>
                            <a:schemeClr val="tx1"/>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m:t>
                              </m:r>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3</m:t>
                              </m:r>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e>
                          </m:d>
                          <m:r>
                            <a:rPr lang="en-US" b="0" i="1" smtClean="0">
                              <a:solidFill>
                                <a:schemeClr val="tx1"/>
                              </a:solidFill>
                              <a:latin typeface="Cambria Math" panose="02040503050406030204" pitchFamily="18" charset="0"/>
                            </a:rPr>
                            <m:t>+</m:t>
                          </m:r>
                          <m:d>
                            <m:dPr>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1</m:t>
                              </m:r>
                            </m:e>
                          </m:d>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7</m:t>
                          </m:r>
                        </m:num>
                        <m:den>
                          <m:r>
                            <a:rPr lang="en-US" b="0" i="1" smtClean="0">
                              <a:solidFill>
                                <a:schemeClr val="tx1"/>
                              </a:solidFill>
                              <a:latin typeface="Cambria Math" panose="02040503050406030204" pitchFamily="18" charset="0"/>
                            </a:rPr>
                            <m:t>8</m:t>
                          </m:r>
                        </m:den>
                      </m:f>
                      <m:r>
                        <a:rPr lang="fa-IR" b="0" i="1" smtClean="0">
                          <a:solidFill>
                            <a:schemeClr val="tx1"/>
                          </a:solidFill>
                          <a:latin typeface="Cambria Math" panose="02040503050406030204" pitchFamily="18" charset="0"/>
                        </a:rPr>
                        <m:t>=</m:t>
                      </m:r>
                      <m:r>
                        <a:rPr lang="fa-IR" b="0" i="1" smtClean="0">
                          <a:solidFill>
                            <a:schemeClr val="tx1"/>
                          </a:solidFill>
                          <a:latin typeface="Cambria Math" panose="02040503050406030204" pitchFamily="18" charset="0"/>
                        </a:rPr>
                        <m:t>0</m:t>
                      </m:r>
                      <m:r>
                        <a:rPr lang="en-US" b="0" i="0" smtClean="0">
                          <a:solidFill>
                            <a:schemeClr val="tx1"/>
                          </a:solidFill>
                          <a:latin typeface="Cambria Math" panose="02040503050406030204" pitchFamily="18" charset="0"/>
                        </a:rPr>
                        <m:t> </m:t>
                      </m:r>
                    </m:oMath>
                  </m:oMathPara>
                </a14:m>
                <a:endParaRPr lang="en-US"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04800"/>
                <a:ext cx="10515600" cy="5872163"/>
              </a:xfrm>
              <a:blipFill>
                <a:blip r:embed="rId2"/>
                <a:stretch>
                  <a:fillRect t="-2181" r="-1333"/>
                </a:stretch>
              </a:blipFill>
            </p:spPr>
            <p:txBody>
              <a:bodyPr/>
              <a:lstStyle/>
              <a:p>
                <a:r>
                  <a:rPr lang="fa-IR">
                    <a:noFill/>
                  </a:rPr>
                  <a:t> </a:t>
                </a:r>
              </a:p>
            </p:txBody>
          </p:sp>
        </mc:Fallback>
      </mc:AlternateContent>
      <p:sp>
        <p:nvSpPr>
          <p:cNvPr id="4" name="Slide Number Placeholder 3"/>
          <p:cNvSpPr>
            <a:spLocks noGrp="1"/>
          </p:cNvSpPr>
          <p:nvPr>
            <p:ph type="sldNum" sz="quarter" idx="12"/>
          </p:nvPr>
        </p:nvSpPr>
        <p:spPr/>
        <p:txBody>
          <a:bodyPr/>
          <a:lstStyle/>
          <a:p>
            <a:fld id="{6FAF22BB-B8CB-43B2-9A75-2AB6527143BB}" type="slidenum">
              <a:rPr lang="en-US" smtClean="0"/>
              <a:pPr/>
              <a:t>42</a:t>
            </a:fld>
            <a:endParaRPr lang="en-US"/>
          </a:p>
        </p:txBody>
      </p:sp>
      <p:sp>
        <p:nvSpPr>
          <p:cNvPr id="8" name="Oval 7"/>
          <p:cNvSpPr/>
          <p:nvPr/>
        </p:nvSpPr>
        <p:spPr>
          <a:xfrm>
            <a:off x="9963805" y="1952652"/>
            <a:ext cx="640486" cy="6935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863958" y="1994634"/>
            <a:ext cx="808654"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stretch>
            <a:fillRect/>
          </a:stretch>
        </p:blipFill>
        <p:spPr>
          <a:xfrm>
            <a:off x="1447800" y="3691727"/>
            <a:ext cx="9190654" cy="2556673"/>
          </a:xfrm>
          <a:prstGeom prst="rect">
            <a:avLst/>
          </a:prstGeom>
        </p:spPr>
      </p:pic>
    </p:spTree>
    <p:extLst>
      <p:ext uri="{BB962C8B-B14F-4D97-AF65-F5344CB8AC3E}">
        <p14:creationId xmlns:p14="http://schemas.microsoft.com/office/powerpoint/2010/main" val="20117517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1)">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D17C15B-4E83-4BB2-9213-AF55EA00A052}"/>
              </a:ext>
            </a:extLst>
          </p:cNvPr>
          <p:cNvSpPr/>
          <p:nvPr/>
        </p:nvSpPr>
        <p:spPr>
          <a:xfrm>
            <a:off x="7974767" y="96369"/>
            <a:ext cx="1843789" cy="1057873"/>
          </a:xfrm>
          <a:prstGeom prst="ellipse">
            <a:avLst/>
          </a:prstGeom>
          <a:solidFill>
            <a:srgbClr val="FFFF00"/>
          </a:solidFill>
          <a:ln w="38100">
            <a:solidFill>
              <a:srgbClr val="FFFF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304800"/>
                <a:ext cx="10515600" cy="5872163"/>
              </a:xfrm>
            </p:spPr>
            <p:txBody>
              <a:bodyPr/>
              <a:lstStyle/>
              <a:p>
                <a:pPr algn="r" rtl="1">
                  <a:spcAft>
                    <a:spcPts val="2400"/>
                  </a:spcAft>
                  <a:buFont typeface="Wingdings" panose="05000000000000000000" pitchFamily="2" charset="2"/>
                  <a:buChar char="Ø"/>
                </a:pPr>
                <a:r>
                  <a:rPr lang="fa-IR" sz="3200" b="1" dirty="0">
                    <a:solidFill>
                      <a:srgbClr val="7030A0"/>
                    </a:solidFill>
                  </a:rPr>
                  <a:t>میانگین «</a:t>
                </a:r>
                <a:r>
                  <a:rPr lang="fa-IR" sz="3200" b="1" dirty="0">
                    <a:solidFill>
                      <a:srgbClr val="FF0000"/>
                    </a:solidFill>
                  </a:rPr>
                  <a:t>قدر </a:t>
                </a:r>
                <a:r>
                  <a:rPr lang="fa-IR" sz="3200" b="1" dirty="0" err="1">
                    <a:solidFill>
                      <a:srgbClr val="FF0000"/>
                    </a:solidFill>
                  </a:rPr>
                  <a:t>مطلق</a:t>
                </a:r>
                <a:r>
                  <a:rPr lang="fa-IR" sz="3200" b="1" dirty="0">
                    <a:solidFill>
                      <a:srgbClr val="7030A0"/>
                    </a:solidFill>
                  </a:rPr>
                  <a:t>» انحراف‌‌ها</a:t>
                </a:r>
              </a:p>
              <a:p>
                <a:pPr algn="r" rtl="1">
                  <a:spcAft>
                    <a:spcPts val="2400"/>
                  </a:spcAft>
                  <a:buFont typeface="Wingdings" panose="05000000000000000000" pitchFamily="2" charset="2"/>
                  <a:buChar char="§"/>
                </a:pPr>
                <a:endParaRPr lang="fa-IR" dirty="0"/>
              </a:p>
              <a:p>
                <a:pPr marL="0" indent="0" algn="l">
                  <a:buNone/>
                </a:pPr>
                <a14:m>
                  <m:oMathPara xmlns:m="http://schemas.openxmlformats.org/officeDocument/2006/math">
                    <m:oMathParaPr>
                      <m:jc m:val="centerGroup"/>
                    </m:oMathParaPr>
                    <m:oMath xmlns:m="http://schemas.openxmlformats.org/officeDocument/2006/math">
                      <m:acc>
                        <m:accPr>
                          <m:chr m:val="̅"/>
                          <m:ctrlPr>
                            <a:rPr lang="en-US" i="1" smtClean="0">
                              <a:solidFill>
                                <a:schemeClr val="tx1"/>
                              </a:solidFill>
                              <a:latin typeface="Cambria Math" panose="02040503050406030204" pitchFamily="18" charset="0"/>
                            </a:rPr>
                          </m:ctrlPr>
                        </m:accPr>
                        <m:e>
                          <m:r>
                            <a:rPr lang="en-US" b="0" i="1" smtClean="0">
                              <a:solidFill>
                                <a:schemeClr val="tx1"/>
                              </a:solidFill>
                              <a:latin typeface="Cambria Math" panose="02040503050406030204" pitchFamily="18" charset="0"/>
                            </a:rPr>
                            <m:t>𝑥</m:t>
                          </m:r>
                        </m:e>
                      </m:acc>
                      <m:r>
                        <a:rPr lang="en-US" i="1" smtClean="0">
                          <a:solidFill>
                            <a:schemeClr val="tx1"/>
                          </a:solidFill>
                          <a:latin typeface="Cambria Math" panose="02040503050406030204" pitchFamily="18" charset="0"/>
                        </a:rPr>
                        <m:t>=</m:t>
                      </m:r>
                      <m:f>
                        <m:fPr>
                          <m:ctrlPr>
                            <a:rPr lang="en-US" i="1" smtClean="0">
                              <a:solidFill>
                                <a:schemeClr val="tx1"/>
                              </a:solidFill>
                              <a:latin typeface="Cambria Math" panose="02040503050406030204" pitchFamily="18" charset="0"/>
                            </a:rPr>
                          </m:ctrlPr>
                        </m:fPr>
                        <m:num>
                          <m:r>
                            <a:rPr lang="en-US" b="0" i="1" smtClean="0">
                              <a:solidFill>
                                <a:schemeClr val="tx1"/>
                              </a:solidFill>
                              <a:latin typeface="Cambria Math" panose="02040503050406030204" pitchFamily="18" charset="0"/>
                            </a:rPr>
                            <m:t>|−</m:t>
                          </m:r>
                          <m:r>
                            <a:rPr lang="fa-IR" b="0" i="1" smtClean="0">
                              <a:solidFill>
                                <a:schemeClr val="tx1"/>
                              </a:solidFill>
                              <a:latin typeface="Cambria Math" panose="02040503050406030204" pitchFamily="18" charset="0"/>
                            </a:rPr>
                            <m:t>6</m:t>
                          </m:r>
                          <m:r>
                            <a:rPr lang="en-US" b="0" i="1" smtClean="0">
                              <a:solidFill>
                                <a:schemeClr val="tx1"/>
                              </a:solidFill>
                              <a:latin typeface="Cambria Math" panose="02040503050406030204" pitchFamily="18" charset="0"/>
                            </a:rPr>
                            <m:t>|+|−</m:t>
                          </m:r>
                          <m:r>
                            <a:rPr lang="fa-IR"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m:t>
                          </m:r>
                          <m:r>
                            <a:rPr lang="fa-IR" b="0" i="1" smtClean="0">
                              <a:solidFill>
                                <a:schemeClr val="tx1"/>
                              </a:solidFill>
                              <a:latin typeface="Cambria Math" panose="02040503050406030204" pitchFamily="18" charset="0"/>
                            </a:rPr>
                            <m:t>3</m:t>
                          </m:r>
                          <m:r>
                            <a:rPr lang="en-US" b="0" i="1" smtClean="0">
                              <a:solidFill>
                                <a:schemeClr val="tx1"/>
                              </a:solidFill>
                              <a:latin typeface="Cambria Math" panose="02040503050406030204" pitchFamily="18" charset="0"/>
                            </a:rPr>
                            <m:t>|+|−</m:t>
                          </m:r>
                          <m:r>
                            <a:rPr lang="fa-IR"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fa-IR" b="0" i="1" smtClean="0">
                              <a:solidFill>
                                <a:schemeClr val="tx1"/>
                              </a:solidFill>
                              <a:latin typeface="Cambria Math" panose="02040503050406030204" pitchFamily="18" charset="0"/>
                            </a:rPr>
                            <m:t>1</m:t>
                          </m:r>
                          <m:r>
                            <a:rPr lang="fa-IR"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2</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6</m:t>
                          </m:r>
                          <m:r>
                            <a:rPr lang="en-US" b="0" i="1" smtClean="0">
                              <a:solidFill>
                                <a:schemeClr val="tx1"/>
                              </a:solidFill>
                              <a:latin typeface="Cambria Math" panose="02040503050406030204" pitchFamily="18" charset="0"/>
                            </a:rPr>
                            <m:t>|+|</m:t>
                          </m:r>
                          <m:r>
                            <a:rPr lang="en-US" b="0" i="1" smtClean="0">
                              <a:solidFill>
                                <a:schemeClr val="tx1"/>
                              </a:solidFill>
                              <a:latin typeface="Cambria Math" panose="02040503050406030204" pitchFamily="18" charset="0"/>
                            </a:rPr>
                            <m:t>7</m:t>
                          </m:r>
                          <m:r>
                            <a:rPr lang="en-US" b="0" i="1" smtClean="0">
                              <a:solidFill>
                                <a:schemeClr val="tx1"/>
                              </a:solidFill>
                              <a:latin typeface="Cambria Math" panose="02040503050406030204" pitchFamily="18" charset="0"/>
                            </a:rPr>
                            <m:t>|</m:t>
                          </m:r>
                        </m:num>
                        <m:den>
                          <m:r>
                            <a:rPr lang="en-US" b="0" i="1" smtClean="0">
                              <a:solidFill>
                                <a:schemeClr val="tx1"/>
                              </a:solidFill>
                              <a:latin typeface="Cambria Math" panose="02040503050406030204" pitchFamily="18" charset="0"/>
                            </a:rPr>
                            <m:t>8</m:t>
                          </m:r>
                        </m:den>
                      </m:f>
                      <m:r>
                        <a:rPr lang="fa-IR" b="0" i="1" smtClean="0">
                          <a:solidFill>
                            <a:schemeClr val="tx1"/>
                          </a:solidFill>
                          <a:latin typeface="Cambria Math" panose="02040503050406030204" pitchFamily="18" charset="0"/>
                        </a:rPr>
                        <m:t>=</m:t>
                      </m:r>
                      <m:r>
                        <a:rPr lang="fa-IR" b="0" i="1" smtClean="0">
                          <a:solidFill>
                            <a:schemeClr val="tx1"/>
                          </a:solidFill>
                          <a:latin typeface="Cambria Math" panose="02040503050406030204" pitchFamily="18" charset="0"/>
                        </a:rPr>
                        <m:t>3</m:t>
                      </m:r>
                      <m:r>
                        <a:rPr lang="fa-IR" b="0" i="1" smtClean="0">
                          <a:solidFill>
                            <a:schemeClr val="tx1"/>
                          </a:solidFill>
                          <a:latin typeface="Cambria Math" panose="02040503050406030204" pitchFamily="18" charset="0"/>
                        </a:rPr>
                        <m:t>.</m:t>
                      </m:r>
                      <m:r>
                        <a:rPr lang="fa-IR" b="0" i="1" smtClean="0">
                          <a:solidFill>
                            <a:schemeClr val="tx1"/>
                          </a:solidFill>
                          <a:latin typeface="Cambria Math" panose="02040503050406030204" pitchFamily="18" charset="0"/>
                        </a:rPr>
                        <m:t>75</m:t>
                      </m:r>
                      <m:r>
                        <a:rPr lang="en-US" b="0" i="0" smtClean="0">
                          <a:solidFill>
                            <a:schemeClr val="tx1"/>
                          </a:solidFill>
                          <a:latin typeface="Cambria Math" panose="02040503050406030204" pitchFamily="18" charset="0"/>
                        </a:rPr>
                        <m:t> </m:t>
                      </m:r>
                    </m:oMath>
                  </m:oMathPara>
                </a14:m>
                <a:endParaRPr lang="en-US" dirty="0">
                  <a:solidFill>
                    <a:srgbClr val="7030A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304800"/>
                <a:ext cx="10515600" cy="5872163"/>
              </a:xfrm>
              <a:blipFill>
                <a:blip r:embed="rId2"/>
                <a:stretch>
                  <a:fillRect t="-2181" r="-1333"/>
                </a:stretch>
              </a:blipFill>
            </p:spPr>
            <p:txBody>
              <a:bodyPr/>
              <a:lstStyle/>
              <a:p>
                <a:r>
                  <a:rPr lang="fa-IR">
                    <a:noFill/>
                  </a:rPr>
                  <a:t> </a:t>
                </a:r>
              </a:p>
            </p:txBody>
          </p:sp>
        </mc:Fallback>
      </mc:AlternateContent>
      <p:sp>
        <p:nvSpPr>
          <p:cNvPr id="8" name="Oval 7"/>
          <p:cNvSpPr/>
          <p:nvPr/>
        </p:nvSpPr>
        <p:spPr>
          <a:xfrm>
            <a:off x="10401300" y="1835292"/>
            <a:ext cx="9525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ular Callout 1"/>
          <p:cNvSpPr/>
          <p:nvPr/>
        </p:nvSpPr>
        <p:spPr>
          <a:xfrm>
            <a:off x="1322085" y="2962675"/>
            <a:ext cx="9493053" cy="2057400"/>
          </a:xfrm>
          <a:prstGeom prst="roundRect">
            <a:avLst/>
          </a:prstGeom>
          <a:solidFill>
            <a:srgbClr val="FFFF00">
              <a:alpha val="62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Aft>
                <a:spcPts val="1200"/>
              </a:spcAft>
            </a:pPr>
            <a:r>
              <a:rPr lang="fa-IR" sz="3200" b="1" dirty="0">
                <a:solidFill>
                  <a:srgbClr val="0070C0"/>
                </a:solidFill>
              </a:rPr>
              <a:t>انحراف متوسط  </a:t>
            </a:r>
            <a:r>
              <a:rPr lang="en-US" sz="3200" b="1" dirty="0">
                <a:solidFill>
                  <a:srgbClr val="0070C0"/>
                </a:solidFill>
              </a:rPr>
              <a:t>Mean Deviation; MD</a:t>
            </a:r>
            <a:r>
              <a:rPr lang="fa-IR" sz="3200" b="1" dirty="0">
                <a:solidFill>
                  <a:srgbClr val="0070C0"/>
                </a:solidFill>
              </a:rPr>
              <a:t> </a:t>
            </a:r>
          </a:p>
          <a:p>
            <a:pPr algn="ctr" rtl="1">
              <a:spcAft>
                <a:spcPts val="1200"/>
              </a:spcAft>
            </a:pPr>
            <a:r>
              <a:rPr lang="fa-IR" sz="3200" b="1" dirty="0">
                <a:solidFill>
                  <a:srgbClr val="0070C0"/>
                </a:solidFill>
              </a:rPr>
              <a:t>یا</a:t>
            </a:r>
            <a:endParaRPr lang="en-US" sz="3200" b="1" dirty="0">
              <a:solidFill>
                <a:srgbClr val="0070C0"/>
              </a:solidFill>
            </a:endParaRPr>
          </a:p>
          <a:p>
            <a:pPr algn="ctr" rtl="1">
              <a:spcAft>
                <a:spcPts val="1200"/>
              </a:spcAft>
            </a:pPr>
            <a:r>
              <a:rPr lang="fa-IR" sz="3200" b="1" dirty="0">
                <a:solidFill>
                  <a:srgbClr val="0070C0"/>
                </a:solidFill>
              </a:rPr>
              <a:t>انحراف </a:t>
            </a:r>
            <a:r>
              <a:rPr lang="fa-IR" sz="3200" b="1" dirty="0" err="1">
                <a:solidFill>
                  <a:srgbClr val="0070C0"/>
                </a:solidFill>
              </a:rPr>
              <a:t>مطلق</a:t>
            </a:r>
            <a:r>
              <a:rPr lang="fa-IR" sz="3200" b="1" dirty="0">
                <a:solidFill>
                  <a:srgbClr val="0070C0"/>
                </a:solidFill>
              </a:rPr>
              <a:t> متوسط	</a:t>
            </a:r>
            <a:r>
              <a:rPr lang="en-US" sz="3200" b="1" dirty="0">
                <a:solidFill>
                  <a:srgbClr val="0070C0"/>
                </a:solidFill>
              </a:rPr>
              <a:t>Mean Absolute Deviation; MAD</a:t>
            </a:r>
          </a:p>
        </p:txBody>
      </p:sp>
    </p:spTree>
    <p:extLst>
      <p:ext uri="{BB962C8B-B14F-4D97-AF65-F5344CB8AC3E}">
        <p14:creationId xmlns:p14="http://schemas.microsoft.com/office/powerpoint/2010/main" val="480282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27" presetClass="emph" presetSubtype="0" fill="remove" grpId="1" nodeType="afterEffect">
                                  <p:stCondLst>
                                    <p:cond delay="0"/>
                                  </p:stCondLst>
                                  <p:childTnLst>
                                    <p:animClr clrSpc="rgb" dir="cw">
                                      <p:cBhvr override="childStyle">
                                        <p:cTn id="12" dur="250" autoRev="1" fill="remove"/>
                                        <p:tgtEl>
                                          <p:spTgt spid="5"/>
                                        </p:tgtEl>
                                        <p:attrNameLst>
                                          <p:attrName>style.color</p:attrName>
                                        </p:attrNameLst>
                                      </p:cBhvr>
                                      <p:to>
                                        <a:schemeClr val="bg1"/>
                                      </p:to>
                                    </p:animClr>
                                    <p:animClr clrSpc="rgb" dir="cw">
                                      <p:cBhvr>
                                        <p:cTn id="13" dur="250" autoRev="1" fill="remove"/>
                                        <p:tgtEl>
                                          <p:spTgt spid="5"/>
                                        </p:tgtEl>
                                        <p:attrNameLst>
                                          <p:attrName>fillcolor</p:attrName>
                                        </p:attrNameLst>
                                      </p:cBhvr>
                                      <p:to>
                                        <a:schemeClr val="bg1"/>
                                      </p:to>
                                    </p:animClr>
                                    <p:set>
                                      <p:cBhvr>
                                        <p:cTn id="14" dur="250" autoRev="1" fill="remove"/>
                                        <p:tgtEl>
                                          <p:spTgt spid="5"/>
                                        </p:tgtEl>
                                        <p:attrNameLst>
                                          <p:attrName>fill.type</p:attrName>
                                        </p:attrNameLst>
                                      </p:cBhvr>
                                      <p:to>
                                        <p:strVal val="solid"/>
                                      </p:to>
                                    </p:set>
                                    <p:set>
                                      <p:cBhvr>
                                        <p:cTn id="15" dur="250" autoRev="1" fill="remove"/>
                                        <p:tgtEl>
                                          <p:spTgt spid="5"/>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wipe(left)">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b="1" dirty="0" err="1">
                <a:solidFill>
                  <a:srgbClr val="FF0000"/>
                </a:solidFill>
              </a:rPr>
              <a:t>اِشکال</a:t>
            </a:r>
            <a:r>
              <a:rPr lang="fa-IR" b="1" dirty="0">
                <a:solidFill>
                  <a:srgbClr val="FF0000"/>
                </a:solidFill>
              </a:rPr>
              <a:t>!</a:t>
            </a:r>
            <a:endParaRPr lang="en-US" b="1" dirty="0">
              <a:solidFill>
                <a:srgbClr val="FF0000"/>
              </a:solidFill>
            </a:endParaRPr>
          </a:p>
        </p:txBody>
      </p:sp>
      <p:sp>
        <p:nvSpPr>
          <p:cNvPr id="4" name="Slide Number Placeholder 3"/>
          <p:cNvSpPr>
            <a:spLocks noGrp="1"/>
          </p:cNvSpPr>
          <p:nvPr>
            <p:ph type="sldNum" sz="quarter" idx="12"/>
          </p:nvPr>
        </p:nvSpPr>
        <p:spPr/>
        <p:txBody>
          <a:bodyPr/>
          <a:lstStyle/>
          <a:p>
            <a:fld id="{6FAF22BB-B8CB-43B2-9A75-2AB6527143BB}" type="slidenum">
              <a:rPr lang="en-US" smtClean="0"/>
              <a:pPr/>
              <a:t>44</a:t>
            </a:fld>
            <a:endParaRPr lang="en-US"/>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Layer>
                </a14:imgProps>
              </a:ext>
            </a:extLst>
          </a:blip>
          <a:srcRect b="4402"/>
          <a:stretch/>
        </p:blipFill>
        <p:spPr>
          <a:xfrm>
            <a:off x="381001" y="1703943"/>
            <a:ext cx="9144000" cy="2029857"/>
          </a:xfrm>
          <a:prstGeom prst="rect">
            <a:avLst/>
          </a:prstGeom>
        </p:spPr>
      </p:pic>
      <p:sp>
        <p:nvSpPr>
          <p:cNvPr id="10" name="Rectangle 9"/>
          <p:cNvSpPr/>
          <p:nvPr/>
        </p:nvSpPr>
        <p:spPr>
          <a:xfrm>
            <a:off x="2743200" y="1600200"/>
            <a:ext cx="7543800" cy="24780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381001" y="4112065"/>
            <a:ext cx="9144000" cy="2464458"/>
          </a:xfrm>
          <a:prstGeom prst="rect">
            <a:avLst/>
          </a:prstGeom>
        </p:spPr>
      </p:pic>
      <p:sp>
        <p:nvSpPr>
          <p:cNvPr id="13" name="Rectangle 12"/>
          <p:cNvSpPr/>
          <p:nvPr/>
        </p:nvSpPr>
        <p:spPr>
          <a:xfrm>
            <a:off x="2743200" y="4055790"/>
            <a:ext cx="8065016" cy="28022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p:nvPicPr>
        <p:blipFill>
          <a:blip r:embed="rId6"/>
          <a:stretch>
            <a:fillRect/>
          </a:stretch>
        </p:blipFill>
        <p:spPr>
          <a:xfrm>
            <a:off x="9665216" y="2636912"/>
            <a:ext cx="2285999" cy="2285999"/>
          </a:xfrm>
          <a:prstGeom prst="rect">
            <a:avLst/>
          </a:prstGeom>
        </p:spPr>
      </p:pic>
    </p:spTree>
    <p:extLst>
      <p:ext uri="{BB962C8B-B14F-4D97-AF65-F5344CB8AC3E}">
        <p14:creationId xmlns:p14="http://schemas.microsoft.com/office/powerpoint/2010/main" val="601192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8" fill="hold" grpId="0" nodeType="clickEffect">
                                  <p:stCondLst>
                                    <p:cond delay="0"/>
                                  </p:stCondLst>
                                  <p:childTnLst>
                                    <p:animEffect transition="out" filter="wipe(left)">
                                      <p:cBhvr>
                                        <p:cTn id="16" dur="500"/>
                                        <p:tgtEl>
                                          <p:spTgt spid="10"/>
                                        </p:tgtEl>
                                      </p:cBhvr>
                                    </p:animEffect>
                                    <p:set>
                                      <p:cBhvr>
                                        <p:cTn id="17" dur="1" fill="hold">
                                          <p:stCondLst>
                                            <p:cond delay="499"/>
                                          </p:stCondLst>
                                        </p:cTn>
                                        <p:tgtEl>
                                          <p:spTgt spid="10"/>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xit" presetSubtype="8" fill="hold" grpId="0" nodeType="clickEffect">
                                  <p:stCondLst>
                                    <p:cond delay="0"/>
                                  </p:stCondLst>
                                  <p:childTnLst>
                                    <p:animEffect transition="out" filter="wipe(left)">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childTnLst>
                          </p:cTn>
                        </p:par>
                        <p:par>
                          <p:cTn id="23" fill="hold">
                            <p:stCondLst>
                              <p:cond delay="500"/>
                            </p:stCondLst>
                            <p:childTnLst>
                              <p:par>
                                <p:cTn id="24" presetID="10" presetClass="entr" presetSubtype="0" fill="hold" nodeType="afterEffect">
                                  <p:stCondLst>
                                    <p:cond delay="25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864FFB36-E3E1-4D2A-B5A9-EBBEC982BCF2}"/>
              </a:ext>
            </a:extLst>
          </p:cNvPr>
          <p:cNvSpPr/>
          <p:nvPr/>
        </p:nvSpPr>
        <p:spPr>
          <a:xfrm>
            <a:off x="6824398" y="457908"/>
            <a:ext cx="1843789" cy="1057873"/>
          </a:xfrm>
          <a:prstGeom prst="ellipse">
            <a:avLst/>
          </a:prstGeom>
          <a:solidFill>
            <a:srgbClr val="FFFF00"/>
          </a:solidFill>
          <a:ln w="38100">
            <a:solidFill>
              <a:srgbClr val="FFFF00"/>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marL="457200" indent="-457200" algn="r" rtl="1">
              <a:buFont typeface="Wingdings" panose="05000000000000000000" pitchFamily="2" charset="2"/>
              <a:buChar char="Ø"/>
            </a:pPr>
            <a:r>
              <a:rPr lang="fa-IR" sz="3200" b="1" dirty="0">
                <a:solidFill>
                  <a:srgbClr val="7030A0"/>
                </a:solidFill>
                <a:latin typeface="+mn-lt"/>
                <a:ea typeface="+mn-ea"/>
                <a:cs typeface="+mn-cs"/>
              </a:rPr>
              <a:t>میانگین گرفتن از «</a:t>
            </a:r>
            <a:r>
              <a:rPr lang="fa-IR" sz="3200" b="1" dirty="0">
                <a:solidFill>
                  <a:srgbClr val="FF0000"/>
                </a:solidFill>
                <a:latin typeface="+mn-lt"/>
                <a:ea typeface="+mn-ea"/>
                <a:cs typeface="+mn-cs"/>
              </a:rPr>
              <a:t>مجذور</a:t>
            </a:r>
            <a:r>
              <a:rPr lang="fa-IR" sz="3200" b="1" dirty="0">
                <a:solidFill>
                  <a:srgbClr val="7030A0"/>
                </a:solidFill>
                <a:latin typeface="+mn-lt"/>
                <a:ea typeface="+mn-ea"/>
                <a:cs typeface="+mn-cs"/>
              </a:rPr>
              <a:t>» </a:t>
            </a:r>
            <a:r>
              <a:rPr lang="fa-IR" sz="3200" b="1" dirty="0">
                <a:solidFill>
                  <a:srgbClr val="7030A0"/>
                </a:solidFill>
              </a:rPr>
              <a:t>انحراف‌‌ها</a:t>
            </a:r>
            <a:endParaRPr lang="en-US" sz="4800" dirty="0"/>
          </a:p>
        </p:txBody>
      </p:sp>
      <p:pic>
        <p:nvPicPr>
          <p:cNvPr id="5" name="Content Placeholder 4"/>
          <p:cNvPicPr>
            <a:picLocks noGrp="1" noChangeAspect="1"/>
          </p:cNvPicPr>
          <p:nvPr>
            <p:ph idx="1"/>
          </p:nvPr>
        </p:nvPicPr>
        <p:blipFill rotWithShape="1">
          <a:blip r:embed="rId2"/>
          <a:srcRect r="75710"/>
          <a:stretch/>
        </p:blipFill>
        <p:spPr>
          <a:xfrm>
            <a:off x="514662" y="2965498"/>
            <a:ext cx="2016369" cy="3559846"/>
          </a:xfrm>
          <a:prstGeom prst="rect">
            <a:avLst/>
          </a:prstGeom>
        </p:spPr>
      </p:pic>
      <p:sp>
        <p:nvSpPr>
          <p:cNvPr id="4" name="Slide Number Placeholder 3"/>
          <p:cNvSpPr>
            <a:spLocks noGrp="1"/>
          </p:cNvSpPr>
          <p:nvPr>
            <p:ph type="sldNum" sz="quarter" idx="12"/>
          </p:nvPr>
        </p:nvSpPr>
        <p:spPr/>
        <p:txBody>
          <a:bodyPr/>
          <a:lstStyle/>
          <a:p>
            <a:fld id="{6FAF22BB-B8CB-43B2-9A75-2AB6527143BB}" type="slidenum">
              <a:rPr lang="en-US" smtClean="0"/>
              <a:pPr/>
              <a:t>45</a:t>
            </a:fld>
            <a:endParaRPr lang="en-US"/>
          </a:p>
        </p:txBody>
      </p:sp>
      <p:pic>
        <p:nvPicPr>
          <p:cNvPr id="7" name="Content Placeholder 4">
            <a:extLst>
              <a:ext uri="{FF2B5EF4-FFF2-40B4-BE49-F238E27FC236}">
                <a16:creationId xmlns:a16="http://schemas.microsoft.com/office/drawing/2014/main" id="{290C4532-2A04-487E-AEF7-F46B98EC6DFC}"/>
              </a:ext>
            </a:extLst>
          </p:cNvPr>
          <p:cNvPicPr>
            <a:picLocks noChangeAspect="1"/>
          </p:cNvPicPr>
          <p:nvPr/>
        </p:nvPicPr>
        <p:blipFill rotWithShape="1">
          <a:blip r:embed="rId2"/>
          <a:srcRect l="29704" r="36453"/>
          <a:stretch/>
        </p:blipFill>
        <p:spPr>
          <a:xfrm>
            <a:off x="3248025" y="2860425"/>
            <a:ext cx="2847975" cy="3608648"/>
          </a:xfrm>
          <a:prstGeom prst="rect">
            <a:avLst/>
          </a:prstGeom>
        </p:spPr>
      </p:pic>
      <p:sp>
        <p:nvSpPr>
          <p:cNvPr id="3" name="Arrow: Right 2">
            <a:extLst>
              <a:ext uri="{FF2B5EF4-FFF2-40B4-BE49-F238E27FC236}">
                <a16:creationId xmlns:a16="http://schemas.microsoft.com/office/drawing/2014/main" id="{4AFF388E-C041-4349-85F1-2F44D0D1F667}"/>
              </a:ext>
            </a:extLst>
          </p:cNvPr>
          <p:cNvSpPr/>
          <p:nvPr/>
        </p:nvSpPr>
        <p:spPr>
          <a:xfrm>
            <a:off x="2588454" y="3724311"/>
            <a:ext cx="574818" cy="1325563"/>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9" name="TextBox 8">
            <a:extLst>
              <a:ext uri="{FF2B5EF4-FFF2-40B4-BE49-F238E27FC236}">
                <a16:creationId xmlns:a16="http://schemas.microsoft.com/office/drawing/2014/main" id="{3DD7E137-55DB-49C6-8BE6-4537BD6829D3}"/>
              </a:ext>
            </a:extLst>
          </p:cNvPr>
          <p:cNvSpPr txBox="1"/>
          <p:nvPr/>
        </p:nvSpPr>
        <p:spPr>
          <a:xfrm>
            <a:off x="6180753" y="3462701"/>
            <a:ext cx="1004341" cy="523220"/>
          </a:xfrm>
          <a:prstGeom prst="rect">
            <a:avLst/>
          </a:prstGeom>
          <a:noFill/>
        </p:spPr>
        <p:txBody>
          <a:bodyPr wrap="square" rtlCol="1">
            <a:spAutoFit/>
          </a:bodyPr>
          <a:lstStyle/>
          <a:p>
            <a:r>
              <a:rPr lang="en-US" sz="2800" b="1" dirty="0"/>
              <a:t>= 16</a:t>
            </a:r>
            <a:endParaRPr lang="fa-IR" sz="2800" b="1" dirty="0"/>
          </a:p>
        </p:txBody>
      </p:sp>
      <p:sp>
        <p:nvSpPr>
          <p:cNvPr id="10" name="TextBox 9">
            <a:extLst>
              <a:ext uri="{FF2B5EF4-FFF2-40B4-BE49-F238E27FC236}">
                <a16:creationId xmlns:a16="http://schemas.microsoft.com/office/drawing/2014/main" id="{7C6DE455-55DA-4D73-AA81-9DBEDA7D697C}"/>
              </a:ext>
            </a:extLst>
          </p:cNvPr>
          <p:cNvSpPr txBox="1"/>
          <p:nvPr/>
        </p:nvSpPr>
        <p:spPr>
          <a:xfrm>
            <a:off x="6180753" y="5211402"/>
            <a:ext cx="1246508" cy="523220"/>
          </a:xfrm>
          <a:prstGeom prst="rect">
            <a:avLst/>
          </a:prstGeom>
          <a:noFill/>
        </p:spPr>
        <p:txBody>
          <a:bodyPr wrap="square" rtlCol="1">
            <a:spAutoFit/>
          </a:bodyPr>
          <a:lstStyle/>
          <a:p>
            <a:r>
              <a:rPr lang="en-US" sz="2800" b="1" dirty="0"/>
              <a:t>= 22.5</a:t>
            </a:r>
            <a:endParaRPr lang="fa-IR" sz="2800" b="1" dirty="0"/>
          </a:p>
        </p:txBody>
      </p:sp>
      <p:pic>
        <p:nvPicPr>
          <p:cNvPr id="14" name="Picture 13">
            <a:extLst>
              <a:ext uri="{FF2B5EF4-FFF2-40B4-BE49-F238E27FC236}">
                <a16:creationId xmlns:a16="http://schemas.microsoft.com/office/drawing/2014/main" id="{339062FD-4DEF-4E17-A76F-D44E9D61C6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5766" y="3212976"/>
            <a:ext cx="4735133" cy="2660543"/>
          </a:xfrm>
          <a:prstGeom prst="rect">
            <a:avLst/>
          </a:prstGeom>
        </p:spPr>
      </p:pic>
      <p:pic>
        <p:nvPicPr>
          <p:cNvPr id="15" name="Picture 14">
            <a:extLst>
              <a:ext uri="{FF2B5EF4-FFF2-40B4-BE49-F238E27FC236}">
                <a16:creationId xmlns:a16="http://schemas.microsoft.com/office/drawing/2014/main" id="{1B6029AF-4F29-4EB6-98D7-EC932D5A8BB4}"/>
              </a:ext>
            </a:extLst>
          </p:cNvPr>
          <p:cNvPicPr>
            <a:picLocks noChangeAspect="1"/>
          </p:cNvPicPr>
          <p:nvPr/>
        </p:nvPicPr>
        <p:blipFill>
          <a:blip r:embed="rId4">
            <a:duotone>
              <a:prstClr val="black"/>
              <a:schemeClr val="accent4">
                <a:tint val="45000"/>
                <a:satMod val="400000"/>
              </a:schemeClr>
            </a:duotone>
            <a:extLst>
              <a:ext uri="{BEBA8EAE-BF5A-486C-A8C5-ECC9F3942E4B}">
                <a14:imgProps xmlns:a14="http://schemas.microsoft.com/office/drawing/2010/main">
                  <a14:imgLayer r:embed="rId5">
                    <a14:imgEffect>
                      <a14:sharpenSoften amount="50000"/>
                    </a14:imgEffect>
                  </a14:imgLayer>
                </a14:imgProps>
              </a:ext>
            </a:extLst>
          </a:blip>
          <a:stretch>
            <a:fillRect/>
          </a:stretch>
        </p:blipFill>
        <p:spPr>
          <a:xfrm>
            <a:off x="1199973" y="589746"/>
            <a:ext cx="4031931" cy="2010673"/>
          </a:xfrm>
          <a:prstGeom prst="rect">
            <a:avLst/>
          </a:prstGeom>
        </p:spPr>
      </p:pic>
      <p:sp>
        <p:nvSpPr>
          <p:cNvPr id="16" name="TextBox 15">
            <a:extLst>
              <a:ext uri="{FF2B5EF4-FFF2-40B4-BE49-F238E27FC236}">
                <a16:creationId xmlns:a16="http://schemas.microsoft.com/office/drawing/2014/main" id="{C279EAC0-9322-4B8E-985E-1E2ADEEA2D14}"/>
              </a:ext>
            </a:extLst>
          </p:cNvPr>
          <p:cNvSpPr txBox="1"/>
          <p:nvPr/>
        </p:nvSpPr>
        <p:spPr>
          <a:xfrm>
            <a:off x="1487477" y="2060848"/>
            <a:ext cx="3457228" cy="584775"/>
          </a:xfrm>
          <a:prstGeom prst="rect">
            <a:avLst/>
          </a:prstGeom>
          <a:noFill/>
        </p:spPr>
        <p:txBody>
          <a:bodyPr wrap="square" rtlCol="1">
            <a:spAutoFit/>
          </a:bodyPr>
          <a:lstStyle/>
          <a:p>
            <a:pPr algn="ctr" rtl="1"/>
            <a:r>
              <a:rPr lang="fa-IR" sz="3200" b="1" dirty="0">
                <a:solidFill>
                  <a:srgbClr val="FF0000"/>
                </a:solidFill>
              </a:rPr>
              <a:t>پراکنش </a:t>
            </a:r>
            <a:r>
              <a:rPr lang="en-US" sz="3200" b="1" dirty="0">
                <a:solidFill>
                  <a:srgbClr val="FF0000"/>
                </a:solidFill>
              </a:rPr>
              <a:t>Variance</a:t>
            </a:r>
            <a:endParaRPr lang="fa-IR" sz="3200" b="1" dirty="0">
              <a:solidFill>
                <a:srgbClr val="FF0000"/>
              </a:solidFill>
            </a:endParaRPr>
          </a:p>
        </p:txBody>
      </p:sp>
    </p:spTree>
    <p:extLst>
      <p:ext uri="{BB962C8B-B14F-4D97-AF65-F5344CB8AC3E}">
        <p14:creationId xmlns:p14="http://schemas.microsoft.com/office/powerpoint/2010/main" val="58354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27" presetClass="emph" presetSubtype="0" fill="remove" grpId="1" nodeType="afterEffect">
                                  <p:stCondLst>
                                    <p:cond delay="0"/>
                                  </p:stCondLst>
                                  <p:childTnLst>
                                    <p:animClr clrSpc="rgb" dir="cw">
                                      <p:cBhvr override="childStyle">
                                        <p:cTn id="12" dur="250" autoRev="1" fill="remove"/>
                                        <p:tgtEl>
                                          <p:spTgt spid="12"/>
                                        </p:tgtEl>
                                        <p:attrNameLst>
                                          <p:attrName>style.color</p:attrName>
                                        </p:attrNameLst>
                                      </p:cBhvr>
                                      <p:to>
                                        <a:schemeClr val="bg1"/>
                                      </p:to>
                                    </p:animClr>
                                    <p:animClr clrSpc="rgb" dir="cw">
                                      <p:cBhvr>
                                        <p:cTn id="13" dur="250" autoRev="1" fill="remove"/>
                                        <p:tgtEl>
                                          <p:spTgt spid="12"/>
                                        </p:tgtEl>
                                        <p:attrNameLst>
                                          <p:attrName>fillcolor</p:attrName>
                                        </p:attrNameLst>
                                      </p:cBhvr>
                                      <p:to>
                                        <a:schemeClr val="bg1"/>
                                      </p:to>
                                    </p:animClr>
                                    <p:set>
                                      <p:cBhvr>
                                        <p:cTn id="14" dur="250" autoRev="1" fill="remove"/>
                                        <p:tgtEl>
                                          <p:spTgt spid="12"/>
                                        </p:tgtEl>
                                        <p:attrNameLst>
                                          <p:attrName>fill.type</p:attrName>
                                        </p:attrNameLst>
                                      </p:cBhvr>
                                      <p:to>
                                        <p:strVal val="solid"/>
                                      </p:to>
                                    </p:set>
                                    <p:set>
                                      <p:cBhvr>
                                        <p:cTn id="15" dur="250" autoRev="1" fill="remove"/>
                                        <p:tgtEl>
                                          <p:spTgt spid="12"/>
                                        </p:tgtEl>
                                        <p:attrNameLst>
                                          <p:attrName>fill.on</p:attrName>
                                        </p:attrNameLst>
                                      </p:cBhvr>
                                      <p:to>
                                        <p:strVal val="tru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500"/>
                                        <p:tgtEl>
                                          <p:spTgt spid="3"/>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500"/>
                            </p:stCondLst>
                            <p:childTnLst>
                              <p:par>
                                <p:cTn id="36" presetID="14" presetClass="entr" presetSubtype="1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randombar(horizontal)">
                                      <p:cBhvr>
                                        <p:cTn id="38" dur="500"/>
                                        <p:tgtEl>
                                          <p:spTgt spid="1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500"/>
                                        <p:tgtEl>
                                          <p:spTgt spid="15"/>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3" grpId="0" animBg="1"/>
      <p:bldP spid="9" grpId="0"/>
      <p:bldP spid="10" grpId="0"/>
      <p:bldP spid="1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duotone>
              <a:prstClr val="black"/>
              <a:schemeClr val="accent4">
                <a:tint val="45000"/>
                <a:satMod val="400000"/>
              </a:schemeClr>
            </a:duotone>
          </a:blip>
          <a:srcRect b="15175"/>
          <a:stretch/>
        </p:blipFill>
        <p:spPr>
          <a:xfrm>
            <a:off x="7015859" y="1282435"/>
            <a:ext cx="4233220" cy="2399776"/>
          </a:xfrm>
          <a:prstGeom prst="rect">
            <a:avLst/>
          </a:prstGeom>
        </p:spPr>
      </p:pic>
      <p:sp>
        <p:nvSpPr>
          <p:cNvPr id="2" name="TextBox 1">
            <a:extLst>
              <a:ext uri="{FF2B5EF4-FFF2-40B4-BE49-F238E27FC236}">
                <a16:creationId xmlns:a16="http://schemas.microsoft.com/office/drawing/2014/main" id="{690638A1-98B7-450E-B078-7A9C3050D40C}"/>
              </a:ext>
            </a:extLst>
          </p:cNvPr>
          <p:cNvSpPr txBox="1"/>
          <p:nvPr/>
        </p:nvSpPr>
        <p:spPr>
          <a:xfrm>
            <a:off x="178128" y="164510"/>
            <a:ext cx="11689161" cy="707886"/>
          </a:xfrm>
          <a:prstGeom prst="rect">
            <a:avLst/>
          </a:prstGeom>
          <a:noFill/>
        </p:spPr>
        <p:txBody>
          <a:bodyPr wrap="square" rtlCol="1">
            <a:spAutoFit/>
          </a:bodyPr>
          <a:lstStyle/>
          <a:p>
            <a:pPr marL="0" marR="0" algn="r" rtl="1"/>
            <a:r>
              <a:rPr lang="fa-IR" sz="4000" b="1" dirty="0" err="1">
                <a:solidFill>
                  <a:srgbClr val="FF0000"/>
                </a:solidFill>
                <a:effectLst/>
                <a:latin typeface="Times New Roman" panose="02020603050405020304" pitchFamily="18" charset="0"/>
                <a:ea typeface="Times New Roman" panose="02020603050405020304" pitchFamily="18" charset="0"/>
                <a:cs typeface="2  Kamran" panose="00000400000000000000" pitchFamily="2" charset="-78"/>
              </a:rPr>
              <a:t>اشکالِ</a:t>
            </a:r>
            <a:r>
              <a:rPr lang="fa-IR" sz="4000" b="1" dirty="0">
                <a:solidFill>
                  <a:srgbClr val="FF0000"/>
                </a:solidFill>
                <a:latin typeface="Times New Roman" panose="02020603050405020304" pitchFamily="18" charset="0"/>
                <a:ea typeface="Times New Roman" panose="02020603050405020304" pitchFamily="18" charset="0"/>
                <a:cs typeface="2  Kamran" panose="00000400000000000000" pitchFamily="2" charset="-78"/>
              </a:rPr>
              <a:t> جزئی</a:t>
            </a:r>
            <a:r>
              <a:rPr lang="fa-IR" sz="4000" b="1" dirty="0">
                <a:solidFill>
                  <a:srgbClr val="FF0000"/>
                </a:solidFill>
                <a:effectLst/>
                <a:latin typeface="Times New Roman" panose="02020603050405020304" pitchFamily="18" charset="0"/>
                <a:ea typeface="Times New Roman" panose="02020603050405020304" pitchFamily="18" charset="0"/>
                <a:cs typeface="2  Kamran" panose="00000400000000000000" pitchFamily="2" charset="-78"/>
              </a:rPr>
              <a:t> پراکنش: </a:t>
            </a:r>
            <a:r>
              <a:rPr lang="fa-IR" sz="4000" b="1" dirty="0">
                <a:effectLst/>
                <a:latin typeface="Times New Roman" panose="02020603050405020304" pitchFamily="18" charset="0"/>
                <a:ea typeface="Times New Roman" panose="02020603050405020304" pitchFamily="18" charset="0"/>
                <a:cs typeface="2  Kamran" panose="00000400000000000000" pitchFamily="2" charset="-78"/>
              </a:rPr>
              <a:t>واحد سنجش به توان 2 </a:t>
            </a:r>
            <a:r>
              <a:rPr lang="fa-IR" sz="4000" b="1" dirty="0" err="1">
                <a:effectLst/>
                <a:latin typeface="Times New Roman" panose="02020603050405020304" pitchFamily="18" charset="0"/>
                <a:ea typeface="Times New Roman" panose="02020603050405020304" pitchFamily="18" charset="0"/>
                <a:cs typeface="2  Kamran" panose="00000400000000000000" pitchFamily="2" charset="-78"/>
              </a:rPr>
              <a:t>می‌رسه</a:t>
            </a:r>
            <a:r>
              <a:rPr lang="fa-IR" sz="4000" b="1" dirty="0">
                <a:effectLst/>
                <a:latin typeface="Times New Roman" panose="02020603050405020304" pitchFamily="18" charset="0"/>
                <a:ea typeface="Times New Roman" panose="02020603050405020304" pitchFamily="18" charset="0"/>
                <a:cs typeface="2  Kamran" panose="00000400000000000000" pitchFamily="2" charset="-78"/>
              </a:rPr>
              <a:t> و </a:t>
            </a:r>
            <a:r>
              <a:rPr lang="fa-IR" sz="4000" b="1" dirty="0" err="1">
                <a:effectLst/>
                <a:latin typeface="Times New Roman" panose="02020603050405020304" pitchFamily="18" charset="0"/>
                <a:ea typeface="Times New Roman" panose="02020603050405020304" pitchFamily="18" charset="0"/>
                <a:cs typeface="2  Kamran" panose="00000400000000000000" pitchFamily="2" charset="-78"/>
              </a:rPr>
              <a:t>نامانوس</a:t>
            </a:r>
            <a:r>
              <a:rPr lang="fa-IR" sz="4000" b="1" dirty="0">
                <a:effectLst/>
                <a:latin typeface="Times New Roman" panose="02020603050405020304" pitchFamily="18" charset="0"/>
                <a:ea typeface="Times New Roman" panose="02020603050405020304" pitchFamily="18" charset="0"/>
                <a:cs typeface="2  Kamran" panose="00000400000000000000" pitchFamily="2" charset="-78"/>
              </a:rPr>
              <a:t> میشه؛ مثلا </a:t>
            </a:r>
            <a:r>
              <a:rPr lang="en-US" sz="3200" dirty="0">
                <a:effectLst/>
                <a:latin typeface="Times New Roman" panose="02020603050405020304" pitchFamily="18" charset="0"/>
                <a:ea typeface="Times New Roman" panose="02020603050405020304" pitchFamily="18" charset="0"/>
                <a:cs typeface="2  Kamran" panose="00000400000000000000" pitchFamily="2" charset="-78"/>
              </a:rPr>
              <a:t>mg</a:t>
            </a:r>
            <a:r>
              <a:rPr lang="en-US" sz="3200" baseline="30000" dirty="0">
                <a:effectLst/>
                <a:latin typeface="Times New Roman" panose="02020603050405020304" pitchFamily="18" charset="0"/>
                <a:ea typeface="Times New Roman" panose="02020603050405020304" pitchFamily="18" charset="0"/>
                <a:cs typeface="2  Kamran" panose="00000400000000000000" pitchFamily="2" charset="-78"/>
              </a:rPr>
              <a:t>2</a:t>
            </a:r>
            <a:r>
              <a:rPr lang="en-US" sz="3200" dirty="0">
                <a:effectLst/>
                <a:latin typeface="Times New Roman" panose="02020603050405020304" pitchFamily="18" charset="0"/>
                <a:ea typeface="Times New Roman" panose="02020603050405020304" pitchFamily="18" charset="0"/>
                <a:cs typeface="2  Kamran" panose="00000400000000000000" pitchFamily="2" charset="-78"/>
              </a:rPr>
              <a:t>/dL</a:t>
            </a:r>
            <a:r>
              <a:rPr lang="en-US" sz="3200" baseline="30000" dirty="0">
                <a:effectLst/>
                <a:latin typeface="Times New Roman" panose="02020603050405020304" pitchFamily="18" charset="0"/>
                <a:ea typeface="Times New Roman" panose="02020603050405020304" pitchFamily="18" charset="0"/>
                <a:cs typeface="2  Kamran" panose="00000400000000000000" pitchFamily="2" charset="-78"/>
              </a:rPr>
              <a:t>2</a:t>
            </a:r>
            <a:endParaRPr lang="en-US" sz="4000" dirty="0">
              <a:effectLst/>
              <a:latin typeface="Times New Roman" panose="02020603050405020304" pitchFamily="18" charset="0"/>
              <a:ea typeface="Times New Roman" panose="02020603050405020304" pitchFamily="18" charset="0"/>
              <a:cs typeface="2  Kamran" panose="00000400000000000000" pitchFamily="2" charset="-78"/>
            </a:endParaRPr>
          </a:p>
        </p:txBody>
      </p:sp>
      <p:sp>
        <p:nvSpPr>
          <p:cNvPr id="6" name="TextBox 5">
            <a:extLst>
              <a:ext uri="{FF2B5EF4-FFF2-40B4-BE49-F238E27FC236}">
                <a16:creationId xmlns:a16="http://schemas.microsoft.com/office/drawing/2014/main" id="{AEA47DEE-E7FE-4049-B160-85CA5B8378FD}"/>
              </a:ext>
            </a:extLst>
          </p:cNvPr>
          <p:cNvSpPr txBox="1"/>
          <p:nvPr/>
        </p:nvSpPr>
        <p:spPr>
          <a:xfrm>
            <a:off x="178128" y="4406494"/>
            <a:ext cx="11155679" cy="707886"/>
          </a:xfrm>
          <a:prstGeom prst="rect">
            <a:avLst/>
          </a:prstGeom>
          <a:noFill/>
        </p:spPr>
        <p:txBody>
          <a:bodyPr wrap="square" rtlCol="1">
            <a:spAutoFit/>
          </a:bodyPr>
          <a:lstStyle>
            <a:defPPr>
              <a:defRPr lang="en-US"/>
            </a:defPPr>
            <a:lvl1pPr marR="0" algn="r" rtl="1">
              <a:defRPr sz="4000" b="1">
                <a:effectLst/>
                <a:latin typeface="Times New Roman" panose="02020603050405020304" pitchFamily="18" charset="0"/>
                <a:ea typeface="Times New Roman" panose="02020603050405020304" pitchFamily="18" charset="0"/>
                <a:cs typeface="2  Kamran" panose="00000400000000000000" pitchFamily="2" charset="-78"/>
              </a:defRPr>
            </a:lvl1pPr>
          </a:lstStyle>
          <a:p>
            <a:pPr algn="ctr"/>
            <a:r>
              <a:rPr lang="fa-IR" dirty="0"/>
              <a:t>در انحراف معیار، واحد همون واحد </a:t>
            </a:r>
            <a:r>
              <a:rPr lang="fa-IR" dirty="0" err="1"/>
              <a:t>سنجشه</a:t>
            </a:r>
            <a:r>
              <a:rPr lang="fa-IR" dirty="0"/>
              <a:t>؛ مثلا </a:t>
            </a:r>
            <a:r>
              <a:rPr lang="en-US" sz="3200" b="0" dirty="0"/>
              <a:t>mg/dL</a:t>
            </a:r>
          </a:p>
        </p:txBody>
      </p:sp>
      <p:pic>
        <p:nvPicPr>
          <p:cNvPr id="9" name="Picture 8">
            <a:extLst>
              <a:ext uri="{FF2B5EF4-FFF2-40B4-BE49-F238E27FC236}">
                <a16:creationId xmlns:a16="http://schemas.microsoft.com/office/drawing/2014/main" id="{AAB9BDD0-9441-445D-8338-A96259AF5232}"/>
              </a:ext>
            </a:extLst>
          </p:cNvPr>
          <p:cNvPicPr>
            <a:picLocks noChangeAspect="1"/>
          </p:cNvPicPr>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1023446" y="1282435"/>
            <a:ext cx="4787666" cy="2387549"/>
          </a:xfrm>
          <a:prstGeom prst="rect">
            <a:avLst/>
          </a:prstGeom>
        </p:spPr>
      </p:pic>
      <p:sp>
        <p:nvSpPr>
          <p:cNvPr id="10" name="TextBox 9">
            <a:extLst>
              <a:ext uri="{FF2B5EF4-FFF2-40B4-BE49-F238E27FC236}">
                <a16:creationId xmlns:a16="http://schemas.microsoft.com/office/drawing/2014/main" id="{848169D3-00C3-43CF-A361-D26F78BEAB7C}"/>
              </a:ext>
            </a:extLst>
          </p:cNvPr>
          <p:cNvSpPr txBox="1"/>
          <p:nvPr/>
        </p:nvSpPr>
        <p:spPr>
          <a:xfrm>
            <a:off x="1618325" y="1262843"/>
            <a:ext cx="3457228" cy="584775"/>
          </a:xfrm>
          <a:prstGeom prst="rect">
            <a:avLst/>
          </a:prstGeom>
          <a:noFill/>
        </p:spPr>
        <p:txBody>
          <a:bodyPr wrap="square" rtlCol="1">
            <a:spAutoFit/>
          </a:bodyPr>
          <a:lstStyle/>
          <a:p>
            <a:pPr algn="ctr" rtl="1"/>
            <a:r>
              <a:rPr lang="fa-IR" sz="3200" b="1" dirty="0">
                <a:solidFill>
                  <a:schemeClr val="tx1">
                    <a:lumMod val="65000"/>
                    <a:lumOff val="35000"/>
                  </a:schemeClr>
                </a:solidFill>
              </a:rPr>
              <a:t>پراکنش </a:t>
            </a:r>
            <a:r>
              <a:rPr lang="en-US" sz="3200" b="1" dirty="0">
                <a:solidFill>
                  <a:schemeClr val="tx1">
                    <a:lumMod val="65000"/>
                    <a:lumOff val="35000"/>
                  </a:schemeClr>
                </a:solidFill>
              </a:rPr>
              <a:t>Variance</a:t>
            </a:r>
            <a:endParaRPr lang="fa-IR" sz="3200" b="1" dirty="0">
              <a:solidFill>
                <a:schemeClr val="tx1">
                  <a:lumMod val="65000"/>
                  <a:lumOff val="35000"/>
                </a:schemeClr>
              </a:solidFill>
            </a:endParaRPr>
          </a:p>
        </p:txBody>
      </p:sp>
      <p:sp>
        <p:nvSpPr>
          <p:cNvPr id="11" name="Arrow: Right 10">
            <a:extLst>
              <a:ext uri="{FF2B5EF4-FFF2-40B4-BE49-F238E27FC236}">
                <a16:creationId xmlns:a16="http://schemas.microsoft.com/office/drawing/2014/main" id="{788852BB-0B44-4E44-BE0A-8B22D31E5399}"/>
              </a:ext>
            </a:extLst>
          </p:cNvPr>
          <p:cNvSpPr/>
          <p:nvPr/>
        </p:nvSpPr>
        <p:spPr>
          <a:xfrm>
            <a:off x="6064344" y="1698413"/>
            <a:ext cx="824903" cy="1544160"/>
          </a:xfrm>
          <a:prstGeom prst="rightArrow">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2" name="TextBox 11">
            <a:extLst>
              <a:ext uri="{FF2B5EF4-FFF2-40B4-BE49-F238E27FC236}">
                <a16:creationId xmlns:a16="http://schemas.microsoft.com/office/drawing/2014/main" id="{2D880CCE-D177-484D-9EC1-FBF13C886A06}"/>
              </a:ext>
            </a:extLst>
          </p:cNvPr>
          <p:cNvSpPr txBox="1"/>
          <p:nvPr/>
        </p:nvSpPr>
        <p:spPr>
          <a:xfrm>
            <a:off x="6397648" y="3708409"/>
            <a:ext cx="5469642" cy="584775"/>
          </a:xfrm>
          <a:prstGeom prst="rect">
            <a:avLst/>
          </a:prstGeom>
          <a:noFill/>
        </p:spPr>
        <p:txBody>
          <a:bodyPr wrap="square" rtlCol="1">
            <a:spAutoFit/>
          </a:bodyPr>
          <a:lstStyle/>
          <a:p>
            <a:pPr algn="ctr" rtl="1"/>
            <a:r>
              <a:rPr lang="fa-IR" sz="3200" b="1" i="1" dirty="0" err="1">
                <a:solidFill>
                  <a:srgbClr val="7030A0"/>
                </a:solidFill>
              </a:rPr>
              <a:t>انحرافِ</a:t>
            </a:r>
            <a:r>
              <a:rPr lang="fa-IR" sz="3200" b="1" i="1" dirty="0">
                <a:solidFill>
                  <a:srgbClr val="7030A0"/>
                </a:solidFill>
              </a:rPr>
              <a:t> معیار </a:t>
            </a:r>
            <a:r>
              <a:rPr lang="en-US" sz="3200" b="1" i="1" dirty="0">
                <a:solidFill>
                  <a:srgbClr val="7030A0"/>
                </a:solidFill>
              </a:rPr>
              <a:t>Standard Deviation</a:t>
            </a:r>
            <a:endParaRPr lang="fa-IR" sz="3200" b="1" i="1" dirty="0">
              <a:solidFill>
                <a:srgbClr val="7030A0"/>
              </a:solidFill>
            </a:endParaRPr>
          </a:p>
        </p:txBody>
      </p:sp>
      <p:sp>
        <p:nvSpPr>
          <p:cNvPr id="14" name="Rectangle 13">
            <a:extLst>
              <a:ext uri="{FF2B5EF4-FFF2-40B4-BE49-F238E27FC236}">
                <a16:creationId xmlns:a16="http://schemas.microsoft.com/office/drawing/2014/main" id="{BF6F5C32-514A-445A-B9EE-58D11BA9BBEC}"/>
              </a:ext>
            </a:extLst>
          </p:cNvPr>
          <p:cNvSpPr/>
          <p:nvPr/>
        </p:nvSpPr>
        <p:spPr>
          <a:xfrm>
            <a:off x="0" y="1124744"/>
            <a:ext cx="12192000" cy="5875585"/>
          </a:xfrm>
          <a:prstGeom prst="rect">
            <a:avLst/>
          </a:prstGeom>
          <a:solidFill>
            <a:schemeClr val="bg1">
              <a:lumMod val="95000"/>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5" name="TextBox 14">
            <a:extLst>
              <a:ext uri="{FF2B5EF4-FFF2-40B4-BE49-F238E27FC236}">
                <a16:creationId xmlns:a16="http://schemas.microsoft.com/office/drawing/2014/main" id="{E7DA2258-6FA3-4DC9-8147-E04FAC3289F2}"/>
              </a:ext>
            </a:extLst>
          </p:cNvPr>
          <p:cNvSpPr txBox="1"/>
          <p:nvPr/>
        </p:nvSpPr>
        <p:spPr>
          <a:xfrm>
            <a:off x="352580" y="1773348"/>
            <a:ext cx="11571867" cy="1831271"/>
          </a:xfrm>
          <a:prstGeom prst="rect">
            <a:avLst/>
          </a:prstGeom>
          <a:solidFill>
            <a:schemeClr val="bg1"/>
          </a:solidFill>
          <a:ln w="76200">
            <a:solidFill>
              <a:srgbClr val="FFFF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1">
            <a:spAutoFit/>
          </a:bodyPr>
          <a:lstStyle>
            <a:defPPr>
              <a:defRPr lang="en-US"/>
            </a:defPPr>
            <a:lvl1pPr marR="0" algn="r" rtl="1">
              <a:defRPr sz="4000" b="1">
                <a:effectLst/>
                <a:latin typeface="Times New Roman" panose="02020603050405020304" pitchFamily="18" charset="0"/>
                <a:ea typeface="Times New Roman" panose="02020603050405020304" pitchFamily="18" charset="0"/>
                <a:cs typeface="2  Kamran" panose="00000400000000000000" pitchFamily="2" charset="-78"/>
              </a:defRPr>
            </a:lvl1pPr>
          </a:lstStyle>
          <a:p>
            <a:pPr marL="336550">
              <a:spcAft>
                <a:spcPts val="600"/>
              </a:spcAft>
            </a:pPr>
            <a:r>
              <a:rPr lang="fa-IR" sz="3600" i="1" dirty="0">
                <a:solidFill>
                  <a:srgbClr val="FF0000"/>
                </a:solidFill>
                <a:cs typeface="+mn-cs"/>
              </a:rPr>
              <a:t>نکته!</a:t>
            </a:r>
          </a:p>
          <a:p>
            <a:pPr marL="625475">
              <a:spcAft>
                <a:spcPts val="600"/>
              </a:spcAft>
            </a:pPr>
            <a:r>
              <a:rPr lang="fa-IR" sz="3600" i="1" dirty="0">
                <a:solidFill>
                  <a:srgbClr val="0070C0"/>
                </a:solidFill>
                <a:cs typeface="+mn-cs"/>
              </a:rPr>
              <a:t>پیش از انجام محاسبات حسابی روی انحراف معیارها، باید ابتدا </a:t>
            </a:r>
            <a:r>
              <a:rPr lang="fa-IR" sz="3600" i="1" dirty="0" err="1">
                <a:solidFill>
                  <a:srgbClr val="0070C0"/>
                </a:solidFill>
                <a:cs typeface="+mn-cs"/>
              </a:rPr>
              <a:t>اون‌ها</a:t>
            </a:r>
            <a:r>
              <a:rPr lang="fa-IR" sz="3600" i="1" dirty="0">
                <a:solidFill>
                  <a:srgbClr val="0070C0"/>
                </a:solidFill>
                <a:cs typeface="+mn-cs"/>
              </a:rPr>
              <a:t> رو به </a:t>
            </a:r>
            <a:r>
              <a:rPr lang="fa-IR" sz="3600" i="1" dirty="0">
                <a:solidFill>
                  <a:srgbClr val="FF0000"/>
                </a:solidFill>
                <a:cs typeface="+mn-cs"/>
              </a:rPr>
              <a:t>پراکنش</a:t>
            </a:r>
            <a:r>
              <a:rPr lang="fa-IR" sz="3600" i="1" dirty="0">
                <a:cs typeface="+mn-cs"/>
              </a:rPr>
              <a:t> </a:t>
            </a:r>
            <a:r>
              <a:rPr lang="fa-IR" sz="3600" i="1" dirty="0">
                <a:solidFill>
                  <a:srgbClr val="0070C0"/>
                </a:solidFill>
                <a:cs typeface="+mn-cs"/>
              </a:rPr>
              <a:t>تبدیل کرد</a:t>
            </a:r>
            <a:endParaRPr lang="en-US" sz="2800" i="1" dirty="0">
              <a:solidFill>
                <a:srgbClr val="0070C0"/>
              </a:solidFill>
              <a:cs typeface="+mn-cs"/>
            </a:endParaRPr>
          </a:p>
        </p:txBody>
      </p:sp>
    </p:spTree>
    <p:extLst>
      <p:ext uri="{BB962C8B-B14F-4D97-AF65-F5344CB8AC3E}">
        <p14:creationId xmlns:p14="http://schemas.microsoft.com/office/powerpoint/2010/main" val="21269731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par>
                                <p:cTn id="8" presetID="14" presetClass="entr" presetSubtype="5"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randombar(vertical)">
                                      <p:cBhvr>
                                        <p:cTn id="10" dur="500"/>
                                        <p:tgtEl>
                                          <p:spTgt spid="9"/>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par>
                          <p:cTn id="15" fill="hold">
                            <p:stCondLst>
                              <p:cond delay="1000"/>
                            </p:stCondLst>
                            <p:childTnLst>
                              <p:par>
                                <p:cTn id="16" presetID="14" presetClass="entr" presetSubtype="5"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righ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2000" fill="hold"/>
                                        <p:tgtEl>
                                          <p:spTgt spid="15"/>
                                        </p:tgtEl>
                                        <p:attrNameLst>
                                          <p:attrName>ppt_w</p:attrName>
                                        </p:attrNameLst>
                                      </p:cBhvr>
                                      <p:tavLst>
                                        <p:tav tm="0">
                                          <p:val>
                                            <p:fltVal val="0"/>
                                          </p:val>
                                        </p:tav>
                                        <p:tav tm="100000">
                                          <p:val>
                                            <p:strVal val="#ppt_w"/>
                                          </p:val>
                                        </p:tav>
                                      </p:tavLst>
                                    </p:anim>
                                    <p:anim calcmode="lin" valueType="num">
                                      <p:cBhvr>
                                        <p:cTn id="39" dur="2000" fill="hold"/>
                                        <p:tgtEl>
                                          <p:spTgt spid="15"/>
                                        </p:tgtEl>
                                        <p:attrNameLst>
                                          <p:attrName>ppt_h</p:attrName>
                                        </p:attrNameLst>
                                      </p:cBhvr>
                                      <p:tavLst>
                                        <p:tav tm="0">
                                          <p:val>
                                            <p:fltVal val="0"/>
                                          </p:val>
                                        </p:tav>
                                        <p:tav tm="100000">
                                          <p:val>
                                            <p:strVal val="#ppt_h"/>
                                          </p:val>
                                        </p:tav>
                                      </p:tavLst>
                                    </p:anim>
                                    <p:animEffect transition="in" filter="fade">
                                      <p:cBhvr>
                                        <p:cTn id="40"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animBg="1"/>
      <p:bldP spid="12" grpId="0"/>
      <p:bldP spid="14"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D06C03-1130-4391-856D-656BE318CF27}"/>
              </a:ext>
            </a:extLst>
          </p:cNvPr>
          <p:cNvSpPr>
            <a:spLocks noGrp="1"/>
          </p:cNvSpPr>
          <p:nvPr>
            <p:ph type="sldNum" sz="quarter" idx="12"/>
          </p:nvPr>
        </p:nvSpPr>
        <p:spPr/>
        <p:txBody>
          <a:bodyPr/>
          <a:lstStyle/>
          <a:p>
            <a:fld id="{6FAF22BB-B8CB-43B2-9A75-2AB6527143BB}" type="slidenum">
              <a:rPr lang="en-US" smtClean="0"/>
              <a:pPr/>
              <a:t>47</a:t>
            </a:fld>
            <a:endParaRPr lang="en-US"/>
          </a:p>
        </p:txBody>
      </p:sp>
      <p:pic>
        <p:nvPicPr>
          <p:cNvPr id="4" name="Content Placeholder 4">
            <a:extLst>
              <a:ext uri="{FF2B5EF4-FFF2-40B4-BE49-F238E27FC236}">
                <a16:creationId xmlns:a16="http://schemas.microsoft.com/office/drawing/2014/main" id="{99B5EE73-67CC-40D1-9740-6E0B10A8A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747" y="786063"/>
            <a:ext cx="9103353" cy="6071937"/>
          </a:xfrm>
          <a:prstGeom prst="rect">
            <a:avLst/>
          </a:prstGeom>
        </p:spPr>
      </p:pic>
      <p:sp>
        <p:nvSpPr>
          <p:cNvPr id="7" name="Title 1">
            <a:extLst>
              <a:ext uri="{FF2B5EF4-FFF2-40B4-BE49-F238E27FC236}">
                <a16:creationId xmlns:a16="http://schemas.microsoft.com/office/drawing/2014/main" id="{ADDA48D3-125D-483A-8021-12C91FB0CBB0}"/>
              </a:ext>
            </a:extLst>
          </p:cNvPr>
          <p:cNvSpPr txBox="1">
            <a:spLocks/>
          </p:cNvSpPr>
          <p:nvPr/>
        </p:nvSpPr>
        <p:spPr>
          <a:xfrm>
            <a:off x="8254917" y="0"/>
            <a:ext cx="3869631" cy="11104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b="1">
                <a:solidFill>
                  <a:srgbClr val="7030A0"/>
                </a:solidFill>
              </a:rPr>
              <a:t>جمعیت - نمونه</a:t>
            </a:r>
            <a:endParaRPr lang="en-US" b="1" dirty="0"/>
          </a:p>
        </p:txBody>
      </p:sp>
    </p:spTree>
    <p:extLst>
      <p:ext uri="{BB962C8B-B14F-4D97-AF65-F5344CB8AC3E}">
        <p14:creationId xmlns:p14="http://schemas.microsoft.com/office/powerpoint/2010/main" val="326469877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D06C03-1130-4391-856D-656BE318CF27}"/>
              </a:ext>
            </a:extLst>
          </p:cNvPr>
          <p:cNvSpPr>
            <a:spLocks noGrp="1"/>
          </p:cNvSpPr>
          <p:nvPr>
            <p:ph type="sldNum" sz="quarter" idx="12"/>
          </p:nvPr>
        </p:nvSpPr>
        <p:spPr/>
        <p:txBody>
          <a:bodyPr/>
          <a:lstStyle/>
          <a:p>
            <a:fld id="{6FAF22BB-B8CB-43B2-9A75-2AB6527143BB}" type="slidenum">
              <a:rPr lang="en-US" smtClean="0"/>
              <a:pPr/>
              <a:t>48</a:t>
            </a:fld>
            <a:endParaRPr lang="en-US"/>
          </a:p>
        </p:txBody>
      </p:sp>
      <p:pic>
        <p:nvPicPr>
          <p:cNvPr id="4" name="Content Placeholder 4">
            <a:extLst>
              <a:ext uri="{FF2B5EF4-FFF2-40B4-BE49-F238E27FC236}">
                <a16:creationId xmlns:a16="http://schemas.microsoft.com/office/drawing/2014/main" id="{99B5EE73-67CC-40D1-9740-6E0B10A8A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43190" y="-5932040"/>
            <a:ext cx="23367738" cy="15586283"/>
          </a:xfrm>
          <a:prstGeom prst="rect">
            <a:avLst/>
          </a:prstGeom>
        </p:spPr>
      </p:pic>
      <p:sp>
        <p:nvSpPr>
          <p:cNvPr id="7" name="Title 1">
            <a:extLst>
              <a:ext uri="{FF2B5EF4-FFF2-40B4-BE49-F238E27FC236}">
                <a16:creationId xmlns:a16="http://schemas.microsoft.com/office/drawing/2014/main" id="{ADDA48D3-125D-483A-8021-12C91FB0CBB0}"/>
              </a:ext>
            </a:extLst>
          </p:cNvPr>
          <p:cNvSpPr txBox="1">
            <a:spLocks/>
          </p:cNvSpPr>
          <p:nvPr/>
        </p:nvSpPr>
        <p:spPr>
          <a:xfrm>
            <a:off x="8254917" y="0"/>
            <a:ext cx="3869631" cy="11104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b="1">
                <a:solidFill>
                  <a:srgbClr val="7030A0"/>
                </a:solidFill>
              </a:rPr>
              <a:t>جمعیت - نمونه</a:t>
            </a:r>
            <a:endParaRPr lang="en-US" b="1" dirty="0"/>
          </a:p>
        </p:txBody>
      </p:sp>
      <p:sp>
        <p:nvSpPr>
          <p:cNvPr id="3" name="Oval 2">
            <a:extLst>
              <a:ext uri="{FF2B5EF4-FFF2-40B4-BE49-F238E27FC236}">
                <a16:creationId xmlns:a16="http://schemas.microsoft.com/office/drawing/2014/main" id="{3576324E-F379-46D5-916C-530DF9C60209}"/>
              </a:ext>
            </a:extLst>
          </p:cNvPr>
          <p:cNvSpPr/>
          <p:nvPr/>
        </p:nvSpPr>
        <p:spPr>
          <a:xfrm>
            <a:off x="6096000" y="985815"/>
            <a:ext cx="6096000" cy="3503758"/>
          </a:xfrm>
          <a:custGeom>
            <a:avLst/>
            <a:gdLst>
              <a:gd name="connsiteX0" fmla="*/ 0 w 6096000"/>
              <a:gd name="connsiteY0" fmla="*/ 1751879 h 3503758"/>
              <a:gd name="connsiteX1" fmla="*/ 3048000 w 6096000"/>
              <a:gd name="connsiteY1" fmla="*/ 0 h 3503758"/>
              <a:gd name="connsiteX2" fmla="*/ 6096000 w 6096000"/>
              <a:gd name="connsiteY2" fmla="*/ 1751879 h 3503758"/>
              <a:gd name="connsiteX3" fmla="*/ 3048000 w 6096000"/>
              <a:gd name="connsiteY3" fmla="*/ 3503758 h 3503758"/>
              <a:gd name="connsiteX4" fmla="*/ 0 w 6096000"/>
              <a:gd name="connsiteY4" fmla="*/ 1751879 h 3503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3503758" extrusionOk="0">
                <a:moveTo>
                  <a:pt x="0" y="1751879"/>
                </a:moveTo>
                <a:cubicBezTo>
                  <a:pt x="-80950" y="626854"/>
                  <a:pt x="1154684" y="224737"/>
                  <a:pt x="3048000" y="0"/>
                </a:cubicBezTo>
                <a:cubicBezTo>
                  <a:pt x="4783400" y="31327"/>
                  <a:pt x="6041066" y="680086"/>
                  <a:pt x="6096000" y="1751879"/>
                </a:cubicBezTo>
                <a:cubicBezTo>
                  <a:pt x="5727702" y="2642029"/>
                  <a:pt x="4740423" y="3431194"/>
                  <a:pt x="3048000" y="3503758"/>
                </a:cubicBezTo>
                <a:cubicBezTo>
                  <a:pt x="1218612" y="3302487"/>
                  <a:pt x="168200" y="2489136"/>
                  <a:pt x="0" y="1751879"/>
                </a:cubicBezTo>
                <a:close/>
              </a:path>
            </a:pathLst>
          </a:custGeom>
          <a:noFill/>
          <a:ln w="76200">
            <a:solidFill>
              <a:srgbClr val="FFC000"/>
            </a:solidFill>
            <a:extLst>
              <a:ext uri="{C807C97D-BFC1-408E-A445-0C87EB9F89A2}">
                <ask:lineSketchStyleProps xmlns:ask="http://schemas.microsoft.com/office/drawing/2018/sketchyshapes" sd="417244703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1111121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D06C03-1130-4391-856D-656BE318CF27}"/>
              </a:ext>
            </a:extLst>
          </p:cNvPr>
          <p:cNvSpPr>
            <a:spLocks noGrp="1"/>
          </p:cNvSpPr>
          <p:nvPr>
            <p:ph type="sldNum" sz="quarter" idx="12"/>
          </p:nvPr>
        </p:nvSpPr>
        <p:spPr/>
        <p:txBody>
          <a:bodyPr/>
          <a:lstStyle/>
          <a:p>
            <a:fld id="{6FAF22BB-B8CB-43B2-9A75-2AB6527143BB}" type="slidenum">
              <a:rPr lang="en-US" smtClean="0"/>
              <a:pPr/>
              <a:t>49</a:t>
            </a:fld>
            <a:endParaRPr lang="en-US"/>
          </a:p>
        </p:txBody>
      </p:sp>
      <p:pic>
        <p:nvPicPr>
          <p:cNvPr id="4" name="Content Placeholder 4">
            <a:extLst>
              <a:ext uri="{FF2B5EF4-FFF2-40B4-BE49-F238E27FC236}">
                <a16:creationId xmlns:a16="http://schemas.microsoft.com/office/drawing/2014/main" id="{99B5EE73-67CC-40D1-9740-6E0B10A8A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16827" y="-5499268"/>
            <a:ext cx="18526637" cy="12357268"/>
          </a:xfrm>
          <a:prstGeom prst="rect">
            <a:avLst/>
          </a:prstGeom>
        </p:spPr>
      </p:pic>
      <p:sp>
        <p:nvSpPr>
          <p:cNvPr id="7" name="Title 1">
            <a:extLst>
              <a:ext uri="{FF2B5EF4-FFF2-40B4-BE49-F238E27FC236}">
                <a16:creationId xmlns:a16="http://schemas.microsoft.com/office/drawing/2014/main" id="{ADDA48D3-125D-483A-8021-12C91FB0CBB0}"/>
              </a:ext>
            </a:extLst>
          </p:cNvPr>
          <p:cNvSpPr txBox="1">
            <a:spLocks/>
          </p:cNvSpPr>
          <p:nvPr/>
        </p:nvSpPr>
        <p:spPr>
          <a:xfrm>
            <a:off x="8254917" y="0"/>
            <a:ext cx="3869631" cy="11104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b="1">
                <a:solidFill>
                  <a:srgbClr val="7030A0"/>
                </a:solidFill>
              </a:rPr>
              <a:t>جمعیت - نمونه</a:t>
            </a:r>
            <a:endParaRPr lang="en-US" b="1" dirty="0"/>
          </a:p>
        </p:txBody>
      </p:sp>
      <p:sp>
        <p:nvSpPr>
          <p:cNvPr id="5" name="Oval 4">
            <a:extLst>
              <a:ext uri="{FF2B5EF4-FFF2-40B4-BE49-F238E27FC236}">
                <a16:creationId xmlns:a16="http://schemas.microsoft.com/office/drawing/2014/main" id="{BE44E773-0B43-4F90-AD67-EAAC09E8C3B7}"/>
              </a:ext>
            </a:extLst>
          </p:cNvPr>
          <p:cNvSpPr/>
          <p:nvPr/>
        </p:nvSpPr>
        <p:spPr>
          <a:xfrm rot="12370399">
            <a:off x="1673604" y="8055357"/>
            <a:ext cx="6096000" cy="3503758"/>
          </a:xfrm>
          <a:custGeom>
            <a:avLst/>
            <a:gdLst>
              <a:gd name="connsiteX0" fmla="*/ 0 w 6096000"/>
              <a:gd name="connsiteY0" fmla="*/ 1751879 h 3503758"/>
              <a:gd name="connsiteX1" fmla="*/ 3048000 w 6096000"/>
              <a:gd name="connsiteY1" fmla="*/ 0 h 3503758"/>
              <a:gd name="connsiteX2" fmla="*/ 6096000 w 6096000"/>
              <a:gd name="connsiteY2" fmla="*/ 1751879 h 3503758"/>
              <a:gd name="connsiteX3" fmla="*/ 3048000 w 6096000"/>
              <a:gd name="connsiteY3" fmla="*/ 3503758 h 3503758"/>
              <a:gd name="connsiteX4" fmla="*/ 0 w 6096000"/>
              <a:gd name="connsiteY4" fmla="*/ 1751879 h 35037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3503758" extrusionOk="0">
                <a:moveTo>
                  <a:pt x="0" y="1751879"/>
                </a:moveTo>
                <a:cubicBezTo>
                  <a:pt x="-80950" y="626854"/>
                  <a:pt x="1154684" y="224737"/>
                  <a:pt x="3048000" y="0"/>
                </a:cubicBezTo>
                <a:cubicBezTo>
                  <a:pt x="4783400" y="31327"/>
                  <a:pt x="6041066" y="680086"/>
                  <a:pt x="6096000" y="1751879"/>
                </a:cubicBezTo>
                <a:cubicBezTo>
                  <a:pt x="5727702" y="2642029"/>
                  <a:pt x="4740423" y="3431194"/>
                  <a:pt x="3048000" y="3503758"/>
                </a:cubicBezTo>
                <a:cubicBezTo>
                  <a:pt x="1218612" y="3302487"/>
                  <a:pt x="168200" y="2489136"/>
                  <a:pt x="0" y="1751879"/>
                </a:cubicBezTo>
                <a:close/>
              </a:path>
            </a:pathLst>
          </a:custGeom>
          <a:noFill/>
          <a:ln w="76200">
            <a:solidFill>
              <a:srgbClr val="FFC000"/>
            </a:solidFill>
            <a:extLst>
              <a:ext uri="{C807C97D-BFC1-408E-A445-0C87EB9F89A2}">
                <ask:lineSketchStyleProps xmlns:ask="http://schemas.microsoft.com/office/drawing/2018/sketchyshapes" sd="4172447036">
                  <a:prstGeom prst="ellipse">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6775316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003925" y="2362200"/>
            <a:ext cx="184150" cy="1200150"/>
          </a:xfrm>
          <a:prstGeom prst="rect">
            <a:avLst/>
          </a:prstGeom>
          <a:noFill/>
          <a:ln w="9525">
            <a:noFill/>
            <a:miter lim="800000"/>
            <a:headEnd/>
            <a:tailEnd/>
          </a:ln>
        </p:spPr>
        <p:txBody>
          <a:bodyPr wrap="none">
            <a:spAutoFit/>
          </a:bodyPr>
          <a:lstStyle/>
          <a:p>
            <a:pPr algn="ctr" rtl="1"/>
            <a:endParaRPr lang="en-US" sz="7200" b="1">
              <a:solidFill>
                <a:srgbClr val="00B050"/>
              </a:solidFill>
            </a:endParaRPr>
          </a:p>
        </p:txBody>
      </p:sp>
      <p:sp>
        <p:nvSpPr>
          <p:cNvPr id="11" name="Down Arrow 10"/>
          <p:cNvSpPr/>
          <p:nvPr/>
        </p:nvSpPr>
        <p:spPr>
          <a:xfrm>
            <a:off x="4800600" y="990600"/>
            <a:ext cx="914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0" y="1371600"/>
            <a:ext cx="4572000" cy="685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solidFill>
              </a:rPr>
              <a:t>شناسایی تهدیدها</a:t>
            </a:r>
            <a:endParaRPr lang="en-US" sz="2800" dirty="0">
              <a:solidFill>
                <a:schemeClr val="tx1"/>
              </a:solidFill>
            </a:endParaRPr>
          </a:p>
        </p:txBody>
      </p:sp>
      <p:sp>
        <p:nvSpPr>
          <p:cNvPr id="15" name="Rectangle 14"/>
          <p:cNvSpPr/>
          <p:nvPr/>
        </p:nvSpPr>
        <p:spPr>
          <a:xfrm>
            <a:off x="3048000" y="2438400"/>
            <a:ext cx="4495800" cy="685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solidFill>
              </a:rPr>
              <a:t>سدکردن راه خطرات</a:t>
            </a:r>
            <a:endParaRPr lang="en-US" sz="2800" dirty="0">
              <a:solidFill>
                <a:schemeClr val="tx1"/>
              </a:solidFill>
            </a:endParaRPr>
          </a:p>
        </p:txBody>
      </p:sp>
      <p:sp>
        <p:nvSpPr>
          <p:cNvPr id="16" name="Double Wave 15"/>
          <p:cNvSpPr/>
          <p:nvPr/>
        </p:nvSpPr>
        <p:spPr>
          <a:xfrm>
            <a:off x="3048000" y="304800"/>
            <a:ext cx="4572000" cy="685800"/>
          </a:xfrm>
          <a:prstGeom prst="doubleWave">
            <a:avLst/>
          </a:prstGeom>
          <a:solidFill>
            <a:srgbClr val="D4E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b="1" dirty="0">
                <a:solidFill>
                  <a:srgbClr val="FF0000"/>
                </a:solidFill>
              </a:rPr>
              <a:t>حفظ اجرای خوب</a:t>
            </a:r>
            <a:endParaRPr lang="en-US" sz="3600" b="1" dirty="0">
              <a:solidFill>
                <a:srgbClr val="FF0000"/>
              </a:solidFill>
            </a:endParaRPr>
          </a:p>
        </p:txBody>
      </p:sp>
      <p:sp>
        <p:nvSpPr>
          <p:cNvPr id="18" name="Down Arrow 17"/>
          <p:cNvSpPr/>
          <p:nvPr/>
        </p:nvSpPr>
        <p:spPr>
          <a:xfrm>
            <a:off x="4876800" y="2057400"/>
            <a:ext cx="914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4876800" y="3124200"/>
            <a:ext cx="914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161529" y="3577052"/>
            <a:ext cx="2514600" cy="13716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400" b="1" dirty="0">
                <a:solidFill>
                  <a:srgbClr val="FF0000"/>
                </a:solidFill>
              </a:rPr>
              <a:t>احتمال خطر = صفر</a:t>
            </a:r>
            <a:endParaRPr lang="fa-IR" sz="2400" dirty="0">
              <a:solidFill>
                <a:schemeClr val="tx1"/>
              </a:solidFill>
            </a:endParaRPr>
          </a:p>
          <a:p>
            <a:pPr algn="ctr"/>
            <a:r>
              <a:rPr lang="fa-IR" sz="2400" dirty="0">
                <a:solidFill>
                  <a:schemeClr val="tx1"/>
                </a:solidFill>
              </a:rPr>
              <a:t>قطعا کار اینجوری پیش می‌ره</a:t>
            </a:r>
            <a:endParaRPr lang="en-US" sz="2400" dirty="0">
              <a:solidFill>
                <a:schemeClr val="tx1"/>
              </a:solidFill>
            </a:endParaRPr>
          </a:p>
        </p:txBody>
      </p:sp>
      <p:sp>
        <p:nvSpPr>
          <p:cNvPr id="23" name="Diamond 22"/>
          <p:cNvSpPr/>
          <p:nvPr/>
        </p:nvSpPr>
        <p:spPr>
          <a:xfrm>
            <a:off x="3429000" y="3581400"/>
            <a:ext cx="3886200" cy="1219200"/>
          </a:xfrm>
          <a:prstGeom prst="diamond">
            <a:avLst/>
          </a:prstGeom>
          <a:solidFill>
            <a:srgbClr val="4FFF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schemeClr val="tx1"/>
                </a:solidFill>
              </a:rPr>
              <a:t>تصمیم‌گیری</a:t>
            </a:r>
            <a:endParaRPr lang="en-US" sz="2000" dirty="0"/>
          </a:p>
        </p:txBody>
      </p:sp>
      <p:sp>
        <p:nvSpPr>
          <p:cNvPr id="27" name="Right Arrow 26"/>
          <p:cNvSpPr/>
          <p:nvPr/>
        </p:nvSpPr>
        <p:spPr>
          <a:xfrm rot="13614739" flipH="1" flipV="1">
            <a:off x="7637660" y="4625692"/>
            <a:ext cx="886318" cy="1090911"/>
          </a:xfrm>
          <a:prstGeom prst="rightArrow">
            <a:avLst>
              <a:gd name="adj1" fmla="val 50000"/>
              <a:gd name="adj2" fmla="val 455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8206722" y="5181600"/>
            <a:ext cx="2362200" cy="1524000"/>
          </a:xfrm>
          <a:prstGeom prst="ellipse">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b="1" dirty="0">
                <a:solidFill>
                  <a:srgbClr val="7030A0"/>
                </a:solidFill>
              </a:rPr>
              <a:t>آسودگی  خیال 100%!</a:t>
            </a:r>
            <a:endParaRPr lang="en-US" sz="3200" b="1" dirty="0">
              <a:solidFill>
                <a:srgbClr val="7030A0"/>
              </a:solidFill>
            </a:endParaRPr>
          </a:p>
        </p:txBody>
      </p:sp>
    </p:spTree>
    <p:extLst>
      <p:ext uri="{BB962C8B-B14F-4D97-AF65-F5344CB8AC3E}">
        <p14:creationId xmlns:p14="http://schemas.microsoft.com/office/powerpoint/2010/main" val="1747404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randombar(horizontal)">
                                      <p:cBhvr>
                                        <p:cTn id="15" dur="500"/>
                                        <p:tgtEl>
                                          <p:spTgt spid="18"/>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randombar(horizont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randombar(horizontal)">
                                      <p:cBhvr>
                                        <p:cTn id="23" dur="500"/>
                                        <p:tgtEl>
                                          <p:spTgt spid="22"/>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randombar(horizontal)">
                                      <p:cBhvr>
                                        <p:cTn id="26" dur="500"/>
                                        <p:tgtEl>
                                          <p:spTgt spid="23"/>
                                        </p:tgtEl>
                                      </p:cBhvr>
                                    </p:animEffect>
                                  </p:childTnLst>
                                </p:cTn>
                              </p:par>
                            </p:childTnLst>
                          </p:cTn>
                        </p:par>
                        <p:par>
                          <p:cTn id="27" fill="hold">
                            <p:stCondLst>
                              <p:cond delay="500"/>
                            </p:stCondLst>
                            <p:childTnLst>
                              <p:par>
                                <p:cTn id="28" presetID="14" presetClass="entr" presetSubtype="10" fill="hold" grpId="0" nodeType="afterEffect">
                                  <p:stCondLst>
                                    <p:cond delay="2000"/>
                                  </p:stCondLst>
                                  <p:childTnLst>
                                    <p:set>
                                      <p:cBhvr>
                                        <p:cTn id="29" dur="1" fill="hold">
                                          <p:stCondLst>
                                            <p:cond delay="0"/>
                                          </p:stCondLst>
                                        </p:cTn>
                                        <p:tgtEl>
                                          <p:spTgt spid="26"/>
                                        </p:tgtEl>
                                        <p:attrNameLst>
                                          <p:attrName>style.visibility</p:attrName>
                                        </p:attrNameLst>
                                      </p:cBhvr>
                                      <p:to>
                                        <p:strVal val="visible"/>
                                      </p:to>
                                    </p:set>
                                    <p:animEffect transition="in" filter="randombar(horizontal)">
                                      <p:cBhvr>
                                        <p:cTn id="30" dur="500"/>
                                        <p:tgtEl>
                                          <p:spTgt spid="26"/>
                                        </p:tgtEl>
                                      </p:cBhvr>
                                    </p:animEffect>
                                  </p:childTnLst>
                                </p:cTn>
                              </p:par>
                            </p:childTnLst>
                          </p:cTn>
                        </p:par>
                        <p:par>
                          <p:cTn id="31" fill="hold">
                            <p:stCondLst>
                              <p:cond delay="3000"/>
                            </p:stCondLst>
                            <p:childTnLst>
                              <p:par>
                                <p:cTn id="32" presetID="14" presetClass="entr" presetSubtype="10" fill="hold" grpId="0" nodeType="afterEffect">
                                  <p:stCondLst>
                                    <p:cond delay="3000"/>
                                  </p:stCondLst>
                                  <p:childTnLst>
                                    <p:set>
                                      <p:cBhvr>
                                        <p:cTn id="33" dur="1" fill="hold">
                                          <p:stCondLst>
                                            <p:cond delay="0"/>
                                          </p:stCondLst>
                                        </p:cTn>
                                        <p:tgtEl>
                                          <p:spTgt spid="27"/>
                                        </p:tgtEl>
                                        <p:attrNameLst>
                                          <p:attrName>style.visibility</p:attrName>
                                        </p:attrNameLst>
                                      </p:cBhvr>
                                      <p:to>
                                        <p:strVal val="visible"/>
                                      </p:to>
                                    </p:set>
                                    <p:animEffect transition="in" filter="randombar(horizontal)">
                                      <p:cBhvr>
                                        <p:cTn id="34" dur="500"/>
                                        <p:tgtEl>
                                          <p:spTgt spid="27"/>
                                        </p:tgtEl>
                                      </p:cBhvr>
                                    </p:animEffect>
                                  </p:childTnLst>
                                </p:cTn>
                              </p:par>
                              <p:par>
                                <p:cTn id="35" presetID="21" presetClass="entr" presetSubtype="8" fill="hold" grpId="0" nodeType="withEffect">
                                  <p:stCondLst>
                                    <p:cond delay="3000"/>
                                  </p:stCondLst>
                                  <p:childTnLst>
                                    <p:set>
                                      <p:cBhvr>
                                        <p:cTn id="36" dur="1" fill="hold">
                                          <p:stCondLst>
                                            <p:cond delay="0"/>
                                          </p:stCondLst>
                                        </p:cTn>
                                        <p:tgtEl>
                                          <p:spTgt spid="28"/>
                                        </p:tgtEl>
                                        <p:attrNameLst>
                                          <p:attrName>style.visibility</p:attrName>
                                        </p:attrNameLst>
                                      </p:cBhvr>
                                      <p:to>
                                        <p:strVal val="visible"/>
                                      </p:to>
                                    </p:set>
                                    <p:animEffect transition="in" filter="wheel(8)">
                                      <p:cBhvr>
                                        <p:cTn id="37"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5" grpId="0" animBg="1"/>
      <p:bldP spid="18" grpId="0" animBg="1"/>
      <p:bldP spid="22" grpId="0" animBg="1"/>
      <p:bldP spid="26" grpId="0" animBg="1"/>
      <p:bldP spid="23" grpId="0" animBg="1"/>
      <p:bldP spid="27" grpId="0" animBg="1"/>
      <p:bldP spid="2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D06C03-1130-4391-856D-656BE318CF27}"/>
              </a:ext>
            </a:extLst>
          </p:cNvPr>
          <p:cNvSpPr>
            <a:spLocks noGrp="1"/>
          </p:cNvSpPr>
          <p:nvPr>
            <p:ph type="sldNum" sz="quarter" idx="12"/>
          </p:nvPr>
        </p:nvSpPr>
        <p:spPr/>
        <p:txBody>
          <a:bodyPr/>
          <a:lstStyle/>
          <a:p>
            <a:fld id="{6FAF22BB-B8CB-43B2-9A75-2AB6527143BB}" type="slidenum">
              <a:rPr lang="en-US" smtClean="0"/>
              <a:pPr/>
              <a:t>50</a:t>
            </a:fld>
            <a:endParaRPr lang="en-US"/>
          </a:p>
        </p:txBody>
      </p:sp>
      <p:pic>
        <p:nvPicPr>
          <p:cNvPr id="4" name="Content Placeholder 4">
            <a:extLst>
              <a:ext uri="{FF2B5EF4-FFF2-40B4-BE49-F238E27FC236}">
                <a16:creationId xmlns:a16="http://schemas.microsoft.com/office/drawing/2014/main" id="{99B5EE73-67CC-40D1-9740-6E0B10A8A4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13933"/>
            <a:ext cx="12192000" cy="8132065"/>
          </a:xfrm>
          <a:prstGeom prst="rect">
            <a:avLst/>
          </a:prstGeom>
        </p:spPr>
      </p:pic>
      <p:sp>
        <p:nvSpPr>
          <p:cNvPr id="7" name="Title 1">
            <a:extLst>
              <a:ext uri="{FF2B5EF4-FFF2-40B4-BE49-F238E27FC236}">
                <a16:creationId xmlns:a16="http://schemas.microsoft.com/office/drawing/2014/main" id="{ADDA48D3-125D-483A-8021-12C91FB0CBB0}"/>
              </a:ext>
            </a:extLst>
          </p:cNvPr>
          <p:cNvSpPr txBox="1">
            <a:spLocks/>
          </p:cNvSpPr>
          <p:nvPr/>
        </p:nvSpPr>
        <p:spPr>
          <a:xfrm>
            <a:off x="8254917" y="0"/>
            <a:ext cx="3869631" cy="111048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rtl="1"/>
            <a:r>
              <a:rPr lang="fa-IR" b="1">
                <a:solidFill>
                  <a:srgbClr val="7030A0"/>
                </a:solidFill>
              </a:rPr>
              <a:t>جمعیت - نمونه</a:t>
            </a:r>
            <a:endParaRPr lang="en-US" b="1" dirty="0"/>
          </a:p>
        </p:txBody>
      </p:sp>
    </p:spTree>
    <p:extLst>
      <p:ext uri="{BB962C8B-B14F-4D97-AF65-F5344CB8AC3E}">
        <p14:creationId xmlns:p14="http://schemas.microsoft.com/office/powerpoint/2010/main" val="1283096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4917" y="0"/>
            <a:ext cx="3869631" cy="1110484"/>
          </a:xfrm>
        </p:spPr>
        <p:txBody>
          <a:bodyPr/>
          <a:lstStyle/>
          <a:p>
            <a:pPr algn="r" rtl="1"/>
            <a:r>
              <a:rPr lang="fa-IR" b="1" dirty="0">
                <a:solidFill>
                  <a:srgbClr val="7030A0"/>
                </a:solidFill>
              </a:rPr>
              <a:t>جمعیت - نمونه</a:t>
            </a:r>
            <a:endParaRPr lang="en-US" b="1"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747" y="786063"/>
            <a:ext cx="9103353" cy="6071937"/>
          </a:xfrm>
        </p:spPr>
      </p:pic>
      <p:sp>
        <p:nvSpPr>
          <p:cNvPr id="4" name="Slide Number Placeholder 3"/>
          <p:cNvSpPr>
            <a:spLocks noGrp="1"/>
          </p:cNvSpPr>
          <p:nvPr>
            <p:ph type="sldNum" sz="quarter" idx="12"/>
          </p:nvPr>
        </p:nvSpPr>
        <p:spPr/>
        <p:txBody>
          <a:bodyPr/>
          <a:lstStyle/>
          <a:p>
            <a:fld id="{6FAF22BB-B8CB-43B2-9A75-2AB6527143BB}" type="slidenum">
              <a:rPr lang="en-US" smtClean="0"/>
              <a:pPr/>
              <a:t>51</a:t>
            </a:fld>
            <a:endParaRPr lang="en-US" dirty="0"/>
          </a:p>
        </p:txBody>
      </p:sp>
      <p:pic>
        <p:nvPicPr>
          <p:cNvPr id="10" name="Picture 9"/>
          <p:cNvPicPr>
            <a:picLocks noChangeAspect="1"/>
          </p:cNvPicPr>
          <p:nvPr/>
        </p:nvPicPr>
        <p:blipFill>
          <a:blip r:embed="rId3">
            <a:biLevel thresh="75000"/>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3556013" y="2824610"/>
            <a:ext cx="2089545" cy="1396478"/>
          </a:xfrm>
          <a:prstGeom prst="rect">
            <a:avLst/>
          </a:prstGeom>
          <a:solidFill>
            <a:schemeClr val="bg1">
              <a:alpha val="69000"/>
            </a:schemeClr>
          </a:solidFill>
        </p:spPr>
      </p:pic>
      <p:sp>
        <p:nvSpPr>
          <p:cNvPr id="11" name="Slide Number Placeholder 3"/>
          <p:cNvSpPr txBox="1">
            <a:spLocks/>
          </p:cNvSpPr>
          <p:nvPr/>
        </p:nvSpPr>
        <p:spPr>
          <a:xfrm>
            <a:off x="15398672" y="710047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AF22BB-B8CB-43B2-9A75-2AB6527143BB}" type="slidenum">
              <a:rPr lang="en-US" smtClean="0"/>
              <a:pPr/>
              <a:t>51</a:t>
            </a:fld>
            <a:endParaRPr lang="en-US"/>
          </a:p>
        </p:txBody>
      </p:sp>
      <p:pic>
        <p:nvPicPr>
          <p:cNvPr id="12" name="Picture 11"/>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03632" y="4815278"/>
            <a:ext cx="685800" cy="685800"/>
          </a:xfrm>
          <a:prstGeom prst="rect">
            <a:avLst/>
          </a:prstGeom>
        </p:spPr>
      </p:pic>
      <p:pic>
        <p:nvPicPr>
          <p:cNvPr id="13" name="Picture 1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65837" y="5073904"/>
            <a:ext cx="548640" cy="548640"/>
          </a:xfrm>
          <a:prstGeom prst="rect">
            <a:avLst/>
          </a:prstGeom>
        </p:spPr>
      </p:pic>
      <p:pic>
        <p:nvPicPr>
          <p:cNvPr id="14"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52111" y="4511192"/>
            <a:ext cx="499068" cy="499068"/>
          </a:xfrm>
          <a:prstGeom prst="rect">
            <a:avLst/>
          </a:prstGeom>
        </p:spPr>
      </p:pic>
      <p:pic>
        <p:nvPicPr>
          <p:cNvPr id="15" name="Picture 14"/>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25933" y="5060168"/>
            <a:ext cx="405948" cy="405948"/>
          </a:xfrm>
          <a:prstGeom prst="rect">
            <a:avLst/>
          </a:prstGeom>
        </p:spPr>
      </p:pic>
      <p:pic>
        <p:nvPicPr>
          <p:cNvPr id="16" name="Picture 15"/>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91490" y="5005413"/>
            <a:ext cx="457200" cy="457200"/>
          </a:xfrm>
          <a:prstGeom prst="rect">
            <a:avLst/>
          </a:prstGeom>
        </p:spPr>
      </p:pic>
      <p:pic>
        <p:nvPicPr>
          <p:cNvPr id="17" name="Picture 16"/>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77914" y="4445262"/>
            <a:ext cx="457200" cy="457200"/>
          </a:xfrm>
          <a:prstGeom prst="rect">
            <a:avLst/>
          </a:prstGeom>
        </p:spPr>
      </p:pic>
      <p:pic>
        <p:nvPicPr>
          <p:cNvPr id="18" name="Picture 1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039963" y="5440807"/>
            <a:ext cx="548640" cy="548640"/>
          </a:xfrm>
          <a:prstGeom prst="rect">
            <a:avLst/>
          </a:prstGeom>
        </p:spPr>
      </p:pic>
      <p:pic>
        <p:nvPicPr>
          <p:cNvPr id="19" name="Picture 1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36427" y="5349259"/>
            <a:ext cx="499068" cy="499068"/>
          </a:xfrm>
          <a:prstGeom prst="rect">
            <a:avLst/>
          </a:prstGeom>
        </p:spPr>
      </p:pic>
      <p:pic>
        <p:nvPicPr>
          <p:cNvPr id="20"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8546" y="4857194"/>
            <a:ext cx="405948" cy="405948"/>
          </a:xfrm>
          <a:prstGeom prst="rect">
            <a:avLst/>
          </a:prstGeom>
        </p:spPr>
      </p:pic>
      <p:pic>
        <p:nvPicPr>
          <p:cNvPr id="21" name="Picture 20"/>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42509" y="5248362"/>
            <a:ext cx="548640" cy="548640"/>
          </a:xfrm>
          <a:prstGeom prst="rect">
            <a:avLst/>
          </a:prstGeom>
        </p:spPr>
      </p:pic>
      <p:pic>
        <p:nvPicPr>
          <p:cNvPr id="22" name="Picture 2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9206" y="4307586"/>
            <a:ext cx="499068" cy="499068"/>
          </a:xfrm>
          <a:prstGeom prst="rect">
            <a:avLst/>
          </a:prstGeom>
        </p:spPr>
      </p:pic>
      <p:pic>
        <p:nvPicPr>
          <p:cNvPr id="23" name="Picture 2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86759" y="4584328"/>
            <a:ext cx="405948" cy="405948"/>
          </a:xfrm>
          <a:prstGeom prst="rect">
            <a:avLst/>
          </a:prstGeom>
        </p:spPr>
      </p:pic>
      <p:pic>
        <p:nvPicPr>
          <p:cNvPr id="24" name="Picture 23"/>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04331" y="5618516"/>
            <a:ext cx="405948" cy="405948"/>
          </a:xfrm>
          <a:prstGeom prst="rect">
            <a:avLst/>
          </a:prstGeom>
        </p:spPr>
      </p:pic>
      <p:pic>
        <p:nvPicPr>
          <p:cNvPr id="25" name="Picture 2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338427" y="5466116"/>
            <a:ext cx="548640" cy="548640"/>
          </a:xfrm>
          <a:prstGeom prst="rect">
            <a:avLst/>
          </a:prstGeom>
        </p:spPr>
      </p:pic>
      <p:pic>
        <p:nvPicPr>
          <p:cNvPr id="26" name="Picture 25"/>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572145" y="5421253"/>
            <a:ext cx="499068" cy="499068"/>
          </a:xfrm>
          <a:prstGeom prst="rect">
            <a:avLst/>
          </a:prstGeom>
        </p:spPr>
      </p:pic>
      <p:pic>
        <p:nvPicPr>
          <p:cNvPr id="27" name="Picture 26"/>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430946" y="5009594"/>
            <a:ext cx="405948" cy="405948"/>
          </a:xfrm>
          <a:prstGeom prst="rect">
            <a:avLst/>
          </a:prstGeom>
        </p:spPr>
      </p:pic>
      <p:pic>
        <p:nvPicPr>
          <p:cNvPr id="28" name="Picture 27"/>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142620" y="4513178"/>
            <a:ext cx="499068" cy="499068"/>
          </a:xfrm>
          <a:prstGeom prst="rect">
            <a:avLst/>
          </a:prstGeom>
        </p:spPr>
      </p:pic>
      <p:pic>
        <p:nvPicPr>
          <p:cNvPr id="29" name="Picture 28"/>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49524" y="4842828"/>
            <a:ext cx="405948" cy="405948"/>
          </a:xfrm>
          <a:prstGeom prst="rect">
            <a:avLst/>
          </a:prstGeom>
        </p:spPr>
      </p:pic>
      <p:pic>
        <p:nvPicPr>
          <p:cNvPr id="30" name="Picture 2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273681" y="5227386"/>
            <a:ext cx="499068" cy="499068"/>
          </a:xfrm>
          <a:prstGeom prst="rect">
            <a:avLst/>
          </a:prstGeom>
        </p:spPr>
      </p:pic>
      <p:pic>
        <p:nvPicPr>
          <p:cNvPr id="31" name="Picture 30"/>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914089" y="5105400"/>
            <a:ext cx="405948" cy="405948"/>
          </a:xfrm>
          <a:prstGeom prst="rect">
            <a:avLst/>
          </a:prstGeom>
        </p:spPr>
      </p:pic>
      <p:pic>
        <p:nvPicPr>
          <p:cNvPr id="32" name="Picture 31"/>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55103" y="4704701"/>
            <a:ext cx="499068" cy="499068"/>
          </a:xfrm>
          <a:prstGeom prst="rect">
            <a:avLst/>
          </a:prstGeom>
        </p:spPr>
      </p:pic>
      <p:pic>
        <p:nvPicPr>
          <p:cNvPr id="33" name="Picture 32"/>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09937" y="4902426"/>
            <a:ext cx="405948" cy="405948"/>
          </a:xfrm>
          <a:prstGeom prst="rect">
            <a:avLst/>
          </a:prstGeom>
        </p:spPr>
      </p:pic>
      <p:pic>
        <p:nvPicPr>
          <p:cNvPr id="34" name="Picture 3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34584" y="5227853"/>
            <a:ext cx="548640" cy="548640"/>
          </a:xfrm>
          <a:prstGeom prst="rect">
            <a:avLst/>
          </a:prstGeom>
        </p:spPr>
      </p:pic>
      <p:sp>
        <p:nvSpPr>
          <p:cNvPr id="35" name="TextBox 34"/>
          <p:cNvSpPr txBox="1"/>
          <p:nvPr/>
        </p:nvSpPr>
        <p:spPr>
          <a:xfrm>
            <a:off x="1127448" y="2089820"/>
            <a:ext cx="2089545" cy="851297"/>
          </a:xfrm>
          <a:prstGeom prst="roundRect">
            <a:avLst/>
          </a:prstGeom>
          <a:solidFill>
            <a:schemeClr val="bg1">
              <a:alpha val="70000"/>
            </a:schemeClr>
          </a:solidFill>
          <a:effectLst>
            <a:softEdge rad="31750"/>
          </a:effectLst>
        </p:spPr>
        <p:txBody>
          <a:bodyPr wrap="square" rtlCol="0">
            <a:spAutoFit/>
          </a:bodyPr>
          <a:lstStyle/>
          <a:p>
            <a:pPr algn="ctr" rtl="1"/>
            <a:r>
              <a:rPr lang="fa-IR" sz="4400" b="1" dirty="0">
                <a:solidFill>
                  <a:srgbClr val="FF0000"/>
                </a:solidFill>
                <a:cs typeface="2  Bardiya" panose="00000400000000000000" pitchFamily="2" charset="-78"/>
              </a:rPr>
              <a:t>جمعیت</a:t>
            </a:r>
            <a:endParaRPr lang="en-US" sz="4400" b="1" dirty="0">
              <a:solidFill>
                <a:srgbClr val="FF0000"/>
              </a:solidFill>
              <a:cs typeface="2  Bardiya" panose="00000400000000000000" pitchFamily="2" charset="-78"/>
            </a:endParaRPr>
          </a:p>
        </p:txBody>
      </p:sp>
      <p:sp>
        <p:nvSpPr>
          <p:cNvPr id="36" name="TextBox 35"/>
          <p:cNvSpPr txBox="1"/>
          <p:nvPr/>
        </p:nvSpPr>
        <p:spPr>
          <a:xfrm>
            <a:off x="9526111" y="5917028"/>
            <a:ext cx="1605592" cy="769441"/>
          </a:xfrm>
          <a:prstGeom prst="rect">
            <a:avLst/>
          </a:prstGeom>
          <a:noFill/>
        </p:spPr>
        <p:txBody>
          <a:bodyPr wrap="square" rtlCol="0">
            <a:spAutoFit/>
          </a:bodyPr>
          <a:lstStyle/>
          <a:p>
            <a:pPr algn="ctr" rtl="1"/>
            <a:r>
              <a:rPr lang="fa-IR" sz="4400" b="1" dirty="0">
                <a:solidFill>
                  <a:srgbClr val="FF0000"/>
                </a:solidFill>
                <a:cs typeface="2  Bardiya" panose="00000400000000000000" pitchFamily="2" charset="-78"/>
              </a:rPr>
              <a:t>نمونه</a:t>
            </a:r>
            <a:endParaRPr lang="en-US" sz="4400" b="1" dirty="0">
              <a:solidFill>
                <a:srgbClr val="FF0000"/>
              </a:solidFill>
              <a:cs typeface="2  Bardiya" panose="00000400000000000000" pitchFamily="2" charset="-78"/>
            </a:endParaRPr>
          </a:p>
        </p:txBody>
      </p:sp>
      <p:pic>
        <p:nvPicPr>
          <p:cNvPr id="37" name="Picture 36"/>
          <p:cNvPicPr>
            <a:picLocks noChangeAspect="1"/>
          </p:cNvPicPr>
          <p:nvPr/>
        </p:nvPicPr>
        <p:blipFill rotWithShape="1">
          <a:blip r:embed="rId10">
            <a:clrChange>
              <a:clrFrom>
                <a:srgbClr val="F7F7F7"/>
              </a:clrFrom>
              <a:clrTo>
                <a:srgbClr val="F7F7F7">
                  <a:alpha val="0"/>
                </a:srgbClr>
              </a:clrTo>
            </a:clrChange>
            <a:biLevel thresh="75000"/>
            <a:extLst>
              <a:ext uri="{BEBA8EAE-BF5A-486C-A8C5-ECC9F3942E4B}">
                <a14:imgProps xmlns:a14="http://schemas.microsoft.com/office/drawing/2010/main">
                  <a14:imgLayer r:embed="rId11">
                    <a14:imgEffect>
                      <a14:saturation sat="400000"/>
                    </a14:imgEffect>
                  </a14:imgLayer>
                </a14:imgProps>
              </a:ext>
            </a:extLst>
          </a:blip>
          <a:srcRect b="4156"/>
          <a:stretch/>
        </p:blipFill>
        <p:spPr>
          <a:xfrm>
            <a:off x="9326604" y="3137333"/>
            <a:ext cx="2240338" cy="1196313"/>
          </a:xfrm>
          <a:prstGeom prst="rect">
            <a:avLst/>
          </a:prstGeom>
          <a:ln>
            <a:solidFill>
              <a:srgbClr val="7030A0"/>
            </a:solidFill>
          </a:ln>
        </p:spPr>
      </p:pic>
      <p:sp>
        <p:nvSpPr>
          <p:cNvPr id="38" name="Curved Up Arrow 37"/>
          <p:cNvSpPr/>
          <p:nvPr/>
        </p:nvSpPr>
        <p:spPr>
          <a:xfrm>
            <a:off x="4439816" y="5503995"/>
            <a:ext cx="5991130" cy="11254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1" name="TextBox 40"/>
          <p:cNvSpPr txBox="1"/>
          <p:nvPr/>
        </p:nvSpPr>
        <p:spPr>
          <a:xfrm>
            <a:off x="9285001" y="2483213"/>
            <a:ext cx="1977359" cy="584775"/>
          </a:xfrm>
          <a:prstGeom prst="rect">
            <a:avLst/>
          </a:prstGeom>
          <a:noFill/>
        </p:spPr>
        <p:txBody>
          <a:bodyPr wrap="square" rtlCol="0">
            <a:spAutoFit/>
          </a:bodyPr>
          <a:lstStyle/>
          <a:p>
            <a:pPr algn="ctr" rtl="1"/>
            <a:r>
              <a:rPr lang="fa-IR" sz="3200" b="1" dirty="0">
                <a:solidFill>
                  <a:srgbClr val="7030A0"/>
                </a:solidFill>
              </a:rPr>
              <a:t>برآورد</a:t>
            </a:r>
            <a:endParaRPr lang="en-US" sz="3200" b="1" dirty="0">
              <a:solidFill>
                <a:srgbClr val="7030A0"/>
              </a:solidFill>
            </a:endParaRPr>
          </a:p>
        </p:txBody>
      </p:sp>
      <p:sp>
        <p:nvSpPr>
          <p:cNvPr id="42" name="Oval 41"/>
          <p:cNvSpPr/>
          <p:nvPr/>
        </p:nvSpPr>
        <p:spPr>
          <a:xfrm>
            <a:off x="10303040" y="3879159"/>
            <a:ext cx="952500" cy="40426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A45885F-26C9-437E-9D72-05CD3265921A}"/>
              </a:ext>
            </a:extLst>
          </p:cNvPr>
          <p:cNvSpPr txBox="1"/>
          <p:nvPr/>
        </p:nvSpPr>
        <p:spPr>
          <a:xfrm>
            <a:off x="3721769" y="874542"/>
            <a:ext cx="4235564" cy="646986"/>
          </a:xfrm>
          <a:prstGeom prst="roundRect">
            <a:avLst/>
          </a:prstGeom>
          <a:solidFill>
            <a:schemeClr val="bg1"/>
          </a:solidFill>
          <a:effectLst>
            <a:softEdge rad="31750"/>
          </a:effectLst>
        </p:spPr>
        <p:txBody>
          <a:bodyPr wrap="square" rtlCol="0">
            <a:spAutoFit/>
          </a:bodyPr>
          <a:lstStyle/>
          <a:p>
            <a:pPr algn="ctr" rtl="1"/>
            <a:r>
              <a:rPr lang="fa-IR" sz="3200" b="1" dirty="0">
                <a:solidFill>
                  <a:srgbClr val="FF0000"/>
                </a:solidFill>
                <a:cs typeface="2  Bardiya" panose="00000400000000000000" pitchFamily="2" charset="-78"/>
              </a:rPr>
              <a:t>تعمیم: داوری با احتمال</a:t>
            </a:r>
            <a:endParaRPr lang="en-US" sz="3200" b="1" dirty="0">
              <a:solidFill>
                <a:srgbClr val="FF0000"/>
              </a:solidFill>
              <a:cs typeface="2  Bardiya" panose="00000400000000000000" pitchFamily="2" charset="-78"/>
            </a:endParaRPr>
          </a:p>
        </p:txBody>
      </p:sp>
      <p:sp>
        <p:nvSpPr>
          <p:cNvPr id="40" name="Curved Up Arrow 39"/>
          <p:cNvSpPr/>
          <p:nvPr/>
        </p:nvSpPr>
        <p:spPr>
          <a:xfrm rot="10800000">
            <a:off x="2734886" y="1413884"/>
            <a:ext cx="7723564" cy="1125405"/>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1148522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right)">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80">
                                          <p:stCondLst>
                                            <p:cond delay="0"/>
                                          </p:stCondLst>
                                        </p:cTn>
                                        <p:tgtEl>
                                          <p:spTgt spid="11"/>
                                        </p:tgtEl>
                                      </p:cBhvr>
                                    </p:animEffect>
                                    <p:anim calcmode="lin" valueType="num">
                                      <p:cBhvr>
                                        <p:cTn id="20"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5" dur="26">
                                          <p:stCondLst>
                                            <p:cond delay="650"/>
                                          </p:stCondLst>
                                        </p:cTn>
                                        <p:tgtEl>
                                          <p:spTgt spid="11"/>
                                        </p:tgtEl>
                                      </p:cBhvr>
                                      <p:to x="100000" y="60000"/>
                                    </p:animScale>
                                    <p:animScale>
                                      <p:cBhvr>
                                        <p:cTn id="26" dur="166" decel="50000">
                                          <p:stCondLst>
                                            <p:cond delay="676"/>
                                          </p:stCondLst>
                                        </p:cTn>
                                        <p:tgtEl>
                                          <p:spTgt spid="11"/>
                                        </p:tgtEl>
                                      </p:cBhvr>
                                      <p:to x="100000" y="100000"/>
                                    </p:animScale>
                                    <p:animScale>
                                      <p:cBhvr>
                                        <p:cTn id="27" dur="26">
                                          <p:stCondLst>
                                            <p:cond delay="1312"/>
                                          </p:stCondLst>
                                        </p:cTn>
                                        <p:tgtEl>
                                          <p:spTgt spid="11"/>
                                        </p:tgtEl>
                                      </p:cBhvr>
                                      <p:to x="100000" y="80000"/>
                                    </p:animScale>
                                    <p:animScale>
                                      <p:cBhvr>
                                        <p:cTn id="28" dur="166" decel="50000">
                                          <p:stCondLst>
                                            <p:cond delay="1338"/>
                                          </p:stCondLst>
                                        </p:cTn>
                                        <p:tgtEl>
                                          <p:spTgt spid="11"/>
                                        </p:tgtEl>
                                      </p:cBhvr>
                                      <p:to x="100000" y="100000"/>
                                    </p:animScale>
                                    <p:animScale>
                                      <p:cBhvr>
                                        <p:cTn id="29" dur="26">
                                          <p:stCondLst>
                                            <p:cond delay="1642"/>
                                          </p:stCondLst>
                                        </p:cTn>
                                        <p:tgtEl>
                                          <p:spTgt spid="11"/>
                                        </p:tgtEl>
                                      </p:cBhvr>
                                      <p:to x="100000" y="90000"/>
                                    </p:animScale>
                                    <p:animScale>
                                      <p:cBhvr>
                                        <p:cTn id="30" dur="166" decel="50000">
                                          <p:stCondLst>
                                            <p:cond delay="1668"/>
                                          </p:stCondLst>
                                        </p:cTn>
                                        <p:tgtEl>
                                          <p:spTgt spid="11"/>
                                        </p:tgtEl>
                                      </p:cBhvr>
                                      <p:to x="100000" y="100000"/>
                                    </p:animScale>
                                    <p:animScale>
                                      <p:cBhvr>
                                        <p:cTn id="31" dur="26">
                                          <p:stCondLst>
                                            <p:cond delay="1808"/>
                                          </p:stCondLst>
                                        </p:cTn>
                                        <p:tgtEl>
                                          <p:spTgt spid="11"/>
                                        </p:tgtEl>
                                      </p:cBhvr>
                                      <p:to x="100000" y="95000"/>
                                    </p:animScale>
                                    <p:animScale>
                                      <p:cBhvr>
                                        <p:cTn id="32" dur="166" decel="50000">
                                          <p:stCondLst>
                                            <p:cond delay="1834"/>
                                          </p:stCondLst>
                                        </p:cTn>
                                        <p:tgtEl>
                                          <p:spTgt spid="11"/>
                                        </p:tgtEl>
                                      </p:cBhvr>
                                      <p:to x="100000" y="100000"/>
                                    </p:animScale>
                                  </p:childTnLst>
                                </p:cTn>
                              </p:par>
                              <p:par>
                                <p:cTn id="33" presetID="26" presetClass="entr" presetSubtype="0"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80">
                                          <p:stCondLst>
                                            <p:cond delay="0"/>
                                          </p:stCondLst>
                                        </p:cTn>
                                        <p:tgtEl>
                                          <p:spTgt spid="12"/>
                                        </p:tgtEl>
                                      </p:cBhvr>
                                    </p:animEffect>
                                    <p:anim calcmode="lin" valueType="num">
                                      <p:cBhvr>
                                        <p:cTn id="36"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7"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8"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9"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0"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1" dur="26">
                                          <p:stCondLst>
                                            <p:cond delay="650"/>
                                          </p:stCondLst>
                                        </p:cTn>
                                        <p:tgtEl>
                                          <p:spTgt spid="12"/>
                                        </p:tgtEl>
                                      </p:cBhvr>
                                      <p:to x="100000" y="60000"/>
                                    </p:animScale>
                                    <p:animScale>
                                      <p:cBhvr>
                                        <p:cTn id="42" dur="166" decel="50000">
                                          <p:stCondLst>
                                            <p:cond delay="676"/>
                                          </p:stCondLst>
                                        </p:cTn>
                                        <p:tgtEl>
                                          <p:spTgt spid="12"/>
                                        </p:tgtEl>
                                      </p:cBhvr>
                                      <p:to x="100000" y="100000"/>
                                    </p:animScale>
                                    <p:animScale>
                                      <p:cBhvr>
                                        <p:cTn id="43" dur="26">
                                          <p:stCondLst>
                                            <p:cond delay="1312"/>
                                          </p:stCondLst>
                                        </p:cTn>
                                        <p:tgtEl>
                                          <p:spTgt spid="12"/>
                                        </p:tgtEl>
                                      </p:cBhvr>
                                      <p:to x="100000" y="80000"/>
                                    </p:animScale>
                                    <p:animScale>
                                      <p:cBhvr>
                                        <p:cTn id="44" dur="166" decel="50000">
                                          <p:stCondLst>
                                            <p:cond delay="1338"/>
                                          </p:stCondLst>
                                        </p:cTn>
                                        <p:tgtEl>
                                          <p:spTgt spid="12"/>
                                        </p:tgtEl>
                                      </p:cBhvr>
                                      <p:to x="100000" y="100000"/>
                                    </p:animScale>
                                    <p:animScale>
                                      <p:cBhvr>
                                        <p:cTn id="45" dur="26">
                                          <p:stCondLst>
                                            <p:cond delay="1642"/>
                                          </p:stCondLst>
                                        </p:cTn>
                                        <p:tgtEl>
                                          <p:spTgt spid="12"/>
                                        </p:tgtEl>
                                      </p:cBhvr>
                                      <p:to x="100000" y="90000"/>
                                    </p:animScale>
                                    <p:animScale>
                                      <p:cBhvr>
                                        <p:cTn id="46" dur="166" decel="50000">
                                          <p:stCondLst>
                                            <p:cond delay="1668"/>
                                          </p:stCondLst>
                                        </p:cTn>
                                        <p:tgtEl>
                                          <p:spTgt spid="12"/>
                                        </p:tgtEl>
                                      </p:cBhvr>
                                      <p:to x="100000" y="100000"/>
                                    </p:animScale>
                                    <p:animScale>
                                      <p:cBhvr>
                                        <p:cTn id="47" dur="26">
                                          <p:stCondLst>
                                            <p:cond delay="1808"/>
                                          </p:stCondLst>
                                        </p:cTn>
                                        <p:tgtEl>
                                          <p:spTgt spid="12"/>
                                        </p:tgtEl>
                                      </p:cBhvr>
                                      <p:to x="100000" y="95000"/>
                                    </p:animScale>
                                    <p:animScale>
                                      <p:cBhvr>
                                        <p:cTn id="48" dur="166" decel="50000">
                                          <p:stCondLst>
                                            <p:cond delay="1834"/>
                                          </p:stCondLst>
                                        </p:cTn>
                                        <p:tgtEl>
                                          <p:spTgt spid="12"/>
                                        </p:tgtEl>
                                      </p:cBhvr>
                                      <p:to x="100000" y="100000"/>
                                    </p:animScale>
                                  </p:childTnLst>
                                </p:cTn>
                              </p:par>
                              <p:par>
                                <p:cTn id="49" presetID="26"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80">
                                          <p:stCondLst>
                                            <p:cond delay="0"/>
                                          </p:stCondLst>
                                        </p:cTn>
                                        <p:tgtEl>
                                          <p:spTgt spid="14"/>
                                        </p:tgtEl>
                                      </p:cBhvr>
                                    </p:animEffect>
                                    <p:anim calcmode="lin" valueType="num">
                                      <p:cBhvr>
                                        <p:cTn id="52"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57" dur="26">
                                          <p:stCondLst>
                                            <p:cond delay="650"/>
                                          </p:stCondLst>
                                        </p:cTn>
                                        <p:tgtEl>
                                          <p:spTgt spid="14"/>
                                        </p:tgtEl>
                                      </p:cBhvr>
                                      <p:to x="100000" y="60000"/>
                                    </p:animScale>
                                    <p:animScale>
                                      <p:cBhvr>
                                        <p:cTn id="58" dur="166" decel="50000">
                                          <p:stCondLst>
                                            <p:cond delay="676"/>
                                          </p:stCondLst>
                                        </p:cTn>
                                        <p:tgtEl>
                                          <p:spTgt spid="14"/>
                                        </p:tgtEl>
                                      </p:cBhvr>
                                      <p:to x="100000" y="100000"/>
                                    </p:animScale>
                                    <p:animScale>
                                      <p:cBhvr>
                                        <p:cTn id="59" dur="26">
                                          <p:stCondLst>
                                            <p:cond delay="1312"/>
                                          </p:stCondLst>
                                        </p:cTn>
                                        <p:tgtEl>
                                          <p:spTgt spid="14"/>
                                        </p:tgtEl>
                                      </p:cBhvr>
                                      <p:to x="100000" y="80000"/>
                                    </p:animScale>
                                    <p:animScale>
                                      <p:cBhvr>
                                        <p:cTn id="60" dur="166" decel="50000">
                                          <p:stCondLst>
                                            <p:cond delay="1338"/>
                                          </p:stCondLst>
                                        </p:cTn>
                                        <p:tgtEl>
                                          <p:spTgt spid="14"/>
                                        </p:tgtEl>
                                      </p:cBhvr>
                                      <p:to x="100000" y="100000"/>
                                    </p:animScale>
                                    <p:animScale>
                                      <p:cBhvr>
                                        <p:cTn id="61" dur="26">
                                          <p:stCondLst>
                                            <p:cond delay="1642"/>
                                          </p:stCondLst>
                                        </p:cTn>
                                        <p:tgtEl>
                                          <p:spTgt spid="14"/>
                                        </p:tgtEl>
                                      </p:cBhvr>
                                      <p:to x="100000" y="90000"/>
                                    </p:animScale>
                                    <p:animScale>
                                      <p:cBhvr>
                                        <p:cTn id="62" dur="166" decel="50000">
                                          <p:stCondLst>
                                            <p:cond delay="1668"/>
                                          </p:stCondLst>
                                        </p:cTn>
                                        <p:tgtEl>
                                          <p:spTgt spid="14"/>
                                        </p:tgtEl>
                                      </p:cBhvr>
                                      <p:to x="100000" y="100000"/>
                                    </p:animScale>
                                    <p:animScale>
                                      <p:cBhvr>
                                        <p:cTn id="63" dur="26">
                                          <p:stCondLst>
                                            <p:cond delay="1808"/>
                                          </p:stCondLst>
                                        </p:cTn>
                                        <p:tgtEl>
                                          <p:spTgt spid="14"/>
                                        </p:tgtEl>
                                      </p:cBhvr>
                                      <p:to x="100000" y="95000"/>
                                    </p:animScale>
                                    <p:animScale>
                                      <p:cBhvr>
                                        <p:cTn id="64" dur="166" decel="50000">
                                          <p:stCondLst>
                                            <p:cond delay="1834"/>
                                          </p:stCondLst>
                                        </p:cTn>
                                        <p:tgtEl>
                                          <p:spTgt spid="14"/>
                                        </p:tgtEl>
                                      </p:cBhvr>
                                      <p:to x="100000" y="100000"/>
                                    </p:animScale>
                                  </p:childTnLst>
                                </p:cTn>
                              </p:par>
                              <p:par>
                                <p:cTn id="65" presetID="26"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down)">
                                      <p:cBhvr>
                                        <p:cTn id="67" dur="580">
                                          <p:stCondLst>
                                            <p:cond delay="0"/>
                                          </p:stCondLst>
                                        </p:cTn>
                                        <p:tgtEl>
                                          <p:spTgt spid="15"/>
                                        </p:tgtEl>
                                      </p:cBhvr>
                                    </p:animEffect>
                                    <p:anim calcmode="lin" valueType="num">
                                      <p:cBhvr>
                                        <p:cTn id="6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73" dur="26">
                                          <p:stCondLst>
                                            <p:cond delay="650"/>
                                          </p:stCondLst>
                                        </p:cTn>
                                        <p:tgtEl>
                                          <p:spTgt spid="15"/>
                                        </p:tgtEl>
                                      </p:cBhvr>
                                      <p:to x="100000" y="60000"/>
                                    </p:animScale>
                                    <p:animScale>
                                      <p:cBhvr>
                                        <p:cTn id="74" dur="166" decel="50000">
                                          <p:stCondLst>
                                            <p:cond delay="676"/>
                                          </p:stCondLst>
                                        </p:cTn>
                                        <p:tgtEl>
                                          <p:spTgt spid="15"/>
                                        </p:tgtEl>
                                      </p:cBhvr>
                                      <p:to x="100000" y="100000"/>
                                    </p:animScale>
                                    <p:animScale>
                                      <p:cBhvr>
                                        <p:cTn id="75" dur="26">
                                          <p:stCondLst>
                                            <p:cond delay="1312"/>
                                          </p:stCondLst>
                                        </p:cTn>
                                        <p:tgtEl>
                                          <p:spTgt spid="15"/>
                                        </p:tgtEl>
                                      </p:cBhvr>
                                      <p:to x="100000" y="80000"/>
                                    </p:animScale>
                                    <p:animScale>
                                      <p:cBhvr>
                                        <p:cTn id="76" dur="166" decel="50000">
                                          <p:stCondLst>
                                            <p:cond delay="1338"/>
                                          </p:stCondLst>
                                        </p:cTn>
                                        <p:tgtEl>
                                          <p:spTgt spid="15"/>
                                        </p:tgtEl>
                                      </p:cBhvr>
                                      <p:to x="100000" y="100000"/>
                                    </p:animScale>
                                    <p:animScale>
                                      <p:cBhvr>
                                        <p:cTn id="77" dur="26">
                                          <p:stCondLst>
                                            <p:cond delay="1642"/>
                                          </p:stCondLst>
                                        </p:cTn>
                                        <p:tgtEl>
                                          <p:spTgt spid="15"/>
                                        </p:tgtEl>
                                      </p:cBhvr>
                                      <p:to x="100000" y="90000"/>
                                    </p:animScale>
                                    <p:animScale>
                                      <p:cBhvr>
                                        <p:cTn id="78" dur="166" decel="50000">
                                          <p:stCondLst>
                                            <p:cond delay="1668"/>
                                          </p:stCondLst>
                                        </p:cTn>
                                        <p:tgtEl>
                                          <p:spTgt spid="15"/>
                                        </p:tgtEl>
                                      </p:cBhvr>
                                      <p:to x="100000" y="100000"/>
                                    </p:animScale>
                                    <p:animScale>
                                      <p:cBhvr>
                                        <p:cTn id="79" dur="26">
                                          <p:stCondLst>
                                            <p:cond delay="1808"/>
                                          </p:stCondLst>
                                        </p:cTn>
                                        <p:tgtEl>
                                          <p:spTgt spid="15"/>
                                        </p:tgtEl>
                                      </p:cBhvr>
                                      <p:to x="100000" y="95000"/>
                                    </p:animScale>
                                    <p:animScale>
                                      <p:cBhvr>
                                        <p:cTn id="80" dur="166" decel="50000">
                                          <p:stCondLst>
                                            <p:cond delay="1834"/>
                                          </p:stCondLst>
                                        </p:cTn>
                                        <p:tgtEl>
                                          <p:spTgt spid="15"/>
                                        </p:tgtEl>
                                      </p:cBhvr>
                                      <p:to x="100000" y="100000"/>
                                    </p:animScale>
                                  </p:childTnLst>
                                </p:cTn>
                              </p:par>
                              <p:par>
                                <p:cTn id="81" presetID="26" presetClass="entr" presetSubtype="0" fill="hold" nodeType="with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80">
                                          <p:stCondLst>
                                            <p:cond delay="0"/>
                                          </p:stCondLst>
                                        </p:cTn>
                                        <p:tgtEl>
                                          <p:spTgt spid="16"/>
                                        </p:tgtEl>
                                      </p:cBhvr>
                                    </p:animEffect>
                                    <p:anim calcmode="lin" valueType="num">
                                      <p:cBhvr>
                                        <p:cTn id="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tgtEl>
                                      </p:cBhvr>
                                      <p:to x="100000" y="60000"/>
                                    </p:animScale>
                                    <p:animScale>
                                      <p:cBhvr>
                                        <p:cTn id="90" dur="166" decel="50000">
                                          <p:stCondLst>
                                            <p:cond delay="676"/>
                                          </p:stCondLst>
                                        </p:cTn>
                                        <p:tgtEl>
                                          <p:spTgt spid="16"/>
                                        </p:tgtEl>
                                      </p:cBhvr>
                                      <p:to x="100000" y="100000"/>
                                    </p:animScale>
                                    <p:animScale>
                                      <p:cBhvr>
                                        <p:cTn id="91" dur="26">
                                          <p:stCondLst>
                                            <p:cond delay="1312"/>
                                          </p:stCondLst>
                                        </p:cTn>
                                        <p:tgtEl>
                                          <p:spTgt spid="16"/>
                                        </p:tgtEl>
                                      </p:cBhvr>
                                      <p:to x="100000" y="80000"/>
                                    </p:animScale>
                                    <p:animScale>
                                      <p:cBhvr>
                                        <p:cTn id="92" dur="166" decel="50000">
                                          <p:stCondLst>
                                            <p:cond delay="1338"/>
                                          </p:stCondLst>
                                        </p:cTn>
                                        <p:tgtEl>
                                          <p:spTgt spid="16"/>
                                        </p:tgtEl>
                                      </p:cBhvr>
                                      <p:to x="100000" y="100000"/>
                                    </p:animScale>
                                    <p:animScale>
                                      <p:cBhvr>
                                        <p:cTn id="93" dur="26">
                                          <p:stCondLst>
                                            <p:cond delay="1642"/>
                                          </p:stCondLst>
                                        </p:cTn>
                                        <p:tgtEl>
                                          <p:spTgt spid="16"/>
                                        </p:tgtEl>
                                      </p:cBhvr>
                                      <p:to x="100000" y="90000"/>
                                    </p:animScale>
                                    <p:animScale>
                                      <p:cBhvr>
                                        <p:cTn id="94" dur="166" decel="50000">
                                          <p:stCondLst>
                                            <p:cond delay="1668"/>
                                          </p:stCondLst>
                                        </p:cTn>
                                        <p:tgtEl>
                                          <p:spTgt spid="16"/>
                                        </p:tgtEl>
                                      </p:cBhvr>
                                      <p:to x="100000" y="100000"/>
                                    </p:animScale>
                                    <p:animScale>
                                      <p:cBhvr>
                                        <p:cTn id="95" dur="26">
                                          <p:stCondLst>
                                            <p:cond delay="1808"/>
                                          </p:stCondLst>
                                        </p:cTn>
                                        <p:tgtEl>
                                          <p:spTgt spid="16"/>
                                        </p:tgtEl>
                                      </p:cBhvr>
                                      <p:to x="100000" y="95000"/>
                                    </p:animScale>
                                    <p:animScale>
                                      <p:cBhvr>
                                        <p:cTn id="96" dur="166" decel="50000">
                                          <p:stCondLst>
                                            <p:cond delay="1834"/>
                                          </p:stCondLst>
                                        </p:cTn>
                                        <p:tgtEl>
                                          <p:spTgt spid="16"/>
                                        </p:tgtEl>
                                      </p:cBhvr>
                                      <p:to x="100000" y="100000"/>
                                    </p:animScale>
                                  </p:childTnLst>
                                </p:cTn>
                              </p:par>
                              <p:par>
                                <p:cTn id="97" presetID="26" presetClass="entr" presetSubtype="0" fill="hold" nodeType="withEffect">
                                  <p:stCondLst>
                                    <p:cond delay="0"/>
                                  </p:stCondLst>
                                  <p:childTnLst>
                                    <p:set>
                                      <p:cBhvr>
                                        <p:cTn id="98" dur="1" fill="hold">
                                          <p:stCondLst>
                                            <p:cond delay="0"/>
                                          </p:stCondLst>
                                        </p:cTn>
                                        <p:tgtEl>
                                          <p:spTgt spid="17"/>
                                        </p:tgtEl>
                                        <p:attrNameLst>
                                          <p:attrName>style.visibility</p:attrName>
                                        </p:attrNameLst>
                                      </p:cBhvr>
                                      <p:to>
                                        <p:strVal val="visible"/>
                                      </p:to>
                                    </p:set>
                                    <p:animEffect transition="in" filter="wipe(down)">
                                      <p:cBhvr>
                                        <p:cTn id="99" dur="580">
                                          <p:stCondLst>
                                            <p:cond delay="0"/>
                                          </p:stCondLst>
                                        </p:cTn>
                                        <p:tgtEl>
                                          <p:spTgt spid="17"/>
                                        </p:tgtEl>
                                      </p:cBhvr>
                                    </p:animEffect>
                                    <p:anim calcmode="lin" valueType="num">
                                      <p:cBhvr>
                                        <p:cTn id="10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105" dur="26">
                                          <p:stCondLst>
                                            <p:cond delay="650"/>
                                          </p:stCondLst>
                                        </p:cTn>
                                        <p:tgtEl>
                                          <p:spTgt spid="17"/>
                                        </p:tgtEl>
                                      </p:cBhvr>
                                      <p:to x="100000" y="60000"/>
                                    </p:animScale>
                                    <p:animScale>
                                      <p:cBhvr>
                                        <p:cTn id="106" dur="166" decel="50000">
                                          <p:stCondLst>
                                            <p:cond delay="676"/>
                                          </p:stCondLst>
                                        </p:cTn>
                                        <p:tgtEl>
                                          <p:spTgt spid="17"/>
                                        </p:tgtEl>
                                      </p:cBhvr>
                                      <p:to x="100000" y="100000"/>
                                    </p:animScale>
                                    <p:animScale>
                                      <p:cBhvr>
                                        <p:cTn id="107" dur="26">
                                          <p:stCondLst>
                                            <p:cond delay="1312"/>
                                          </p:stCondLst>
                                        </p:cTn>
                                        <p:tgtEl>
                                          <p:spTgt spid="17"/>
                                        </p:tgtEl>
                                      </p:cBhvr>
                                      <p:to x="100000" y="80000"/>
                                    </p:animScale>
                                    <p:animScale>
                                      <p:cBhvr>
                                        <p:cTn id="108" dur="166" decel="50000">
                                          <p:stCondLst>
                                            <p:cond delay="1338"/>
                                          </p:stCondLst>
                                        </p:cTn>
                                        <p:tgtEl>
                                          <p:spTgt spid="17"/>
                                        </p:tgtEl>
                                      </p:cBhvr>
                                      <p:to x="100000" y="100000"/>
                                    </p:animScale>
                                    <p:animScale>
                                      <p:cBhvr>
                                        <p:cTn id="109" dur="26">
                                          <p:stCondLst>
                                            <p:cond delay="1642"/>
                                          </p:stCondLst>
                                        </p:cTn>
                                        <p:tgtEl>
                                          <p:spTgt spid="17"/>
                                        </p:tgtEl>
                                      </p:cBhvr>
                                      <p:to x="100000" y="90000"/>
                                    </p:animScale>
                                    <p:animScale>
                                      <p:cBhvr>
                                        <p:cTn id="110" dur="166" decel="50000">
                                          <p:stCondLst>
                                            <p:cond delay="1668"/>
                                          </p:stCondLst>
                                        </p:cTn>
                                        <p:tgtEl>
                                          <p:spTgt spid="17"/>
                                        </p:tgtEl>
                                      </p:cBhvr>
                                      <p:to x="100000" y="100000"/>
                                    </p:animScale>
                                    <p:animScale>
                                      <p:cBhvr>
                                        <p:cTn id="111" dur="26">
                                          <p:stCondLst>
                                            <p:cond delay="1808"/>
                                          </p:stCondLst>
                                        </p:cTn>
                                        <p:tgtEl>
                                          <p:spTgt spid="17"/>
                                        </p:tgtEl>
                                      </p:cBhvr>
                                      <p:to x="100000" y="95000"/>
                                    </p:animScale>
                                    <p:animScale>
                                      <p:cBhvr>
                                        <p:cTn id="112" dur="166" decel="50000">
                                          <p:stCondLst>
                                            <p:cond delay="1834"/>
                                          </p:stCondLst>
                                        </p:cTn>
                                        <p:tgtEl>
                                          <p:spTgt spid="17"/>
                                        </p:tgtEl>
                                      </p:cBhvr>
                                      <p:to x="100000" y="100000"/>
                                    </p:animScale>
                                  </p:childTnLst>
                                </p:cTn>
                              </p:par>
                              <p:par>
                                <p:cTn id="113" presetID="26" presetClass="entr" presetSubtype="0" fill="hold" nodeType="withEffect">
                                  <p:stCondLst>
                                    <p:cond delay="0"/>
                                  </p:stCondLst>
                                  <p:childTnLst>
                                    <p:set>
                                      <p:cBhvr>
                                        <p:cTn id="114" dur="1" fill="hold">
                                          <p:stCondLst>
                                            <p:cond delay="0"/>
                                          </p:stCondLst>
                                        </p:cTn>
                                        <p:tgtEl>
                                          <p:spTgt spid="18"/>
                                        </p:tgtEl>
                                        <p:attrNameLst>
                                          <p:attrName>style.visibility</p:attrName>
                                        </p:attrNameLst>
                                      </p:cBhvr>
                                      <p:to>
                                        <p:strVal val="visible"/>
                                      </p:to>
                                    </p:set>
                                    <p:animEffect transition="in" filter="wipe(down)">
                                      <p:cBhvr>
                                        <p:cTn id="115" dur="580">
                                          <p:stCondLst>
                                            <p:cond delay="0"/>
                                          </p:stCondLst>
                                        </p:cTn>
                                        <p:tgtEl>
                                          <p:spTgt spid="18"/>
                                        </p:tgtEl>
                                      </p:cBhvr>
                                    </p:animEffect>
                                    <p:anim calcmode="lin" valueType="num">
                                      <p:cBhvr>
                                        <p:cTn id="116"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21" dur="26">
                                          <p:stCondLst>
                                            <p:cond delay="650"/>
                                          </p:stCondLst>
                                        </p:cTn>
                                        <p:tgtEl>
                                          <p:spTgt spid="18"/>
                                        </p:tgtEl>
                                      </p:cBhvr>
                                      <p:to x="100000" y="60000"/>
                                    </p:animScale>
                                    <p:animScale>
                                      <p:cBhvr>
                                        <p:cTn id="122" dur="166" decel="50000">
                                          <p:stCondLst>
                                            <p:cond delay="676"/>
                                          </p:stCondLst>
                                        </p:cTn>
                                        <p:tgtEl>
                                          <p:spTgt spid="18"/>
                                        </p:tgtEl>
                                      </p:cBhvr>
                                      <p:to x="100000" y="100000"/>
                                    </p:animScale>
                                    <p:animScale>
                                      <p:cBhvr>
                                        <p:cTn id="123" dur="26">
                                          <p:stCondLst>
                                            <p:cond delay="1312"/>
                                          </p:stCondLst>
                                        </p:cTn>
                                        <p:tgtEl>
                                          <p:spTgt spid="18"/>
                                        </p:tgtEl>
                                      </p:cBhvr>
                                      <p:to x="100000" y="80000"/>
                                    </p:animScale>
                                    <p:animScale>
                                      <p:cBhvr>
                                        <p:cTn id="124" dur="166" decel="50000">
                                          <p:stCondLst>
                                            <p:cond delay="1338"/>
                                          </p:stCondLst>
                                        </p:cTn>
                                        <p:tgtEl>
                                          <p:spTgt spid="18"/>
                                        </p:tgtEl>
                                      </p:cBhvr>
                                      <p:to x="100000" y="100000"/>
                                    </p:animScale>
                                    <p:animScale>
                                      <p:cBhvr>
                                        <p:cTn id="125" dur="26">
                                          <p:stCondLst>
                                            <p:cond delay="1642"/>
                                          </p:stCondLst>
                                        </p:cTn>
                                        <p:tgtEl>
                                          <p:spTgt spid="18"/>
                                        </p:tgtEl>
                                      </p:cBhvr>
                                      <p:to x="100000" y="90000"/>
                                    </p:animScale>
                                    <p:animScale>
                                      <p:cBhvr>
                                        <p:cTn id="126" dur="166" decel="50000">
                                          <p:stCondLst>
                                            <p:cond delay="1668"/>
                                          </p:stCondLst>
                                        </p:cTn>
                                        <p:tgtEl>
                                          <p:spTgt spid="18"/>
                                        </p:tgtEl>
                                      </p:cBhvr>
                                      <p:to x="100000" y="100000"/>
                                    </p:animScale>
                                    <p:animScale>
                                      <p:cBhvr>
                                        <p:cTn id="127" dur="26">
                                          <p:stCondLst>
                                            <p:cond delay="1808"/>
                                          </p:stCondLst>
                                        </p:cTn>
                                        <p:tgtEl>
                                          <p:spTgt spid="18"/>
                                        </p:tgtEl>
                                      </p:cBhvr>
                                      <p:to x="100000" y="95000"/>
                                    </p:animScale>
                                    <p:animScale>
                                      <p:cBhvr>
                                        <p:cTn id="128" dur="166" decel="50000">
                                          <p:stCondLst>
                                            <p:cond delay="1834"/>
                                          </p:stCondLst>
                                        </p:cTn>
                                        <p:tgtEl>
                                          <p:spTgt spid="18"/>
                                        </p:tgtEl>
                                      </p:cBhvr>
                                      <p:to x="100000" y="100000"/>
                                    </p:animScale>
                                  </p:childTnLst>
                                </p:cTn>
                              </p:par>
                              <p:par>
                                <p:cTn id="129" presetID="26" presetClass="entr" presetSubtype="0" fill="hold"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down)">
                                      <p:cBhvr>
                                        <p:cTn id="131" dur="580">
                                          <p:stCondLst>
                                            <p:cond delay="0"/>
                                          </p:stCondLst>
                                        </p:cTn>
                                        <p:tgtEl>
                                          <p:spTgt spid="19"/>
                                        </p:tgtEl>
                                      </p:cBhvr>
                                    </p:animEffect>
                                    <p:anim calcmode="lin" valueType="num">
                                      <p:cBhvr>
                                        <p:cTn id="132"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37" dur="26">
                                          <p:stCondLst>
                                            <p:cond delay="650"/>
                                          </p:stCondLst>
                                        </p:cTn>
                                        <p:tgtEl>
                                          <p:spTgt spid="19"/>
                                        </p:tgtEl>
                                      </p:cBhvr>
                                      <p:to x="100000" y="60000"/>
                                    </p:animScale>
                                    <p:animScale>
                                      <p:cBhvr>
                                        <p:cTn id="138" dur="166" decel="50000">
                                          <p:stCondLst>
                                            <p:cond delay="676"/>
                                          </p:stCondLst>
                                        </p:cTn>
                                        <p:tgtEl>
                                          <p:spTgt spid="19"/>
                                        </p:tgtEl>
                                      </p:cBhvr>
                                      <p:to x="100000" y="100000"/>
                                    </p:animScale>
                                    <p:animScale>
                                      <p:cBhvr>
                                        <p:cTn id="139" dur="26">
                                          <p:stCondLst>
                                            <p:cond delay="1312"/>
                                          </p:stCondLst>
                                        </p:cTn>
                                        <p:tgtEl>
                                          <p:spTgt spid="19"/>
                                        </p:tgtEl>
                                      </p:cBhvr>
                                      <p:to x="100000" y="80000"/>
                                    </p:animScale>
                                    <p:animScale>
                                      <p:cBhvr>
                                        <p:cTn id="140" dur="166" decel="50000">
                                          <p:stCondLst>
                                            <p:cond delay="1338"/>
                                          </p:stCondLst>
                                        </p:cTn>
                                        <p:tgtEl>
                                          <p:spTgt spid="19"/>
                                        </p:tgtEl>
                                      </p:cBhvr>
                                      <p:to x="100000" y="100000"/>
                                    </p:animScale>
                                    <p:animScale>
                                      <p:cBhvr>
                                        <p:cTn id="141" dur="26">
                                          <p:stCondLst>
                                            <p:cond delay="1642"/>
                                          </p:stCondLst>
                                        </p:cTn>
                                        <p:tgtEl>
                                          <p:spTgt spid="19"/>
                                        </p:tgtEl>
                                      </p:cBhvr>
                                      <p:to x="100000" y="90000"/>
                                    </p:animScale>
                                    <p:animScale>
                                      <p:cBhvr>
                                        <p:cTn id="142" dur="166" decel="50000">
                                          <p:stCondLst>
                                            <p:cond delay="1668"/>
                                          </p:stCondLst>
                                        </p:cTn>
                                        <p:tgtEl>
                                          <p:spTgt spid="19"/>
                                        </p:tgtEl>
                                      </p:cBhvr>
                                      <p:to x="100000" y="100000"/>
                                    </p:animScale>
                                    <p:animScale>
                                      <p:cBhvr>
                                        <p:cTn id="143" dur="26">
                                          <p:stCondLst>
                                            <p:cond delay="1808"/>
                                          </p:stCondLst>
                                        </p:cTn>
                                        <p:tgtEl>
                                          <p:spTgt spid="19"/>
                                        </p:tgtEl>
                                      </p:cBhvr>
                                      <p:to x="100000" y="95000"/>
                                    </p:animScale>
                                    <p:animScale>
                                      <p:cBhvr>
                                        <p:cTn id="144" dur="166" decel="50000">
                                          <p:stCondLst>
                                            <p:cond delay="1834"/>
                                          </p:stCondLst>
                                        </p:cTn>
                                        <p:tgtEl>
                                          <p:spTgt spid="19"/>
                                        </p:tgtEl>
                                      </p:cBhvr>
                                      <p:to x="100000" y="100000"/>
                                    </p:animScale>
                                  </p:childTnLst>
                                </p:cTn>
                              </p:par>
                              <p:par>
                                <p:cTn id="145" presetID="26" presetClass="entr" presetSubtype="0" fill="hold" nodeType="withEffect">
                                  <p:stCondLst>
                                    <p:cond delay="0"/>
                                  </p:stCondLst>
                                  <p:childTnLst>
                                    <p:set>
                                      <p:cBhvr>
                                        <p:cTn id="146" dur="1" fill="hold">
                                          <p:stCondLst>
                                            <p:cond delay="0"/>
                                          </p:stCondLst>
                                        </p:cTn>
                                        <p:tgtEl>
                                          <p:spTgt spid="20"/>
                                        </p:tgtEl>
                                        <p:attrNameLst>
                                          <p:attrName>style.visibility</p:attrName>
                                        </p:attrNameLst>
                                      </p:cBhvr>
                                      <p:to>
                                        <p:strVal val="visible"/>
                                      </p:to>
                                    </p:set>
                                    <p:animEffect transition="in" filter="wipe(down)">
                                      <p:cBhvr>
                                        <p:cTn id="147" dur="580">
                                          <p:stCondLst>
                                            <p:cond delay="0"/>
                                          </p:stCondLst>
                                        </p:cTn>
                                        <p:tgtEl>
                                          <p:spTgt spid="20"/>
                                        </p:tgtEl>
                                      </p:cBhvr>
                                    </p:animEffect>
                                    <p:anim calcmode="lin" valueType="num">
                                      <p:cBhvr>
                                        <p:cTn id="14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4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5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5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5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53" dur="26">
                                          <p:stCondLst>
                                            <p:cond delay="650"/>
                                          </p:stCondLst>
                                        </p:cTn>
                                        <p:tgtEl>
                                          <p:spTgt spid="20"/>
                                        </p:tgtEl>
                                      </p:cBhvr>
                                      <p:to x="100000" y="60000"/>
                                    </p:animScale>
                                    <p:animScale>
                                      <p:cBhvr>
                                        <p:cTn id="154" dur="166" decel="50000">
                                          <p:stCondLst>
                                            <p:cond delay="676"/>
                                          </p:stCondLst>
                                        </p:cTn>
                                        <p:tgtEl>
                                          <p:spTgt spid="20"/>
                                        </p:tgtEl>
                                      </p:cBhvr>
                                      <p:to x="100000" y="100000"/>
                                    </p:animScale>
                                    <p:animScale>
                                      <p:cBhvr>
                                        <p:cTn id="155" dur="26">
                                          <p:stCondLst>
                                            <p:cond delay="1312"/>
                                          </p:stCondLst>
                                        </p:cTn>
                                        <p:tgtEl>
                                          <p:spTgt spid="20"/>
                                        </p:tgtEl>
                                      </p:cBhvr>
                                      <p:to x="100000" y="80000"/>
                                    </p:animScale>
                                    <p:animScale>
                                      <p:cBhvr>
                                        <p:cTn id="156" dur="166" decel="50000">
                                          <p:stCondLst>
                                            <p:cond delay="1338"/>
                                          </p:stCondLst>
                                        </p:cTn>
                                        <p:tgtEl>
                                          <p:spTgt spid="20"/>
                                        </p:tgtEl>
                                      </p:cBhvr>
                                      <p:to x="100000" y="100000"/>
                                    </p:animScale>
                                    <p:animScale>
                                      <p:cBhvr>
                                        <p:cTn id="157" dur="26">
                                          <p:stCondLst>
                                            <p:cond delay="1642"/>
                                          </p:stCondLst>
                                        </p:cTn>
                                        <p:tgtEl>
                                          <p:spTgt spid="20"/>
                                        </p:tgtEl>
                                      </p:cBhvr>
                                      <p:to x="100000" y="90000"/>
                                    </p:animScale>
                                    <p:animScale>
                                      <p:cBhvr>
                                        <p:cTn id="158" dur="166" decel="50000">
                                          <p:stCondLst>
                                            <p:cond delay="1668"/>
                                          </p:stCondLst>
                                        </p:cTn>
                                        <p:tgtEl>
                                          <p:spTgt spid="20"/>
                                        </p:tgtEl>
                                      </p:cBhvr>
                                      <p:to x="100000" y="100000"/>
                                    </p:animScale>
                                    <p:animScale>
                                      <p:cBhvr>
                                        <p:cTn id="159" dur="26">
                                          <p:stCondLst>
                                            <p:cond delay="1808"/>
                                          </p:stCondLst>
                                        </p:cTn>
                                        <p:tgtEl>
                                          <p:spTgt spid="20"/>
                                        </p:tgtEl>
                                      </p:cBhvr>
                                      <p:to x="100000" y="95000"/>
                                    </p:animScale>
                                    <p:animScale>
                                      <p:cBhvr>
                                        <p:cTn id="160" dur="166" decel="50000">
                                          <p:stCondLst>
                                            <p:cond delay="1834"/>
                                          </p:stCondLst>
                                        </p:cTn>
                                        <p:tgtEl>
                                          <p:spTgt spid="20"/>
                                        </p:tgtEl>
                                      </p:cBhvr>
                                      <p:to x="100000" y="100000"/>
                                    </p:animScale>
                                  </p:childTnLst>
                                </p:cTn>
                              </p:par>
                              <p:par>
                                <p:cTn id="161" presetID="26" presetClass="entr" presetSubtype="0" fill="hold" nodeType="withEffect">
                                  <p:stCondLst>
                                    <p:cond delay="0"/>
                                  </p:stCondLst>
                                  <p:childTnLst>
                                    <p:set>
                                      <p:cBhvr>
                                        <p:cTn id="162" dur="1" fill="hold">
                                          <p:stCondLst>
                                            <p:cond delay="0"/>
                                          </p:stCondLst>
                                        </p:cTn>
                                        <p:tgtEl>
                                          <p:spTgt spid="21"/>
                                        </p:tgtEl>
                                        <p:attrNameLst>
                                          <p:attrName>style.visibility</p:attrName>
                                        </p:attrNameLst>
                                      </p:cBhvr>
                                      <p:to>
                                        <p:strVal val="visible"/>
                                      </p:to>
                                    </p:set>
                                    <p:animEffect transition="in" filter="wipe(down)">
                                      <p:cBhvr>
                                        <p:cTn id="163" dur="580">
                                          <p:stCondLst>
                                            <p:cond delay="0"/>
                                          </p:stCondLst>
                                        </p:cTn>
                                        <p:tgtEl>
                                          <p:spTgt spid="21"/>
                                        </p:tgtEl>
                                      </p:cBhvr>
                                    </p:animEffect>
                                    <p:anim calcmode="lin" valueType="num">
                                      <p:cBhvr>
                                        <p:cTn id="16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16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6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6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6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69" dur="26">
                                          <p:stCondLst>
                                            <p:cond delay="650"/>
                                          </p:stCondLst>
                                        </p:cTn>
                                        <p:tgtEl>
                                          <p:spTgt spid="21"/>
                                        </p:tgtEl>
                                      </p:cBhvr>
                                      <p:to x="100000" y="60000"/>
                                    </p:animScale>
                                    <p:animScale>
                                      <p:cBhvr>
                                        <p:cTn id="170" dur="166" decel="50000">
                                          <p:stCondLst>
                                            <p:cond delay="676"/>
                                          </p:stCondLst>
                                        </p:cTn>
                                        <p:tgtEl>
                                          <p:spTgt spid="21"/>
                                        </p:tgtEl>
                                      </p:cBhvr>
                                      <p:to x="100000" y="100000"/>
                                    </p:animScale>
                                    <p:animScale>
                                      <p:cBhvr>
                                        <p:cTn id="171" dur="26">
                                          <p:stCondLst>
                                            <p:cond delay="1312"/>
                                          </p:stCondLst>
                                        </p:cTn>
                                        <p:tgtEl>
                                          <p:spTgt spid="21"/>
                                        </p:tgtEl>
                                      </p:cBhvr>
                                      <p:to x="100000" y="80000"/>
                                    </p:animScale>
                                    <p:animScale>
                                      <p:cBhvr>
                                        <p:cTn id="172" dur="166" decel="50000">
                                          <p:stCondLst>
                                            <p:cond delay="1338"/>
                                          </p:stCondLst>
                                        </p:cTn>
                                        <p:tgtEl>
                                          <p:spTgt spid="21"/>
                                        </p:tgtEl>
                                      </p:cBhvr>
                                      <p:to x="100000" y="100000"/>
                                    </p:animScale>
                                    <p:animScale>
                                      <p:cBhvr>
                                        <p:cTn id="173" dur="26">
                                          <p:stCondLst>
                                            <p:cond delay="1642"/>
                                          </p:stCondLst>
                                        </p:cTn>
                                        <p:tgtEl>
                                          <p:spTgt spid="21"/>
                                        </p:tgtEl>
                                      </p:cBhvr>
                                      <p:to x="100000" y="90000"/>
                                    </p:animScale>
                                    <p:animScale>
                                      <p:cBhvr>
                                        <p:cTn id="174" dur="166" decel="50000">
                                          <p:stCondLst>
                                            <p:cond delay="1668"/>
                                          </p:stCondLst>
                                        </p:cTn>
                                        <p:tgtEl>
                                          <p:spTgt spid="21"/>
                                        </p:tgtEl>
                                      </p:cBhvr>
                                      <p:to x="100000" y="100000"/>
                                    </p:animScale>
                                    <p:animScale>
                                      <p:cBhvr>
                                        <p:cTn id="175" dur="26">
                                          <p:stCondLst>
                                            <p:cond delay="1808"/>
                                          </p:stCondLst>
                                        </p:cTn>
                                        <p:tgtEl>
                                          <p:spTgt spid="21"/>
                                        </p:tgtEl>
                                      </p:cBhvr>
                                      <p:to x="100000" y="95000"/>
                                    </p:animScale>
                                    <p:animScale>
                                      <p:cBhvr>
                                        <p:cTn id="176" dur="166" decel="50000">
                                          <p:stCondLst>
                                            <p:cond delay="1834"/>
                                          </p:stCondLst>
                                        </p:cTn>
                                        <p:tgtEl>
                                          <p:spTgt spid="21"/>
                                        </p:tgtEl>
                                      </p:cBhvr>
                                      <p:to x="100000" y="100000"/>
                                    </p:animScale>
                                  </p:childTnLst>
                                </p:cTn>
                              </p:par>
                              <p:par>
                                <p:cTn id="177" presetID="26" presetClass="entr" presetSubtype="0"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Effect transition="in" filter="wipe(down)">
                                      <p:cBhvr>
                                        <p:cTn id="179" dur="580">
                                          <p:stCondLst>
                                            <p:cond delay="0"/>
                                          </p:stCondLst>
                                        </p:cTn>
                                        <p:tgtEl>
                                          <p:spTgt spid="22"/>
                                        </p:tgtEl>
                                      </p:cBhvr>
                                    </p:animEffect>
                                    <p:anim calcmode="lin" valueType="num">
                                      <p:cBhvr>
                                        <p:cTn id="180"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181"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182"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183"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184"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185" dur="26">
                                          <p:stCondLst>
                                            <p:cond delay="650"/>
                                          </p:stCondLst>
                                        </p:cTn>
                                        <p:tgtEl>
                                          <p:spTgt spid="22"/>
                                        </p:tgtEl>
                                      </p:cBhvr>
                                      <p:to x="100000" y="60000"/>
                                    </p:animScale>
                                    <p:animScale>
                                      <p:cBhvr>
                                        <p:cTn id="186" dur="166" decel="50000">
                                          <p:stCondLst>
                                            <p:cond delay="676"/>
                                          </p:stCondLst>
                                        </p:cTn>
                                        <p:tgtEl>
                                          <p:spTgt spid="22"/>
                                        </p:tgtEl>
                                      </p:cBhvr>
                                      <p:to x="100000" y="100000"/>
                                    </p:animScale>
                                    <p:animScale>
                                      <p:cBhvr>
                                        <p:cTn id="187" dur="26">
                                          <p:stCondLst>
                                            <p:cond delay="1312"/>
                                          </p:stCondLst>
                                        </p:cTn>
                                        <p:tgtEl>
                                          <p:spTgt spid="22"/>
                                        </p:tgtEl>
                                      </p:cBhvr>
                                      <p:to x="100000" y="80000"/>
                                    </p:animScale>
                                    <p:animScale>
                                      <p:cBhvr>
                                        <p:cTn id="188" dur="166" decel="50000">
                                          <p:stCondLst>
                                            <p:cond delay="1338"/>
                                          </p:stCondLst>
                                        </p:cTn>
                                        <p:tgtEl>
                                          <p:spTgt spid="22"/>
                                        </p:tgtEl>
                                      </p:cBhvr>
                                      <p:to x="100000" y="100000"/>
                                    </p:animScale>
                                    <p:animScale>
                                      <p:cBhvr>
                                        <p:cTn id="189" dur="26">
                                          <p:stCondLst>
                                            <p:cond delay="1642"/>
                                          </p:stCondLst>
                                        </p:cTn>
                                        <p:tgtEl>
                                          <p:spTgt spid="22"/>
                                        </p:tgtEl>
                                      </p:cBhvr>
                                      <p:to x="100000" y="90000"/>
                                    </p:animScale>
                                    <p:animScale>
                                      <p:cBhvr>
                                        <p:cTn id="190" dur="166" decel="50000">
                                          <p:stCondLst>
                                            <p:cond delay="1668"/>
                                          </p:stCondLst>
                                        </p:cTn>
                                        <p:tgtEl>
                                          <p:spTgt spid="22"/>
                                        </p:tgtEl>
                                      </p:cBhvr>
                                      <p:to x="100000" y="100000"/>
                                    </p:animScale>
                                    <p:animScale>
                                      <p:cBhvr>
                                        <p:cTn id="191" dur="26">
                                          <p:stCondLst>
                                            <p:cond delay="1808"/>
                                          </p:stCondLst>
                                        </p:cTn>
                                        <p:tgtEl>
                                          <p:spTgt spid="22"/>
                                        </p:tgtEl>
                                      </p:cBhvr>
                                      <p:to x="100000" y="95000"/>
                                    </p:animScale>
                                    <p:animScale>
                                      <p:cBhvr>
                                        <p:cTn id="192" dur="166" decel="50000">
                                          <p:stCondLst>
                                            <p:cond delay="1834"/>
                                          </p:stCondLst>
                                        </p:cTn>
                                        <p:tgtEl>
                                          <p:spTgt spid="22"/>
                                        </p:tgtEl>
                                      </p:cBhvr>
                                      <p:to x="100000" y="100000"/>
                                    </p:animScale>
                                  </p:childTnLst>
                                </p:cTn>
                              </p:par>
                              <p:par>
                                <p:cTn id="193" presetID="26" presetClass="entr" presetSubtype="0" fill="hold" nodeType="withEffect">
                                  <p:stCondLst>
                                    <p:cond delay="0"/>
                                  </p:stCondLst>
                                  <p:childTnLst>
                                    <p:set>
                                      <p:cBhvr>
                                        <p:cTn id="194" dur="1" fill="hold">
                                          <p:stCondLst>
                                            <p:cond delay="0"/>
                                          </p:stCondLst>
                                        </p:cTn>
                                        <p:tgtEl>
                                          <p:spTgt spid="23"/>
                                        </p:tgtEl>
                                        <p:attrNameLst>
                                          <p:attrName>style.visibility</p:attrName>
                                        </p:attrNameLst>
                                      </p:cBhvr>
                                      <p:to>
                                        <p:strVal val="visible"/>
                                      </p:to>
                                    </p:set>
                                    <p:animEffect transition="in" filter="wipe(down)">
                                      <p:cBhvr>
                                        <p:cTn id="195" dur="580">
                                          <p:stCondLst>
                                            <p:cond delay="0"/>
                                          </p:stCondLst>
                                        </p:cTn>
                                        <p:tgtEl>
                                          <p:spTgt spid="23"/>
                                        </p:tgtEl>
                                      </p:cBhvr>
                                    </p:animEffect>
                                    <p:anim calcmode="lin" valueType="num">
                                      <p:cBhvr>
                                        <p:cTn id="196"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197"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198"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199"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00"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01" dur="26">
                                          <p:stCondLst>
                                            <p:cond delay="650"/>
                                          </p:stCondLst>
                                        </p:cTn>
                                        <p:tgtEl>
                                          <p:spTgt spid="23"/>
                                        </p:tgtEl>
                                      </p:cBhvr>
                                      <p:to x="100000" y="60000"/>
                                    </p:animScale>
                                    <p:animScale>
                                      <p:cBhvr>
                                        <p:cTn id="202" dur="166" decel="50000">
                                          <p:stCondLst>
                                            <p:cond delay="676"/>
                                          </p:stCondLst>
                                        </p:cTn>
                                        <p:tgtEl>
                                          <p:spTgt spid="23"/>
                                        </p:tgtEl>
                                      </p:cBhvr>
                                      <p:to x="100000" y="100000"/>
                                    </p:animScale>
                                    <p:animScale>
                                      <p:cBhvr>
                                        <p:cTn id="203" dur="26">
                                          <p:stCondLst>
                                            <p:cond delay="1312"/>
                                          </p:stCondLst>
                                        </p:cTn>
                                        <p:tgtEl>
                                          <p:spTgt spid="23"/>
                                        </p:tgtEl>
                                      </p:cBhvr>
                                      <p:to x="100000" y="80000"/>
                                    </p:animScale>
                                    <p:animScale>
                                      <p:cBhvr>
                                        <p:cTn id="204" dur="166" decel="50000">
                                          <p:stCondLst>
                                            <p:cond delay="1338"/>
                                          </p:stCondLst>
                                        </p:cTn>
                                        <p:tgtEl>
                                          <p:spTgt spid="23"/>
                                        </p:tgtEl>
                                      </p:cBhvr>
                                      <p:to x="100000" y="100000"/>
                                    </p:animScale>
                                    <p:animScale>
                                      <p:cBhvr>
                                        <p:cTn id="205" dur="26">
                                          <p:stCondLst>
                                            <p:cond delay="1642"/>
                                          </p:stCondLst>
                                        </p:cTn>
                                        <p:tgtEl>
                                          <p:spTgt spid="23"/>
                                        </p:tgtEl>
                                      </p:cBhvr>
                                      <p:to x="100000" y="90000"/>
                                    </p:animScale>
                                    <p:animScale>
                                      <p:cBhvr>
                                        <p:cTn id="206" dur="166" decel="50000">
                                          <p:stCondLst>
                                            <p:cond delay="1668"/>
                                          </p:stCondLst>
                                        </p:cTn>
                                        <p:tgtEl>
                                          <p:spTgt spid="23"/>
                                        </p:tgtEl>
                                      </p:cBhvr>
                                      <p:to x="100000" y="100000"/>
                                    </p:animScale>
                                    <p:animScale>
                                      <p:cBhvr>
                                        <p:cTn id="207" dur="26">
                                          <p:stCondLst>
                                            <p:cond delay="1808"/>
                                          </p:stCondLst>
                                        </p:cTn>
                                        <p:tgtEl>
                                          <p:spTgt spid="23"/>
                                        </p:tgtEl>
                                      </p:cBhvr>
                                      <p:to x="100000" y="95000"/>
                                    </p:animScale>
                                    <p:animScale>
                                      <p:cBhvr>
                                        <p:cTn id="208" dur="166" decel="50000">
                                          <p:stCondLst>
                                            <p:cond delay="1834"/>
                                          </p:stCondLst>
                                        </p:cTn>
                                        <p:tgtEl>
                                          <p:spTgt spid="23"/>
                                        </p:tgtEl>
                                      </p:cBhvr>
                                      <p:to x="100000" y="100000"/>
                                    </p:animScale>
                                  </p:childTnLst>
                                </p:cTn>
                              </p:par>
                              <p:par>
                                <p:cTn id="209" presetID="26" presetClass="entr" presetSubtype="0" fill="hold" nodeType="withEffect">
                                  <p:stCondLst>
                                    <p:cond delay="0"/>
                                  </p:stCondLst>
                                  <p:childTnLst>
                                    <p:set>
                                      <p:cBhvr>
                                        <p:cTn id="210" dur="1" fill="hold">
                                          <p:stCondLst>
                                            <p:cond delay="0"/>
                                          </p:stCondLst>
                                        </p:cTn>
                                        <p:tgtEl>
                                          <p:spTgt spid="24"/>
                                        </p:tgtEl>
                                        <p:attrNameLst>
                                          <p:attrName>style.visibility</p:attrName>
                                        </p:attrNameLst>
                                      </p:cBhvr>
                                      <p:to>
                                        <p:strVal val="visible"/>
                                      </p:to>
                                    </p:set>
                                    <p:animEffect transition="in" filter="wipe(down)">
                                      <p:cBhvr>
                                        <p:cTn id="211" dur="580">
                                          <p:stCondLst>
                                            <p:cond delay="0"/>
                                          </p:stCondLst>
                                        </p:cTn>
                                        <p:tgtEl>
                                          <p:spTgt spid="24"/>
                                        </p:tgtEl>
                                      </p:cBhvr>
                                    </p:animEffect>
                                    <p:anim calcmode="lin" valueType="num">
                                      <p:cBhvr>
                                        <p:cTn id="212"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13"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14"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15"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16"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17" dur="26">
                                          <p:stCondLst>
                                            <p:cond delay="650"/>
                                          </p:stCondLst>
                                        </p:cTn>
                                        <p:tgtEl>
                                          <p:spTgt spid="24"/>
                                        </p:tgtEl>
                                      </p:cBhvr>
                                      <p:to x="100000" y="60000"/>
                                    </p:animScale>
                                    <p:animScale>
                                      <p:cBhvr>
                                        <p:cTn id="218" dur="166" decel="50000">
                                          <p:stCondLst>
                                            <p:cond delay="676"/>
                                          </p:stCondLst>
                                        </p:cTn>
                                        <p:tgtEl>
                                          <p:spTgt spid="24"/>
                                        </p:tgtEl>
                                      </p:cBhvr>
                                      <p:to x="100000" y="100000"/>
                                    </p:animScale>
                                    <p:animScale>
                                      <p:cBhvr>
                                        <p:cTn id="219" dur="26">
                                          <p:stCondLst>
                                            <p:cond delay="1312"/>
                                          </p:stCondLst>
                                        </p:cTn>
                                        <p:tgtEl>
                                          <p:spTgt spid="24"/>
                                        </p:tgtEl>
                                      </p:cBhvr>
                                      <p:to x="100000" y="80000"/>
                                    </p:animScale>
                                    <p:animScale>
                                      <p:cBhvr>
                                        <p:cTn id="220" dur="166" decel="50000">
                                          <p:stCondLst>
                                            <p:cond delay="1338"/>
                                          </p:stCondLst>
                                        </p:cTn>
                                        <p:tgtEl>
                                          <p:spTgt spid="24"/>
                                        </p:tgtEl>
                                      </p:cBhvr>
                                      <p:to x="100000" y="100000"/>
                                    </p:animScale>
                                    <p:animScale>
                                      <p:cBhvr>
                                        <p:cTn id="221" dur="26">
                                          <p:stCondLst>
                                            <p:cond delay="1642"/>
                                          </p:stCondLst>
                                        </p:cTn>
                                        <p:tgtEl>
                                          <p:spTgt spid="24"/>
                                        </p:tgtEl>
                                      </p:cBhvr>
                                      <p:to x="100000" y="90000"/>
                                    </p:animScale>
                                    <p:animScale>
                                      <p:cBhvr>
                                        <p:cTn id="222" dur="166" decel="50000">
                                          <p:stCondLst>
                                            <p:cond delay="1668"/>
                                          </p:stCondLst>
                                        </p:cTn>
                                        <p:tgtEl>
                                          <p:spTgt spid="24"/>
                                        </p:tgtEl>
                                      </p:cBhvr>
                                      <p:to x="100000" y="100000"/>
                                    </p:animScale>
                                    <p:animScale>
                                      <p:cBhvr>
                                        <p:cTn id="223" dur="26">
                                          <p:stCondLst>
                                            <p:cond delay="1808"/>
                                          </p:stCondLst>
                                        </p:cTn>
                                        <p:tgtEl>
                                          <p:spTgt spid="24"/>
                                        </p:tgtEl>
                                      </p:cBhvr>
                                      <p:to x="100000" y="95000"/>
                                    </p:animScale>
                                    <p:animScale>
                                      <p:cBhvr>
                                        <p:cTn id="224" dur="166" decel="50000">
                                          <p:stCondLst>
                                            <p:cond delay="1834"/>
                                          </p:stCondLst>
                                        </p:cTn>
                                        <p:tgtEl>
                                          <p:spTgt spid="24"/>
                                        </p:tgtEl>
                                      </p:cBhvr>
                                      <p:to x="100000" y="100000"/>
                                    </p:animScale>
                                  </p:childTnLst>
                                </p:cTn>
                              </p:par>
                              <p:par>
                                <p:cTn id="225" presetID="26" presetClass="entr" presetSubtype="0" fill="hold" nodeType="withEffect">
                                  <p:stCondLst>
                                    <p:cond delay="0"/>
                                  </p:stCondLst>
                                  <p:childTnLst>
                                    <p:set>
                                      <p:cBhvr>
                                        <p:cTn id="226" dur="1" fill="hold">
                                          <p:stCondLst>
                                            <p:cond delay="0"/>
                                          </p:stCondLst>
                                        </p:cTn>
                                        <p:tgtEl>
                                          <p:spTgt spid="25"/>
                                        </p:tgtEl>
                                        <p:attrNameLst>
                                          <p:attrName>style.visibility</p:attrName>
                                        </p:attrNameLst>
                                      </p:cBhvr>
                                      <p:to>
                                        <p:strVal val="visible"/>
                                      </p:to>
                                    </p:set>
                                    <p:animEffect transition="in" filter="wipe(down)">
                                      <p:cBhvr>
                                        <p:cTn id="227" dur="580">
                                          <p:stCondLst>
                                            <p:cond delay="0"/>
                                          </p:stCondLst>
                                        </p:cTn>
                                        <p:tgtEl>
                                          <p:spTgt spid="25"/>
                                        </p:tgtEl>
                                      </p:cBhvr>
                                    </p:animEffect>
                                    <p:anim calcmode="lin" valueType="num">
                                      <p:cBhvr>
                                        <p:cTn id="228"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29"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30"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31"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32"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33" dur="26">
                                          <p:stCondLst>
                                            <p:cond delay="650"/>
                                          </p:stCondLst>
                                        </p:cTn>
                                        <p:tgtEl>
                                          <p:spTgt spid="25"/>
                                        </p:tgtEl>
                                      </p:cBhvr>
                                      <p:to x="100000" y="60000"/>
                                    </p:animScale>
                                    <p:animScale>
                                      <p:cBhvr>
                                        <p:cTn id="234" dur="166" decel="50000">
                                          <p:stCondLst>
                                            <p:cond delay="676"/>
                                          </p:stCondLst>
                                        </p:cTn>
                                        <p:tgtEl>
                                          <p:spTgt spid="25"/>
                                        </p:tgtEl>
                                      </p:cBhvr>
                                      <p:to x="100000" y="100000"/>
                                    </p:animScale>
                                    <p:animScale>
                                      <p:cBhvr>
                                        <p:cTn id="235" dur="26">
                                          <p:stCondLst>
                                            <p:cond delay="1312"/>
                                          </p:stCondLst>
                                        </p:cTn>
                                        <p:tgtEl>
                                          <p:spTgt spid="25"/>
                                        </p:tgtEl>
                                      </p:cBhvr>
                                      <p:to x="100000" y="80000"/>
                                    </p:animScale>
                                    <p:animScale>
                                      <p:cBhvr>
                                        <p:cTn id="236" dur="166" decel="50000">
                                          <p:stCondLst>
                                            <p:cond delay="1338"/>
                                          </p:stCondLst>
                                        </p:cTn>
                                        <p:tgtEl>
                                          <p:spTgt spid="25"/>
                                        </p:tgtEl>
                                      </p:cBhvr>
                                      <p:to x="100000" y="100000"/>
                                    </p:animScale>
                                    <p:animScale>
                                      <p:cBhvr>
                                        <p:cTn id="237" dur="26">
                                          <p:stCondLst>
                                            <p:cond delay="1642"/>
                                          </p:stCondLst>
                                        </p:cTn>
                                        <p:tgtEl>
                                          <p:spTgt spid="25"/>
                                        </p:tgtEl>
                                      </p:cBhvr>
                                      <p:to x="100000" y="90000"/>
                                    </p:animScale>
                                    <p:animScale>
                                      <p:cBhvr>
                                        <p:cTn id="238" dur="166" decel="50000">
                                          <p:stCondLst>
                                            <p:cond delay="1668"/>
                                          </p:stCondLst>
                                        </p:cTn>
                                        <p:tgtEl>
                                          <p:spTgt spid="25"/>
                                        </p:tgtEl>
                                      </p:cBhvr>
                                      <p:to x="100000" y="100000"/>
                                    </p:animScale>
                                    <p:animScale>
                                      <p:cBhvr>
                                        <p:cTn id="239" dur="26">
                                          <p:stCondLst>
                                            <p:cond delay="1808"/>
                                          </p:stCondLst>
                                        </p:cTn>
                                        <p:tgtEl>
                                          <p:spTgt spid="25"/>
                                        </p:tgtEl>
                                      </p:cBhvr>
                                      <p:to x="100000" y="95000"/>
                                    </p:animScale>
                                    <p:animScale>
                                      <p:cBhvr>
                                        <p:cTn id="240" dur="166" decel="50000">
                                          <p:stCondLst>
                                            <p:cond delay="1834"/>
                                          </p:stCondLst>
                                        </p:cTn>
                                        <p:tgtEl>
                                          <p:spTgt spid="25"/>
                                        </p:tgtEl>
                                      </p:cBhvr>
                                      <p:to x="100000" y="100000"/>
                                    </p:animScale>
                                  </p:childTnLst>
                                </p:cTn>
                              </p:par>
                              <p:par>
                                <p:cTn id="241" presetID="26" presetClass="entr" presetSubtype="0" fill="hold" nodeType="withEffect">
                                  <p:stCondLst>
                                    <p:cond delay="0"/>
                                  </p:stCondLst>
                                  <p:childTnLst>
                                    <p:set>
                                      <p:cBhvr>
                                        <p:cTn id="242" dur="1" fill="hold">
                                          <p:stCondLst>
                                            <p:cond delay="0"/>
                                          </p:stCondLst>
                                        </p:cTn>
                                        <p:tgtEl>
                                          <p:spTgt spid="26"/>
                                        </p:tgtEl>
                                        <p:attrNameLst>
                                          <p:attrName>style.visibility</p:attrName>
                                        </p:attrNameLst>
                                      </p:cBhvr>
                                      <p:to>
                                        <p:strVal val="visible"/>
                                      </p:to>
                                    </p:set>
                                    <p:animEffect transition="in" filter="wipe(down)">
                                      <p:cBhvr>
                                        <p:cTn id="243" dur="580">
                                          <p:stCondLst>
                                            <p:cond delay="0"/>
                                          </p:stCondLst>
                                        </p:cTn>
                                        <p:tgtEl>
                                          <p:spTgt spid="26"/>
                                        </p:tgtEl>
                                      </p:cBhvr>
                                    </p:animEffect>
                                    <p:anim calcmode="lin" valueType="num">
                                      <p:cBhvr>
                                        <p:cTn id="244"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45"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46"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47"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48"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49" dur="26">
                                          <p:stCondLst>
                                            <p:cond delay="650"/>
                                          </p:stCondLst>
                                        </p:cTn>
                                        <p:tgtEl>
                                          <p:spTgt spid="26"/>
                                        </p:tgtEl>
                                      </p:cBhvr>
                                      <p:to x="100000" y="60000"/>
                                    </p:animScale>
                                    <p:animScale>
                                      <p:cBhvr>
                                        <p:cTn id="250" dur="166" decel="50000">
                                          <p:stCondLst>
                                            <p:cond delay="676"/>
                                          </p:stCondLst>
                                        </p:cTn>
                                        <p:tgtEl>
                                          <p:spTgt spid="26"/>
                                        </p:tgtEl>
                                      </p:cBhvr>
                                      <p:to x="100000" y="100000"/>
                                    </p:animScale>
                                    <p:animScale>
                                      <p:cBhvr>
                                        <p:cTn id="251" dur="26">
                                          <p:stCondLst>
                                            <p:cond delay="1312"/>
                                          </p:stCondLst>
                                        </p:cTn>
                                        <p:tgtEl>
                                          <p:spTgt spid="26"/>
                                        </p:tgtEl>
                                      </p:cBhvr>
                                      <p:to x="100000" y="80000"/>
                                    </p:animScale>
                                    <p:animScale>
                                      <p:cBhvr>
                                        <p:cTn id="252" dur="166" decel="50000">
                                          <p:stCondLst>
                                            <p:cond delay="1338"/>
                                          </p:stCondLst>
                                        </p:cTn>
                                        <p:tgtEl>
                                          <p:spTgt spid="26"/>
                                        </p:tgtEl>
                                      </p:cBhvr>
                                      <p:to x="100000" y="100000"/>
                                    </p:animScale>
                                    <p:animScale>
                                      <p:cBhvr>
                                        <p:cTn id="253" dur="26">
                                          <p:stCondLst>
                                            <p:cond delay="1642"/>
                                          </p:stCondLst>
                                        </p:cTn>
                                        <p:tgtEl>
                                          <p:spTgt spid="26"/>
                                        </p:tgtEl>
                                      </p:cBhvr>
                                      <p:to x="100000" y="90000"/>
                                    </p:animScale>
                                    <p:animScale>
                                      <p:cBhvr>
                                        <p:cTn id="254" dur="166" decel="50000">
                                          <p:stCondLst>
                                            <p:cond delay="1668"/>
                                          </p:stCondLst>
                                        </p:cTn>
                                        <p:tgtEl>
                                          <p:spTgt spid="26"/>
                                        </p:tgtEl>
                                      </p:cBhvr>
                                      <p:to x="100000" y="100000"/>
                                    </p:animScale>
                                    <p:animScale>
                                      <p:cBhvr>
                                        <p:cTn id="255" dur="26">
                                          <p:stCondLst>
                                            <p:cond delay="1808"/>
                                          </p:stCondLst>
                                        </p:cTn>
                                        <p:tgtEl>
                                          <p:spTgt spid="26"/>
                                        </p:tgtEl>
                                      </p:cBhvr>
                                      <p:to x="100000" y="95000"/>
                                    </p:animScale>
                                    <p:animScale>
                                      <p:cBhvr>
                                        <p:cTn id="256" dur="166" decel="50000">
                                          <p:stCondLst>
                                            <p:cond delay="1834"/>
                                          </p:stCondLst>
                                        </p:cTn>
                                        <p:tgtEl>
                                          <p:spTgt spid="26"/>
                                        </p:tgtEl>
                                      </p:cBhvr>
                                      <p:to x="100000" y="100000"/>
                                    </p:animScale>
                                  </p:childTnLst>
                                </p:cTn>
                              </p:par>
                              <p:par>
                                <p:cTn id="257" presetID="26" presetClass="entr" presetSubtype="0" fill="hold" nodeType="withEffect">
                                  <p:stCondLst>
                                    <p:cond delay="0"/>
                                  </p:stCondLst>
                                  <p:childTnLst>
                                    <p:set>
                                      <p:cBhvr>
                                        <p:cTn id="258" dur="1" fill="hold">
                                          <p:stCondLst>
                                            <p:cond delay="0"/>
                                          </p:stCondLst>
                                        </p:cTn>
                                        <p:tgtEl>
                                          <p:spTgt spid="27"/>
                                        </p:tgtEl>
                                        <p:attrNameLst>
                                          <p:attrName>style.visibility</p:attrName>
                                        </p:attrNameLst>
                                      </p:cBhvr>
                                      <p:to>
                                        <p:strVal val="visible"/>
                                      </p:to>
                                    </p:set>
                                    <p:animEffect transition="in" filter="wipe(down)">
                                      <p:cBhvr>
                                        <p:cTn id="259" dur="580">
                                          <p:stCondLst>
                                            <p:cond delay="0"/>
                                          </p:stCondLst>
                                        </p:cTn>
                                        <p:tgtEl>
                                          <p:spTgt spid="27"/>
                                        </p:tgtEl>
                                      </p:cBhvr>
                                    </p:animEffect>
                                    <p:anim calcmode="lin" valueType="num">
                                      <p:cBhvr>
                                        <p:cTn id="260"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61"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262"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263"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264"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265" dur="26">
                                          <p:stCondLst>
                                            <p:cond delay="650"/>
                                          </p:stCondLst>
                                        </p:cTn>
                                        <p:tgtEl>
                                          <p:spTgt spid="27"/>
                                        </p:tgtEl>
                                      </p:cBhvr>
                                      <p:to x="100000" y="60000"/>
                                    </p:animScale>
                                    <p:animScale>
                                      <p:cBhvr>
                                        <p:cTn id="266" dur="166" decel="50000">
                                          <p:stCondLst>
                                            <p:cond delay="676"/>
                                          </p:stCondLst>
                                        </p:cTn>
                                        <p:tgtEl>
                                          <p:spTgt spid="27"/>
                                        </p:tgtEl>
                                      </p:cBhvr>
                                      <p:to x="100000" y="100000"/>
                                    </p:animScale>
                                    <p:animScale>
                                      <p:cBhvr>
                                        <p:cTn id="267" dur="26">
                                          <p:stCondLst>
                                            <p:cond delay="1312"/>
                                          </p:stCondLst>
                                        </p:cTn>
                                        <p:tgtEl>
                                          <p:spTgt spid="27"/>
                                        </p:tgtEl>
                                      </p:cBhvr>
                                      <p:to x="100000" y="80000"/>
                                    </p:animScale>
                                    <p:animScale>
                                      <p:cBhvr>
                                        <p:cTn id="268" dur="166" decel="50000">
                                          <p:stCondLst>
                                            <p:cond delay="1338"/>
                                          </p:stCondLst>
                                        </p:cTn>
                                        <p:tgtEl>
                                          <p:spTgt spid="27"/>
                                        </p:tgtEl>
                                      </p:cBhvr>
                                      <p:to x="100000" y="100000"/>
                                    </p:animScale>
                                    <p:animScale>
                                      <p:cBhvr>
                                        <p:cTn id="269" dur="26">
                                          <p:stCondLst>
                                            <p:cond delay="1642"/>
                                          </p:stCondLst>
                                        </p:cTn>
                                        <p:tgtEl>
                                          <p:spTgt spid="27"/>
                                        </p:tgtEl>
                                      </p:cBhvr>
                                      <p:to x="100000" y="90000"/>
                                    </p:animScale>
                                    <p:animScale>
                                      <p:cBhvr>
                                        <p:cTn id="270" dur="166" decel="50000">
                                          <p:stCondLst>
                                            <p:cond delay="1668"/>
                                          </p:stCondLst>
                                        </p:cTn>
                                        <p:tgtEl>
                                          <p:spTgt spid="27"/>
                                        </p:tgtEl>
                                      </p:cBhvr>
                                      <p:to x="100000" y="100000"/>
                                    </p:animScale>
                                    <p:animScale>
                                      <p:cBhvr>
                                        <p:cTn id="271" dur="26">
                                          <p:stCondLst>
                                            <p:cond delay="1808"/>
                                          </p:stCondLst>
                                        </p:cTn>
                                        <p:tgtEl>
                                          <p:spTgt spid="27"/>
                                        </p:tgtEl>
                                      </p:cBhvr>
                                      <p:to x="100000" y="95000"/>
                                    </p:animScale>
                                    <p:animScale>
                                      <p:cBhvr>
                                        <p:cTn id="272" dur="166" decel="50000">
                                          <p:stCondLst>
                                            <p:cond delay="1834"/>
                                          </p:stCondLst>
                                        </p:cTn>
                                        <p:tgtEl>
                                          <p:spTgt spid="27"/>
                                        </p:tgtEl>
                                      </p:cBhvr>
                                      <p:to x="100000" y="100000"/>
                                    </p:animScale>
                                  </p:childTnLst>
                                </p:cTn>
                              </p:par>
                              <p:par>
                                <p:cTn id="273" presetID="26" presetClass="entr" presetSubtype="0" fill="hold" nodeType="withEffect">
                                  <p:stCondLst>
                                    <p:cond delay="0"/>
                                  </p:stCondLst>
                                  <p:childTnLst>
                                    <p:set>
                                      <p:cBhvr>
                                        <p:cTn id="274" dur="1" fill="hold">
                                          <p:stCondLst>
                                            <p:cond delay="0"/>
                                          </p:stCondLst>
                                        </p:cTn>
                                        <p:tgtEl>
                                          <p:spTgt spid="28"/>
                                        </p:tgtEl>
                                        <p:attrNameLst>
                                          <p:attrName>style.visibility</p:attrName>
                                        </p:attrNameLst>
                                      </p:cBhvr>
                                      <p:to>
                                        <p:strVal val="visible"/>
                                      </p:to>
                                    </p:set>
                                    <p:animEffect transition="in" filter="wipe(down)">
                                      <p:cBhvr>
                                        <p:cTn id="275" dur="580">
                                          <p:stCondLst>
                                            <p:cond delay="0"/>
                                          </p:stCondLst>
                                        </p:cTn>
                                        <p:tgtEl>
                                          <p:spTgt spid="28"/>
                                        </p:tgtEl>
                                      </p:cBhvr>
                                    </p:animEffect>
                                    <p:anim calcmode="lin" valueType="num">
                                      <p:cBhvr>
                                        <p:cTn id="27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7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27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28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281" dur="26">
                                          <p:stCondLst>
                                            <p:cond delay="650"/>
                                          </p:stCondLst>
                                        </p:cTn>
                                        <p:tgtEl>
                                          <p:spTgt spid="28"/>
                                        </p:tgtEl>
                                      </p:cBhvr>
                                      <p:to x="100000" y="60000"/>
                                    </p:animScale>
                                    <p:animScale>
                                      <p:cBhvr>
                                        <p:cTn id="282" dur="166" decel="50000">
                                          <p:stCondLst>
                                            <p:cond delay="676"/>
                                          </p:stCondLst>
                                        </p:cTn>
                                        <p:tgtEl>
                                          <p:spTgt spid="28"/>
                                        </p:tgtEl>
                                      </p:cBhvr>
                                      <p:to x="100000" y="100000"/>
                                    </p:animScale>
                                    <p:animScale>
                                      <p:cBhvr>
                                        <p:cTn id="283" dur="26">
                                          <p:stCondLst>
                                            <p:cond delay="1312"/>
                                          </p:stCondLst>
                                        </p:cTn>
                                        <p:tgtEl>
                                          <p:spTgt spid="28"/>
                                        </p:tgtEl>
                                      </p:cBhvr>
                                      <p:to x="100000" y="80000"/>
                                    </p:animScale>
                                    <p:animScale>
                                      <p:cBhvr>
                                        <p:cTn id="284" dur="166" decel="50000">
                                          <p:stCondLst>
                                            <p:cond delay="1338"/>
                                          </p:stCondLst>
                                        </p:cTn>
                                        <p:tgtEl>
                                          <p:spTgt spid="28"/>
                                        </p:tgtEl>
                                      </p:cBhvr>
                                      <p:to x="100000" y="100000"/>
                                    </p:animScale>
                                    <p:animScale>
                                      <p:cBhvr>
                                        <p:cTn id="285" dur="26">
                                          <p:stCondLst>
                                            <p:cond delay="1642"/>
                                          </p:stCondLst>
                                        </p:cTn>
                                        <p:tgtEl>
                                          <p:spTgt spid="28"/>
                                        </p:tgtEl>
                                      </p:cBhvr>
                                      <p:to x="100000" y="90000"/>
                                    </p:animScale>
                                    <p:animScale>
                                      <p:cBhvr>
                                        <p:cTn id="286" dur="166" decel="50000">
                                          <p:stCondLst>
                                            <p:cond delay="1668"/>
                                          </p:stCondLst>
                                        </p:cTn>
                                        <p:tgtEl>
                                          <p:spTgt spid="28"/>
                                        </p:tgtEl>
                                      </p:cBhvr>
                                      <p:to x="100000" y="100000"/>
                                    </p:animScale>
                                    <p:animScale>
                                      <p:cBhvr>
                                        <p:cTn id="287" dur="26">
                                          <p:stCondLst>
                                            <p:cond delay="1808"/>
                                          </p:stCondLst>
                                        </p:cTn>
                                        <p:tgtEl>
                                          <p:spTgt spid="28"/>
                                        </p:tgtEl>
                                      </p:cBhvr>
                                      <p:to x="100000" y="95000"/>
                                    </p:animScale>
                                    <p:animScale>
                                      <p:cBhvr>
                                        <p:cTn id="288" dur="166" decel="50000">
                                          <p:stCondLst>
                                            <p:cond delay="1834"/>
                                          </p:stCondLst>
                                        </p:cTn>
                                        <p:tgtEl>
                                          <p:spTgt spid="28"/>
                                        </p:tgtEl>
                                      </p:cBhvr>
                                      <p:to x="100000" y="100000"/>
                                    </p:animScale>
                                  </p:childTnLst>
                                </p:cTn>
                              </p:par>
                              <p:par>
                                <p:cTn id="289" presetID="26" presetClass="entr" presetSubtype="0" fill="hold" nodeType="withEffect">
                                  <p:stCondLst>
                                    <p:cond delay="0"/>
                                  </p:stCondLst>
                                  <p:childTnLst>
                                    <p:set>
                                      <p:cBhvr>
                                        <p:cTn id="290" dur="1" fill="hold">
                                          <p:stCondLst>
                                            <p:cond delay="0"/>
                                          </p:stCondLst>
                                        </p:cTn>
                                        <p:tgtEl>
                                          <p:spTgt spid="29"/>
                                        </p:tgtEl>
                                        <p:attrNameLst>
                                          <p:attrName>style.visibility</p:attrName>
                                        </p:attrNameLst>
                                      </p:cBhvr>
                                      <p:to>
                                        <p:strVal val="visible"/>
                                      </p:to>
                                    </p:set>
                                    <p:animEffect transition="in" filter="wipe(down)">
                                      <p:cBhvr>
                                        <p:cTn id="291" dur="580">
                                          <p:stCondLst>
                                            <p:cond delay="0"/>
                                          </p:stCondLst>
                                        </p:cTn>
                                        <p:tgtEl>
                                          <p:spTgt spid="29"/>
                                        </p:tgtEl>
                                      </p:cBhvr>
                                    </p:animEffect>
                                    <p:anim calcmode="lin" valueType="num">
                                      <p:cBhvr>
                                        <p:cTn id="292"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93"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94"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295"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296"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297" dur="26">
                                          <p:stCondLst>
                                            <p:cond delay="650"/>
                                          </p:stCondLst>
                                        </p:cTn>
                                        <p:tgtEl>
                                          <p:spTgt spid="29"/>
                                        </p:tgtEl>
                                      </p:cBhvr>
                                      <p:to x="100000" y="60000"/>
                                    </p:animScale>
                                    <p:animScale>
                                      <p:cBhvr>
                                        <p:cTn id="298" dur="166" decel="50000">
                                          <p:stCondLst>
                                            <p:cond delay="676"/>
                                          </p:stCondLst>
                                        </p:cTn>
                                        <p:tgtEl>
                                          <p:spTgt spid="29"/>
                                        </p:tgtEl>
                                      </p:cBhvr>
                                      <p:to x="100000" y="100000"/>
                                    </p:animScale>
                                    <p:animScale>
                                      <p:cBhvr>
                                        <p:cTn id="299" dur="26">
                                          <p:stCondLst>
                                            <p:cond delay="1312"/>
                                          </p:stCondLst>
                                        </p:cTn>
                                        <p:tgtEl>
                                          <p:spTgt spid="29"/>
                                        </p:tgtEl>
                                      </p:cBhvr>
                                      <p:to x="100000" y="80000"/>
                                    </p:animScale>
                                    <p:animScale>
                                      <p:cBhvr>
                                        <p:cTn id="300" dur="166" decel="50000">
                                          <p:stCondLst>
                                            <p:cond delay="1338"/>
                                          </p:stCondLst>
                                        </p:cTn>
                                        <p:tgtEl>
                                          <p:spTgt spid="29"/>
                                        </p:tgtEl>
                                      </p:cBhvr>
                                      <p:to x="100000" y="100000"/>
                                    </p:animScale>
                                    <p:animScale>
                                      <p:cBhvr>
                                        <p:cTn id="301" dur="26">
                                          <p:stCondLst>
                                            <p:cond delay="1642"/>
                                          </p:stCondLst>
                                        </p:cTn>
                                        <p:tgtEl>
                                          <p:spTgt spid="29"/>
                                        </p:tgtEl>
                                      </p:cBhvr>
                                      <p:to x="100000" y="90000"/>
                                    </p:animScale>
                                    <p:animScale>
                                      <p:cBhvr>
                                        <p:cTn id="302" dur="166" decel="50000">
                                          <p:stCondLst>
                                            <p:cond delay="1668"/>
                                          </p:stCondLst>
                                        </p:cTn>
                                        <p:tgtEl>
                                          <p:spTgt spid="29"/>
                                        </p:tgtEl>
                                      </p:cBhvr>
                                      <p:to x="100000" y="100000"/>
                                    </p:animScale>
                                    <p:animScale>
                                      <p:cBhvr>
                                        <p:cTn id="303" dur="26">
                                          <p:stCondLst>
                                            <p:cond delay="1808"/>
                                          </p:stCondLst>
                                        </p:cTn>
                                        <p:tgtEl>
                                          <p:spTgt spid="29"/>
                                        </p:tgtEl>
                                      </p:cBhvr>
                                      <p:to x="100000" y="95000"/>
                                    </p:animScale>
                                    <p:animScale>
                                      <p:cBhvr>
                                        <p:cTn id="304" dur="166" decel="50000">
                                          <p:stCondLst>
                                            <p:cond delay="1834"/>
                                          </p:stCondLst>
                                        </p:cTn>
                                        <p:tgtEl>
                                          <p:spTgt spid="29"/>
                                        </p:tgtEl>
                                      </p:cBhvr>
                                      <p:to x="100000" y="100000"/>
                                    </p:animScale>
                                  </p:childTnLst>
                                </p:cTn>
                              </p:par>
                              <p:par>
                                <p:cTn id="305" presetID="26" presetClass="entr" presetSubtype="0" fill="hold" nodeType="withEffect">
                                  <p:stCondLst>
                                    <p:cond delay="0"/>
                                  </p:stCondLst>
                                  <p:childTnLst>
                                    <p:set>
                                      <p:cBhvr>
                                        <p:cTn id="306" dur="1" fill="hold">
                                          <p:stCondLst>
                                            <p:cond delay="0"/>
                                          </p:stCondLst>
                                        </p:cTn>
                                        <p:tgtEl>
                                          <p:spTgt spid="30"/>
                                        </p:tgtEl>
                                        <p:attrNameLst>
                                          <p:attrName>style.visibility</p:attrName>
                                        </p:attrNameLst>
                                      </p:cBhvr>
                                      <p:to>
                                        <p:strVal val="visible"/>
                                      </p:to>
                                    </p:set>
                                    <p:animEffect transition="in" filter="wipe(down)">
                                      <p:cBhvr>
                                        <p:cTn id="307" dur="580">
                                          <p:stCondLst>
                                            <p:cond delay="0"/>
                                          </p:stCondLst>
                                        </p:cTn>
                                        <p:tgtEl>
                                          <p:spTgt spid="30"/>
                                        </p:tgtEl>
                                      </p:cBhvr>
                                    </p:animEffect>
                                    <p:anim calcmode="lin" valueType="num">
                                      <p:cBhvr>
                                        <p:cTn id="308"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309"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310"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311"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312"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313" dur="26">
                                          <p:stCondLst>
                                            <p:cond delay="650"/>
                                          </p:stCondLst>
                                        </p:cTn>
                                        <p:tgtEl>
                                          <p:spTgt spid="30"/>
                                        </p:tgtEl>
                                      </p:cBhvr>
                                      <p:to x="100000" y="60000"/>
                                    </p:animScale>
                                    <p:animScale>
                                      <p:cBhvr>
                                        <p:cTn id="314" dur="166" decel="50000">
                                          <p:stCondLst>
                                            <p:cond delay="676"/>
                                          </p:stCondLst>
                                        </p:cTn>
                                        <p:tgtEl>
                                          <p:spTgt spid="30"/>
                                        </p:tgtEl>
                                      </p:cBhvr>
                                      <p:to x="100000" y="100000"/>
                                    </p:animScale>
                                    <p:animScale>
                                      <p:cBhvr>
                                        <p:cTn id="315" dur="26">
                                          <p:stCondLst>
                                            <p:cond delay="1312"/>
                                          </p:stCondLst>
                                        </p:cTn>
                                        <p:tgtEl>
                                          <p:spTgt spid="30"/>
                                        </p:tgtEl>
                                      </p:cBhvr>
                                      <p:to x="100000" y="80000"/>
                                    </p:animScale>
                                    <p:animScale>
                                      <p:cBhvr>
                                        <p:cTn id="316" dur="166" decel="50000">
                                          <p:stCondLst>
                                            <p:cond delay="1338"/>
                                          </p:stCondLst>
                                        </p:cTn>
                                        <p:tgtEl>
                                          <p:spTgt spid="30"/>
                                        </p:tgtEl>
                                      </p:cBhvr>
                                      <p:to x="100000" y="100000"/>
                                    </p:animScale>
                                    <p:animScale>
                                      <p:cBhvr>
                                        <p:cTn id="317" dur="26">
                                          <p:stCondLst>
                                            <p:cond delay="1642"/>
                                          </p:stCondLst>
                                        </p:cTn>
                                        <p:tgtEl>
                                          <p:spTgt spid="30"/>
                                        </p:tgtEl>
                                      </p:cBhvr>
                                      <p:to x="100000" y="90000"/>
                                    </p:animScale>
                                    <p:animScale>
                                      <p:cBhvr>
                                        <p:cTn id="318" dur="166" decel="50000">
                                          <p:stCondLst>
                                            <p:cond delay="1668"/>
                                          </p:stCondLst>
                                        </p:cTn>
                                        <p:tgtEl>
                                          <p:spTgt spid="30"/>
                                        </p:tgtEl>
                                      </p:cBhvr>
                                      <p:to x="100000" y="100000"/>
                                    </p:animScale>
                                    <p:animScale>
                                      <p:cBhvr>
                                        <p:cTn id="319" dur="26">
                                          <p:stCondLst>
                                            <p:cond delay="1808"/>
                                          </p:stCondLst>
                                        </p:cTn>
                                        <p:tgtEl>
                                          <p:spTgt spid="30"/>
                                        </p:tgtEl>
                                      </p:cBhvr>
                                      <p:to x="100000" y="95000"/>
                                    </p:animScale>
                                    <p:animScale>
                                      <p:cBhvr>
                                        <p:cTn id="320" dur="166" decel="50000">
                                          <p:stCondLst>
                                            <p:cond delay="1834"/>
                                          </p:stCondLst>
                                        </p:cTn>
                                        <p:tgtEl>
                                          <p:spTgt spid="30"/>
                                        </p:tgtEl>
                                      </p:cBhvr>
                                      <p:to x="100000" y="100000"/>
                                    </p:animScale>
                                  </p:childTnLst>
                                </p:cTn>
                              </p:par>
                              <p:par>
                                <p:cTn id="321" presetID="26" presetClass="entr" presetSubtype="0" fill="hold" nodeType="withEffect">
                                  <p:stCondLst>
                                    <p:cond delay="0"/>
                                  </p:stCondLst>
                                  <p:childTnLst>
                                    <p:set>
                                      <p:cBhvr>
                                        <p:cTn id="322" dur="1" fill="hold">
                                          <p:stCondLst>
                                            <p:cond delay="0"/>
                                          </p:stCondLst>
                                        </p:cTn>
                                        <p:tgtEl>
                                          <p:spTgt spid="31"/>
                                        </p:tgtEl>
                                        <p:attrNameLst>
                                          <p:attrName>style.visibility</p:attrName>
                                        </p:attrNameLst>
                                      </p:cBhvr>
                                      <p:to>
                                        <p:strVal val="visible"/>
                                      </p:to>
                                    </p:set>
                                    <p:animEffect transition="in" filter="wipe(down)">
                                      <p:cBhvr>
                                        <p:cTn id="323" dur="580">
                                          <p:stCondLst>
                                            <p:cond delay="0"/>
                                          </p:stCondLst>
                                        </p:cTn>
                                        <p:tgtEl>
                                          <p:spTgt spid="31"/>
                                        </p:tgtEl>
                                      </p:cBhvr>
                                    </p:animEffect>
                                    <p:anim calcmode="lin" valueType="num">
                                      <p:cBhvr>
                                        <p:cTn id="324"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325"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326"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327"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328"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329" dur="26">
                                          <p:stCondLst>
                                            <p:cond delay="650"/>
                                          </p:stCondLst>
                                        </p:cTn>
                                        <p:tgtEl>
                                          <p:spTgt spid="31"/>
                                        </p:tgtEl>
                                      </p:cBhvr>
                                      <p:to x="100000" y="60000"/>
                                    </p:animScale>
                                    <p:animScale>
                                      <p:cBhvr>
                                        <p:cTn id="330" dur="166" decel="50000">
                                          <p:stCondLst>
                                            <p:cond delay="676"/>
                                          </p:stCondLst>
                                        </p:cTn>
                                        <p:tgtEl>
                                          <p:spTgt spid="31"/>
                                        </p:tgtEl>
                                      </p:cBhvr>
                                      <p:to x="100000" y="100000"/>
                                    </p:animScale>
                                    <p:animScale>
                                      <p:cBhvr>
                                        <p:cTn id="331" dur="26">
                                          <p:stCondLst>
                                            <p:cond delay="1312"/>
                                          </p:stCondLst>
                                        </p:cTn>
                                        <p:tgtEl>
                                          <p:spTgt spid="31"/>
                                        </p:tgtEl>
                                      </p:cBhvr>
                                      <p:to x="100000" y="80000"/>
                                    </p:animScale>
                                    <p:animScale>
                                      <p:cBhvr>
                                        <p:cTn id="332" dur="166" decel="50000">
                                          <p:stCondLst>
                                            <p:cond delay="1338"/>
                                          </p:stCondLst>
                                        </p:cTn>
                                        <p:tgtEl>
                                          <p:spTgt spid="31"/>
                                        </p:tgtEl>
                                      </p:cBhvr>
                                      <p:to x="100000" y="100000"/>
                                    </p:animScale>
                                    <p:animScale>
                                      <p:cBhvr>
                                        <p:cTn id="333" dur="26">
                                          <p:stCondLst>
                                            <p:cond delay="1642"/>
                                          </p:stCondLst>
                                        </p:cTn>
                                        <p:tgtEl>
                                          <p:spTgt spid="31"/>
                                        </p:tgtEl>
                                      </p:cBhvr>
                                      <p:to x="100000" y="90000"/>
                                    </p:animScale>
                                    <p:animScale>
                                      <p:cBhvr>
                                        <p:cTn id="334" dur="166" decel="50000">
                                          <p:stCondLst>
                                            <p:cond delay="1668"/>
                                          </p:stCondLst>
                                        </p:cTn>
                                        <p:tgtEl>
                                          <p:spTgt spid="31"/>
                                        </p:tgtEl>
                                      </p:cBhvr>
                                      <p:to x="100000" y="100000"/>
                                    </p:animScale>
                                    <p:animScale>
                                      <p:cBhvr>
                                        <p:cTn id="335" dur="26">
                                          <p:stCondLst>
                                            <p:cond delay="1808"/>
                                          </p:stCondLst>
                                        </p:cTn>
                                        <p:tgtEl>
                                          <p:spTgt spid="31"/>
                                        </p:tgtEl>
                                      </p:cBhvr>
                                      <p:to x="100000" y="95000"/>
                                    </p:animScale>
                                    <p:animScale>
                                      <p:cBhvr>
                                        <p:cTn id="336" dur="166" decel="50000">
                                          <p:stCondLst>
                                            <p:cond delay="1834"/>
                                          </p:stCondLst>
                                        </p:cTn>
                                        <p:tgtEl>
                                          <p:spTgt spid="31"/>
                                        </p:tgtEl>
                                      </p:cBhvr>
                                      <p:to x="100000" y="100000"/>
                                    </p:animScale>
                                  </p:childTnLst>
                                </p:cTn>
                              </p:par>
                              <p:par>
                                <p:cTn id="337" presetID="26" presetClass="entr" presetSubtype="0" fill="hold" nodeType="withEffect">
                                  <p:stCondLst>
                                    <p:cond delay="0"/>
                                  </p:stCondLst>
                                  <p:childTnLst>
                                    <p:set>
                                      <p:cBhvr>
                                        <p:cTn id="338" dur="1" fill="hold">
                                          <p:stCondLst>
                                            <p:cond delay="0"/>
                                          </p:stCondLst>
                                        </p:cTn>
                                        <p:tgtEl>
                                          <p:spTgt spid="32"/>
                                        </p:tgtEl>
                                        <p:attrNameLst>
                                          <p:attrName>style.visibility</p:attrName>
                                        </p:attrNameLst>
                                      </p:cBhvr>
                                      <p:to>
                                        <p:strVal val="visible"/>
                                      </p:to>
                                    </p:set>
                                    <p:animEffect transition="in" filter="wipe(down)">
                                      <p:cBhvr>
                                        <p:cTn id="339" dur="580">
                                          <p:stCondLst>
                                            <p:cond delay="0"/>
                                          </p:stCondLst>
                                        </p:cTn>
                                        <p:tgtEl>
                                          <p:spTgt spid="32"/>
                                        </p:tgtEl>
                                      </p:cBhvr>
                                    </p:animEffect>
                                    <p:anim calcmode="lin" valueType="num">
                                      <p:cBhvr>
                                        <p:cTn id="340"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341"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342"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343"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344"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345" dur="26">
                                          <p:stCondLst>
                                            <p:cond delay="650"/>
                                          </p:stCondLst>
                                        </p:cTn>
                                        <p:tgtEl>
                                          <p:spTgt spid="32"/>
                                        </p:tgtEl>
                                      </p:cBhvr>
                                      <p:to x="100000" y="60000"/>
                                    </p:animScale>
                                    <p:animScale>
                                      <p:cBhvr>
                                        <p:cTn id="346" dur="166" decel="50000">
                                          <p:stCondLst>
                                            <p:cond delay="676"/>
                                          </p:stCondLst>
                                        </p:cTn>
                                        <p:tgtEl>
                                          <p:spTgt spid="32"/>
                                        </p:tgtEl>
                                      </p:cBhvr>
                                      <p:to x="100000" y="100000"/>
                                    </p:animScale>
                                    <p:animScale>
                                      <p:cBhvr>
                                        <p:cTn id="347" dur="26">
                                          <p:stCondLst>
                                            <p:cond delay="1312"/>
                                          </p:stCondLst>
                                        </p:cTn>
                                        <p:tgtEl>
                                          <p:spTgt spid="32"/>
                                        </p:tgtEl>
                                      </p:cBhvr>
                                      <p:to x="100000" y="80000"/>
                                    </p:animScale>
                                    <p:animScale>
                                      <p:cBhvr>
                                        <p:cTn id="348" dur="166" decel="50000">
                                          <p:stCondLst>
                                            <p:cond delay="1338"/>
                                          </p:stCondLst>
                                        </p:cTn>
                                        <p:tgtEl>
                                          <p:spTgt spid="32"/>
                                        </p:tgtEl>
                                      </p:cBhvr>
                                      <p:to x="100000" y="100000"/>
                                    </p:animScale>
                                    <p:animScale>
                                      <p:cBhvr>
                                        <p:cTn id="349" dur="26">
                                          <p:stCondLst>
                                            <p:cond delay="1642"/>
                                          </p:stCondLst>
                                        </p:cTn>
                                        <p:tgtEl>
                                          <p:spTgt spid="32"/>
                                        </p:tgtEl>
                                      </p:cBhvr>
                                      <p:to x="100000" y="90000"/>
                                    </p:animScale>
                                    <p:animScale>
                                      <p:cBhvr>
                                        <p:cTn id="350" dur="166" decel="50000">
                                          <p:stCondLst>
                                            <p:cond delay="1668"/>
                                          </p:stCondLst>
                                        </p:cTn>
                                        <p:tgtEl>
                                          <p:spTgt spid="32"/>
                                        </p:tgtEl>
                                      </p:cBhvr>
                                      <p:to x="100000" y="100000"/>
                                    </p:animScale>
                                    <p:animScale>
                                      <p:cBhvr>
                                        <p:cTn id="351" dur="26">
                                          <p:stCondLst>
                                            <p:cond delay="1808"/>
                                          </p:stCondLst>
                                        </p:cTn>
                                        <p:tgtEl>
                                          <p:spTgt spid="32"/>
                                        </p:tgtEl>
                                      </p:cBhvr>
                                      <p:to x="100000" y="95000"/>
                                    </p:animScale>
                                    <p:animScale>
                                      <p:cBhvr>
                                        <p:cTn id="352" dur="166" decel="50000">
                                          <p:stCondLst>
                                            <p:cond delay="1834"/>
                                          </p:stCondLst>
                                        </p:cTn>
                                        <p:tgtEl>
                                          <p:spTgt spid="32"/>
                                        </p:tgtEl>
                                      </p:cBhvr>
                                      <p:to x="100000" y="100000"/>
                                    </p:animScale>
                                  </p:childTnLst>
                                </p:cTn>
                              </p:par>
                            </p:childTnLst>
                          </p:cTn>
                        </p:par>
                        <p:par>
                          <p:cTn id="353" fill="hold">
                            <p:stCondLst>
                              <p:cond delay="2000"/>
                            </p:stCondLst>
                            <p:childTnLst>
                              <p:par>
                                <p:cTn id="354" presetID="26" presetClass="entr" presetSubtype="0" fill="hold" nodeType="afterEffect">
                                  <p:stCondLst>
                                    <p:cond delay="0"/>
                                  </p:stCondLst>
                                  <p:childTnLst>
                                    <p:set>
                                      <p:cBhvr>
                                        <p:cTn id="355" dur="1" fill="hold">
                                          <p:stCondLst>
                                            <p:cond delay="0"/>
                                          </p:stCondLst>
                                        </p:cTn>
                                        <p:tgtEl>
                                          <p:spTgt spid="33"/>
                                        </p:tgtEl>
                                        <p:attrNameLst>
                                          <p:attrName>style.visibility</p:attrName>
                                        </p:attrNameLst>
                                      </p:cBhvr>
                                      <p:to>
                                        <p:strVal val="visible"/>
                                      </p:to>
                                    </p:set>
                                    <p:animEffect transition="in" filter="wipe(down)">
                                      <p:cBhvr>
                                        <p:cTn id="356" dur="580">
                                          <p:stCondLst>
                                            <p:cond delay="0"/>
                                          </p:stCondLst>
                                        </p:cTn>
                                        <p:tgtEl>
                                          <p:spTgt spid="33"/>
                                        </p:tgtEl>
                                      </p:cBhvr>
                                    </p:animEffect>
                                    <p:anim calcmode="lin" valueType="num">
                                      <p:cBhvr>
                                        <p:cTn id="357"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58"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59"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60"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61"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362" dur="26">
                                          <p:stCondLst>
                                            <p:cond delay="650"/>
                                          </p:stCondLst>
                                        </p:cTn>
                                        <p:tgtEl>
                                          <p:spTgt spid="33"/>
                                        </p:tgtEl>
                                      </p:cBhvr>
                                      <p:to x="100000" y="60000"/>
                                    </p:animScale>
                                    <p:animScale>
                                      <p:cBhvr>
                                        <p:cTn id="363" dur="166" decel="50000">
                                          <p:stCondLst>
                                            <p:cond delay="676"/>
                                          </p:stCondLst>
                                        </p:cTn>
                                        <p:tgtEl>
                                          <p:spTgt spid="33"/>
                                        </p:tgtEl>
                                      </p:cBhvr>
                                      <p:to x="100000" y="100000"/>
                                    </p:animScale>
                                    <p:animScale>
                                      <p:cBhvr>
                                        <p:cTn id="364" dur="26">
                                          <p:stCondLst>
                                            <p:cond delay="1312"/>
                                          </p:stCondLst>
                                        </p:cTn>
                                        <p:tgtEl>
                                          <p:spTgt spid="33"/>
                                        </p:tgtEl>
                                      </p:cBhvr>
                                      <p:to x="100000" y="80000"/>
                                    </p:animScale>
                                    <p:animScale>
                                      <p:cBhvr>
                                        <p:cTn id="365" dur="166" decel="50000">
                                          <p:stCondLst>
                                            <p:cond delay="1338"/>
                                          </p:stCondLst>
                                        </p:cTn>
                                        <p:tgtEl>
                                          <p:spTgt spid="33"/>
                                        </p:tgtEl>
                                      </p:cBhvr>
                                      <p:to x="100000" y="100000"/>
                                    </p:animScale>
                                    <p:animScale>
                                      <p:cBhvr>
                                        <p:cTn id="366" dur="26">
                                          <p:stCondLst>
                                            <p:cond delay="1642"/>
                                          </p:stCondLst>
                                        </p:cTn>
                                        <p:tgtEl>
                                          <p:spTgt spid="33"/>
                                        </p:tgtEl>
                                      </p:cBhvr>
                                      <p:to x="100000" y="90000"/>
                                    </p:animScale>
                                    <p:animScale>
                                      <p:cBhvr>
                                        <p:cTn id="367" dur="166" decel="50000">
                                          <p:stCondLst>
                                            <p:cond delay="1668"/>
                                          </p:stCondLst>
                                        </p:cTn>
                                        <p:tgtEl>
                                          <p:spTgt spid="33"/>
                                        </p:tgtEl>
                                      </p:cBhvr>
                                      <p:to x="100000" y="100000"/>
                                    </p:animScale>
                                    <p:animScale>
                                      <p:cBhvr>
                                        <p:cTn id="368" dur="26">
                                          <p:stCondLst>
                                            <p:cond delay="1808"/>
                                          </p:stCondLst>
                                        </p:cTn>
                                        <p:tgtEl>
                                          <p:spTgt spid="33"/>
                                        </p:tgtEl>
                                      </p:cBhvr>
                                      <p:to x="100000" y="95000"/>
                                    </p:animScale>
                                    <p:animScale>
                                      <p:cBhvr>
                                        <p:cTn id="369" dur="166" decel="50000">
                                          <p:stCondLst>
                                            <p:cond delay="1834"/>
                                          </p:stCondLst>
                                        </p:cTn>
                                        <p:tgtEl>
                                          <p:spTgt spid="33"/>
                                        </p:tgtEl>
                                      </p:cBhvr>
                                      <p:to x="100000" y="100000"/>
                                    </p:animScale>
                                  </p:childTnLst>
                                </p:cTn>
                              </p:par>
                            </p:childTnLst>
                          </p:cTn>
                        </p:par>
                        <p:par>
                          <p:cTn id="370" fill="hold">
                            <p:stCondLst>
                              <p:cond delay="4000"/>
                            </p:stCondLst>
                            <p:childTnLst>
                              <p:par>
                                <p:cTn id="371" presetID="26" presetClass="entr" presetSubtype="0" fill="hold" nodeType="afterEffect">
                                  <p:stCondLst>
                                    <p:cond delay="0"/>
                                  </p:stCondLst>
                                  <p:childTnLst>
                                    <p:set>
                                      <p:cBhvr>
                                        <p:cTn id="372" dur="1" fill="hold">
                                          <p:stCondLst>
                                            <p:cond delay="0"/>
                                          </p:stCondLst>
                                        </p:cTn>
                                        <p:tgtEl>
                                          <p:spTgt spid="13"/>
                                        </p:tgtEl>
                                        <p:attrNameLst>
                                          <p:attrName>style.visibility</p:attrName>
                                        </p:attrNameLst>
                                      </p:cBhvr>
                                      <p:to>
                                        <p:strVal val="visible"/>
                                      </p:to>
                                    </p:set>
                                    <p:animEffect transition="in" filter="wipe(down)">
                                      <p:cBhvr>
                                        <p:cTn id="373" dur="580">
                                          <p:stCondLst>
                                            <p:cond delay="0"/>
                                          </p:stCondLst>
                                        </p:cTn>
                                        <p:tgtEl>
                                          <p:spTgt spid="13"/>
                                        </p:tgtEl>
                                      </p:cBhvr>
                                    </p:animEffect>
                                    <p:anim calcmode="lin" valueType="num">
                                      <p:cBhvr>
                                        <p:cTn id="37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7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7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7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7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79" dur="26">
                                          <p:stCondLst>
                                            <p:cond delay="650"/>
                                          </p:stCondLst>
                                        </p:cTn>
                                        <p:tgtEl>
                                          <p:spTgt spid="13"/>
                                        </p:tgtEl>
                                      </p:cBhvr>
                                      <p:to x="100000" y="60000"/>
                                    </p:animScale>
                                    <p:animScale>
                                      <p:cBhvr>
                                        <p:cTn id="380" dur="166" decel="50000">
                                          <p:stCondLst>
                                            <p:cond delay="676"/>
                                          </p:stCondLst>
                                        </p:cTn>
                                        <p:tgtEl>
                                          <p:spTgt spid="13"/>
                                        </p:tgtEl>
                                      </p:cBhvr>
                                      <p:to x="100000" y="100000"/>
                                    </p:animScale>
                                    <p:animScale>
                                      <p:cBhvr>
                                        <p:cTn id="381" dur="26">
                                          <p:stCondLst>
                                            <p:cond delay="1312"/>
                                          </p:stCondLst>
                                        </p:cTn>
                                        <p:tgtEl>
                                          <p:spTgt spid="13"/>
                                        </p:tgtEl>
                                      </p:cBhvr>
                                      <p:to x="100000" y="80000"/>
                                    </p:animScale>
                                    <p:animScale>
                                      <p:cBhvr>
                                        <p:cTn id="382" dur="166" decel="50000">
                                          <p:stCondLst>
                                            <p:cond delay="1338"/>
                                          </p:stCondLst>
                                        </p:cTn>
                                        <p:tgtEl>
                                          <p:spTgt spid="13"/>
                                        </p:tgtEl>
                                      </p:cBhvr>
                                      <p:to x="100000" y="100000"/>
                                    </p:animScale>
                                    <p:animScale>
                                      <p:cBhvr>
                                        <p:cTn id="383" dur="26">
                                          <p:stCondLst>
                                            <p:cond delay="1642"/>
                                          </p:stCondLst>
                                        </p:cTn>
                                        <p:tgtEl>
                                          <p:spTgt spid="13"/>
                                        </p:tgtEl>
                                      </p:cBhvr>
                                      <p:to x="100000" y="90000"/>
                                    </p:animScale>
                                    <p:animScale>
                                      <p:cBhvr>
                                        <p:cTn id="384" dur="166" decel="50000">
                                          <p:stCondLst>
                                            <p:cond delay="1668"/>
                                          </p:stCondLst>
                                        </p:cTn>
                                        <p:tgtEl>
                                          <p:spTgt spid="13"/>
                                        </p:tgtEl>
                                      </p:cBhvr>
                                      <p:to x="100000" y="100000"/>
                                    </p:animScale>
                                    <p:animScale>
                                      <p:cBhvr>
                                        <p:cTn id="385" dur="26">
                                          <p:stCondLst>
                                            <p:cond delay="1808"/>
                                          </p:stCondLst>
                                        </p:cTn>
                                        <p:tgtEl>
                                          <p:spTgt spid="13"/>
                                        </p:tgtEl>
                                      </p:cBhvr>
                                      <p:to x="100000" y="95000"/>
                                    </p:animScale>
                                    <p:animScale>
                                      <p:cBhvr>
                                        <p:cTn id="386" dur="166" decel="50000">
                                          <p:stCondLst>
                                            <p:cond delay="1834"/>
                                          </p:stCondLst>
                                        </p:cTn>
                                        <p:tgtEl>
                                          <p:spTgt spid="13"/>
                                        </p:tgtEl>
                                      </p:cBhvr>
                                      <p:to x="100000" y="100000"/>
                                    </p:animScale>
                                  </p:childTnLst>
                                </p:cTn>
                              </p:par>
                            </p:childTnLst>
                          </p:cTn>
                        </p:par>
                        <p:par>
                          <p:cTn id="387" fill="hold">
                            <p:stCondLst>
                              <p:cond delay="6000"/>
                            </p:stCondLst>
                            <p:childTnLst>
                              <p:par>
                                <p:cTn id="388" presetID="26" presetClass="entr" presetSubtype="0" fill="hold" nodeType="afterEffect">
                                  <p:stCondLst>
                                    <p:cond delay="0"/>
                                  </p:stCondLst>
                                  <p:childTnLst>
                                    <p:set>
                                      <p:cBhvr>
                                        <p:cTn id="389" dur="1" fill="hold">
                                          <p:stCondLst>
                                            <p:cond delay="0"/>
                                          </p:stCondLst>
                                        </p:cTn>
                                        <p:tgtEl>
                                          <p:spTgt spid="34"/>
                                        </p:tgtEl>
                                        <p:attrNameLst>
                                          <p:attrName>style.visibility</p:attrName>
                                        </p:attrNameLst>
                                      </p:cBhvr>
                                      <p:to>
                                        <p:strVal val="visible"/>
                                      </p:to>
                                    </p:set>
                                    <p:animEffect transition="in" filter="wipe(down)">
                                      <p:cBhvr>
                                        <p:cTn id="390" dur="580">
                                          <p:stCondLst>
                                            <p:cond delay="0"/>
                                          </p:stCondLst>
                                        </p:cTn>
                                        <p:tgtEl>
                                          <p:spTgt spid="34"/>
                                        </p:tgtEl>
                                      </p:cBhvr>
                                    </p:animEffect>
                                    <p:anim calcmode="lin" valueType="num">
                                      <p:cBhvr>
                                        <p:cTn id="391" dur="1822"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392" dur="664"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393" dur="664" tmFilter="0, 0; 0.125,0.2665; 0.25,0.4; 0.375,0.465; 0.5,0.5;  0.625,0.535; 0.75,0.6; 0.875,0.7335; 1,1">
                                          <p:stCondLst>
                                            <p:cond delay="664"/>
                                          </p:stCondLst>
                                        </p:cTn>
                                        <p:tgtEl>
                                          <p:spTgt spid="34"/>
                                        </p:tgtEl>
                                        <p:attrNameLst>
                                          <p:attrName>ppt_y</p:attrName>
                                        </p:attrNameLst>
                                      </p:cBhvr>
                                      <p:tavLst>
                                        <p:tav tm="0" fmla="#ppt_y-sin(pi*$)/9">
                                          <p:val>
                                            <p:fltVal val="0"/>
                                          </p:val>
                                        </p:tav>
                                        <p:tav tm="100000">
                                          <p:val>
                                            <p:fltVal val="1"/>
                                          </p:val>
                                        </p:tav>
                                      </p:tavLst>
                                    </p:anim>
                                    <p:anim calcmode="lin" valueType="num">
                                      <p:cBhvr>
                                        <p:cTn id="394" dur="332" tmFilter="0, 0; 0.125,0.2665; 0.25,0.4; 0.375,0.465; 0.5,0.5;  0.625,0.535; 0.75,0.6; 0.875,0.7335; 1,1">
                                          <p:stCondLst>
                                            <p:cond delay="1324"/>
                                          </p:stCondLst>
                                        </p:cTn>
                                        <p:tgtEl>
                                          <p:spTgt spid="34"/>
                                        </p:tgtEl>
                                        <p:attrNameLst>
                                          <p:attrName>ppt_y</p:attrName>
                                        </p:attrNameLst>
                                      </p:cBhvr>
                                      <p:tavLst>
                                        <p:tav tm="0" fmla="#ppt_y-sin(pi*$)/27">
                                          <p:val>
                                            <p:fltVal val="0"/>
                                          </p:val>
                                        </p:tav>
                                        <p:tav tm="100000">
                                          <p:val>
                                            <p:fltVal val="1"/>
                                          </p:val>
                                        </p:tav>
                                      </p:tavLst>
                                    </p:anim>
                                    <p:anim calcmode="lin" valueType="num">
                                      <p:cBhvr>
                                        <p:cTn id="395" dur="164" tmFilter="0, 0; 0.125,0.2665; 0.25,0.4; 0.375,0.465; 0.5,0.5;  0.625,0.535; 0.75,0.6; 0.875,0.7335; 1,1">
                                          <p:stCondLst>
                                            <p:cond delay="1656"/>
                                          </p:stCondLst>
                                        </p:cTn>
                                        <p:tgtEl>
                                          <p:spTgt spid="34"/>
                                        </p:tgtEl>
                                        <p:attrNameLst>
                                          <p:attrName>ppt_y</p:attrName>
                                        </p:attrNameLst>
                                      </p:cBhvr>
                                      <p:tavLst>
                                        <p:tav tm="0" fmla="#ppt_y-sin(pi*$)/81">
                                          <p:val>
                                            <p:fltVal val="0"/>
                                          </p:val>
                                        </p:tav>
                                        <p:tav tm="100000">
                                          <p:val>
                                            <p:fltVal val="1"/>
                                          </p:val>
                                        </p:tav>
                                      </p:tavLst>
                                    </p:anim>
                                    <p:animScale>
                                      <p:cBhvr>
                                        <p:cTn id="396" dur="26">
                                          <p:stCondLst>
                                            <p:cond delay="650"/>
                                          </p:stCondLst>
                                        </p:cTn>
                                        <p:tgtEl>
                                          <p:spTgt spid="34"/>
                                        </p:tgtEl>
                                      </p:cBhvr>
                                      <p:to x="100000" y="60000"/>
                                    </p:animScale>
                                    <p:animScale>
                                      <p:cBhvr>
                                        <p:cTn id="397" dur="166" decel="50000">
                                          <p:stCondLst>
                                            <p:cond delay="676"/>
                                          </p:stCondLst>
                                        </p:cTn>
                                        <p:tgtEl>
                                          <p:spTgt spid="34"/>
                                        </p:tgtEl>
                                      </p:cBhvr>
                                      <p:to x="100000" y="100000"/>
                                    </p:animScale>
                                    <p:animScale>
                                      <p:cBhvr>
                                        <p:cTn id="398" dur="26">
                                          <p:stCondLst>
                                            <p:cond delay="1312"/>
                                          </p:stCondLst>
                                        </p:cTn>
                                        <p:tgtEl>
                                          <p:spTgt spid="34"/>
                                        </p:tgtEl>
                                      </p:cBhvr>
                                      <p:to x="100000" y="80000"/>
                                    </p:animScale>
                                    <p:animScale>
                                      <p:cBhvr>
                                        <p:cTn id="399" dur="166" decel="50000">
                                          <p:stCondLst>
                                            <p:cond delay="1338"/>
                                          </p:stCondLst>
                                        </p:cTn>
                                        <p:tgtEl>
                                          <p:spTgt spid="34"/>
                                        </p:tgtEl>
                                      </p:cBhvr>
                                      <p:to x="100000" y="100000"/>
                                    </p:animScale>
                                    <p:animScale>
                                      <p:cBhvr>
                                        <p:cTn id="400" dur="26">
                                          <p:stCondLst>
                                            <p:cond delay="1642"/>
                                          </p:stCondLst>
                                        </p:cTn>
                                        <p:tgtEl>
                                          <p:spTgt spid="34"/>
                                        </p:tgtEl>
                                      </p:cBhvr>
                                      <p:to x="100000" y="90000"/>
                                    </p:animScale>
                                    <p:animScale>
                                      <p:cBhvr>
                                        <p:cTn id="401" dur="166" decel="50000">
                                          <p:stCondLst>
                                            <p:cond delay="1668"/>
                                          </p:stCondLst>
                                        </p:cTn>
                                        <p:tgtEl>
                                          <p:spTgt spid="34"/>
                                        </p:tgtEl>
                                      </p:cBhvr>
                                      <p:to x="100000" y="100000"/>
                                    </p:animScale>
                                    <p:animScale>
                                      <p:cBhvr>
                                        <p:cTn id="402" dur="26">
                                          <p:stCondLst>
                                            <p:cond delay="1808"/>
                                          </p:stCondLst>
                                        </p:cTn>
                                        <p:tgtEl>
                                          <p:spTgt spid="34"/>
                                        </p:tgtEl>
                                      </p:cBhvr>
                                      <p:to x="100000" y="95000"/>
                                    </p:animScale>
                                    <p:animScale>
                                      <p:cBhvr>
                                        <p:cTn id="403" dur="166" decel="50000">
                                          <p:stCondLst>
                                            <p:cond delay="1834"/>
                                          </p:stCondLst>
                                        </p:cTn>
                                        <p:tgtEl>
                                          <p:spTgt spid="34"/>
                                        </p:tgtEl>
                                      </p:cBhvr>
                                      <p:to x="100000" y="100000"/>
                                    </p:animScale>
                                  </p:childTnLst>
                                </p:cTn>
                              </p:par>
                            </p:childTnLst>
                          </p:cTn>
                        </p:par>
                      </p:childTnLst>
                    </p:cTn>
                  </p:par>
                  <p:par>
                    <p:cTn id="404" fill="hold">
                      <p:stCondLst>
                        <p:cond delay="indefinite"/>
                      </p:stCondLst>
                      <p:childTnLst>
                        <p:par>
                          <p:cTn id="405" fill="hold">
                            <p:stCondLst>
                              <p:cond delay="0"/>
                            </p:stCondLst>
                            <p:childTnLst>
                              <p:par>
                                <p:cTn id="406" presetID="22" presetClass="entr" presetSubtype="8" fill="hold" grpId="0" nodeType="clickEffect">
                                  <p:stCondLst>
                                    <p:cond delay="0"/>
                                  </p:stCondLst>
                                  <p:childTnLst>
                                    <p:set>
                                      <p:cBhvr>
                                        <p:cTn id="407" dur="1" fill="hold">
                                          <p:stCondLst>
                                            <p:cond delay="0"/>
                                          </p:stCondLst>
                                        </p:cTn>
                                        <p:tgtEl>
                                          <p:spTgt spid="38"/>
                                        </p:tgtEl>
                                        <p:attrNameLst>
                                          <p:attrName>style.visibility</p:attrName>
                                        </p:attrNameLst>
                                      </p:cBhvr>
                                      <p:to>
                                        <p:strVal val="visible"/>
                                      </p:to>
                                    </p:set>
                                    <p:animEffect transition="in" filter="wipe(left)">
                                      <p:cBhvr>
                                        <p:cTn id="408" dur="500"/>
                                        <p:tgtEl>
                                          <p:spTgt spid="38"/>
                                        </p:tgtEl>
                                      </p:cBhvr>
                                    </p:animEffect>
                                  </p:childTnLst>
                                </p:cTn>
                              </p:par>
                            </p:childTnLst>
                          </p:cTn>
                        </p:par>
                        <p:par>
                          <p:cTn id="409" fill="hold">
                            <p:stCondLst>
                              <p:cond delay="500"/>
                            </p:stCondLst>
                            <p:childTnLst>
                              <p:par>
                                <p:cTn id="410" presetID="47" presetClass="entr" presetSubtype="0" fill="hold" grpId="0" nodeType="afterEffect">
                                  <p:stCondLst>
                                    <p:cond delay="0"/>
                                  </p:stCondLst>
                                  <p:childTnLst>
                                    <p:set>
                                      <p:cBhvr>
                                        <p:cTn id="411" dur="1" fill="hold">
                                          <p:stCondLst>
                                            <p:cond delay="0"/>
                                          </p:stCondLst>
                                        </p:cTn>
                                        <p:tgtEl>
                                          <p:spTgt spid="36"/>
                                        </p:tgtEl>
                                        <p:attrNameLst>
                                          <p:attrName>style.visibility</p:attrName>
                                        </p:attrNameLst>
                                      </p:cBhvr>
                                      <p:to>
                                        <p:strVal val="visible"/>
                                      </p:to>
                                    </p:set>
                                    <p:animEffect transition="in" filter="fade">
                                      <p:cBhvr>
                                        <p:cTn id="412" dur="1000"/>
                                        <p:tgtEl>
                                          <p:spTgt spid="36"/>
                                        </p:tgtEl>
                                      </p:cBhvr>
                                    </p:animEffect>
                                    <p:anim calcmode="lin" valueType="num">
                                      <p:cBhvr>
                                        <p:cTn id="413" dur="1000" fill="hold"/>
                                        <p:tgtEl>
                                          <p:spTgt spid="36"/>
                                        </p:tgtEl>
                                        <p:attrNameLst>
                                          <p:attrName>ppt_x</p:attrName>
                                        </p:attrNameLst>
                                      </p:cBhvr>
                                      <p:tavLst>
                                        <p:tav tm="0">
                                          <p:val>
                                            <p:strVal val="#ppt_x"/>
                                          </p:val>
                                        </p:tav>
                                        <p:tav tm="100000">
                                          <p:val>
                                            <p:strVal val="#ppt_x"/>
                                          </p:val>
                                        </p:tav>
                                      </p:tavLst>
                                    </p:anim>
                                    <p:anim calcmode="lin" valueType="num">
                                      <p:cBhvr>
                                        <p:cTn id="414"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15" fill="hold">
                      <p:stCondLst>
                        <p:cond delay="indefinite"/>
                      </p:stCondLst>
                      <p:childTnLst>
                        <p:par>
                          <p:cTn id="416" fill="hold">
                            <p:stCondLst>
                              <p:cond delay="0"/>
                            </p:stCondLst>
                            <p:childTnLst>
                              <p:par>
                                <p:cTn id="417" presetID="22" presetClass="entr" presetSubtype="8" fill="hold" nodeType="clickEffect">
                                  <p:stCondLst>
                                    <p:cond delay="0"/>
                                  </p:stCondLst>
                                  <p:childTnLst>
                                    <p:set>
                                      <p:cBhvr>
                                        <p:cTn id="418" dur="1" fill="hold">
                                          <p:stCondLst>
                                            <p:cond delay="0"/>
                                          </p:stCondLst>
                                        </p:cTn>
                                        <p:tgtEl>
                                          <p:spTgt spid="37"/>
                                        </p:tgtEl>
                                        <p:attrNameLst>
                                          <p:attrName>style.visibility</p:attrName>
                                        </p:attrNameLst>
                                      </p:cBhvr>
                                      <p:to>
                                        <p:strVal val="visible"/>
                                      </p:to>
                                    </p:set>
                                    <p:animEffect transition="in" filter="wipe(left)">
                                      <p:cBhvr>
                                        <p:cTn id="419" dur="500"/>
                                        <p:tgtEl>
                                          <p:spTgt spid="37"/>
                                        </p:tgtEl>
                                      </p:cBhvr>
                                    </p:animEffect>
                                  </p:childTnLst>
                                </p:cTn>
                              </p:par>
                            </p:childTnLst>
                          </p:cTn>
                        </p:par>
                        <p:par>
                          <p:cTn id="420" fill="hold">
                            <p:stCondLst>
                              <p:cond delay="500"/>
                            </p:stCondLst>
                            <p:childTnLst>
                              <p:par>
                                <p:cTn id="421" presetID="10" presetClass="entr" presetSubtype="0" fill="hold" grpId="0" nodeType="afterEffect">
                                  <p:stCondLst>
                                    <p:cond delay="0"/>
                                  </p:stCondLst>
                                  <p:childTnLst>
                                    <p:set>
                                      <p:cBhvr>
                                        <p:cTn id="422" dur="1" fill="hold">
                                          <p:stCondLst>
                                            <p:cond delay="0"/>
                                          </p:stCondLst>
                                        </p:cTn>
                                        <p:tgtEl>
                                          <p:spTgt spid="41"/>
                                        </p:tgtEl>
                                        <p:attrNameLst>
                                          <p:attrName>style.visibility</p:attrName>
                                        </p:attrNameLst>
                                      </p:cBhvr>
                                      <p:to>
                                        <p:strVal val="visible"/>
                                      </p:to>
                                    </p:set>
                                    <p:animEffect transition="in" filter="fade">
                                      <p:cBhvr>
                                        <p:cTn id="423" dur="500"/>
                                        <p:tgtEl>
                                          <p:spTgt spid="41"/>
                                        </p:tgtEl>
                                      </p:cBhvr>
                                    </p:animEffect>
                                  </p:childTnLst>
                                </p:cTn>
                              </p:par>
                            </p:childTnLst>
                          </p:cTn>
                        </p:par>
                      </p:childTnLst>
                    </p:cTn>
                  </p:par>
                  <p:par>
                    <p:cTn id="424" fill="hold">
                      <p:stCondLst>
                        <p:cond delay="indefinite"/>
                      </p:stCondLst>
                      <p:childTnLst>
                        <p:par>
                          <p:cTn id="425" fill="hold">
                            <p:stCondLst>
                              <p:cond delay="0"/>
                            </p:stCondLst>
                            <p:childTnLst>
                              <p:par>
                                <p:cTn id="426" presetID="21" presetClass="entr" presetSubtype="1" fill="hold" grpId="0" nodeType="clickEffect">
                                  <p:stCondLst>
                                    <p:cond delay="0"/>
                                  </p:stCondLst>
                                  <p:childTnLst>
                                    <p:set>
                                      <p:cBhvr>
                                        <p:cTn id="427" dur="1" fill="hold">
                                          <p:stCondLst>
                                            <p:cond delay="0"/>
                                          </p:stCondLst>
                                        </p:cTn>
                                        <p:tgtEl>
                                          <p:spTgt spid="42"/>
                                        </p:tgtEl>
                                        <p:attrNameLst>
                                          <p:attrName>style.visibility</p:attrName>
                                        </p:attrNameLst>
                                      </p:cBhvr>
                                      <p:to>
                                        <p:strVal val="visible"/>
                                      </p:to>
                                    </p:set>
                                    <p:animEffect transition="in" filter="wheel(1)">
                                      <p:cBhvr>
                                        <p:cTn id="428" dur="2000"/>
                                        <p:tgtEl>
                                          <p:spTgt spid="42"/>
                                        </p:tgtEl>
                                      </p:cBhvr>
                                    </p:animEffect>
                                  </p:childTnLst>
                                </p:cTn>
                              </p:par>
                            </p:childTnLst>
                          </p:cTn>
                        </p:par>
                      </p:childTnLst>
                    </p:cTn>
                  </p:par>
                  <p:par>
                    <p:cTn id="429" fill="hold">
                      <p:stCondLst>
                        <p:cond delay="indefinite"/>
                      </p:stCondLst>
                      <p:childTnLst>
                        <p:par>
                          <p:cTn id="430" fill="hold">
                            <p:stCondLst>
                              <p:cond delay="0"/>
                            </p:stCondLst>
                            <p:childTnLst>
                              <p:par>
                                <p:cTn id="431" presetID="22" presetClass="entr" presetSubtype="2" fill="hold" grpId="0" nodeType="clickEffect">
                                  <p:stCondLst>
                                    <p:cond delay="0"/>
                                  </p:stCondLst>
                                  <p:childTnLst>
                                    <p:set>
                                      <p:cBhvr>
                                        <p:cTn id="432" dur="1" fill="hold">
                                          <p:stCondLst>
                                            <p:cond delay="0"/>
                                          </p:stCondLst>
                                        </p:cTn>
                                        <p:tgtEl>
                                          <p:spTgt spid="40"/>
                                        </p:tgtEl>
                                        <p:attrNameLst>
                                          <p:attrName>style.visibility</p:attrName>
                                        </p:attrNameLst>
                                      </p:cBhvr>
                                      <p:to>
                                        <p:strVal val="visible"/>
                                      </p:to>
                                    </p:set>
                                    <p:animEffect transition="in" filter="wipe(right)">
                                      <p:cBhvr>
                                        <p:cTn id="433" dur="500"/>
                                        <p:tgtEl>
                                          <p:spTgt spid="40"/>
                                        </p:tgtEl>
                                      </p:cBhvr>
                                    </p:animEffect>
                                  </p:childTnLst>
                                </p:cTn>
                              </p:par>
                              <p:par>
                                <p:cTn id="434" presetID="22" presetClass="entr" presetSubtype="2" fill="hold" grpId="0" nodeType="withEffect">
                                  <p:stCondLst>
                                    <p:cond delay="0"/>
                                  </p:stCondLst>
                                  <p:childTnLst>
                                    <p:set>
                                      <p:cBhvr>
                                        <p:cTn id="435" dur="1" fill="hold">
                                          <p:stCondLst>
                                            <p:cond delay="0"/>
                                          </p:stCondLst>
                                        </p:cTn>
                                        <p:tgtEl>
                                          <p:spTgt spid="43"/>
                                        </p:tgtEl>
                                        <p:attrNameLst>
                                          <p:attrName>style.visibility</p:attrName>
                                        </p:attrNameLst>
                                      </p:cBhvr>
                                      <p:to>
                                        <p:strVal val="visible"/>
                                      </p:to>
                                    </p:set>
                                    <p:animEffect transition="in" filter="wipe(right)">
                                      <p:cBhvr>
                                        <p:cTn id="43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5" grpId="0" animBg="1"/>
      <p:bldP spid="36" grpId="0"/>
      <p:bldP spid="38" grpId="0" animBg="1"/>
      <p:bldP spid="41" grpId="0" animBg="1"/>
      <p:bldP spid="42" grpId="0" animBg="1"/>
      <p:bldP spid="43" grpId="0" animBg="1"/>
      <p:bldP spid="40"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B732753F-7A73-4A29-B3FB-1C1198356703}"/>
              </a:ext>
            </a:extLst>
          </p:cNvPr>
          <p:cNvSpPr/>
          <p:nvPr/>
        </p:nvSpPr>
        <p:spPr>
          <a:xfrm>
            <a:off x="5374704" y="2348880"/>
            <a:ext cx="6121896" cy="504056"/>
          </a:xfrm>
          <a:prstGeom prst="roundRect">
            <a:avLst/>
          </a:prstGeom>
          <a:solidFill>
            <a:schemeClr val="bg1">
              <a:lumMod val="9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9" name="Rectangle: Rounded Corners 8">
            <a:extLst>
              <a:ext uri="{FF2B5EF4-FFF2-40B4-BE49-F238E27FC236}">
                <a16:creationId xmlns:a16="http://schemas.microsoft.com/office/drawing/2014/main" id="{8E6AA044-43D6-4F7E-B55C-EE92ECC5597E}"/>
              </a:ext>
            </a:extLst>
          </p:cNvPr>
          <p:cNvSpPr/>
          <p:nvPr/>
        </p:nvSpPr>
        <p:spPr>
          <a:xfrm>
            <a:off x="5374704" y="2924944"/>
            <a:ext cx="6121896" cy="504056"/>
          </a:xfrm>
          <a:prstGeom prst="roundRect">
            <a:avLst/>
          </a:prstGeom>
          <a:solidFill>
            <a:schemeClr val="bg1">
              <a:lumMod val="75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8200" y="1825624"/>
                <a:ext cx="10515600" cy="4530725"/>
              </a:xfrm>
            </p:spPr>
            <p:txBody>
              <a:bodyPr/>
              <a:lstStyle/>
              <a:p>
                <a:pPr algn="r" rtl="1"/>
                <a:r>
                  <a:rPr lang="fa-IR" dirty="0">
                    <a:solidFill>
                      <a:srgbClr val="0070C0"/>
                    </a:solidFill>
                  </a:rPr>
                  <a:t>مثال: انحراف معیار سنجش گلوکز</a:t>
                </a:r>
              </a:p>
              <a:p>
                <a:pPr algn="r" rtl="1">
                  <a:spcAft>
                    <a:spcPts val="1200"/>
                  </a:spcAft>
                  <a:buFont typeface="Courier New" panose="02070309020205020404" pitchFamily="49" charset="0"/>
                  <a:buChar char="o"/>
                </a:pPr>
                <a:r>
                  <a:rPr lang="fa-IR" dirty="0"/>
                  <a:t> سطح </a:t>
                </a:r>
                <a:r>
                  <a:rPr lang="en-US" dirty="0"/>
                  <a:t>1</a:t>
                </a:r>
                <a:r>
                  <a:rPr lang="fa-IR" dirty="0"/>
                  <a:t>: </a:t>
                </a:r>
                <a:r>
                  <a:rPr lang="en-US" dirty="0">
                    <a:solidFill>
                      <a:srgbClr val="FF0000"/>
                    </a:solidFill>
                  </a:rPr>
                  <a:t>2</a:t>
                </a:r>
                <a:r>
                  <a:rPr lang="en-US" dirty="0"/>
                  <a:t> mg/dL		</a:t>
                </a:r>
                <a:r>
                  <a:rPr lang="fa-IR" dirty="0"/>
                  <a:t>میانگین: 35</a:t>
                </a:r>
                <a:endParaRPr lang="en-US" dirty="0"/>
              </a:p>
              <a:p>
                <a:pPr algn="r" rtl="1">
                  <a:spcAft>
                    <a:spcPts val="1200"/>
                  </a:spcAft>
                  <a:buFont typeface="Courier New" panose="02070309020205020404" pitchFamily="49" charset="0"/>
                  <a:buChar char="o"/>
                </a:pPr>
                <a:r>
                  <a:rPr lang="fa-IR" dirty="0"/>
                  <a:t> سطح </a:t>
                </a:r>
                <a:r>
                  <a:rPr lang="en-US" dirty="0"/>
                  <a:t>2</a:t>
                </a:r>
                <a:r>
                  <a:rPr lang="fa-IR" dirty="0"/>
                  <a:t>: </a:t>
                </a:r>
                <a:r>
                  <a:rPr lang="en-US" dirty="0">
                    <a:solidFill>
                      <a:srgbClr val="FF0000"/>
                    </a:solidFill>
                  </a:rPr>
                  <a:t>4</a:t>
                </a:r>
                <a:r>
                  <a:rPr lang="en-US" dirty="0"/>
                  <a:t> mg/dL</a:t>
                </a:r>
                <a:r>
                  <a:rPr lang="fa-IR" dirty="0"/>
                  <a:t>		میانگین: 273</a:t>
                </a:r>
                <a:endParaRPr lang="en-US" dirty="0"/>
              </a:p>
              <a:p>
                <a:pPr marL="0" indent="0" algn="r" rtl="1">
                  <a:buNone/>
                </a:pPr>
                <a:r>
                  <a:rPr lang="fa-IR" b="1" i="1" dirty="0">
                    <a:solidFill>
                      <a:srgbClr val="FF0000"/>
                    </a:solidFill>
                  </a:rPr>
                  <a:t>	در کدام مورد تکرارپذیری بهتر است؟ </a:t>
                </a:r>
              </a:p>
              <a:p>
                <a:pPr marL="0" indent="0" rtl="1">
                  <a:buNone/>
                </a:pPr>
                <a14:m>
                  <m:oMath xmlns:m="http://schemas.openxmlformats.org/officeDocument/2006/math">
                    <m:r>
                      <a:rPr lang="en-US" sz="3600" b="0" i="0" smtClean="0">
                        <a:solidFill>
                          <a:srgbClr val="0070C0"/>
                        </a:solidFill>
                        <a:latin typeface="Cambria Math" panose="02040503050406030204" pitchFamily="18" charset="0"/>
                      </a:rPr>
                      <m:t>     </m:t>
                    </m:r>
                    <m:r>
                      <a:rPr lang="en-US" sz="3600" b="1" i="1" smtClean="0">
                        <a:solidFill>
                          <a:srgbClr val="0070C0"/>
                        </a:solidFill>
                        <a:latin typeface="Cambria Math" panose="02040503050406030204" pitchFamily="18" charset="0"/>
                      </a:rPr>
                      <m:t>𝑪𝑽</m:t>
                    </m:r>
                    <m:r>
                      <a:rPr lang="en-US" sz="3600" b="1" i="1" smtClean="0">
                        <a:solidFill>
                          <a:srgbClr val="0070C0"/>
                        </a:solidFill>
                        <a:latin typeface="Cambria Math" panose="02040503050406030204" pitchFamily="18" charset="0"/>
                      </a:rPr>
                      <m:t>=</m:t>
                    </m:r>
                    <m:f>
                      <m:fPr>
                        <m:ctrlPr>
                          <a:rPr lang="en-US" sz="3600" b="1" i="1" smtClean="0">
                            <a:solidFill>
                              <a:srgbClr val="0070C0"/>
                            </a:solidFill>
                            <a:latin typeface="Cambria Math" panose="02040503050406030204" pitchFamily="18" charset="0"/>
                          </a:rPr>
                        </m:ctrlPr>
                      </m:fPr>
                      <m:num>
                        <m:r>
                          <a:rPr lang="en-US" sz="3600" b="1" i="1" smtClean="0">
                            <a:solidFill>
                              <a:srgbClr val="0070C0"/>
                            </a:solidFill>
                            <a:latin typeface="Cambria Math" panose="02040503050406030204" pitchFamily="18" charset="0"/>
                          </a:rPr>
                          <m:t>𝑺𝑫</m:t>
                        </m:r>
                      </m:num>
                      <m:den>
                        <m:acc>
                          <m:accPr>
                            <m:chr m:val="̅"/>
                            <m:ctrlPr>
                              <a:rPr lang="en-US" sz="3600" b="1" i="1" smtClean="0">
                                <a:solidFill>
                                  <a:srgbClr val="0070C0"/>
                                </a:solidFill>
                                <a:latin typeface="Cambria Math" panose="02040503050406030204" pitchFamily="18" charset="0"/>
                              </a:rPr>
                            </m:ctrlPr>
                          </m:accPr>
                          <m:e>
                            <m:r>
                              <a:rPr lang="en-US" sz="3600" b="1" i="1" smtClean="0">
                                <a:solidFill>
                                  <a:srgbClr val="0070C0"/>
                                </a:solidFill>
                                <a:latin typeface="Cambria Math" panose="02040503050406030204" pitchFamily="18" charset="0"/>
                              </a:rPr>
                              <m:t>𝑿</m:t>
                            </m:r>
                          </m:e>
                        </m:acc>
                      </m:den>
                    </m:f>
                  </m:oMath>
                </a14:m>
                <a:r>
                  <a:rPr lang="en-US" sz="3600" b="1" dirty="0">
                    <a:solidFill>
                      <a:srgbClr val="0070C0"/>
                    </a:solidFill>
                  </a:rPr>
                  <a:t> x 100</a:t>
                </a:r>
              </a:p>
              <a:p>
                <a:pPr marL="0" indent="0">
                  <a:spcBef>
                    <a:spcPts val="3000"/>
                  </a:spcBef>
                  <a:buNone/>
                </a:pPr>
                <a:r>
                  <a:rPr lang="en-US" dirty="0"/>
                  <a:t>       </a:t>
                </a:r>
                <a14:m>
                  <m:oMath xmlns:m="http://schemas.openxmlformats.org/officeDocument/2006/math">
                    <m:r>
                      <m:rPr>
                        <m:sty m:val="p"/>
                      </m:rPr>
                      <a:rPr lang="en-US" sz="3600" smtClean="0">
                        <a:latin typeface="Cambria Math" panose="02040503050406030204" pitchFamily="18" charset="0"/>
                      </a:rPr>
                      <m:t>CV</m:t>
                    </m:r>
                    <m:r>
                      <a:rPr lang="en-US" sz="3600" b="0" i="0" baseline="-25000" smtClean="0">
                        <a:latin typeface="Cambria Math" panose="02040503050406030204" pitchFamily="18" charset="0"/>
                      </a:rPr>
                      <m:t>1</m:t>
                    </m:r>
                    <m:r>
                      <a:rPr lang="en-US" sz="3600">
                        <a:latin typeface="Cambria Math" panose="02040503050406030204" pitchFamily="18" charset="0"/>
                      </a:rPr>
                      <m:t>=</m:t>
                    </m:r>
                    <m:f>
                      <m:fPr>
                        <m:ctrlPr>
                          <a:rPr lang="en-US" sz="3600" i="1">
                            <a:latin typeface="Cambria Math" panose="02040503050406030204" pitchFamily="18" charset="0"/>
                          </a:rPr>
                        </m:ctrlPr>
                      </m:fPr>
                      <m:num>
                        <m:r>
                          <a:rPr lang="en-US" sz="3600" b="0" i="1" smtClean="0">
                            <a:latin typeface="Cambria Math" panose="02040503050406030204" pitchFamily="18" charset="0"/>
                          </a:rPr>
                          <m:t>2</m:t>
                        </m:r>
                      </m:num>
                      <m:den>
                        <m:r>
                          <a:rPr lang="en-US" sz="3600" b="0" i="0" smtClean="0">
                            <a:latin typeface="Cambria Math" panose="02040503050406030204" pitchFamily="18" charset="0"/>
                          </a:rPr>
                          <m:t>35</m:t>
                        </m:r>
                      </m:den>
                    </m:f>
                  </m:oMath>
                </a14:m>
                <a:r>
                  <a:rPr lang="en-US" sz="3600" dirty="0"/>
                  <a:t> </a:t>
                </a:r>
                <a:r>
                  <a:rPr lang="en-US" dirty="0"/>
                  <a:t>x 100 = 5.7%                           </a:t>
                </a:r>
                <a14:m>
                  <m:oMath xmlns:m="http://schemas.openxmlformats.org/officeDocument/2006/math">
                    <m:r>
                      <m:rPr>
                        <m:sty m:val="p"/>
                      </m:rPr>
                      <a:rPr lang="en-US" sz="3600">
                        <a:latin typeface="Cambria Math"/>
                      </a:rPr>
                      <m:t>CV</m:t>
                    </m:r>
                    <m:r>
                      <a:rPr lang="en-US" sz="3600" b="0" i="0" baseline="-25000" smtClean="0">
                        <a:latin typeface="Cambria Math" panose="02040503050406030204" pitchFamily="18" charset="0"/>
                      </a:rPr>
                      <m:t>2</m:t>
                    </m:r>
                    <m:r>
                      <a:rPr lang="en-US" sz="3600">
                        <a:latin typeface="Cambria Math"/>
                      </a:rPr>
                      <m:t>=</m:t>
                    </m:r>
                    <m:f>
                      <m:fPr>
                        <m:ctrlPr>
                          <a:rPr lang="en-US" sz="3600" i="1">
                            <a:latin typeface="Cambria Math" panose="02040503050406030204" pitchFamily="18" charset="0"/>
                          </a:rPr>
                        </m:ctrlPr>
                      </m:fPr>
                      <m:num>
                        <m:r>
                          <a:rPr lang="en-US" sz="3600" b="0" i="0" smtClean="0">
                            <a:latin typeface="Cambria Math" panose="02040503050406030204" pitchFamily="18" charset="0"/>
                          </a:rPr>
                          <m:t>4</m:t>
                        </m:r>
                      </m:num>
                      <m:den>
                        <m:r>
                          <a:rPr lang="en-US" sz="3600">
                            <a:latin typeface="Cambria Math"/>
                          </a:rPr>
                          <m:t>273</m:t>
                        </m:r>
                      </m:den>
                    </m:f>
                  </m:oMath>
                </a14:m>
                <a:r>
                  <a:rPr lang="en-US" dirty="0"/>
                  <a:t> x 100 = 1.5% </a:t>
                </a:r>
              </a:p>
              <a:p>
                <a:pPr marL="0" indent="0">
                  <a:spcBef>
                    <a:spcPts val="3000"/>
                  </a:spcBef>
                  <a:buNone/>
                </a:pPr>
                <a:endParaRPr lang="en-US" dirty="0"/>
              </a:p>
              <a:p>
                <a:pPr marL="0" indent="0" algn="ctr">
                  <a:buNone/>
                </a:pPr>
                <a:endParaRPr lang="fa-IR" sz="2400" b="1" dirty="0">
                  <a:solidFill>
                    <a:srgbClr val="0070C0"/>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8200" y="1825624"/>
                <a:ext cx="10515600" cy="4530725"/>
              </a:xfrm>
              <a:blipFill>
                <a:blip r:embed="rId2"/>
                <a:stretch>
                  <a:fillRect t="-2285" r="-1043"/>
                </a:stretch>
              </a:blipFill>
            </p:spPr>
            <p:txBody>
              <a:bodyPr/>
              <a:lstStyle/>
              <a:p>
                <a:r>
                  <a:rPr lang="fa-IR">
                    <a:noFill/>
                  </a:rPr>
                  <a:t> </a:t>
                </a:r>
              </a:p>
            </p:txBody>
          </p:sp>
        </mc:Fallback>
      </mc:AlternateContent>
      <p:sp>
        <p:nvSpPr>
          <p:cNvPr id="4" name="Slide Number Placeholder 3"/>
          <p:cNvSpPr>
            <a:spLocks noGrp="1"/>
          </p:cNvSpPr>
          <p:nvPr>
            <p:ph type="sldNum" sz="quarter" idx="12"/>
          </p:nvPr>
        </p:nvSpPr>
        <p:spPr/>
        <p:txBody>
          <a:bodyPr/>
          <a:lstStyle/>
          <a:p>
            <a:fld id="{6FAF22BB-B8CB-43B2-9A75-2AB6527143BB}" type="slidenum">
              <a:rPr lang="en-US" smtClean="0"/>
              <a:pPr/>
              <a:t>52</a:t>
            </a:fld>
            <a:endParaRPr lang="en-US" dirty="0"/>
          </a:p>
        </p:txBody>
      </p:sp>
      <p:sp>
        <p:nvSpPr>
          <p:cNvPr id="5" name="Title 4"/>
          <p:cNvSpPr>
            <a:spLocks noGrp="1"/>
          </p:cNvSpPr>
          <p:nvPr>
            <p:ph type="title"/>
          </p:nvPr>
        </p:nvSpPr>
        <p:spPr>
          <a:xfrm>
            <a:off x="838200" y="252583"/>
            <a:ext cx="10515600" cy="1325563"/>
          </a:xfrm>
          <a:ln>
            <a:solidFill>
              <a:srgbClr val="0070C0"/>
            </a:solidFill>
          </a:ln>
        </p:spPr>
        <p:txBody>
          <a:bodyPr>
            <a:normAutofit/>
          </a:bodyPr>
          <a:lstStyle/>
          <a:p>
            <a:pPr algn="ctr" rtl="1"/>
            <a:r>
              <a:rPr lang="fa-IR" b="1" dirty="0">
                <a:ln>
                  <a:solidFill>
                    <a:srgbClr val="002060"/>
                  </a:solidFill>
                </a:ln>
                <a:solidFill>
                  <a:srgbClr val="FFC000"/>
                </a:solidFill>
              </a:rPr>
              <a:t>انحراف معیار نسبی </a:t>
            </a:r>
            <a:r>
              <a:rPr lang="en-US" b="1" dirty="0">
                <a:ln>
                  <a:solidFill>
                    <a:srgbClr val="002060"/>
                  </a:solidFill>
                </a:ln>
                <a:solidFill>
                  <a:srgbClr val="FFC000"/>
                </a:solidFill>
                <a:latin typeface="+mn-lt"/>
              </a:rPr>
              <a:t>Relative SD</a:t>
            </a:r>
            <a:br>
              <a:rPr lang="fa-IR" sz="4000" b="1" dirty="0">
                <a:ln>
                  <a:solidFill>
                    <a:srgbClr val="002060"/>
                  </a:solidFill>
                </a:ln>
                <a:solidFill>
                  <a:srgbClr val="FFC000"/>
                </a:solidFill>
              </a:rPr>
            </a:br>
            <a:r>
              <a:rPr lang="fa-IR" sz="4000" b="1" dirty="0">
                <a:solidFill>
                  <a:srgbClr val="7030A0"/>
                </a:solidFill>
              </a:rPr>
              <a:t>ضریب تغییرات </a:t>
            </a:r>
            <a:r>
              <a:rPr lang="en-US" sz="4000" b="1" dirty="0">
                <a:solidFill>
                  <a:srgbClr val="7030A0"/>
                </a:solidFill>
              </a:rPr>
              <a:t>CV</a:t>
            </a:r>
          </a:p>
        </p:txBody>
      </p:sp>
      <p:sp>
        <p:nvSpPr>
          <p:cNvPr id="6" name="Rectangle 5"/>
          <p:cNvSpPr/>
          <p:nvPr/>
        </p:nvSpPr>
        <p:spPr>
          <a:xfrm>
            <a:off x="5303912" y="2276872"/>
            <a:ext cx="2438400"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4279404" y="5255096"/>
            <a:ext cx="9525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0200456" y="5255096"/>
            <a:ext cx="9525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64468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wipe(right)">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2" fill="hold" grpId="0" nodeType="clickEffect">
                                  <p:stCondLst>
                                    <p:cond delay="0"/>
                                  </p:stCondLst>
                                  <p:childTnLst>
                                    <p:animEffect transition="out" filter="wipe(right)">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2000"/>
                                        <p:tgtEl>
                                          <p:spTgt spid="3">
                                            <p:txEl>
                                              <p:pRg st="5" end="5"/>
                                            </p:txEl>
                                          </p:spTgt>
                                        </p:tgtEl>
                                      </p:cBhvr>
                                    </p:animEffect>
                                  </p:childTnLst>
                                </p:cTn>
                              </p:par>
                            </p:childTnLst>
                          </p:cTn>
                        </p:par>
                        <p:par>
                          <p:cTn id="33" fill="hold">
                            <p:stCondLst>
                              <p:cond delay="2000"/>
                            </p:stCondLst>
                            <p:childTnLst>
                              <p:par>
                                <p:cTn id="34" presetID="21" presetClass="entr" presetSubtype="1"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heel(1)">
                                      <p:cBhvr>
                                        <p:cTn id="36" dur="2000"/>
                                        <p:tgtEl>
                                          <p:spTgt spid="7"/>
                                        </p:tgtEl>
                                      </p:cBhvr>
                                    </p:animEffect>
                                  </p:childTnLst>
                                </p:cTn>
                              </p:par>
                            </p:childTnLst>
                          </p:cTn>
                        </p:par>
                        <p:par>
                          <p:cTn id="37" fill="hold">
                            <p:stCondLst>
                              <p:cond delay="4000"/>
                            </p:stCondLst>
                            <p:childTnLst>
                              <p:par>
                                <p:cTn id="38" presetID="21" presetClass="entr" presetSubtype="1"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heel(1)">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6" grpId="0" animBg="1"/>
      <p:bldP spid="7" grpId="0" animBg="1"/>
      <p:bldP spid="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514350" indent="-514350">
              <a:buAutoNum type="arabicPeriod"/>
            </a:pPr>
            <a:endParaRPr lang="en-US" dirty="0"/>
          </a:p>
          <a:p>
            <a:pPr marL="971550" indent="-457200" algn="r" rtl="1">
              <a:spcBef>
                <a:spcPts val="2400"/>
              </a:spcBef>
              <a:buFont typeface="Wingdings" panose="05000000000000000000" pitchFamily="2" charset="2"/>
              <a:buChar char="v"/>
            </a:pPr>
            <a:r>
              <a:rPr lang="fa-IR" sz="3600" b="1" dirty="0">
                <a:solidFill>
                  <a:srgbClr val="FF0000"/>
                </a:solidFill>
              </a:rPr>
              <a:t>شمارش خطا</a:t>
            </a:r>
            <a:endParaRPr lang="en-US" sz="3600" dirty="0">
              <a:solidFill>
                <a:srgbClr val="FF0000"/>
              </a:solidFill>
            </a:endParaRPr>
          </a:p>
          <a:p>
            <a:pPr marL="0" indent="0">
              <a:buNone/>
            </a:pPr>
            <a:r>
              <a:rPr lang="en-US" b="1" dirty="0">
                <a:solidFill>
                  <a:srgbClr val="7030A0"/>
                </a:solidFill>
              </a:rPr>
              <a:t>	</a:t>
            </a:r>
          </a:p>
        </p:txBody>
      </p:sp>
      <p:pic>
        <p:nvPicPr>
          <p:cNvPr id="4" name="Picture 3"/>
          <p:cNvPicPr>
            <a:picLocks noChangeAspect="1"/>
          </p:cNvPicPr>
          <p:nvPr/>
        </p:nvPicPr>
        <p:blipFill rotWithShape="1">
          <a:blip r:embed="rId2"/>
          <a:srcRect l="42395" t="35759" r="42866" b="33594"/>
          <a:stretch/>
        </p:blipFill>
        <p:spPr>
          <a:xfrm>
            <a:off x="820321" y="1687310"/>
            <a:ext cx="2913479" cy="340578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4900" y="1492640"/>
            <a:ext cx="5849354" cy="3645549"/>
          </a:xfrm>
          <a:prstGeom prst="rect">
            <a:avLst/>
          </a:prstGeom>
        </p:spPr>
      </p:pic>
      <p:sp>
        <p:nvSpPr>
          <p:cNvPr id="6" name="TextBox 5"/>
          <p:cNvSpPr txBox="1"/>
          <p:nvPr/>
        </p:nvSpPr>
        <p:spPr>
          <a:xfrm>
            <a:off x="1000709" y="5119798"/>
            <a:ext cx="3178233" cy="461665"/>
          </a:xfrm>
          <a:prstGeom prst="rect">
            <a:avLst/>
          </a:prstGeom>
          <a:noFill/>
        </p:spPr>
        <p:txBody>
          <a:bodyPr wrap="square" rtlCol="0">
            <a:spAutoFit/>
          </a:bodyPr>
          <a:lstStyle/>
          <a:p>
            <a:r>
              <a:rPr lang="fa-IR" sz="2400" i="1" dirty="0">
                <a:solidFill>
                  <a:srgbClr val="0070C0"/>
                </a:solidFill>
              </a:rPr>
              <a:t>رویکرد شمارشی</a:t>
            </a:r>
            <a:endParaRPr lang="en-US" sz="2400" i="1" dirty="0">
              <a:solidFill>
                <a:srgbClr val="0070C0"/>
              </a:solidFill>
            </a:endParaRPr>
          </a:p>
        </p:txBody>
      </p:sp>
      <p:sp>
        <p:nvSpPr>
          <p:cNvPr id="7" name="TextBox 6"/>
          <p:cNvSpPr txBox="1"/>
          <p:nvPr/>
        </p:nvSpPr>
        <p:spPr>
          <a:xfrm>
            <a:off x="4727611" y="5142017"/>
            <a:ext cx="6344339" cy="461665"/>
          </a:xfrm>
          <a:prstGeom prst="rect">
            <a:avLst/>
          </a:prstGeom>
          <a:noFill/>
        </p:spPr>
        <p:txBody>
          <a:bodyPr wrap="square" rtlCol="0">
            <a:spAutoFit/>
          </a:bodyPr>
          <a:lstStyle/>
          <a:p>
            <a:pPr algn="ctr"/>
            <a:r>
              <a:rPr lang="fa-IR" sz="2400" i="1" dirty="0">
                <a:solidFill>
                  <a:srgbClr val="0070C0"/>
                </a:solidFill>
              </a:rPr>
              <a:t>رویکرد آماری (توزیع-بنیان)</a:t>
            </a:r>
            <a:endParaRPr lang="en-US" sz="2400" i="1" dirty="0">
              <a:solidFill>
                <a:srgbClr val="0070C0"/>
              </a:solidFill>
            </a:endParaRPr>
          </a:p>
        </p:txBody>
      </p:sp>
    </p:spTree>
    <p:extLst>
      <p:ext uri="{BB962C8B-B14F-4D97-AF65-F5344CB8AC3E}">
        <p14:creationId xmlns:p14="http://schemas.microsoft.com/office/powerpoint/2010/main" val="144435052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7" presetClass="entr" presetSubtype="0"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514350" indent="-514350">
              <a:buAutoNum type="arabicPeriod"/>
            </a:pPr>
            <a:endParaRPr lang="en-US" dirty="0"/>
          </a:p>
          <a:p>
            <a:pPr marL="0" indent="0">
              <a:buNone/>
            </a:pPr>
            <a:r>
              <a:rPr lang="en-US" b="1" dirty="0">
                <a:solidFill>
                  <a:srgbClr val="7030A0"/>
                </a:solidFill>
              </a:rPr>
              <a:t>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63552" y="1757079"/>
            <a:ext cx="5947771" cy="4455087"/>
          </a:xfrm>
          <a:prstGeom prst="rect">
            <a:avLst/>
          </a:prstGeom>
        </p:spPr>
      </p:pic>
      <p:pic>
        <p:nvPicPr>
          <p:cNvPr id="5" name="Picture 4"/>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6779" t="11356" r="15772" b="3184"/>
          <a:stretch/>
        </p:blipFill>
        <p:spPr>
          <a:xfrm>
            <a:off x="8328248" y="476672"/>
            <a:ext cx="4004973" cy="5240339"/>
          </a:xfrm>
          <a:prstGeom prst="rect">
            <a:avLst/>
          </a:prstGeom>
        </p:spPr>
      </p:pic>
      <p:sp>
        <p:nvSpPr>
          <p:cNvPr id="6" name="TextBox 5"/>
          <p:cNvSpPr txBox="1"/>
          <p:nvPr/>
        </p:nvSpPr>
        <p:spPr>
          <a:xfrm>
            <a:off x="2063552" y="1249596"/>
            <a:ext cx="5947771" cy="523220"/>
          </a:xfrm>
          <a:prstGeom prst="rect">
            <a:avLst/>
          </a:prstGeom>
          <a:solidFill>
            <a:schemeClr val="accent2">
              <a:lumMod val="20000"/>
              <a:lumOff val="80000"/>
            </a:schemeClr>
          </a:solidFill>
        </p:spPr>
        <p:txBody>
          <a:bodyPr wrap="square" rtlCol="0">
            <a:spAutoFit/>
          </a:bodyPr>
          <a:lstStyle/>
          <a:p>
            <a:pPr algn="ctr"/>
            <a:r>
              <a:rPr lang="fa-IR" sz="2800" b="1" dirty="0">
                <a:solidFill>
                  <a:srgbClr val="0070C0"/>
                </a:solidFill>
                <a:latin typeface="Comic Sans MS" panose="030F0702030302020204" pitchFamily="66" charset="0"/>
              </a:rPr>
              <a:t>روش شمارش</a:t>
            </a:r>
            <a:endParaRPr lang="en-US" sz="2800" b="1"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7882754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2192000" cy="6858000"/>
          </a:xfrm>
        </p:spPr>
        <p:txBody>
          <a:bodyPr/>
          <a:lstStyle/>
          <a:p>
            <a:pPr marL="0" indent="0">
              <a:buNone/>
            </a:pP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2207" y="1561514"/>
            <a:ext cx="7469684" cy="4851942"/>
          </a:xfrm>
          <a:prstGeom prst="rect">
            <a:avLst/>
          </a:prstGeom>
        </p:spPr>
      </p:pic>
      <p:sp>
        <p:nvSpPr>
          <p:cNvPr id="12" name="TextBox 11">
            <a:extLst>
              <a:ext uri="{FF2B5EF4-FFF2-40B4-BE49-F238E27FC236}">
                <a16:creationId xmlns:a16="http://schemas.microsoft.com/office/drawing/2014/main" id="{C5B05D11-4233-4863-A108-42DF357155E9}"/>
              </a:ext>
            </a:extLst>
          </p:cNvPr>
          <p:cNvSpPr txBox="1"/>
          <p:nvPr/>
        </p:nvSpPr>
        <p:spPr>
          <a:xfrm>
            <a:off x="2811467" y="764704"/>
            <a:ext cx="5514632" cy="523220"/>
          </a:xfrm>
          <a:prstGeom prst="rect">
            <a:avLst/>
          </a:prstGeom>
          <a:noFill/>
        </p:spPr>
        <p:txBody>
          <a:bodyPr wrap="square" rtlCol="0">
            <a:spAutoFit/>
          </a:bodyPr>
          <a:lstStyle/>
          <a:p>
            <a:pPr algn="ctr"/>
            <a:r>
              <a:rPr lang="fa-IR" sz="2800" b="1" dirty="0">
                <a:solidFill>
                  <a:srgbClr val="FF0000"/>
                </a:solidFill>
                <a:latin typeface="Comic Sans MS" panose="030F0702030302020204" pitchFamily="66" charset="0"/>
              </a:rPr>
              <a:t>روش آماری (توزیع-بنیان)</a:t>
            </a:r>
            <a:endParaRPr lang="en-US" sz="28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0175324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out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B0B7E8-BB73-465F-ADB1-887C82E84DBA}"/>
              </a:ext>
            </a:extLst>
          </p:cNvPr>
          <p:cNvSpPr>
            <a:spLocks noGrp="1"/>
          </p:cNvSpPr>
          <p:nvPr>
            <p:ph type="sldNum" sz="quarter" idx="12"/>
          </p:nvPr>
        </p:nvSpPr>
        <p:spPr/>
        <p:txBody>
          <a:bodyPr/>
          <a:lstStyle/>
          <a:p>
            <a:fld id="{6FAF22BB-B8CB-43B2-9A75-2AB6527143BB}" type="slidenum">
              <a:rPr lang="en-US" smtClean="0"/>
              <a:pPr/>
              <a:t>56</a:t>
            </a:fld>
            <a:endParaRPr lang="en-US"/>
          </a:p>
        </p:txBody>
      </p:sp>
      <p:sp>
        <p:nvSpPr>
          <p:cNvPr id="5" name="TextBox 4">
            <a:extLst>
              <a:ext uri="{FF2B5EF4-FFF2-40B4-BE49-F238E27FC236}">
                <a16:creationId xmlns:a16="http://schemas.microsoft.com/office/drawing/2014/main" id="{48D33066-19E6-4B84-AC4E-60369DDD620B}"/>
              </a:ext>
            </a:extLst>
          </p:cNvPr>
          <p:cNvSpPr txBox="1"/>
          <p:nvPr/>
        </p:nvSpPr>
        <p:spPr>
          <a:xfrm rot="16200000">
            <a:off x="-945031" y="3516977"/>
            <a:ext cx="2672861" cy="400110"/>
          </a:xfrm>
          <a:prstGeom prst="rect">
            <a:avLst/>
          </a:prstGeom>
          <a:noFill/>
        </p:spPr>
        <p:txBody>
          <a:bodyPr wrap="square" rtlCol="1">
            <a:spAutoFit/>
          </a:bodyPr>
          <a:lstStyle/>
          <a:p>
            <a:pPr algn="ctr" rtl="1"/>
            <a:r>
              <a:rPr lang="fa-IR" sz="2000" b="1" dirty="0">
                <a:solidFill>
                  <a:srgbClr val="FF0000"/>
                </a:solidFill>
              </a:rPr>
              <a:t>عبور آب (لیتر در ساعت)</a:t>
            </a:r>
          </a:p>
        </p:txBody>
      </p:sp>
      <p:sp>
        <p:nvSpPr>
          <p:cNvPr id="6" name="TextBox 5">
            <a:extLst>
              <a:ext uri="{FF2B5EF4-FFF2-40B4-BE49-F238E27FC236}">
                <a16:creationId xmlns:a16="http://schemas.microsoft.com/office/drawing/2014/main" id="{F3ED974E-1E86-401A-8189-B75A4527706D}"/>
              </a:ext>
            </a:extLst>
          </p:cNvPr>
          <p:cNvSpPr txBox="1"/>
          <p:nvPr/>
        </p:nvSpPr>
        <p:spPr>
          <a:xfrm>
            <a:off x="4079776" y="6031065"/>
            <a:ext cx="2672861" cy="400110"/>
          </a:xfrm>
          <a:prstGeom prst="rect">
            <a:avLst/>
          </a:prstGeom>
          <a:noFill/>
        </p:spPr>
        <p:txBody>
          <a:bodyPr wrap="square" rtlCol="1">
            <a:spAutoFit/>
          </a:bodyPr>
          <a:lstStyle/>
          <a:p>
            <a:pPr algn="ctr" rtl="1"/>
            <a:r>
              <a:rPr lang="fa-IR" sz="2000" b="1" dirty="0">
                <a:solidFill>
                  <a:srgbClr val="FF0000"/>
                </a:solidFill>
              </a:rPr>
              <a:t>ساعت</a:t>
            </a:r>
          </a:p>
        </p:txBody>
      </p:sp>
      <p:cxnSp>
        <p:nvCxnSpPr>
          <p:cNvPr id="11" name="Straight Connector 10">
            <a:extLst>
              <a:ext uri="{FF2B5EF4-FFF2-40B4-BE49-F238E27FC236}">
                <a16:creationId xmlns:a16="http://schemas.microsoft.com/office/drawing/2014/main" id="{335BD1D7-28AF-490C-B88A-658D52C0B056}"/>
              </a:ext>
            </a:extLst>
          </p:cNvPr>
          <p:cNvCxnSpPr/>
          <p:nvPr/>
        </p:nvCxnSpPr>
        <p:spPr>
          <a:xfrm>
            <a:off x="1271464" y="1988840"/>
            <a:ext cx="0" cy="3456384"/>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F8FED961-F049-49A5-94E1-739659E2B9F3}"/>
              </a:ext>
            </a:extLst>
          </p:cNvPr>
          <p:cNvCxnSpPr>
            <a:cxnSpLocks/>
          </p:cNvCxnSpPr>
          <p:nvPr/>
        </p:nvCxnSpPr>
        <p:spPr>
          <a:xfrm flipH="1">
            <a:off x="1271464" y="5445224"/>
            <a:ext cx="9361040"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A2607EB1-D053-4368-89DC-7DAC0A66E630}"/>
              </a:ext>
            </a:extLst>
          </p:cNvPr>
          <p:cNvSpPr/>
          <p:nvPr/>
        </p:nvSpPr>
        <p:spPr>
          <a:xfrm>
            <a:off x="3215683" y="3645026"/>
            <a:ext cx="4824533" cy="18001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TextBox 16">
            <a:extLst>
              <a:ext uri="{FF2B5EF4-FFF2-40B4-BE49-F238E27FC236}">
                <a16:creationId xmlns:a16="http://schemas.microsoft.com/office/drawing/2014/main" id="{84C16E07-B094-4429-B0CF-FEAF3EFBBA9F}"/>
              </a:ext>
            </a:extLst>
          </p:cNvPr>
          <p:cNvSpPr txBox="1"/>
          <p:nvPr/>
        </p:nvSpPr>
        <p:spPr>
          <a:xfrm>
            <a:off x="2927648" y="5630955"/>
            <a:ext cx="1301785" cy="369332"/>
          </a:xfrm>
          <a:prstGeom prst="rect">
            <a:avLst/>
          </a:prstGeom>
          <a:noFill/>
        </p:spPr>
        <p:txBody>
          <a:bodyPr wrap="square" rtlCol="1">
            <a:spAutoFit/>
          </a:bodyPr>
          <a:lstStyle>
            <a:defPPr>
              <a:defRPr lang="en-US"/>
            </a:defPPr>
            <a:lvl1pPr>
              <a:defRPr sz="2000" b="1"/>
            </a:lvl1pPr>
          </a:lstStyle>
          <a:p>
            <a:r>
              <a:rPr lang="fa-IR" dirty="0"/>
              <a:t>8:00</a:t>
            </a:r>
          </a:p>
        </p:txBody>
      </p:sp>
      <p:sp>
        <p:nvSpPr>
          <p:cNvPr id="18" name="TextBox 17">
            <a:extLst>
              <a:ext uri="{FF2B5EF4-FFF2-40B4-BE49-F238E27FC236}">
                <a16:creationId xmlns:a16="http://schemas.microsoft.com/office/drawing/2014/main" id="{DD5DD420-5F6D-4F2C-B689-3E865B56DB1A}"/>
              </a:ext>
            </a:extLst>
          </p:cNvPr>
          <p:cNvSpPr txBox="1"/>
          <p:nvPr/>
        </p:nvSpPr>
        <p:spPr>
          <a:xfrm>
            <a:off x="7680176" y="5531454"/>
            <a:ext cx="1301785" cy="400110"/>
          </a:xfrm>
          <a:prstGeom prst="rect">
            <a:avLst/>
          </a:prstGeom>
          <a:noFill/>
        </p:spPr>
        <p:txBody>
          <a:bodyPr wrap="square" rtlCol="1">
            <a:spAutoFit/>
          </a:bodyPr>
          <a:lstStyle/>
          <a:p>
            <a:r>
              <a:rPr lang="fa-IR" sz="2000" b="1" dirty="0"/>
              <a:t>12:00</a:t>
            </a:r>
          </a:p>
        </p:txBody>
      </p:sp>
      <p:sp>
        <p:nvSpPr>
          <p:cNvPr id="19" name="TextBox 18">
            <a:extLst>
              <a:ext uri="{FF2B5EF4-FFF2-40B4-BE49-F238E27FC236}">
                <a16:creationId xmlns:a16="http://schemas.microsoft.com/office/drawing/2014/main" id="{9967D583-0D92-4B10-8E65-2D26F0EAFD35}"/>
              </a:ext>
            </a:extLst>
          </p:cNvPr>
          <p:cNvSpPr txBox="1"/>
          <p:nvPr/>
        </p:nvSpPr>
        <p:spPr>
          <a:xfrm>
            <a:off x="551384" y="3528559"/>
            <a:ext cx="1301785" cy="400110"/>
          </a:xfrm>
          <a:prstGeom prst="rect">
            <a:avLst/>
          </a:prstGeom>
          <a:noFill/>
        </p:spPr>
        <p:txBody>
          <a:bodyPr wrap="square" rtlCol="1">
            <a:spAutoFit/>
          </a:bodyPr>
          <a:lstStyle/>
          <a:p>
            <a:r>
              <a:rPr lang="en-US" sz="2000" b="1" dirty="0"/>
              <a:t>2000</a:t>
            </a:r>
            <a:endParaRPr lang="fa-IR" b="1" dirty="0"/>
          </a:p>
        </p:txBody>
      </p:sp>
      <p:sp>
        <p:nvSpPr>
          <p:cNvPr id="20" name="TextBox 19">
            <a:extLst>
              <a:ext uri="{FF2B5EF4-FFF2-40B4-BE49-F238E27FC236}">
                <a16:creationId xmlns:a16="http://schemas.microsoft.com/office/drawing/2014/main" id="{F48D2B86-B66C-4E61-A680-5A84E84C7246}"/>
              </a:ext>
            </a:extLst>
          </p:cNvPr>
          <p:cNvSpPr txBox="1"/>
          <p:nvPr/>
        </p:nvSpPr>
        <p:spPr>
          <a:xfrm>
            <a:off x="551384" y="4271955"/>
            <a:ext cx="1301785" cy="400110"/>
          </a:xfrm>
          <a:prstGeom prst="rect">
            <a:avLst/>
          </a:prstGeom>
          <a:noFill/>
        </p:spPr>
        <p:txBody>
          <a:bodyPr wrap="square" rtlCol="1">
            <a:spAutoFit/>
          </a:bodyPr>
          <a:lstStyle/>
          <a:p>
            <a:r>
              <a:rPr lang="en-US" sz="2000" b="1" dirty="0"/>
              <a:t>1000</a:t>
            </a:r>
            <a:endParaRPr lang="fa-IR" b="1" dirty="0"/>
          </a:p>
        </p:txBody>
      </p:sp>
      <p:sp>
        <p:nvSpPr>
          <p:cNvPr id="21" name="TextBox 20">
            <a:extLst>
              <a:ext uri="{FF2B5EF4-FFF2-40B4-BE49-F238E27FC236}">
                <a16:creationId xmlns:a16="http://schemas.microsoft.com/office/drawing/2014/main" id="{02347618-D36D-49B5-B5B3-B456F5539E6D}"/>
              </a:ext>
            </a:extLst>
          </p:cNvPr>
          <p:cNvSpPr txBox="1"/>
          <p:nvPr/>
        </p:nvSpPr>
        <p:spPr>
          <a:xfrm>
            <a:off x="551384" y="2785163"/>
            <a:ext cx="1301785" cy="400110"/>
          </a:xfrm>
          <a:prstGeom prst="rect">
            <a:avLst/>
          </a:prstGeom>
          <a:noFill/>
        </p:spPr>
        <p:txBody>
          <a:bodyPr wrap="square" rtlCol="1">
            <a:spAutoFit/>
          </a:bodyPr>
          <a:lstStyle/>
          <a:p>
            <a:r>
              <a:rPr lang="en-US" sz="2000" b="1" dirty="0"/>
              <a:t>3000</a:t>
            </a:r>
            <a:endParaRPr lang="fa-IR" b="1" dirty="0"/>
          </a:p>
        </p:txBody>
      </p:sp>
      <p:sp>
        <p:nvSpPr>
          <p:cNvPr id="23" name="TextBox 22">
            <a:extLst>
              <a:ext uri="{FF2B5EF4-FFF2-40B4-BE49-F238E27FC236}">
                <a16:creationId xmlns:a16="http://schemas.microsoft.com/office/drawing/2014/main" id="{4A070695-0332-4D75-8F21-8D42FFE476F2}"/>
              </a:ext>
            </a:extLst>
          </p:cNvPr>
          <p:cNvSpPr txBox="1"/>
          <p:nvPr/>
        </p:nvSpPr>
        <p:spPr>
          <a:xfrm>
            <a:off x="5018748" y="5538089"/>
            <a:ext cx="1218402" cy="400110"/>
          </a:xfrm>
          <a:prstGeom prst="rect">
            <a:avLst/>
          </a:prstGeom>
          <a:noFill/>
        </p:spPr>
        <p:txBody>
          <a:bodyPr wrap="square" rtlCol="1">
            <a:spAutoFit/>
          </a:bodyPr>
          <a:lstStyle>
            <a:defPPr>
              <a:defRPr lang="en-US"/>
            </a:defPPr>
            <a:lvl1pPr>
              <a:defRPr sz="2000" b="1"/>
            </a:lvl1pPr>
          </a:lstStyle>
          <a:p>
            <a:pPr algn="ctr"/>
            <a:r>
              <a:rPr lang="fa-IR" dirty="0"/>
              <a:t>10</a:t>
            </a:r>
          </a:p>
        </p:txBody>
      </p:sp>
      <p:cxnSp>
        <p:nvCxnSpPr>
          <p:cNvPr id="24" name="Straight Connector 23">
            <a:extLst>
              <a:ext uri="{FF2B5EF4-FFF2-40B4-BE49-F238E27FC236}">
                <a16:creationId xmlns:a16="http://schemas.microsoft.com/office/drawing/2014/main" id="{4FC2A272-AFAB-4B32-8A3F-3CCD3BEA9B10}"/>
              </a:ext>
            </a:extLst>
          </p:cNvPr>
          <p:cNvCxnSpPr>
            <a:cxnSpLocks/>
          </p:cNvCxnSpPr>
          <p:nvPr/>
        </p:nvCxnSpPr>
        <p:spPr>
          <a:xfrm>
            <a:off x="3215680" y="4848879"/>
            <a:ext cx="0" cy="8229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CD36B2-8FD9-454F-8F65-6F0A48D16F5F}"/>
              </a:ext>
            </a:extLst>
          </p:cNvPr>
          <p:cNvCxnSpPr>
            <a:cxnSpLocks/>
          </p:cNvCxnSpPr>
          <p:nvPr/>
        </p:nvCxnSpPr>
        <p:spPr>
          <a:xfrm>
            <a:off x="4439816" y="4869160"/>
            <a:ext cx="0" cy="8229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6A0A305-D624-44F2-B9F9-08803E9DB467}"/>
              </a:ext>
            </a:extLst>
          </p:cNvPr>
          <p:cNvSpPr txBox="1"/>
          <p:nvPr/>
        </p:nvSpPr>
        <p:spPr>
          <a:xfrm>
            <a:off x="4229433" y="1819117"/>
            <a:ext cx="2672861" cy="1077218"/>
          </a:xfrm>
          <a:prstGeom prst="rect">
            <a:avLst/>
          </a:prstGeom>
          <a:noFill/>
        </p:spPr>
        <p:txBody>
          <a:bodyPr wrap="square" rtlCol="1">
            <a:spAutoFit/>
          </a:bodyPr>
          <a:lstStyle/>
          <a:p>
            <a:pPr marL="342900" indent="-342900" algn="r" rtl="1">
              <a:buFont typeface="Courier New" panose="02070309020205020404" pitchFamily="49" charset="0"/>
              <a:buChar char="o"/>
            </a:pPr>
            <a:r>
              <a:rPr lang="fa-IR" sz="3200" b="1" dirty="0">
                <a:solidFill>
                  <a:srgbClr val="FF0000"/>
                </a:solidFill>
              </a:rPr>
              <a:t>طول</a:t>
            </a:r>
          </a:p>
          <a:p>
            <a:pPr marL="342900" indent="-342900" algn="r" rtl="1">
              <a:buFont typeface="Courier New" panose="02070309020205020404" pitchFamily="49" charset="0"/>
              <a:buChar char="o"/>
            </a:pPr>
            <a:r>
              <a:rPr lang="fa-IR" sz="3200" b="1" dirty="0">
                <a:solidFill>
                  <a:srgbClr val="FF0000"/>
                </a:solidFill>
              </a:rPr>
              <a:t>عرض</a:t>
            </a:r>
          </a:p>
        </p:txBody>
      </p:sp>
    </p:spTree>
    <p:extLst>
      <p:ext uri="{BB962C8B-B14F-4D97-AF65-F5344CB8AC3E}">
        <p14:creationId xmlns:p14="http://schemas.microsoft.com/office/powerpoint/2010/main" val="54131955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80">
                                          <p:stCondLst>
                                            <p:cond delay="0"/>
                                          </p:stCondLst>
                                        </p:cTn>
                                        <p:tgtEl>
                                          <p:spTgt spid="28"/>
                                        </p:tgtEl>
                                      </p:cBhvr>
                                    </p:animEffect>
                                    <p:anim calcmode="lin" valueType="num">
                                      <p:cBhvr>
                                        <p:cTn id="13"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8" dur="26">
                                          <p:stCondLst>
                                            <p:cond delay="650"/>
                                          </p:stCondLst>
                                        </p:cTn>
                                        <p:tgtEl>
                                          <p:spTgt spid="28"/>
                                        </p:tgtEl>
                                      </p:cBhvr>
                                      <p:to x="100000" y="60000"/>
                                    </p:animScale>
                                    <p:animScale>
                                      <p:cBhvr>
                                        <p:cTn id="19" dur="166" decel="50000">
                                          <p:stCondLst>
                                            <p:cond delay="676"/>
                                          </p:stCondLst>
                                        </p:cTn>
                                        <p:tgtEl>
                                          <p:spTgt spid="28"/>
                                        </p:tgtEl>
                                      </p:cBhvr>
                                      <p:to x="100000" y="100000"/>
                                    </p:animScale>
                                    <p:animScale>
                                      <p:cBhvr>
                                        <p:cTn id="20" dur="26">
                                          <p:stCondLst>
                                            <p:cond delay="1312"/>
                                          </p:stCondLst>
                                        </p:cTn>
                                        <p:tgtEl>
                                          <p:spTgt spid="28"/>
                                        </p:tgtEl>
                                      </p:cBhvr>
                                      <p:to x="100000" y="80000"/>
                                    </p:animScale>
                                    <p:animScale>
                                      <p:cBhvr>
                                        <p:cTn id="21" dur="166" decel="50000">
                                          <p:stCondLst>
                                            <p:cond delay="1338"/>
                                          </p:stCondLst>
                                        </p:cTn>
                                        <p:tgtEl>
                                          <p:spTgt spid="28"/>
                                        </p:tgtEl>
                                      </p:cBhvr>
                                      <p:to x="100000" y="100000"/>
                                    </p:animScale>
                                    <p:animScale>
                                      <p:cBhvr>
                                        <p:cTn id="22" dur="26">
                                          <p:stCondLst>
                                            <p:cond delay="1642"/>
                                          </p:stCondLst>
                                        </p:cTn>
                                        <p:tgtEl>
                                          <p:spTgt spid="28"/>
                                        </p:tgtEl>
                                      </p:cBhvr>
                                      <p:to x="100000" y="90000"/>
                                    </p:animScale>
                                    <p:animScale>
                                      <p:cBhvr>
                                        <p:cTn id="23" dur="166" decel="50000">
                                          <p:stCondLst>
                                            <p:cond delay="1668"/>
                                          </p:stCondLst>
                                        </p:cTn>
                                        <p:tgtEl>
                                          <p:spTgt spid="28"/>
                                        </p:tgtEl>
                                      </p:cBhvr>
                                      <p:to x="100000" y="100000"/>
                                    </p:animScale>
                                    <p:animScale>
                                      <p:cBhvr>
                                        <p:cTn id="24" dur="26">
                                          <p:stCondLst>
                                            <p:cond delay="1808"/>
                                          </p:stCondLst>
                                        </p:cTn>
                                        <p:tgtEl>
                                          <p:spTgt spid="28"/>
                                        </p:tgtEl>
                                      </p:cBhvr>
                                      <p:to x="100000" y="95000"/>
                                    </p:animScale>
                                    <p:animScale>
                                      <p:cBhvr>
                                        <p:cTn id="25" dur="166" decel="50000">
                                          <p:stCondLst>
                                            <p:cond delay="1834"/>
                                          </p:stCondLst>
                                        </p:cTn>
                                        <p:tgtEl>
                                          <p:spTgt spid="28"/>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par>
                                <p:cTn id="31" presetID="22" presetClass="entr" presetSubtype="4"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B0B7E8-BB73-465F-ADB1-887C82E84DBA}"/>
              </a:ext>
            </a:extLst>
          </p:cNvPr>
          <p:cNvSpPr>
            <a:spLocks noGrp="1"/>
          </p:cNvSpPr>
          <p:nvPr>
            <p:ph type="sldNum" sz="quarter" idx="12"/>
          </p:nvPr>
        </p:nvSpPr>
        <p:spPr/>
        <p:txBody>
          <a:bodyPr/>
          <a:lstStyle/>
          <a:p>
            <a:fld id="{6FAF22BB-B8CB-43B2-9A75-2AB6527143BB}" type="slidenum">
              <a:rPr lang="en-US" smtClean="0"/>
              <a:pPr/>
              <a:t>57</a:t>
            </a:fld>
            <a:endParaRPr lang="en-US"/>
          </a:p>
        </p:txBody>
      </p:sp>
      <p:sp>
        <p:nvSpPr>
          <p:cNvPr id="6" name="TextBox 5">
            <a:extLst>
              <a:ext uri="{FF2B5EF4-FFF2-40B4-BE49-F238E27FC236}">
                <a16:creationId xmlns:a16="http://schemas.microsoft.com/office/drawing/2014/main" id="{F3ED974E-1E86-401A-8189-B75A4527706D}"/>
              </a:ext>
            </a:extLst>
          </p:cNvPr>
          <p:cNvSpPr txBox="1"/>
          <p:nvPr/>
        </p:nvSpPr>
        <p:spPr>
          <a:xfrm>
            <a:off x="4079776" y="6031065"/>
            <a:ext cx="2672861" cy="400110"/>
          </a:xfrm>
          <a:prstGeom prst="rect">
            <a:avLst/>
          </a:prstGeom>
          <a:noFill/>
        </p:spPr>
        <p:txBody>
          <a:bodyPr wrap="square" rtlCol="1">
            <a:spAutoFit/>
          </a:bodyPr>
          <a:lstStyle/>
          <a:p>
            <a:pPr algn="ctr" rtl="1"/>
            <a:r>
              <a:rPr lang="fa-IR" sz="2000" b="1" dirty="0">
                <a:solidFill>
                  <a:srgbClr val="FF0000"/>
                </a:solidFill>
              </a:rPr>
              <a:t>ساعت</a:t>
            </a:r>
          </a:p>
        </p:txBody>
      </p:sp>
      <p:cxnSp>
        <p:nvCxnSpPr>
          <p:cNvPr id="11" name="Straight Connector 10">
            <a:extLst>
              <a:ext uri="{FF2B5EF4-FFF2-40B4-BE49-F238E27FC236}">
                <a16:creationId xmlns:a16="http://schemas.microsoft.com/office/drawing/2014/main" id="{335BD1D7-28AF-490C-B88A-658D52C0B056}"/>
              </a:ext>
            </a:extLst>
          </p:cNvPr>
          <p:cNvCxnSpPr/>
          <p:nvPr/>
        </p:nvCxnSpPr>
        <p:spPr>
          <a:xfrm>
            <a:off x="1271464" y="1988840"/>
            <a:ext cx="0" cy="3456384"/>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F8FED961-F049-49A5-94E1-739659E2B9F3}"/>
              </a:ext>
            </a:extLst>
          </p:cNvPr>
          <p:cNvCxnSpPr>
            <a:cxnSpLocks/>
          </p:cNvCxnSpPr>
          <p:nvPr/>
        </p:nvCxnSpPr>
        <p:spPr>
          <a:xfrm flipH="1">
            <a:off x="1271464" y="5445224"/>
            <a:ext cx="9361040"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Rectangle 15">
            <a:extLst>
              <a:ext uri="{FF2B5EF4-FFF2-40B4-BE49-F238E27FC236}">
                <a16:creationId xmlns:a16="http://schemas.microsoft.com/office/drawing/2014/main" id="{A2607EB1-D053-4368-89DC-7DAC0A66E630}"/>
              </a:ext>
            </a:extLst>
          </p:cNvPr>
          <p:cNvSpPr/>
          <p:nvPr/>
        </p:nvSpPr>
        <p:spPr>
          <a:xfrm>
            <a:off x="3215683" y="3645025"/>
            <a:ext cx="4824533" cy="1800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TextBox 16">
            <a:extLst>
              <a:ext uri="{FF2B5EF4-FFF2-40B4-BE49-F238E27FC236}">
                <a16:creationId xmlns:a16="http://schemas.microsoft.com/office/drawing/2014/main" id="{84C16E07-B094-4429-B0CF-FEAF3EFBBA9F}"/>
              </a:ext>
            </a:extLst>
          </p:cNvPr>
          <p:cNvSpPr txBox="1"/>
          <p:nvPr/>
        </p:nvSpPr>
        <p:spPr>
          <a:xfrm>
            <a:off x="2927648" y="5630955"/>
            <a:ext cx="1301785" cy="369332"/>
          </a:xfrm>
          <a:prstGeom prst="rect">
            <a:avLst/>
          </a:prstGeom>
          <a:noFill/>
        </p:spPr>
        <p:txBody>
          <a:bodyPr wrap="square" rtlCol="1">
            <a:spAutoFit/>
          </a:bodyPr>
          <a:lstStyle>
            <a:defPPr>
              <a:defRPr lang="en-US"/>
            </a:defPPr>
            <a:lvl1pPr>
              <a:defRPr sz="2000" b="1"/>
            </a:lvl1pPr>
          </a:lstStyle>
          <a:p>
            <a:r>
              <a:rPr lang="fa-IR" dirty="0"/>
              <a:t>8:00</a:t>
            </a:r>
          </a:p>
        </p:txBody>
      </p:sp>
      <p:sp>
        <p:nvSpPr>
          <p:cNvPr id="18" name="TextBox 17">
            <a:extLst>
              <a:ext uri="{FF2B5EF4-FFF2-40B4-BE49-F238E27FC236}">
                <a16:creationId xmlns:a16="http://schemas.microsoft.com/office/drawing/2014/main" id="{DD5DD420-5F6D-4F2C-B689-3E865B56DB1A}"/>
              </a:ext>
            </a:extLst>
          </p:cNvPr>
          <p:cNvSpPr txBox="1"/>
          <p:nvPr/>
        </p:nvSpPr>
        <p:spPr>
          <a:xfrm>
            <a:off x="7680176" y="5531454"/>
            <a:ext cx="1301785" cy="400110"/>
          </a:xfrm>
          <a:prstGeom prst="rect">
            <a:avLst/>
          </a:prstGeom>
          <a:noFill/>
        </p:spPr>
        <p:txBody>
          <a:bodyPr wrap="square" rtlCol="1">
            <a:spAutoFit/>
          </a:bodyPr>
          <a:lstStyle/>
          <a:p>
            <a:r>
              <a:rPr lang="fa-IR" sz="2000" b="1" dirty="0"/>
              <a:t>12:00</a:t>
            </a:r>
          </a:p>
        </p:txBody>
      </p:sp>
      <p:sp>
        <p:nvSpPr>
          <p:cNvPr id="23" name="TextBox 22">
            <a:extLst>
              <a:ext uri="{FF2B5EF4-FFF2-40B4-BE49-F238E27FC236}">
                <a16:creationId xmlns:a16="http://schemas.microsoft.com/office/drawing/2014/main" id="{4A070695-0332-4D75-8F21-8D42FFE476F2}"/>
              </a:ext>
            </a:extLst>
          </p:cNvPr>
          <p:cNvSpPr txBox="1"/>
          <p:nvPr/>
        </p:nvSpPr>
        <p:spPr>
          <a:xfrm>
            <a:off x="5018748" y="5538089"/>
            <a:ext cx="1218402" cy="400110"/>
          </a:xfrm>
          <a:prstGeom prst="rect">
            <a:avLst/>
          </a:prstGeom>
          <a:noFill/>
        </p:spPr>
        <p:txBody>
          <a:bodyPr wrap="square" rtlCol="1">
            <a:spAutoFit/>
          </a:bodyPr>
          <a:lstStyle>
            <a:defPPr>
              <a:defRPr lang="en-US"/>
            </a:defPPr>
            <a:lvl1pPr>
              <a:defRPr sz="2000" b="1"/>
            </a:lvl1pPr>
          </a:lstStyle>
          <a:p>
            <a:pPr algn="ctr"/>
            <a:r>
              <a:rPr lang="fa-IR" dirty="0"/>
              <a:t>10</a:t>
            </a:r>
          </a:p>
        </p:txBody>
      </p:sp>
      <p:cxnSp>
        <p:nvCxnSpPr>
          <p:cNvPr id="24" name="Straight Connector 23">
            <a:extLst>
              <a:ext uri="{FF2B5EF4-FFF2-40B4-BE49-F238E27FC236}">
                <a16:creationId xmlns:a16="http://schemas.microsoft.com/office/drawing/2014/main" id="{4FC2A272-AFAB-4B32-8A3F-3CCD3BEA9B10}"/>
              </a:ext>
            </a:extLst>
          </p:cNvPr>
          <p:cNvCxnSpPr>
            <a:cxnSpLocks/>
          </p:cNvCxnSpPr>
          <p:nvPr/>
        </p:nvCxnSpPr>
        <p:spPr>
          <a:xfrm>
            <a:off x="4943872" y="4848879"/>
            <a:ext cx="0" cy="8229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8CD36B2-8FD9-454F-8F65-6F0A48D16F5F}"/>
              </a:ext>
            </a:extLst>
          </p:cNvPr>
          <p:cNvCxnSpPr>
            <a:cxnSpLocks/>
          </p:cNvCxnSpPr>
          <p:nvPr/>
        </p:nvCxnSpPr>
        <p:spPr>
          <a:xfrm>
            <a:off x="6168008" y="4869160"/>
            <a:ext cx="0" cy="8229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66A0A305-D624-44F2-B9F9-08803E9DB467}"/>
              </a:ext>
            </a:extLst>
          </p:cNvPr>
          <p:cNvSpPr txBox="1"/>
          <p:nvPr/>
        </p:nvSpPr>
        <p:spPr>
          <a:xfrm>
            <a:off x="4229433" y="1819117"/>
            <a:ext cx="2672861" cy="1077218"/>
          </a:xfrm>
          <a:prstGeom prst="rect">
            <a:avLst/>
          </a:prstGeom>
          <a:noFill/>
        </p:spPr>
        <p:txBody>
          <a:bodyPr wrap="square" rtlCol="1">
            <a:spAutoFit/>
          </a:bodyPr>
          <a:lstStyle/>
          <a:p>
            <a:pPr marL="342900" indent="-342900" algn="r" rtl="1">
              <a:buFont typeface="Courier New" panose="02070309020205020404" pitchFamily="49" charset="0"/>
              <a:buChar char="o"/>
            </a:pPr>
            <a:r>
              <a:rPr lang="fa-IR" sz="3200" b="1" dirty="0">
                <a:solidFill>
                  <a:srgbClr val="FF0000"/>
                </a:solidFill>
              </a:rPr>
              <a:t>طول</a:t>
            </a:r>
          </a:p>
          <a:p>
            <a:pPr marL="342900" indent="-342900" algn="r" rtl="1">
              <a:buFont typeface="Courier New" panose="02070309020205020404" pitchFamily="49" charset="0"/>
              <a:buChar char="o"/>
            </a:pPr>
            <a:r>
              <a:rPr lang="fa-IR" sz="3200" b="1" dirty="0">
                <a:solidFill>
                  <a:srgbClr val="FF0000"/>
                </a:solidFill>
              </a:rPr>
              <a:t>عرض</a:t>
            </a:r>
          </a:p>
        </p:txBody>
      </p:sp>
      <p:sp>
        <p:nvSpPr>
          <p:cNvPr id="22" name="TextBox 21">
            <a:extLst>
              <a:ext uri="{FF2B5EF4-FFF2-40B4-BE49-F238E27FC236}">
                <a16:creationId xmlns:a16="http://schemas.microsoft.com/office/drawing/2014/main" id="{6F27C46B-1D9C-4A7A-9E6B-A8F10C495C7D}"/>
              </a:ext>
            </a:extLst>
          </p:cNvPr>
          <p:cNvSpPr txBox="1"/>
          <p:nvPr/>
        </p:nvSpPr>
        <p:spPr>
          <a:xfrm rot="16200000">
            <a:off x="-945030" y="3516978"/>
            <a:ext cx="2672861" cy="400110"/>
          </a:xfrm>
          <a:prstGeom prst="rect">
            <a:avLst/>
          </a:prstGeom>
          <a:noFill/>
        </p:spPr>
        <p:txBody>
          <a:bodyPr wrap="square" rtlCol="1">
            <a:spAutoFit/>
          </a:bodyPr>
          <a:lstStyle/>
          <a:p>
            <a:pPr algn="ctr" rtl="1"/>
            <a:r>
              <a:rPr lang="fa-IR" sz="2000" b="1" dirty="0">
                <a:solidFill>
                  <a:srgbClr val="FF0000"/>
                </a:solidFill>
              </a:rPr>
              <a:t>عبور آب (لیتر در ساعت)</a:t>
            </a:r>
          </a:p>
        </p:txBody>
      </p:sp>
      <p:sp>
        <p:nvSpPr>
          <p:cNvPr id="26" name="TextBox 25">
            <a:extLst>
              <a:ext uri="{FF2B5EF4-FFF2-40B4-BE49-F238E27FC236}">
                <a16:creationId xmlns:a16="http://schemas.microsoft.com/office/drawing/2014/main" id="{6622B7CF-3F71-4EC1-A43C-7A7491FB3B22}"/>
              </a:ext>
            </a:extLst>
          </p:cNvPr>
          <p:cNvSpPr txBox="1"/>
          <p:nvPr/>
        </p:nvSpPr>
        <p:spPr>
          <a:xfrm>
            <a:off x="551385" y="3528560"/>
            <a:ext cx="1301785" cy="400110"/>
          </a:xfrm>
          <a:prstGeom prst="rect">
            <a:avLst/>
          </a:prstGeom>
          <a:noFill/>
        </p:spPr>
        <p:txBody>
          <a:bodyPr wrap="square" rtlCol="1">
            <a:spAutoFit/>
          </a:bodyPr>
          <a:lstStyle/>
          <a:p>
            <a:r>
              <a:rPr lang="en-US" sz="2000" b="1" dirty="0"/>
              <a:t>2000</a:t>
            </a:r>
            <a:endParaRPr lang="fa-IR" b="1" dirty="0"/>
          </a:p>
        </p:txBody>
      </p:sp>
      <p:sp>
        <p:nvSpPr>
          <p:cNvPr id="27" name="TextBox 26">
            <a:extLst>
              <a:ext uri="{FF2B5EF4-FFF2-40B4-BE49-F238E27FC236}">
                <a16:creationId xmlns:a16="http://schemas.microsoft.com/office/drawing/2014/main" id="{739C32CC-49A1-43D0-A113-BC75A90DE8B4}"/>
              </a:ext>
            </a:extLst>
          </p:cNvPr>
          <p:cNvSpPr txBox="1"/>
          <p:nvPr/>
        </p:nvSpPr>
        <p:spPr>
          <a:xfrm>
            <a:off x="551385" y="4271956"/>
            <a:ext cx="1301785" cy="400110"/>
          </a:xfrm>
          <a:prstGeom prst="rect">
            <a:avLst/>
          </a:prstGeom>
          <a:noFill/>
        </p:spPr>
        <p:txBody>
          <a:bodyPr wrap="square" rtlCol="1">
            <a:spAutoFit/>
          </a:bodyPr>
          <a:lstStyle/>
          <a:p>
            <a:r>
              <a:rPr lang="en-US" sz="2000" b="1" dirty="0"/>
              <a:t>1000</a:t>
            </a:r>
            <a:endParaRPr lang="fa-IR" b="1" dirty="0"/>
          </a:p>
        </p:txBody>
      </p:sp>
      <p:sp>
        <p:nvSpPr>
          <p:cNvPr id="29" name="TextBox 28">
            <a:extLst>
              <a:ext uri="{FF2B5EF4-FFF2-40B4-BE49-F238E27FC236}">
                <a16:creationId xmlns:a16="http://schemas.microsoft.com/office/drawing/2014/main" id="{8828B62D-9969-4451-8F91-F0E1EFE1ECBC}"/>
              </a:ext>
            </a:extLst>
          </p:cNvPr>
          <p:cNvSpPr txBox="1"/>
          <p:nvPr/>
        </p:nvSpPr>
        <p:spPr>
          <a:xfrm>
            <a:off x="551385" y="2785164"/>
            <a:ext cx="1301785" cy="400110"/>
          </a:xfrm>
          <a:prstGeom prst="rect">
            <a:avLst/>
          </a:prstGeom>
          <a:noFill/>
        </p:spPr>
        <p:txBody>
          <a:bodyPr wrap="square" rtlCol="1">
            <a:spAutoFit/>
          </a:bodyPr>
          <a:lstStyle/>
          <a:p>
            <a:r>
              <a:rPr lang="en-US" sz="2000" b="1" dirty="0"/>
              <a:t>3000</a:t>
            </a:r>
            <a:endParaRPr lang="fa-IR" b="1" dirty="0"/>
          </a:p>
        </p:txBody>
      </p:sp>
    </p:spTree>
    <p:extLst>
      <p:ext uri="{BB962C8B-B14F-4D97-AF65-F5344CB8AC3E}">
        <p14:creationId xmlns:p14="http://schemas.microsoft.com/office/powerpoint/2010/main" val="3396542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B0B7E8-BB73-465F-ADB1-887C82E84DBA}"/>
              </a:ext>
            </a:extLst>
          </p:cNvPr>
          <p:cNvSpPr>
            <a:spLocks noGrp="1"/>
          </p:cNvSpPr>
          <p:nvPr>
            <p:ph type="sldNum" sz="quarter" idx="12"/>
          </p:nvPr>
        </p:nvSpPr>
        <p:spPr/>
        <p:txBody>
          <a:bodyPr/>
          <a:lstStyle/>
          <a:p>
            <a:fld id="{6FAF22BB-B8CB-43B2-9A75-2AB6527143BB}" type="slidenum">
              <a:rPr lang="en-US" smtClean="0"/>
              <a:pPr/>
              <a:t>58</a:t>
            </a:fld>
            <a:endParaRPr lang="en-US"/>
          </a:p>
        </p:txBody>
      </p:sp>
      <p:sp>
        <p:nvSpPr>
          <p:cNvPr id="6" name="TextBox 5">
            <a:extLst>
              <a:ext uri="{FF2B5EF4-FFF2-40B4-BE49-F238E27FC236}">
                <a16:creationId xmlns:a16="http://schemas.microsoft.com/office/drawing/2014/main" id="{F3ED974E-1E86-401A-8189-B75A4527706D}"/>
              </a:ext>
            </a:extLst>
          </p:cNvPr>
          <p:cNvSpPr txBox="1"/>
          <p:nvPr/>
        </p:nvSpPr>
        <p:spPr>
          <a:xfrm>
            <a:off x="4079776" y="6031065"/>
            <a:ext cx="2672861" cy="400110"/>
          </a:xfrm>
          <a:prstGeom prst="rect">
            <a:avLst/>
          </a:prstGeom>
          <a:noFill/>
        </p:spPr>
        <p:txBody>
          <a:bodyPr wrap="square" rtlCol="1">
            <a:spAutoFit/>
          </a:bodyPr>
          <a:lstStyle/>
          <a:p>
            <a:pPr algn="ctr" rtl="1"/>
            <a:r>
              <a:rPr lang="fa-IR" sz="2000" b="1" dirty="0">
                <a:solidFill>
                  <a:srgbClr val="FF0000"/>
                </a:solidFill>
              </a:rPr>
              <a:t>ساعت</a:t>
            </a:r>
          </a:p>
        </p:txBody>
      </p:sp>
      <p:cxnSp>
        <p:nvCxnSpPr>
          <p:cNvPr id="11" name="Straight Connector 10">
            <a:extLst>
              <a:ext uri="{FF2B5EF4-FFF2-40B4-BE49-F238E27FC236}">
                <a16:creationId xmlns:a16="http://schemas.microsoft.com/office/drawing/2014/main" id="{335BD1D7-28AF-490C-B88A-658D52C0B056}"/>
              </a:ext>
            </a:extLst>
          </p:cNvPr>
          <p:cNvCxnSpPr>
            <a:cxnSpLocks/>
          </p:cNvCxnSpPr>
          <p:nvPr/>
        </p:nvCxnSpPr>
        <p:spPr>
          <a:xfrm>
            <a:off x="1271464" y="1124744"/>
            <a:ext cx="0" cy="432048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F8FED961-F049-49A5-94E1-739659E2B9F3}"/>
              </a:ext>
            </a:extLst>
          </p:cNvPr>
          <p:cNvCxnSpPr>
            <a:cxnSpLocks/>
          </p:cNvCxnSpPr>
          <p:nvPr/>
        </p:nvCxnSpPr>
        <p:spPr>
          <a:xfrm flipH="1">
            <a:off x="1271464" y="5445224"/>
            <a:ext cx="9361040"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Isosceles Triangle 15">
            <a:extLst>
              <a:ext uri="{FF2B5EF4-FFF2-40B4-BE49-F238E27FC236}">
                <a16:creationId xmlns:a16="http://schemas.microsoft.com/office/drawing/2014/main" id="{A2607EB1-D053-4368-89DC-7DAC0A66E630}"/>
              </a:ext>
            </a:extLst>
          </p:cNvPr>
          <p:cNvSpPr/>
          <p:nvPr/>
        </p:nvSpPr>
        <p:spPr>
          <a:xfrm>
            <a:off x="3215680" y="1556792"/>
            <a:ext cx="4824533" cy="3840480"/>
          </a:xfrm>
          <a:prstGeom prst="triangle">
            <a:avLst>
              <a:gd name="adj" fmla="val 4833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TextBox 16">
            <a:extLst>
              <a:ext uri="{FF2B5EF4-FFF2-40B4-BE49-F238E27FC236}">
                <a16:creationId xmlns:a16="http://schemas.microsoft.com/office/drawing/2014/main" id="{84C16E07-B094-4429-B0CF-FEAF3EFBBA9F}"/>
              </a:ext>
            </a:extLst>
          </p:cNvPr>
          <p:cNvSpPr txBox="1"/>
          <p:nvPr/>
        </p:nvSpPr>
        <p:spPr>
          <a:xfrm>
            <a:off x="2927648" y="5630955"/>
            <a:ext cx="1301785" cy="369332"/>
          </a:xfrm>
          <a:prstGeom prst="rect">
            <a:avLst/>
          </a:prstGeom>
          <a:noFill/>
        </p:spPr>
        <p:txBody>
          <a:bodyPr wrap="square" rtlCol="1">
            <a:spAutoFit/>
          </a:bodyPr>
          <a:lstStyle>
            <a:defPPr>
              <a:defRPr lang="en-US"/>
            </a:defPPr>
            <a:lvl1pPr>
              <a:defRPr sz="2000" b="1"/>
            </a:lvl1pPr>
          </a:lstStyle>
          <a:p>
            <a:r>
              <a:rPr lang="fa-IR" dirty="0"/>
              <a:t>8:00</a:t>
            </a:r>
          </a:p>
        </p:txBody>
      </p:sp>
      <p:sp>
        <p:nvSpPr>
          <p:cNvPr id="18" name="TextBox 17">
            <a:extLst>
              <a:ext uri="{FF2B5EF4-FFF2-40B4-BE49-F238E27FC236}">
                <a16:creationId xmlns:a16="http://schemas.microsoft.com/office/drawing/2014/main" id="{DD5DD420-5F6D-4F2C-B689-3E865B56DB1A}"/>
              </a:ext>
            </a:extLst>
          </p:cNvPr>
          <p:cNvSpPr txBox="1"/>
          <p:nvPr/>
        </p:nvSpPr>
        <p:spPr>
          <a:xfrm>
            <a:off x="7680176" y="5531454"/>
            <a:ext cx="1301785" cy="400110"/>
          </a:xfrm>
          <a:prstGeom prst="rect">
            <a:avLst/>
          </a:prstGeom>
          <a:noFill/>
        </p:spPr>
        <p:txBody>
          <a:bodyPr wrap="square" rtlCol="1">
            <a:spAutoFit/>
          </a:bodyPr>
          <a:lstStyle/>
          <a:p>
            <a:r>
              <a:rPr lang="fa-IR" sz="2000" b="1" dirty="0"/>
              <a:t>12:00</a:t>
            </a:r>
          </a:p>
        </p:txBody>
      </p:sp>
      <p:sp>
        <p:nvSpPr>
          <p:cNvPr id="23" name="TextBox 22">
            <a:extLst>
              <a:ext uri="{FF2B5EF4-FFF2-40B4-BE49-F238E27FC236}">
                <a16:creationId xmlns:a16="http://schemas.microsoft.com/office/drawing/2014/main" id="{4A070695-0332-4D75-8F21-8D42FFE476F2}"/>
              </a:ext>
            </a:extLst>
          </p:cNvPr>
          <p:cNvSpPr txBox="1"/>
          <p:nvPr/>
        </p:nvSpPr>
        <p:spPr>
          <a:xfrm>
            <a:off x="5018748" y="5538089"/>
            <a:ext cx="1218402" cy="400110"/>
          </a:xfrm>
          <a:prstGeom prst="rect">
            <a:avLst/>
          </a:prstGeom>
          <a:noFill/>
        </p:spPr>
        <p:txBody>
          <a:bodyPr wrap="square" rtlCol="1">
            <a:spAutoFit/>
          </a:bodyPr>
          <a:lstStyle>
            <a:defPPr>
              <a:defRPr lang="en-US"/>
            </a:defPPr>
            <a:lvl1pPr>
              <a:defRPr sz="2000" b="1"/>
            </a:lvl1pPr>
          </a:lstStyle>
          <a:p>
            <a:pPr algn="ctr"/>
            <a:r>
              <a:rPr lang="fa-IR" dirty="0"/>
              <a:t>10</a:t>
            </a:r>
          </a:p>
        </p:txBody>
      </p:sp>
      <p:sp>
        <p:nvSpPr>
          <p:cNvPr id="22" name="TextBox 21">
            <a:extLst>
              <a:ext uri="{FF2B5EF4-FFF2-40B4-BE49-F238E27FC236}">
                <a16:creationId xmlns:a16="http://schemas.microsoft.com/office/drawing/2014/main" id="{62E27297-77C0-4081-B065-C7D1DAA0D485}"/>
              </a:ext>
            </a:extLst>
          </p:cNvPr>
          <p:cNvSpPr txBox="1"/>
          <p:nvPr/>
        </p:nvSpPr>
        <p:spPr>
          <a:xfrm>
            <a:off x="536702" y="1387458"/>
            <a:ext cx="1388475" cy="400110"/>
          </a:xfrm>
          <a:prstGeom prst="rect">
            <a:avLst/>
          </a:prstGeom>
          <a:noFill/>
        </p:spPr>
        <p:txBody>
          <a:bodyPr wrap="square" rtlCol="1">
            <a:spAutoFit/>
          </a:bodyPr>
          <a:lstStyle/>
          <a:p>
            <a:r>
              <a:rPr lang="en-US" sz="2000" b="1" dirty="0"/>
              <a:t>5000</a:t>
            </a:r>
            <a:endParaRPr lang="fa-IR" b="1" dirty="0"/>
          </a:p>
        </p:txBody>
      </p:sp>
      <p:cxnSp>
        <p:nvCxnSpPr>
          <p:cNvPr id="25" name="Straight Connector 24">
            <a:extLst>
              <a:ext uri="{FF2B5EF4-FFF2-40B4-BE49-F238E27FC236}">
                <a16:creationId xmlns:a16="http://schemas.microsoft.com/office/drawing/2014/main" id="{5A101101-38D1-42A5-8839-B245091F9781}"/>
              </a:ext>
            </a:extLst>
          </p:cNvPr>
          <p:cNvCxnSpPr>
            <a:cxnSpLocks/>
          </p:cNvCxnSpPr>
          <p:nvPr/>
        </p:nvCxnSpPr>
        <p:spPr>
          <a:xfrm>
            <a:off x="3215680" y="4848879"/>
            <a:ext cx="0" cy="8229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6C20001-C7B6-4112-91A7-BCA70A92B1C4}"/>
              </a:ext>
            </a:extLst>
          </p:cNvPr>
          <p:cNvCxnSpPr>
            <a:cxnSpLocks/>
          </p:cNvCxnSpPr>
          <p:nvPr/>
        </p:nvCxnSpPr>
        <p:spPr>
          <a:xfrm>
            <a:off x="4439816" y="4869160"/>
            <a:ext cx="0" cy="8229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E823A1C-EBDA-43DC-8BA0-FB3EF8BE327B}"/>
              </a:ext>
            </a:extLst>
          </p:cNvPr>
          <p:cNvSpPr txBox="1"/>
          <p:nvPr/>
        </p:nvSpPr>
        <p:spPr>
          <a:xfrm>
            <a:off x="6558699" y="1709544"/>
            <a:ext cx="2672861" cy="1077218"/>
          </a:xfrm>
          <a:prstGeom prst="rect">
            <a:avLst/>
          </a:prstGeom>
          <a:noFill/>
        </p:spPr>
        <p:txBody>
          <a:bodyPr wrap="square" rtlCol="1">
            <a:spAutoFit/>
          </a:bodyPr>
          <a:lstStyle/>
          <a:p>
            <a:pPr marL="342900" indent="-342900" algn="r" rtl="1">
              <a:buFont typeface="Courier New" panose="02070309020205020404" pitchFamily="49" charset="0"/>
              <a:buChar char="o"/>
            </a:pPr>
            <a:r>
              <a:rPr lang="fa-IR" sz="3200" b="1" dirty="0">
                <a:solidFill>
                  <a:srgbClr val="FF0000"/>
                </a:solidFill>
              </a:rPr>
              <a:t>قاعده</a:t>
            </a:r>
          </a:p>
          <a:p>
            <a:pPr marL="342900" indent="-342900" algn="r" rtl="1">
              <a:buFont typeface="Courier New" panose="02070309020205020404" pitchFamily="49" charset="0"/>
              <a:buChar char="o"/>
            </a:pPr>
            <a:r>
              <a:rPr lang="fa-IR" sz="3200" b="1" dirty="0">
                <a:solidFill>
                  <a:srgbClr val="FF0000"/>
                </a:solidFill>
              </a:rPr>
              <a:t>ارتفاع</a:t>
            </a:r>
          </a:p>
        </p:txBody>
      </p:sp>
      <p:sp>
        <p:nvSpPr>
          <p:cNvPr id="24" name="TextBox 23">
            <a:extLst>
              <a:ext uri="{FF2B5EF4-FFF2-40B4-BE49-F238E27FC236}">
                <a16:creationId xmlns:a16="http://schemas.microsoft.com/office/drawing/2014/main" id="{08A34729-A410-4955-AA7D-111FF678CA3F}"/>
              </a:ext>
            </a:extLst>
          </p:cNvPr>
          <p:cNvSpPr txBox="1"/>
          <p:nvPr/>
        </p:nvSpPr>
        <p:spPr>
          <a:xfrm rot="16200000">
            <a:off x="-945030" y="2972634"/>
            <a:ext cx="2672861" cy="400110"/>
          </a:xfrm>
          <a:prstGeom prst="rect">
            <a:avLst/>
          </a:prstGeom>
          <a:noFill/>
        </p:spPr>
        <p:txBody>
          <a:bodyPr wrap="square" rtlCol="1">
            <a:spAutoFit/>
          </a:bodyPr>
          <a:lstStyle/>
          <a:p>
            <a:pPr algn="ctr" rtl="1"/>
            <a:r>
              <a:rPr lang="fa-IR" sz="2000" b="1" dirty="0">
                <a:solidFill>
                  <a:srgbClr val="FF0000"/>
                </a:solidFill>
              </a:rPr>
              <a:t>عبور آب (لیتر در ساعت)</a:t>
            </a:r>
          </a:p>
        </p:txBody>
      </p:sp>
      <p:sp>
        <p:nvSpPr>
          <p:cNvPr id="27" name="TextBox 26">
            <a:extLst>
              <a:ext uri="{FF2B5EF4-FFF2-40B4-BE49-F238E27FC236}">
                <a16:creationId xmlns:a16="http://schemas.microsoft.com/office/drawing/2014/main" id="{6A52A91E-C351-40B7-BF5C-6F32CED1DD33}"/>
              </a:ext>
            </a:extLst>
          </p:cNvPr>
          <p:cNvSpPr txBox="1"/>
          <p:nvPr/>
        </p:nvSpPr>
        <p:spPr>
          <a:xfrm>
            <a:off x="464695" y="3310456"/>
            <a:ext cx="1388475" cy="400110"/>
          </a:xfrm>
          <a:prstGeom prst="rect">
            <a:avLst/>
          </a:prstGeom>
          <a:noFill/>
        </p:spPr>
        <p:txBody>
          <a:bodyPr wrap="square" rtlCol="1">
            <a:spAutoFit/>
          </a:bodyPr>
          <a:lstStyle/>
          <a:p>
            <a:r>
              <a:rPr lang="en-US" sz="2000" b="1" dirty="0"/>
              <a:t>2000</a:t>
            </a:r>
            <a:endParaRPr lang="fa-IR" b="1" dirty="0"/>
          </a:p>
        </p:txBody>
      </p:sp>
      <p:sp>
        <p:nvSpPr>
          <p:cNvPr id="28" name="TextBox 27">
            <a:extLst>
              <a:ext uri="{FF2B5EF4-FFF2-40B4-BE49-F238E27FC236}">
                <a16:creationId xmlns:a16="http://schemas.microsoft.com/office/drawing/2014/main" id="{0E209AA5-94B4-4684-9D16-09B51780C17B}"/>
              </a:ext>
            </a:extLst>
          </p:cNvPr>
          <p:cNvSpPr txBox="1"/>
          <p:nvPr/>
        </p:nvSpPr>
        <p:spPr>
          <a:xfrm>
            <a:off x="464695" y="4271955"/>
            <a:ext cx="1388475" cy="400110"/>
          </a:xfrm>
          <a:prstGeom prst="rect">
            <a:avLst/>
          </a:prstGeom>
          <a:noFill/>
        </p:spPr>
        <p:txBody>
          <a:bodyPr wrap="square" rtlCol="1">
            <a:spAutoFit/>
          </a:bodyPr>
          <a:lstStyle/>
          <a:p>
            <a:r>
              <a:rPr lang="en-US" sz="2000" b="1" dirty="0"/>
              <a:t>1000</a:t>
            </a:r>
            <a:endParaRPr lang="fa-IR" b="1" dirty="0"/>
          </a:p>
        </p:txBody>
      </p:sp>
      <p:sp>
        <p:nvSpPr>
          <p:cNvPr id="30" name="TextBox 29">
            <a:extLst>
              <a:ext uri="{FF2B5EF4-FFF2-40B4-BE49-F238E27FC236}">
                <a16:creationId xmlns:a16="http://schemas.microsoft.com/office/drawing/2014/main" id="{0ECE74FC-0F07-4242-B2CA-E6CD39C159A0}"/>
              </a:ext>
            </a:extLst>
          </p:cNvPr>
          <p:cNvSpPr txBox="1"/>
          <p:nvPr/>
        </p:nvSpPr>
        <p:spPr>
          <a:xfrm>
            <a:off x="464695" y="2348957"/>
            <a:ext cx="1388475" cy="400110"/>
          </a:xfrm>
          <a:prstGeom prst="rect">
            <a:avLst/>
          </a:prstGeom>
          <a:noFill/>
        </p:spPr>
        <p:txBody>
          <a:bodyPr wrap="square" rtlCol="1">
            <a:spAutoFit/>
          </a:bodyPr>
          <a:lstStyle/>
          <a:p>
            <a:r>
              <a:rPr lang="en-US" sz="2000" b="1" dirty="0"/>
              <a:t>3000</a:t>
            </a:r>
            <a:endParaRPr lang="fa-IR" b="1" dirty="0"/>
          </a:p>
        </p:txBody>
      </p:sp>
    </p:spTree>
    <p:extLst>
      <p:ext uri="{BB962C8B-B14F-4D97-AF65-F5344CB8AC3E}">
        <p14:creationId xmlns:p14="http://schemas.microsoft.com/office/powerpoint/2010/main" val="9620837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80">
                                          <p:stCondLst>
                                            <p:cond delay="0"/>
                                          </p:stCondLst>
                                        </p:cTn>
                                        <p:tgtEl>
                                          <p:spTgt spid="29"/>
                                        </p:tgtEl>
                                      </p:cBhvr>
                                    </p:animEffect>
                                    <p:anim calcmode="lin" valueType="num">
                                      <p:cBhvr>
                                        <p:cTn id="13"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8" dur="26">
                                          <p:stCondLst>
                                            <p:cond delay="650"/>
                                          </p:stCondLst>
                                        </p:cTn>
                                        <p:tgtEl>
                                          <p:spTgt spid="29"/>
                                        </p:tgtEl>
                                      </p:cBhvr>
                                      <p:to x="100000" y="60000"/>
                                    </p:animScale>
                                    <p:animScale>
                                      <p:cBhvr>
                                        <p:cTn id="19" dur="166" decel="50000">
                                          <p:stCondLst>
                                            <p:cond delay="676"/>
                                          </p:stCondLst>
                                        </p:cTn>
                                        <p:tgtEl>
                                          <p:spTgt spid="29"/>
                                        </p:tgtEl>
                                      </p:cBhvr>
                                      <p:to x="100000" y="100000"/>
                                    </p:animScale>
                                    <p:animScale>
                                      <p:cBhvr>
                                        <p:cTn id="20" dur="26">
                                          <p:stCondLst>
                                            <p:cond delay="1312"/>
                                          </p:stCondLst>
                                        </p:cTn>
                                        <p:tgtEl>
                                          <p:spTgt spid="29"/>
                                        </p:tgtEl>
                                      </p:cBhvr>
                                      <p:to x="100000" y="80000"/>
                                    </p:animScale>
                                    <p:animScale>
                                      <p:cBhvr>
                                        <p:cTn id="21" dur="166" decel="50000">
                                          <p:stCondLst>
                                            <p:cond delay="1338"/>
                                          </p:stCondLst>
                                        </p:cTn>
                                        <p:tgtEl>
                                          <p:spTgt spid="29"/>
                                        </p:tgtEl>
                                      </p:cBhvr>
                                      <p:to x="100000" y="100000"/>
                                    </p:animScale>
                                    <p:animScale>
                                      <p:cBhvr>
                                        <p:cTn id="22" dur="26">
                                          <p:stCondLst>
                                            <p:cond delay="1642"/>
                                          </p:stCondLst>
                                        </p:cTn>
                                        <p:tgtEl>
                                          <p:spTgt spid="29"/>
                                        </p:tgtEl>
                                      </p:cBhvr>
                                      <p:to x="100000" y="90000"/>
                                    </p:animScale>
                                    <p:animScale>
                                      <p:cBhvr>
                                        <p:cTn id="23" dur="166" decel="50000">
                                          <p:stCondLst>
                                            <p:cond delay="1668"/>
                                          </p:stCondLst>
                                        </p:cTn>
                                        <p:tgtEl>
                                          <p:spTgt spid="29"/>
                                        </p:tgtEl>
                                      </p:cBhvr>
                                      <p:to x="100000" y="100000"/>
                                    </p:animScale>
                                    <p:animScale>
                                      <p:cBhvr>
                                        <p:cTn id="24" dur="26">
                                          <p:stCondLst>
                                            <p:cond delay="1808"/>
                                          </p:stCondLst>
                                        </p:cTn>
                                        <p:tgtEl>
                                          <p:spTgt spid="29"/>
                                        </p:tgtEl>
                                      </p:cBhvr>
                                      <p:to x="100000" y="95000"/>
                                    </p:animScale>
                                    <p:animScale>
                                      <p:cBhvr>
                                        <p:cTn id="25" dur="166" decel="50000">
                                          <p:stCondLst>
                                            <p:cond delay="1834"/>
                                          </p:stCondLst>
                                        </p:cTn>
                                        <p:tgtEl>
                                          <p:spTgt spid="29"/>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down)">
                                      <p:cBhvr>
                                        <p:cTn id="30" dur="500"/>
                                        <p:tgtEl>
                                          <p:spTgt spid="25"/>
                                        </p:tgtEl>
                                      </p:cBhvr>
                                    </p:animEffect>
                                  </p:childTnLst>
                                </p:cTn>
                              </p:par>
                              <p:par>
                                <p:cTn id="31" presetID="22" presetClass="entr" presetSubtype="4" fill="hold"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down)">
                                      <p:cBhvr>
                                        <p:cTn id="3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9"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2B0B7E8-BB73-465F-ADB1-887C82E84DBA}"/>
              </a:ext>
            </a:extLst>
          </p:cNvPr>
          <p:cNvSpPr>
            <a:spLocks noGrp="1"/>
          </p:cNvSpPr>
          <p:nvPr>
            <p:ph type="sldNum" sz="quarter" idx="12"/>
          </p:nvPr>
        </p:nvSpPr>
        <p:spPr/>
        <p:txBody>
          <a:bodyPr/>
          <a:lstStyle/>
          <a:p>
            <a:fld id="{6FAF22BB-B8CB-43B2-9A75-2AB6527143BB}" type="slidenum">
              <a:rPr lang="en-US" smtClean="0"/>
              <a:pPr/>
              <a:t>59</a:t>
            </a:fld>
            <a:endParaRPr lang="en-US"/>
          </a:p>
        </p:txBody>
      </p:sp>
      <p:sp>
        <p:nvSpPr>
          <p:cNvPr id="6" name="TextBox 5">
            <a:extLst>
              <a:ext uri="{FF2B5EF4-FFF2-40B4-BE49-F238E27FC236}">
                <a16:creationId xmlns:a16="http://schemas.microsoft.com/office/drawing/2014/main" id="{F3ED974E-1E86-401A-8189-B75A4527706D}"/>
              </a:ext>
            </a:extLst>
          </p:cNvPr>
          <p:cNvSpPr txBox="1"/>
          <p:nvPr/>
        </p:nvSpPr>
        <p:spPr>
          <a:xfrm>
            <a:off x="4079776" y="6031065"/>
            <a:ext cx="2672861" cy="400110"/>
          </a:xfrm>
          <a:prstGeom prst="rect">
            <a:avLst/>
          </a:prstGeom>
          <a:noFill/>
        </p:spPr>
        <p:txBody>
          <a:bodyPr wrap="square" rtlCol="1">
            <a:spAutoFit/>
          </a:bodyPr>
          <a:lstStyle/>
          <a:p>
            <a:pPr algn="ctr" rtl="1"/>
            <a:r>
              <a:rPr lang="fa-IR" sz="2000" b="1" dirty="0">
                <a:solidFill>
                  <a:srgbClr val="FF0000"/>
                </a:solidFill>
              </a:rPr>
              <a:t>ساعت</a:t>
            </a:r>
          </a:p>
        </p:txBody>
      </p:sp>
      <p:cxnSp>
        <p:nvCxnSpPr>
          <p:cNvPr id="11" name="Straight Connector 10">
            <a:extLst>
              <a:ext uri="{FF2B5EF4-FFF2-40B4-BE49-F238E27FC236}">
                <a16:creationId xmlns:a16="http://schemas.microsoft.com/office/drawing/2014/main" id="{335BD1D7-28AF-490C-B88A-658D52C0B056}"/>
              </a:ext>
            </a:extLst>
          </p:cNvPr>
          <p:cNvCxnSpPr>
            <a:cxnSpLocks/>
          </p:cNvCxnSpPr>
          <p:nvPr/>
        </p:nvCxnSpPr>
        <p:spPr>
          <a:xfrm>
            <a:off x="1271464" y="1124744"/>
            <a:ext cx="0" cy="4320480"/>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F8FED961-F049-49A5-94E1-739659E2B9F3}"/>
              </a:ext>
            </a:extLst>
          </p:cNvPr>
          <p:cNvCxnSpPr>
            <a:cxnSpLocks/>
          </p:cNvCxnSpPr>
          <p:nvPr/>
        </p:nvCxnSpPr>
        <p:spPr>
          <a:xfrm flipH="1">
            <a:off x="1271464" y="5445224"/>
            <a:ext cx="9361040" cy="0"/>
          </a:xfrm>
          <a:prstGeom prst="line">
            <a:avLst/>
          </a:prstGeom>
          <a:ln w="38100"/>
        </p:spPr>
        <p:style>
          <a:lnRef idx="1">
            <a:schemeClr val="dk1"/>
          </a:lnRef>
          <a:fillRef idx="0">
            <a:schemeClr val="dk1"/>
          </a:fillRef>
          <a:effectRef idx="0">
            <a:schemeClr val="dk1"/>
          </a:effectRef>
          <a:fontRef idx="minor">
            <a:schemeClr val="tx1"/>
          </a:fontRef>
        </p:style>
      </p:cxnSp>
      <p:sp>
        <p:nvSpPr>
          <p:cNvPr id="16" name="Isosceles Triangle 15">
            <a:extLst>
              <a:ext uri="{FF2B5EF4-FFF2-40B4-BE49-F238E27FC236}">
                <a16:creationId xmlns:a16="http://schemas.microsoft.com/office/drawing/2014/main" id="{A2607EB1-D053-4368-89DC-7DAC0A66E630}"/>
              </a:ext>
            </a:extLst>
          </p:cNvPr>
          <p:cNvSpPr/>
          <p:nvPr/>
        </p:nvSpPr>
        <p:spPr>
          <a:xfrm>
            <a:off x="3215680" y="1556792"/>
            <a:ext cx="4824533" cy="3840480"/>
          </a:xfrm>
          <a:prstGeom prst="triangle">
            <a:avLst>
              <a:gd name="adj" fmla="val 4833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7" name="TextBox 16">
            <a:extLst>
              <a:ext uri="{FF2B5EF4-FFF2-40B4-BE49-F238E27FC236}">
                <a16:creationId xmlns:a16="http://schemas.microsoft.com/office/drawing/2014/main" id="{84C16E07-B094-4429-B0CF-FEAF3EFBBA9F}"/>
              </a:ext>
            </a:extLst>
          </p:cNvPr>
          <p:cNvSpPr txBox="1"/>
          <p:nvPr/>
        </p:nvSpPr>
        <p:spPr>
          <a:xfrm>
            <a:off x="2927648" y="5630955"/>
            <a:ext cx="1301785" cy="369332"/>
          </a:xfrm>
          <a:prstGeom prst="rect">
            <a:avLst/>
          </a:prstGeom>
          <a:noFill/>
        </p:spPr>
        <p:txBody>
          <a:bodyPr wrap="square" rtlCol="1">
            <a:spAutoFit/>
          </a:bodyPr>
          <a:lstStyle>
            <a:defPPr>
              <a:defRPr lang="en-US"/>
            </a:defPPr>
            <a:lvl1pPr>
              <a:defRPr sz="2000" b="1"/>
            </a:lvl1pPr>
          </a:lstStyle>
          <a:p>
            <a:r>
              <a:rPr lang="fa-IR" dirty="0"/>
              <a:t>8:00</a:t>
            </a:r>
          </a:p>
        </p:txBody>
      </p:sp>
      <p:sp>
        <p:nvSpPr>
          <p:cNvPr id="18" name="TextBox 17">
            <a:extLst>
              <a:ext uri="{FF2B5EF4-FFF2-40B4-BE49-F238E27FC236}">
                <a16:creationId xmlns:a16="http://schemas.microsoft.com/office/drawing/2014/main" id="{DD5DD420-5F6D-4F2C-B689-3E865B56DB1A}"/>
              </a:ext>
            </a:extLst>
          </p:cNvPr>
          <p:cNvSpPr txBox="1"/>
          <p:nvPr/>
        </p:nvSpPr>
        <p:spPr>
          <a:xfrm>
            <a:off x="7680176" y="5531454"/>
            <a:ext cx="1301785" cy="400110"/>
          </a:xfrm>
          <a:prstGeom prst="rect">
            <a:avLst/>
          </a:prstGeom>
          <a:noFill/>
        </p:spPr>
        <p:txBody>
          <a:bodyPr wrap="square" rtlCol="1">
            <a:spAutoFit/>
          </a:bodyPr>
          <a:lstStyle/>
          <a:p>
            <a:r>
              <a:rPr lang="fa-IR" sz="2000" b="1" dirty="0"/>
              <a:t>12:00</a:t>
            </a:r>
          </a:p>
        </p:txBody>
      </p:sp>
      <p:sp>
        <p:nvSpPr>
          <p:cNvPr id="23" name="TextBox 22">
            <a:extLst>
              <a:ext uri="{FF2B5EF4-FFF2-40B4-BE49-F238E27FC236}">
                <a16:creationId xmlns:a16="http://schemas.microsoft.com/office/drawing/2014/main" id="{4A070695-0332-4D75-8F21-8D42FFE476F2}"/>
              </a:ext>
            </a:extLst>
          </p:cNvPr>
          <p:cNvSpPr txBox="1"/>
          <p:nvPr/>
        </p:nvSpPr>
        <p:spPr>
          <a:xfrm>
            <a:off x="5018748" y="5538089"/>
            <a:ext cx="1218402" cy="400110"/>
          </a:xfrm>
          <a:prstGeom prst="rect">
            <a:avLst/>
          </a:prstGeom>
          <a:noFill/>
        </p:spPr>
        <p:txBody>
          <a:bodyPr wrap="square" rtlCol="1">
            <a:spAutoFit/>
          </a:bodyPr>
          <a:lstStyle>
            <a:defPPr>
              <a:defRPr lang="en-US"/>
            </a:defPPr>
            <a:lvl1pPr>
              <a:defRPr sz="2000" b="1"/>
            </a:lvl1pPr>
          </a:lstStyle>
          <a:p>
            <a:pPr algn="ctr"/>
            <a:r>
              <a:rPr lang="fa-IR" dirty="0"/>
              <a:t>10</a:t>
            </a:r>
          </a:p>
        </p:txBody>
      </p:sp>
      <p:sp>
        <p:nvSpPr>
          <p:cNvPr id="24" name="TextBox 23">
            <a:extLst>
              <a:ext uri="{FF2B5EF4-FFF2-40B4-BE49-F238E27FC236}">
                <a16:creationId xmlns:a16="http://schemas.microsoft.com/office/drawing/2014/main" id="{63AD9D04-54BC-49B0-8DB3-B38775F253D4}"/>
              </a:ext>
            </a:extLst>
          </p:cNvPr>
          <p:cNvSpPr txBox="1"/>
          <p:nvPr/>
        </p:nvSpPr>
        <p:spPr>
          <a:xfrm>
            <a:off x="6558699" y="1709544"/>
            <a:ext cx="2672861" cy="1077218"/>
          </a:xfrm>
          <a:prstGeom prst="rect">
            <a:avLst/>
          </a:prstGeom>
          <a:noFill/>
        </p:spPr>
        <p:txBody>
          <a:bodyPr wrap="square" rtlCol="1">
            <a:spAutoFit/>
          </a:bodyPr>
          <a:lstStyle/>
          <a:p>
            <a:pPr marL="342900" indent="-342900" algn="r" rtl="1">
              <a:buFont typeface="Courier New" panose="02070309020205020404" pitchFamily="49" charset="0"/>
              <a:buChar char="o"/>
            </a:pPr>
            <a:r>
              <a:rPr lang="fa-IR" sz="3200" b="1" dirty="0">
                <a:solidFill>
                  <a:srgbClr val="FF0000"/>
                </a:solidFill>
              </a:rPr>
              <a:t>قاعده</a:t>
            </a:r>
          </a:p>
          <a:p>
            <a:pPr marL="342900" indent="-342900" algn="r" rtl="1">
              <a:buFont typeface="Courier New" panose="02070309020205020404" pitchFamily="49" charset="0"/>
              <a:buChar char="o"/>
            </a:pPr>
            <a:r>
              <a:rPr lang="fa-IR" sz="3200" b="1" dirty="0">
                <a:solidFill>
                  <a:srgbClr val="FF0000"/>
                </a:solidFill>
              </a:rPr>
              <a:t>ارتفاع</a:t>
            </a:r>
          </a:p>
        </p:txBody>
      </p:sp>
      <p:sp>
        <p:nvSpPr>
          <p:cNvPr id="27" name="TextBox 26">
            <a:extLst>
              <a:ext uri="{FF2B5EF4-FFF2-40B4-BE49-F238E27FC236}">
                <a16:creationId xmlns:a16="http://schemas.microsoft.com/office/drawing/2014/main" id="{E89F4F9F-AC19-43A7-8F62-1521F889A2A6}"/>
              </a:ext>
            </a:extLst>
          </p:cNvPr>
          <p:cNvSpPr txBox="1"/>
          <p:nvPr/>
        </p:nvSpPr>
        <p:spPr>
          <a:xfrm>
            <a:off x="536702" y="1387458"/>
            <a:ext cx="1388475" cy="400110"/>
          </a:xfrm>
          <a:prstGeom prst="rect">
            <a:avLst/>
          </a:prstGeom>
          <a:noFill/>
        </p:spPr>
        <p:txBody>
          <a:bodyPr wrap="square" rtlCol="1">
            <a:spAutoFit/>
          </a:bodyPr>
          <a:lstStyle/>
          <a:p>
            <a:r>
              <a:rPr lang="en-US" sz="2000" b="1" dirty="0"/>
              <a:t>5000</a:t>
            </a:r>
            <a:endParaRPr lang="fa-IR" b="1" dirty="0"/>
          </a:p>
        </p:txBody>
      </p:sp>
      <p:sp>
        <p:nvSpPr>
          <p:cNvPr id="28" name="TextBox 27">
            <a:extLst>
              <a:ext uri="{FF2B5EF4-FFF2-40B4-BE49-F238E27FC236}">
                <a16:creationId xmlns:a16="http://schemas.microsoft.com/office/drawing/2014/main" id="{84C38C5F-9D80-46F7-A0DE-88BF35100E0B}"/>
              </a:ext>
            </a:extLst>
          </p:cNvPr>
          <p:cNvSpPr txBox="1"/>
          <p:nvPr/>
        </p:nvSpPr>
        <p:spPr>
          <a:xfrm rot="16200000">
            <a:off x="-945030" y="2972634"/>
            <a:ext cx="2672861" cy="400110"/>
          </a:xfrm>
          <a:prstGeom prst="rect">
            <a:avLst/>
          </a:prstGeom>
          <a:noFill/>
        </p:spPr>
        <p:txBody>
          <a:bodyPr wrap="square" rtlCol="1">
            <a:spAutoFit/>
          </a:bodyPr>
          <a:lstStyle/>
          <a:p>
            <a:pPr algn="ctr" rtl="1"/>
            <a:r>
              <a:rPr lang="fa-IR" sz="2000" b="1" dirty="0">
                <a:solidFill>
                  <a:srgbClr val="FF0000"/>
                </a:solidFill>
              </a:rPr>
              <a:t>عبور آب (لیتر در ساعت)</a:t>
            </a:r>
          </a:p>
        </p:txBody>
      </p:sp>
      <p:sp>
        <p:nvSpPr>
          <p:cNvPr id="29" name="TextBox 28">
            <a:extLst>
              <a:ext uri="{FF2B5EF4-FFF2-40B4-BE49-F238E27FC236}">
                <a16:creationId xmlns:a16="http://schemas.microsoft.com/office/drawing/2014/main" id="{16D3AF1C-D893-4D6D-8836-BCB6352F7F21}"/>
              </a:ext>
            </a:extLst>
          </p:cNvPr>
          <p:cNvSpPr txBox="1"/>
          <p:nvPr/>
        </p:nvSpPr>
        <p:spPr>
          <a:xfrm>
            <a:off x="464695" y="3310456"/>
            <a:ext cx="1388475" cy="400110"/>
          </a:xfrm>
          <a:prstGeom prst="rect">
            <a:avLst/>
          </a:prstGeom>
          <a:noFill/>
        </p:spPr>
        <p:txBody>
          <a:bodyPr wrap="square" rtlCol="1">
            <a:spAutoFit/>
          </a:bodyPr>
          <a:lstStyle/>
          <a:p>
            <a:r>
              <a:rPr lang="en-US" sz="2000" b="1" dirty="0"/>
              <a:t>2000</a:t>
            </a:r>
            <a:endParaRPr lang="fa-IR" b="1" dirty="0"/>
          </a:p>
        </p:txBody>
      </p:sp>
      <p:sp>
        <p:nvSpPr>
          <p:cNvPr id="30" name="TextBox 29">
            <a:extLst>
              <a:ext uri="{FF2B5EF4-FFF2-40B4-BE49-F238E27FC236}">
                <a16:creationId xmlns:a16="http://schemas.microsoft.com/office/drawing/2014/main" id="{882B75D4-91B2-4802-8AD4-9D8D07AE1519}"/>
              </a:ext>
            </a:extLst>
          </p:cNvPr>
          <p:cNvSpPr txBox="1"/>
          <p:nvPr/>
        </p:nvSpPr>
        <p:spPr>
          <a:xfrm>
            <a:off x="464695" y="4271955"/>
            <a:ext cx="1388475" cy="400110"/>
          </a:xfrm>
          <a:prstGeom prst="rect">
            <a:avLst/>
          </a:prstGeom>
          <a:noFill/>
        </p:spPr>
        <p:txBody>
          <a:bodyPr wrap="square" rtlCol="1">
            <a:spAutoFit/>
          </a:bodyPr>
          <a:lstStyle/>
          <a:p>
            <a:r>
              <a:rPr lang="en-US" sz="2000" b="1" dirty="0"/>
              <a:t>1000</a:t>
            </a:r>
            <a:endParaRPr lang="fa-IR" b="1" dirty="0"/>
          </a:p>
        </p:txBody>
      </p:sp>
      <p:sp>
        <p:nvSpPr>
          <p:cNvPr id="31" name="TextBox 30">
            <a:extLst>
              <a:ext uri="{FF2B5EF4-FFF2-40B4-BE49-F238E27FC236}">
                <a16:creationId xmlns:a16="http://schemas.microsoft.com/office/drawing/2014/main" id="{F9B47073-04C6-4092-B744-188119E8F48B}"/>
              </a:ext>
            </a:extLst>
          </p:cNvPr>
          <p:cNvSpPr txBox="1"/>
          <p:nvPr/>
        </p:nvSpPr>
        <p:spPr>
          <a:xfrm>
            <a:off x="464695" y="2348957"/>
            <a:ext cx="1388475" cy="400110"/>
          </a:xfrm>
          <a:prstGeom prst="rect">
            <a:avLst/>
          </a:prstGeom>
          <a:noFill/>
        </p:spPr>
        <p:txBody>
          <a:bodyPr wrap="square" rtlCol="1">
            <a:spAutoFit/>
          </a:bodyPr>
          <a:lstStyle/>
          <a:p>
            <a:r>
              <a:rPr lang="en-US" sz="2000" b="1" dirty="0"/>
              <a:t>3000</a:t>
            </a:r>
            <a:endParaRPr lang="fa-IR" b="1" dirty="0"/>
          </a:p>
        </p:txBody>
      </p:sp>
      <p:sp>
        <p:nvSpPr>
          <p:cNvPr id="5" name="Isosceles Triangle 4">
            <a:extLst>
              <a:ext uri="{FF2B5EF4-FFF2-40B4-BE49-F238E27FC236}">
                <a16:creationId xmlns:a16="http://schemas.microsoft.com/office/drawing/2014/main" id="{5FEF3099-B55A-3214-E8FD-DAFCE772EFBD}"/>
              </a:ext>
            </a:extLst>
          </p:cNvPr>
          <p:cNvSpPr/>
          <p:nvPr/>
        </p:nvSpPr>
        <p:spPr>
          <a:xfrm>
            <a:off x="3189033" y="3409549"/>
            <a:ext cx="1249373" cy="2051934"/>
          </a:xfrm>
          <a:custGeom>
            <a:avLst/>
            <a:gdLst>
              <a:gd name="connsiteX0" fmla="*/ 0 w 1224127"/>
              <a:gd name="connsiteY0" fmla="*/ 888152 h 888152"/>
              <a:gd name="connsiteX1" fmla="*/ 612064 w 1224127"/>
              <a:gd name="connsiteY1" fmla="*/ 0 h 888152"/>
              <a:gd name="connsiteX2" fmla="*/ 1224127 w 1224127"/>
              <a:gd name="connsiteY2" fmla="*/ 888152 h 888152"/>
              <a:gd name="connsiteX3" fmla="*/ 0 w 1224127"/>
              <a:gd name="connsiteY3" fmla="*/ 888152 h 888152"/>
              <a:gd name="connsiteX0" fmla="*/ 0 w 1235519"/>
              <a:gd name="connsiteY0" fmla="*/ 2010370 h 2010370"/>
              <a:gd name="connsiteX1" fmla="*/ 1235519 w 1235519"/>
              <a:gd name="connsiteY1" fmla="*/ 0 h 2010370"/>
              <a:gd name="connsiteX2" fmla="*/ 1224127 w 1235519"/>
              <a:gd name="connsiteY2" fmla="*/ 2010370 h 2010370"/>
              <a:gd name="connsiteX3" fmla="*/ 0 w 1235519"/>
              <a:gd name="connsiteY3" fmla="*/ 2010370 h 2010370"/>
              <a:gd name="connsiteX0" fmla="*/ 0 w 1249373"/>
              <a:gd name="connsiteY0" fmla="*/ 2051934 h 2051934"/>
              <a:gd name="connsiteX1" fmla="*/ 1249373 w 1249373"/>
              <a:gd name="connsiteY1" fmla="*/ 0 h 2051934"/>
              <a:gd name="connsiteX2" fmla="*/ 1224127 w 1249373"/>
              <a:gd name="connsiteY2" fmla="*/ 2051934 h 2051934"/>
              <a:gd name="connsiteX3" fmla="*/ 0 w 1249373"/>
              <a:gd name="connsiteY3" fmla="*/ 2051934 h 2051934"/>
            </a:gdLst>
            <a:ahLst/>
            <a:cxnLst>
              <a:cxn ang="0">
                <a:pos x="connsiteX0" y="connsiteY0"/>
              </a:cxn>
              <a:cxn ang="0">
                <a:pos x="connsiteX1" y="connsiteY1"/>
              </a:cxn>
              <a:cxn ang="0">
                <a:pos x="connsiteX2" y="connsiteY2"/>
              </a:cxn>
              <a:cxn ang="0">
                <a:pos x="connsiteX3" y="connsiteY3"/>
              </a:cxn>
            </a:cxnLst>
            <a:rect l="l" t="t" r="r" b="b"/>
            <a:pathLst>
              <a:path w="1249373" h="2051934">
                <a:moveTo>
                  <a:pt x="0" y="2051934"/>
                </a:moveTo>
                <a:lnTo>
                  <a:pt x="1249373" y="0"/>
                </a:lnTo>
                <a:cubicBezTo>
                  <a:pt x="1245576" y="670123"/>
                  <a:pt x="1227924" y="1381811"/>
                  <a:pt x="1224127" y="2051934"/>
                </a:cubicBezTo>
                <a:lnTo>
                  <a:pt x="0" y="2051934"/>
                </a:lnTo>
                <a:close/>
              </a:path>
            </a:pathLst>
          </a:cu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Pentagon 6">
            <a:extLst>
              <a:ext uri="{FF2B5EF4-FFF2-40B4-BE49-F238E27FC236}">
                <a16:creationId xmlns:a16="http://schemas.microsoft.com/office/drawing/2014/main" id="{AF8C9284-DDC3-ABFD-8A66-3867C5AC377C}"/>
              </a:ext>
            </a:extLst>
          </p:cNvPr>
          <p:cNvSpPr/>
          <p:nvPr/>
        </p:nvSpPr>
        <p:spPr>
          <a:xfrm rot="16200000">
            <a:off x="3635807" y="2851550"/>
            <a:ext cx="3892593" cy="1315825"/>
          </a:xfrm>
          <a:custGeom>
            <a:avLst/>
            <a:gdLst>
              <a:gd name="connsiteX0" fmla="*/ 0 w 1080120"/>
              <a:gd name="connsiteY0" fmla="*/ 0 h 720077"/>
              <a:gd name="connsiteX1" fmla="*/ 720082 w 1080120"/>
              <a:gd name="connsiteY1" fmla="*/ 0 h 720077"/>
              <a:gd name="connsiteX2" fmla="*/ 1080120 w 1080120"/>
              <a:gd name="connsiteY2" fmla="*/ 360039 h 720077"/>
              <a:gd name="connsiteX3" fmla="*/ 720082 w 1080120"/>
              <a:gd name="connsiteY3" fmla="*/ 720077 h 720077"/>
              <a:gd name="connsiteX4" fmla="*/ 0 w 1080120"/>
              <a:gd name="connsiteY4" fmla="*/ 720077 h 720077"/>
              <a:gd name="connsiteX5" fmla="*/ 0 w 1080120"/>
              <a:gd name="connsiteY5" fmla="*/ 0 h 720077"/>
              <a:gd name="connsiteX0" fmla="*/ 27710 w 1107830"/>
              <a:gd name="connsiteY0" fmla="*/ 0 h 1191135"/>
              <a:gd name="connsiteX1" fmla="*/ 747792 w 1107830"/>
              <a:gd name="connsiteY1" fmla="*/ 0 h 1191135"/>
              <a:gd name="connsiteX2" fmla="*/ 1107830 w 1107830"/>
              <a:gd name="connsiteY2" fmla="*/ 360039 h 1191135"/>
              <a:gd name="connsiteX3" fmla="*/ 747792 w 1107830"/>
              <a:gd name="connsiteY3" fmla="*/ 720077 h 1191135"/>
              <a:gd name="connsiteX4" fmla="*/ 0 w 1107830"/>
              <a:gd name="connsiteY4" fmla="*/ 1191135 h 1191135"/>
              <a:gd name="connsiteX5" fmla="*/ 27710 w 1107830"/>
              <a:gd name="connsiteY5" fmla="*/ 0 h 1191135"/>
              <a:gd name="connsiteX0" fmla="*/ 27710 w 2812122"/>
              <a:gd name="connsiteY0" fmla="*/ 0 h 1315825"/>
              <a:gd name="connsiteX1" fmla="*/ 747792 w 2812122"/>
              <a:gd name="connsiteY1" fmla="*/ 0 h 1315825"/>
              <a:gd name="connsiteX2" fmla="*/ 1107830 w 2812122"/>
              <a:gd name="connsiteY2" fmla="*/ 360039 h 1315825"/>
              <a:gd name="connsiteX3" fmla="*/ 2812122 w 2812122"/>
              <a:gd name="connsiteY3" fmla="*/ 1315825 h 1315825"/>
              <a:gd name="connsiteX4" fmla="*/ 0 w 2812122"/>
              <a:gd name="connsiteY4" fmla="*/ 1191135 h 1315825"/>
              <a:gd name="connsiteX5" fmla="*/ 27710 w 2812122"/>
              <a:gd name="connsiteY5" fmla="*/ 0 h 1315825"/>
              <a:gd name="connsiteX0" fmla="*/ 27710 w 2812122"/>
              <a:gd name="connsiteY0" fmla="*/ 97162 h 1412987"/>
              <a:gd name="connsiteX1" fmla="*/ 747792 w 2812122"/>
              <a:gd name="connsiteY1" fmla="*/ 97162 h 1412987"/>
              <a:gd name="connsiteX2" fmla="*/ 2798084 w 2812122"/>
              <a:gd name="connsiteY2" fmla="*/ 0 h 1412987"/>
              <a:gd name="connsiteX3" fmla="*/ 2812122 w 2812122"/>
              <a:gd name="connsiteY3" fmla="*/ 1412987 h 1412987"/>
              <a:gd name="connsiteX4" fmla="*/ 0 w 2812122"/>
              <a:gd name="connsiteY4" fmla="*/ 1288297 h 1412987"/>
              <a:gd name="connsiteX5" fmla="*/ 27710 w 2812122"/>
              <a:gd name="connsiteY5" fmla="*/ 97162 h 1412987"/>
              <a:gd name="connsiteX0" fmla="*/ 27710 w 3878738"/>
              <a:gd name="connsiteY0" fmla="*/ 0 h 1315825"/>
              <a:gd name="connsiteX1" fmla="*/ 747792 w 3878738"/>
              <a:gd name="connsiteY1" fmla="*/ 0 h 1315825"/>
              <a:gd name="connsiteX2" fmla="*/ 3878738 w 3878738"/>
              <a:gd name="connsiteY2" fmla="*/ 650983 h 1315825"/>
              <a:gd name="connsiteX3" fmla="*/ 2812122 w 3878738"/>
              <a:gd name="connsiteY3" fmla="*/ 1315825 h 1315825"/>
              <a:gd name="connsiteX4" fmla="*/ 0 w 3878738"/>
              <a:gd name="connsiteY4" fmla="*/ 1191135 h 1315825"/>
              <a:gd name="connsiteX5" fmla="*/ 27710 w 3878738"/>
              <a:gd name="connsiteY5" fmla="*/ 0 h 1315825"/>
              <a:gd name="connsiteX0" fmla="*/ 27710 w 3878738"/>
              <a:gd name="connsiteY0" fmla="*/ 41564 h 1357389"/>
              <a:gd name="connsiteX1" fmla="*/ 2881392 w 3878738"/>
              <a:gd name="connsiteY1" fmla="*/ 0 h 1357389"/>
              <a:gd name="connsiteX2" fmla="*/ 3878738 w 3878738"/>
              <a:gd name="connsiteY2" fmla="*/ 692547 h 1357389"/>
              <a:gd name="connsiteX3" fmla="*/ 2812122 w 3878738"/>
              <a:gd name="connsiteY3" fmla="*/ 1357389 h 1357389"/>
              <a:gd name="connsiteX4" fmla="*/ 0 w 3878738"/>
              <a:gd name="connsiteY4" fmla="*/ 1232699 h 1357389"/>
              <a:gd name="connsiteX5" fmla="*/ 27710 w 3878738"/>
              <a:gd name="connsiteY5" fmla="*/ 41564 h 1357389"/>
              <a:gd name="connsiteX0" fmla="*/ 27710 w 3892593"/>
              <a:gd name="connsiteY0" fmla="*/ 41564 h 1357389"/>
              <a:gd name="connsiteX1" fmla="*/ 2881392 w 3892593"/>
              <a:gd name="connsiteY1" fmla="*/ 0 h 1357389"/>
              <a:gd name="connsiteX2" fmla="*/ 3892593 w 3892593"/>
              <a:gd name="connsiteY2" fmla="*/ 650984 h 1357389"/>
              <a:gd name="connsiteX3" fmla="*/ 2812122 w 3892593"/>
              <a:gd name="connsiteY3" fmla="*/ 1357389 h 1357389"/>
              <a:gd name="connsiteX4" fmla="*/ 0 w 3892593"/>
              <a:gd name="connsiteY4" fmla="*/ 1232699 h 1357389"/>
              <a:gd name="connsiteX5" fmla="*/ 27710 w 3892593"/>
              <a:gd name="connsiteY5" fmla="*/ 41564 h 1357389"/>
              <a:gd name="connsiteX0" fmla="*/ 27710 w 3892593"/>
              <a:gd name="connsiteY0" fmla="*/ 1 h 1357389"/>
              <a:gd name="connsiteX1" fmla="*/ 2881392 w 3892593"/>
              <a:gd name="connsiteY1" fmla="*/ 0 h 1357389"/>
              <a:gd name="connsiteX2" fmla="*/ 3892593 w 3892593"/>
              <a:gd name="connsiteY2" fmla="*/ 650984 h 1357389"/>
              <a:gd name="connsiteX3" fmla="*/ 2812122 w 3892593"/>
              <a:gd name="connsiteY3" fmla="*/ 1357389 h 1357389"/>
              <a:gd name="connsiteX4" fmla="*/ 0 w 3892593"/>
              <a:gd name="connsiteY4" fmla="*/ 1232699 h 1357389"/>
              <a:gd name="connsiteX5" fmla="*/ 27710 w 3892593"/>
              <a:gd name="connsiteY5" fmla="*/ 1 h 1357389"/>
              <a:gd name="connsiteX0" fmla="*/ 27710 w 3892593"/>
              <a:gd name="connsiteY0" fmla="*/ 1 h 1357389"/>
              <a:gd name="connsiteX1" fmla="*/ 2881392 w 3892593"/>
              <a:gd name="connsiteY1" fmla="*/ 0 h 1357389"/>
              <a:gd name="connsiteX2" fmla="*/ 3892593 w 3892593"/>
              <a:gd name="connsiteY2" fmla="*/ 650984 h 1357389"/>
              <a:gd name="connsiteX3" fmla="*/ 2812122 w 3892593"/>
              <a:gd name="connsiteY3" fmla="*/ 1357389 h 1357389"/>
              <a:gd name="connsiteX4" fmla="*/ 0 w 3892593"/>
              <a:gd name="connsiteY4" fmla="*/ 1288117 h 1357389"/>
              <a:gd name="connsiteX5" fmla="*/ 27710 w 3892593"/>
              <a:gd name="connsiteY5" fmla="*/ 1 h 1357389"/>
              <a:gd name="connsiteX0" fmla="*/ 27710 w 3892593"/>
              <a:gd name="connsiteY0" fmla="*/ 1 h 1357389"/>
              <a:gd name="connsiteX1" fmla="*/ 2742847 w 3892593"/>
              <a:gd name="connsiteY1" fmla="*/ 0 h 1357389"/>
              <a:gd name="connsiteX2" fmla="*/ 3892593 w 3892593"/>
              <a:gd name="connsiteY2" fmla="*/ 650984 h 1357389"/>
              <a:gd name="connsiteX3" fmla="*/ 2812122 w 3892593"/>
              <a:gd name="connsiteY3" fmla="*/ 1357389 h 1357389"/>
              <a:gd name="connsiteX4" fmla="*/ 0 w 3892593"/>
              <a:gd name="connsiteY4" fmla="*/ 1288117 h 1357389"/>
              <a:gd name="connsiteX5" fmla="*/ 27710 w 3892593"/>
              <a:gd name="connsiteY5" fmla="*/ 1 h 1357389"/>
              <a:gd name="connsiteX0" fmla="*/ 27710 w 3892593"/>
              <a:gd name="connsiteY0" fmla="*/ 55419 h 1357389"/>
              <a:gd name="connsiteX1" fmla="*/ 2742847 w 3892593"/>
              <a:gd name="connsiteY1" fmla="*/ 0 h 1357389"/>
              <a:gd name="connsiteX2" fmla="*/ 3892593 w 3892593"/>
              <a:gd name="connsiteY2" fmla="*/ 650984 h 1357389"/>
              <a:gd name="connsiteX3" fmla="*/ 2812122 w 3892593"/>
              <a:gd name="connsiteY3" fmla="*/ 1357389 h 1357389"/>
              <a:gd name="connsiteX4" fmla="*/ 0 w 3892593"/>
              <a:gd name="connsiteY4" fmla="*/ 1288117 h 1357389"/>
              <a:gd name="connsiteX5" fmla="*/ 27710 w 3892593"/>
              <a:gd name="connsiteY5" fmla="*/ 55419 h 1357389"/>
              <a:gd name="connsiteX0" fmla="*/ 27710 w 3892593"/>
              <a:gd name="connsiteY0" fmla="*/ 13855 h 1315825"/>
              <a:gd name="connsiteX1" fmla="*/ 2812120 w 3892593"/>
              <a:gd name="connsiteY1" fmla="*/ 0 h 1315825"/>
              <a:gd name="connsiteX2" fmla="*/ 3892593 w 3892593"/>
              <a:gd name="connsiteY2" fmla="*/ 609420 h 1315825"/>
              <a:gd name="connsiteX3" fmla="*/ 2812122 w 3892593"/>
              <a:gd name="connsiteY3" fmla="*/ 1315825 h 1315825"/>
              <a:gd name="connsiteX4" fmla="*/ 0 w 3892593"/>
              <a:gd name="connsiteY4" fmla="*/ 1246553 h 1315825"/>
              <a:gd name="connsiteX5" fmla="*/ 27710 w 3892593"/>
              <a:gd name="connsiteY5" fmla="*/ 13855 h 1315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593" h="1315825">
                <a:moveTo>
                  <a:pt x="27710" y="13855"/>
                </a:moveTo>
                <a:lnTo>
                  <a:pt x="2812120" y="0"/>
                </a:lnTo>
                <a:lnTo>
                  <a:pt x="3892593" y="609420"/>
                </a:lnTo>
                <a:lnTo>
                  <a:pt x="2812122" y="1315825"/>
                </a:lnTo>
                <a:lnTo>
                  <a:pt x="0" y="1246553"/>
                </a:lnTo>
                <a:lnTo>
                  <a:pt x="27710" y="13855"/>
                </a:lnTo>
                <a:close/>
              </a:path>
            </a:pathLst>
          </a:cu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5A101101-38D1-42A5-8839-B245091F9781}"/>
              </a:ext>
            </a:extLst>
          </p:cNvPr>
          <p:cNvCxnSpPr>
            <a:cxnSpLocks/>
          </p:cNvCxnSpPr>
          <p:nvPr/>
        </p:nvCxnSpPr>
        <p:spPr>
          <a:xfrm>
            <a:off x="4943872" y="4848879"/>
            <a:ext cx="0" cy="8229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6C20001-C7B6-4112-91A7-BCA70A92B1C4}"/>
              </a:ext>
            </a:extLst>
          </p:cNvPr>
          <p:cNvCxnSpPr>
            <a:cxnSpLocks/>
          </p:cNvCxnSpPr>
          <p:nvPr/>
        </p:nvCxnSpPr>
        <p:spPr>
          <a:xfrm>
            <a:off x="6168008" y="4869160"/>
            <a:ext cx="0" cy="8229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1510D78A-A527-9EAF-A35E-9F48E2941072}"/>
              </a:ext>
            </a:extLst>
          </p:cNvPr>
          <p:cNvCxnSpPr>
            <a:cxnSpLocks/>
          </p:cNvCxnSpPr>
          <p:nvPr/>
        </p:nvCxnSpPr>
        <p:spPr>
          <a:xfrm>
            <a:off x="3215680" y="4848879"/>
            <a:ext cx="0" cy="8229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424D2479-9D01-1D92-6ADB-EEE670B9A6DC}"/>
              </a:ext>
            </a:extLst>
          </p:cNvPr>
          <p:cNvCxnSpPr>
            <a:cxnSpLocks/>
          </p:cNvCxnSpPr>
          <p:nvPr/>
        </p:nvCxnSpPr>
        <p:spPr>
          <a:xfrm>
            <a:off x="4439816" y="4869160"/>
            <a:ext cx="0" cy="82296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017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003925" y="2362200"/>
            <a:ext cx="184150" cy="1200150"/>
          </a:xfrm>
          <a:prstGeom prst="rect">
            <a:avLst/>
          </a:prstGeom>
          <a:noFill/>
          <a:ln w="9525">
            <a:noFill/>
            <a:miter lim="800000"/>
            <a:headEnd/>
            <a:tailEnd/>
          </a:ln>
        </p:spPr>
        <p:txBody>
          <a:bodyPr wrap="none">
            <a:spAutoFit/>
          </a:bodyPr>
          <a:lstStyle/>
          <a:p>
            <a:pPr algn="ctr" rtl="1"/>
            <a:endParaRPr lang="en-US" sz="7200" b="1">
              <a:solidFill>
                <a:srgbClr val="00B050"/>
              </a:solidFill>
            </a:endParaRPr>
          </a:p>
        </p:txBody>
      </p:sp>
      <p:sp>
        <p:nvSpPr>
          <p:cNvPr id="11" name="Down Arrow 10"/>
          <p:cNvSpPr/>
          <p:nvPr/>
        </p:nvSpPr>
        <p:spPr>
          <a:xfrm>
            <a:off x="4800600" y="990600"/>
            <a:ext cx="914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0" y="1371600"/>
            <a:ext cx="4572000" cy="685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solidFill>
              </a:rPr>
              <a:t>شناسایی تهدیدها</a:t>
            </a:r>
            <a:endParaRPr lang="en-US" sz="2800" dirty="0">
              <a:solidFill>
                <a:schemeClr val="tx1"/>
              </a:solidFill>
            </a:endParaRPr>
          </a:p>
        </p:txBody>
      </p:sp>
      <p:sp>
        <p:nvSpPr>
          <p:cNvPr id="15" name="Rectangle 14"/>
          <p:cNvSpPr/>
          <p:nvPr/>
        </p:nvSpPr>
        <p:spPr>
          <a:xfrm>
            <a:off x="3048000" y="2438400"/>
            <a:ext cx="4495800" cy="685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solidFill>
              </a:rPr>
              <a:t>سدکردن راه خطرات</a:t>
            </a:r>
            <a:endParaRPr lang="en-US" sz="2800" dirty="0">
              <a:solidFill>
                <a:schemeClr val="tx1"/>
              </a:solidFill>
            </a:endParaRPr>
          </a:p>
        </p:txBody>
      </p:sp>
      <p:sp>
        <p:nvSpPr>
          <p:cNvPr id="16" name="Double Wave 15"/>
          <p:cNvSpPr/>
          <p:nvPr/>
        </p:nvSpPr>
        <p:spPr>
          <a:xfrm>
            <a:off x="3048000" y="304800"/>
            <a:ext cx="4572000" cy="685800"/>
          </a:xfrm>
          <a:prstGeom prst="doubleWave">
            <a:avLst/>
          </a:prstGeom>
          <a:solidFill>
            <a:srgbClr val="D4EC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3600" b="1" dirty="0">
                <a:solidFill>
                  <a:srgbClr val="FF0000"/>
                </a:solidFill>
              </a:rPr>
              <a:t>حفظ اجرای خوب</a:t>
            </a:r>
            <a:endParaRPr lang="en-US" sz="3600" b="1" dirty="0">
              <a:solidFill>
                <a:srgbClr val="FF0000"/>
              </a:solidFill>
            </a:endParaRPr>
          </a:p>
        </p:txBody>
      </p:sp>
      <p:sp>
        <p:nvSpPr>
          <p:cNvPr id="18" name="Down Arrow 17"/>
          <p:cNvSpPr/>
          <p:nvPr/>
        </p:nvSpPr>
        <p:spPr>
          <a:xfrm>
            <a:off x="4876800" y="2057400"/>
            <a:ext cx="914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4953000" y="4876800"/>
            <a:ext cx="9144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Down Arrow 21"/>
          <p:cNvSpPr/>
          <p:nvPr/>
        </p:nvSpPr>
        <p:spPr>
          <a:xfrm>
            <a:off x="4876800" y="3124200"/>
            <a:ext cx="914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2971800" y="5943600"/>
            <a:ext cx="4876800" cy="685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2800" dirty="0">
                <a:solidFill>
                  <a:schemeClr val="tx1"/>
                </a:solidFill>
              </a:rPr>
              <a:t>گذاشتن زنگ هشدار برای </a:t>
            </a:r>
            <a:r>
              <a:rPr lang="fa-IR" sz="2800" b="1" i="1" dirty="0">
                <a:solidFill>
                  <a:srgbClr val="FF0000"/>
                </a:solidFill>
              </a:rPr>
              <a:t>خطر باقیمانده</a:t>
            </a:r>
            <a:endParaRPr lang="en-US" sz="2800" b="1" i="1" dirty="0">
              <a:solidFill>
                <a:srgbClr val="FF0000"/>
              </a:solidFill>
            </a:endParaRPr>
          </a:p>
        </p:txBody>
      </p:sp>
      <p:sp>
        <p:nvSpPr>
          <p:cNvPr id="23" name="Diamond 22"/>
          <p:cNvSpPr/>
          <p:nvPr/>
        </p:nvSpPr>
        <p:spPr>
          <a:xfrm>
            <a:off x="3429000" y="3581400"/>
            <a:ext cx="3886200" cy="1219200"/>
          </a:xfrm>
          <a:prstGeom prst="diamond">
            <a:avLst/>
          </a:prstGeom>
          <a:solidFill>
            <a:srgbClr val="4FFFB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600" dirty="0">
                <a:solidFill>
                  <a:schemeClr val="tx1"/>
                </a:solidFill>
              </a:rPr>
              <a:t>تصمیم‌گیری</a:t>
            </a:r>
            <a:endParaRPr lang="en-US" sz="2000" dirty="0"/>
          </a:p>
        </p:txBody>
      </p:sp>
      <p:sp>
        <p:nvSpPr>
          <p:cNvPr id="24" name="Rectangle 23"/>
          <p:cNvSpPr/>
          <p:nvPr/>
        </p:nvSpPr>
        <p:spPr>
          <a:xfrm>
            <a:off x="119336" y="3581400"/>
            <a:ext cx="3236512" cy="2133601"/>
          </a:xfrm>
          <a:prstGeom prst="rect">
            <a:avLst/>
          </a:prstGeom>
          <a:solidFill>
            <a:schemeClr val="bg1"/>
          </a:solidFill>
          <a:ln w="571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3200" dirty="0">
                <a:solidFill>
                  <a:schemeClr val="tx1"/>
                </a:solidFill>
              </a:rPr>
              <a:t>هنوز احتمال خطر هست!</a:t>
            </a:r>
          </a:p>
          <a:p>
            <a:pPr algn="ctr"/>
            <a:r>
              <a:rPr lang="fa-IR" sz="3200" dirty="0">
                <a:solidFill>
                  <a:schemeClr val="tx1"/>
                </a:solidFill>
              </a:rPr>
              <a:t>ممکنه </a:t>
            </a:r>
            <a:r>
              <a:rPr lang="fa-IR" sz="3600" b="1" i="1" dirty="0">
                <a:solidFill>
                  <a:srgbClr val="FF0000"/>
                </a:solidFill>
              </a:rPr>
              <a:t>گاهی</a:t>
            </a:r>
            <a:r>
              <a:rPr lang="fa-IR" sz="3600" dirty="0">
                <a:solidFill>
                  <a:srgbClr val="FF0000"/>
                </a:solidFill>
              </a:rPr>
              <a:t> </a:t>
            </a:r>
            <a:r>
              <a:rPr lang="fa-IR" sz="3200" dirty="0">
                <a:solidFill>
                  <a:schemeClr val="tx1"/>
                </a:solidFill>
              </a:rPr>
              <a:t>کار اینجوری پیش نره</a:t>
            </a:r>
            <a:endParaRPr lang="en-US" sz="3200" dirty="0">
              <a:solidFill>
                <a:schemeClr val="tx1"/>
              </a:solidFill>
            </a:endParaRPr>
          </a:p>
        </p:txBody>
      </p:sp>
    </p:spTree>
    <p:extLst>
      <p:ext uri="{BB962C8B-B14F-4D97-AF65-F5344CB8AC3E}">
        <p14:creationId xmlns:p14="http://schemas.microsoft.com/office/powerpoint/2010/main" val="366378709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par>
                          <p:cTn id="21" fill="hold">
                            <p:stCondLst>
                              <p:cond delay="2000"/>
                            </p:stCondLst>
                            <p:childTnLst>
                              <p:par>
                                <p:cTn id="22" presetID="16" presetClass="entr" presetSubtype="21" fill="hold" grpId="0" nodeType="afterEffect">
                                  <p:stCondLst>
                                    <p:cond delay="5000"/>
                                  </p:stCondLst>
                                  <p:childTnLst>
                                    <p:set>
                                      <p:cBhvr>
                                        <p:cTn id="23" dur="1" fill="hold">
                                          <p:stCondLst>
                                            <p:cond delay="0"/>
                                          </p:stCondLst>
                                        </p:cTn>
                                        <p:tgtEl>
                                          <p:spTgt spid="19"/>
                                        </p:tgtEl>
                                        <p:attrNameLst>
                                          <p:attrName>style.visibility</p:attrName>
                                        </p:attrNameLst>
                                      </p:cBhvr>
                                      <p:to>
                                        <p:strVal val="visible"/>
                                      </p:to>
                                    </p:set>
                                    <p:animEffect transition="in" filter="barn(inVertical)">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up)">
                                      <p:cBhvr>
                                        <p:cTn id="2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P spid="2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970672" y="886265"/>
            <a:ext cx="8862646"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6" y="2826287"/>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sp>
        <p:nvSpPr>
          <p:cNvPr id="6" name="TextBox 5">
            <a:extLst>
              <a:ext uri="{FF2B5EF4-FFF2-40B4-BE49-F238E27FC236}">
                <a16:creationId xmlns:a16="http://schemas.microsoft.com/office/drawing/2014/main" id="{12527D61-F1FD-426E-8EEE-E8EDF937DFDC}"/>
              </a:ext>
            </a:extLst>
          </p:cNvPr>
          <p:cNvSpPr txBox="1"/>
          <p:nvPr/>
        </p:nvSpPr>
        <p:spPr>
          <a:xfrm>
            <a:off x="7496753" y="990113"/>
            <a:ext cx="4360983" cy="400110"/>
          </a:xfrm>
          <a:prstGeom prst="rect">
            <a:avLst/>
          </a:prstGeom>
          <a:noFill/>
        </p:spPr>
        <p:txBody>
          <a:bodyPr wrap="square" rtlCol="1">
            <a:spAutoFit/>
          </a:bodyPr>
          <a:lstStyle/>
          <a:p>
            <a:pPr algn="r" rtl="1"/>
            <a:r>
              <a:rPr lang="fa-IR" sz="2000" b="1" dirty="0">
                <a:solidFill>
                  <a:srgbClr val="0070C0"/>
                </a:solidFill>
              </a:rPr>
              <a:t>مثال: تکرار سنجش </a:t>
            </a:r>
            <a:r>
              <a:rPr lang="fa-IR" sz="2000" b="1" dirty="0" err="1">
                <a:solidFill>
                  <a:srgbClr val="0070C0"/>
                </a:solidFill>
              </a:rPr>
              <a:t>کراتینین</a:t>
            </a:r>
            <a:r>
              <a:rPr lang="fa-IR" sz="2000" b="1" dirty="0">
                <a:solidFill>
                  <a:srgbClr val="0070C0"/>
                </a:solidFill>
              </a:rPr>
              <a:t> بر روی یک نمونه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pic>
        <p:nvPicPr>
          <p:cNvPr id="17" name="Picture 16">
            <a:extLst>
              <a:ext uri="{FF2B5EF4-FFF2-40B4-BE49-F238E27FC236}">
                <a16:creationId xmlns:a16="http://schemas.microsoft.com/office/drawing/2014/main" id="{479C08C7-FFCA-4BF8-BFD2-03A7C87DEE27}"/>
              </a:ext>
            </a:extLst>
          </p:cNvPr>
          <p:cNvPicPr>
            <a:picLocks noChangeAspect="1"/>
          </p:cNvPicPr>
          <p:nvPr/>
        </p:nvPicPr>
        <p:blipFill rotWithShape="1">
          <a:blip r:embed="rId5">
            <a:clrChange>
              <a:clrFrom>
                <a:srgbClr val="FFFFFF"/>
              </a:clrFrom>
              <a:clrTo>
                <a:srgbClr val="FFFFFF">
                  <a:alpha val="0"/>
                </a:srgbClr>
              </a:clrTo>
            </a:clrChange>
            <a:duotone>
              <a:schemeClr val="accent5">
                <a:shade val="45000"/>
                <a:satMod val="135000"/>
              </a:schemeClr>
              <a:prstClr val="white"/>
            </a:duotone>
            <a:extLst>
              <a:ext uri="{28A0092B-C50C-407E-A947-70E740481C1C}">
                <a14:useLocalDpi xmlns:a14="http://schemas.microsoft.com/office/drawing/2010/main" val="0"/>
              </a:ext>
            </a:extLst>
          </a:blip>
          <a:srcRect l="2557" r="10063" b="14466"/>
          <a:stretch/>
        </p:blipFill>
        <p:spPr>
          <a:xfrm>
            <a:off x="1370783" y="1662953"/>
            <a:ext cx="8862646" cy="3561678"/>
          </a:xfrm>
          <a:prstGeom prst="rect">
            <a:avLst/>
          </a:prstGeom>
        </p:spPr>
      </p:pic>
      <p:sp>
        <p:nvSpPr>
          <p:cNvPr id="19" name="Oval 18">
            <a:extLst>
              <a:ext uri="{FF2B5EF4-FFF2-40B4-BE49-F238E27FC236}">
                <a16:creationId xmlns:a16="http://schemas.microsoft.com/office/drawing/2014/main" id="{20A652B9-DAB5-4DEE-9846-0BB623FCB066}"/>
              </a:ext>
            </a:extLst>
          </p:cNvPr>
          <p:cNvSpPr/>
          <p:nvPr/>
        </p:nvSpPr>
        <p:spPr>
          <a:xfrm>
            <a:off x="8691488" y="5072579"/>
            <a:ext cx="112542" cy="91440"/>
          </a:xfrm>
          <a:prstGeom prst="ellipse">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26" name="Straight Connector 25">
            <a:extLst>
              <a:ext uri="{FF2B5EF4-FFF2-40B4-BE49-F238E27FC236}">
                <a16:creationId xmlns:a16="http://schemas.microsoft.com/office/drawing/2014/main" id="{94AB7174-9A59-4ADC-9DAC-6D1C7A4C4A17}"/>
              </a:ext>
            </a:extLst>
          </p:cNvPr>
          <p:cNvCxnSpPr/>
          <p:nvPr/>
        </p:nvCxnSpPr>
        <p:spPr>
          <a:xfrm>
            <a:off x="5697416" y="1492597"/>
            <a:ext cx="0" cy="4074593"/>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B984B63E-FDFE-4F41-910A-3A5D382B1BEC}"/>
              </a:ext>
            </a:extLst>
          </p:cNvPr>
          <p:cNvSpPr/>
          <p:nvPr/>
        </p:nvSpPr>
        <p:spPr>
          <a:xfrm>
            <a:off x="5636459" y="2355164"/>
            <a:ext cx="112542" cy="91440"/>
          </a:xfrm>
          <a:prstGeom prst="ellipse">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8" name="Oval 27">
            <a:extLst>
              <a:ext uri="{FF2B5EF4-FFF2-40B4-BE49-F238E27FC236}">
                <a16:creationId xmlns:a16="http://schemas.microsoft.com/office/drawing/2014/main" id="{51D78DE6-DD10-49EF-93B0-94C9345BC9D5}"/>
              </a:ext>
            </a:extLst>
          </p:cNvPr>
          <p:cNvSpPr/>
          <p:nvPr/>
        </p:nvSpPr>
        <p:spPr>
          <a:xfrm>
            <a:off x="5634111" y="2184006"/>
            <a:ext cx="112542" cy="91440"/>
          </a:xfrm>
          <a:prstGeom prst="ellipse">
            <a:avLst/>
          </a:prstGeom>
          <a:solidFill>
            <a:schemeClr val="bg1">
              <a:lumMod val="50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29" name="TextBox 28">
            <a:extLst>
              <a:ext uri="{FF2B5EF4-FFF2-40B4-BE49-F238E27FC236}">
                <a16:creationId xmlns:a16="http://schemas.microsoft.com/office/drawing/2014/main" id="{A28562B9-9114-46D7-A4A6-631B33D00F07}"/>
              </a:ext>
            </a:extLst>
          </p:cNvPr>
          <p:cNvSpPr txBox="1"/>
          <p:nvPr/>
        </p:nvSpPr>
        <p:spPr>
          <a:xfrm>
            <a:off x="5181600" y="1081828"/>
            <a:ext cx="1205132" cy="369332"/>
          </a:xfrm>
          <a:prstGeom prst="rect">
            <a:avLst/>
          </a:prstGeom>
          <a:solidFill>
            <a:srgbClr val="7030A0"/>
          </a:solidFill>
          <a:ln>
            <a:solidFill>
              <a:srgbClr val="7030A0"/>
            </a:solidFill>
          </a:ln>
        </p:spPr>
        <p:txBody>
          <a:bodyPr wrap="square" rtlCol="1">
            <a:spAutoFit/>
          </a:bodyPr>
          <a:lstStyle/>
          <a:p>
            <a:pPr algn="ctr"/>
            <a:r>
              <a:rPr lang="en-US" b="1" dirty="0">
                <a:solidFill>
                  <a:schemeClr val="bg1"/>
                </a:solidFill>
              </a:rPr>
              <a:t>Mean</a:t>
            </a:r>
            <a:endParaRPr lang="fa-IR" b="1" dirty="0">
              <a:solidFill>
                <a:schemeClr val="bg1"/>
              </a:solidFill>
            </a:endParaRPr>
          </a:p>
        </p:txBody>
      </p:sp>
      <p:sp>
        <p:nvSpPr>
          <p:cNvPr id="31" name="Arrow: Left-Right 30">
            <a:extLst>
              <a:ext uri="{FF2B5EF4-FFF2-40B4-BE49-F238E27FC236}">
                <a16:creationId xmlns:a16="http://schemas.microsoft.com/office/drawing/2014/main" id="{C6E1FF39-A854-48BF-A8B6-836968A2FE7F}"/>
              </a:ext>
            </a:extLst>
          </p:cNvPr>
          <p:cNvSpPr/>
          <p:nvPr/>
        </p:nvSpPr>
        <p:spPr>
          <a:xfrm>
            <a:off x="5746653" y="4362772"/>
            <a:ext cx="1191173" cy="580242"/>
          </a:xfrm>
          <a:prstGeom prst="lef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t>SD</a:t>
            </a:r>
            <a:endParaRPr lang="fa-IR" sz="2000" b="1" dirty="0"/>
          </a:p>
        </p:txBody>
      </p:sp>
      <p:sp>
        <p:nvSpPr>
          <p:cNvPr id="32" name="Speech Bubble: Rectangle 31">
            <a:extLst>
              <a:ext uri="{FF2B5EF4-FFF2-40B4-BE49-F238E27FC236}">
                <a16:creationId xmlns:a16="http://schemas.microsoft.com/office/drawing/2014/main" id="{74E76D46-7720-4AE8-A199-B22031127DA7}"/>
              </a:ext>
            </a:extLst>
          </p:cNvPr>
          <p:cNvSpPr/>
          <p:nvPr/>
        </p:nvSpPr>
        <p:spPr>
          <a:xfrm>
            <a:off x="1958571" y="2699657"/>
            <a:ext cx="1903829" cy="729343"/>
          </a:xfrm>
          <a:prstGeom prst="wedgeRectCallout">
            <a:avLst>
              <a:gd name="adj1" fmla="val 52886"/>
              <a:gd name="adj2" fmla="val 121655"/>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dirty="0"/>
              <a:t>توزیع </a:t>
            </a:r>
            <a:r>
              <a:rPr lang="fa-IR" sz="2000" b="1" dirty="0" err="1"/>
              <a:t>گاسی</a:t>
            </a:r>
            <a:r>
              <a:rPr lang="fa-IR" sz="2000" b="1" dirty="0"/>
              <a:t> (نرمال)</a:t>
            </a:r>
          </a:p>
        </p:txBody>
      </p:sp>
      <p:sp>
        <p:nvSpPr>
          <p:cNvPr id="16" name="TextBox 15">
            <a:extLst>
              <a:ext uri="{FF2B5EF4-FFF2-40B4-BE49-F238E27FC236}">
                <a16:creationId xmlns:a16="http://schemas.microsoft.com/office/drawing/2014/main" id="{A29EE729-B1DF-4D2D-8238-D43484FEAB7E}"/>
              </a:ext>
            </a:extLst>
          </p:cNvPr>
          <p:cNvSpPr txBox="1"/>
          <p:nvPr/>
        </p:nvSpPr>
        <p:spPr>
          <a:xfrm>
            <a:off x="7496753" y="234176"/>
            <a:ext cx="4360983" cy="523220"/>
          </a:xfrm>
          <a:prstGeom prst="rect">
            <a:avLst/>
          </a:prstGeom>
          <a:noFill/>
        </p:spPr>
        <p:txBody>
          <a:bodyPr wrap="square" rtlCol="1">
            <a:spAutoFit/>
          </a:bodyPr>
          <a:lstStyle/>
          <a:p>
            <a:pPr algn="r" rtl="1"/>
            <a:r>
              <a:rPr lang="fa-IR" sz="2800" b="1" dirty="0">
                <a:solidFill>
                  <a:srgbClr val="FF0000"/>
                </a:solidFill>
              </a:rPr>
              <a:t>شمارش خطا به روش آماری</a:t>
            </a:r>
          </a:p>
        </p:txBody>
      </p:sp>
    </p:spTree>
    <p:extLst>
      <p:ext uri="{BB962C8B-B14F-4D97-AF65-F5344CB8AC3E}">
        <p14:creationId xmlns:p14="http://schemas.microsoft.com/office/powerpoint/2010/main" val="19782270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left)">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par>
                          <p:cTn id="18" fill="hold">
                            <p:stCondLst>
                              <p:cond delay="500"/>
                            </p:stCondLst>
                            <p:childTnLst>
                              <p:par>
                                <p:cTn id="19" presetID="22" presetClass="entr" presetSubtype="1" fill="hold"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ipe(up)">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barn(outVertical)">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1" grpId="0" animBg="1"/>
      <p:bldP spid="3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1084539" y="942536"/>
            <a:ext cx="8748779"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7" y="2826286"/>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415480" y="980728"/>
            <a:ext cx="8352928" cy="428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070163" y="1477108"/>
            <a:ext cx="17725" cy="39889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08137F4B-4E5E-4406-A76F-58CE712A2231}"/>
              </a:ext>
            </a:extLst>
          </p:cNvPr>
          <p:cNvSpPr txBox="1"/>
          <p:nvPr/>
        </p:nvSpPr>
        <p:spPr>
          <a:xfrm>
            <a:off x="4458820" y="980728"/>
            <a:ext cx="1205132" cy="646331"/>
          </a:xfrm>
          <a:prstGeom prst="rect">
            <a:avLst/>
          </a:prstGeom>
          <a:solidFill>
            <a:srgbClr val="00B050"/>
          </a:solidFill>
        </p:spPr>
        <p:txBody>
          <a:bodyPr wrap="square" rtlCol="1">
            <a:spAutoFit/>
          </a:bodyPr>
          <a:lstStyle/>
          <a:p>
            <a:pPr algn="ctr"/>
            <a:r>
              <a:rPr lang="en-US" b="1" dirty="0">
                <a:solidFill>
                  <a:schemeClr val="bg1"/>
                </a:solidFill>
              </a:rPr>
              <a:t>Target</a:t>
            </a:r>
          </a:p>
          <a:p>
            <a:pPr algn="ctr"/>
            <a:r>
              <a:rPr lang="en-US" b="1" dirty="0">
                <a:solidFill>
                  <a:schemeClr val="bg1"/>
                </a:solidFill>
              </a:rPr>
              <a:t>0.50</a:t>
            </a:r>
            <a:endParaRPr lang="fa-IR" b="1" dirty="0">
              <a:solidFill>
                <a:schemeClr val="bg1"/>
              </a:solidFill>
            </a:endParaRPr>
          </a:p>
        </p:txBody>
      </p: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6960096"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143672"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191020" y="1943968"/>
            <a:ext cx="3769076" cy="335724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7" name="TextBox 16">
            <a:extLst>
              <a:ext uri="{FF2B5EF4-FFF2-40B4-BE49-F238E27FC236}">
                <a16:creationId xmlns:a16="http://schemas.microsoft.com/office/drawing/2014/main" id="{9690844A-79FA-42D8-A455-1F12DC61A2B7}"/>
              </a:ext>
            </a:extLst>
          </p:cNvPr>
          <p:cNvSpPr txBox="1"/>
          <p:nvPr/>
        </p:nvSpPr>
        <p:spPr>
          <a:xfrm>
            <a:off x="2765404" y="1095248"/>
            <a:ext cx="800865" cy="369332"/>
          </a:xfrm>
          <a:prstGeom prst="rect">
            <a:avLst/>
          </a:prstGeom>
          <a:solidFill>
            <a:srgbClr val="FF0000"/>
          </a:solidFill>
        </p:spPr>
        <p:txBody>
          <a:bodyPr wrap="square" rtlCol="1">
            <a:spAutoFit/>
          </a:bodyPr>
          <a:lstStyle/>
          <a:p>
            <a:pPr algn="ctr"/>
            <a:r>
              <a:rPr lang="en-US" b="1" dirty="0">
                <a:solidFill>
                  <a:schemeClr val="bg1"/>
                </a:solidFill>
              </a:rPr>
              <a:t>0.42</a:t>
            </a:r>
            <a:endParaRPr lang="fa-IR" b="1" dirty="0">
              <a:solidFill>
                <a:schemeClr val="bg1"/>
              </a:solidFill>
            </a:endParaRPr>
          </a:p>
        </p:txBody>
      </p:sp>
      <p:sp>
        <p:nvSpPr>
          <p:cNvPr id="18" name="TextBox 17">
            <a:extLst>
              <a:ext uri="{FF2B5EF4-FFF2-40B4-BE49-F238E27FC236}">
                <a16:creationId xmlns:a16="http://schemas.microsoft.com/office/drawing/2014/main" id="{7003E846-6B2B-4013-97D9-539D8CBABB8A}"/>
              </a:ext>
            </a:extLst>
          </p:cNvPr>
          <p:cNvSpPr txBox="1"/>
          <p:nvPr/>
        </p:nvSpPr>
        <p:spPr>
          <a:xfrm>
            <a:off x="6591279" y="1115452"/>
            <a:ext cx="800865" cy="369332"/>
          </a:xfrm>
          <a:prstGeom prst="rect">
            <a:avLst/>
          </a:prstGeom>
          <a:solidFill>
            <a:srgbClr val="FF0000"/>
          </a:solidFill>
        </p:spPr>
        <p:txBody>
          <a:bodyPr wrap="square" rtlCol="1">
            <a:spAutoFit/>
          </a:bodyPr>
          <a:lstStyle/>
          <a:p>
            <a:pPr algn="ctr"/>
            <a:r>
              <a:rPr lang="en-US" b="1" dirty="0">
                <a:solidFill>
                  <a:schemeClr val="bg1"/>
                </a:solidFill>
              </a:rPr>
              <a:t>0.58</a:t>
            </a:r>
            <a:endParaRPr lang="fa-IR" b="1" dirty="0">
              <a:solidFill>
                <a:schemeClr val="bg1"/>
              </a:solidFill>
            </a:endParaRPr>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2495600" y="2241879"/>
            <a:ext cx="4863408" cy="3059329"/>
          </a:xfrm>
          <a:prstGeom prst="rect">
            <a:avLst/>
          </a:prstGeom>
        </p:spPr>
      </p:pic>
      <p:pic>
        <p:nvPicPr>
          <p:cNvPr id="16" name="Picture 15">
            <a:extLst>
              <a:ext uri="{FF2B5EF4-FFF2-40B4-BE49-F238E27FC236}">
                <a16:creationId xmlns:a16="http://schemas.microsoft.com/office/drawing/2014/main" id="{6F5B56F7-8366-46AC-8A27-E9271D8ACA83}"/>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2557" r="10063" b="14466"/>
          <a:stretch/>
        </p:blipFill>
        <p:spPr>
          <a:xfrm>
            <a:off x="1775520" y="1723374"/>
            <a:ext cx="6702350" cy="3561678"/>
          </a:xfrm>
          <a:prstGeom prst="rect">
            <a:avLst/>
          </a:prstGeom>
        </p:spPr>
      </p:pic>
      <p:sp>
        <p:nvSpPr>
          <p:cNvPr id="20" name="Arrow: Left-Right 19">
            <a:extLst>
              <a:ext uri="{FF2B5EF4-FFF2-40B4-BE49-F238E27FC236}">
                <a16:creationId xmlns:a16="http://schemas.microsoft.com/office/drawing/2014/main" id="{F1C02B1E-52D4-4C8D-94EF-E87D5EEA0799}"/>
              </a:ext>
            </a:extLst>
          </p:cNvPr>
          <p:cNvSpPr/>
          <p:nvPr/>
        </p:nvSpPr>
        <p:spPr>
          <a:xfrm>
            <a:off x="5085849" y="4869160"/>
            <a:ext cx="699067" cy="367118"/>
          </a:xfrm>
          <a:prstGeom prst="lef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000" b="1" dirty="0"/>
          </a:p>
        </p:txBody>
      </p:sp>
      <p:cxnSp>
        <p:nvCxnSpPr>
          <p:cNvPr id="21" name="Straight Connector 20">
            <a:extLst>
              <a:ext uri="{FF2B5EF4-FFF2-40B4-BE49-F238E27FC236}">
                <a16:creationId xmlns:a16="http://schemas.microsoft.com/office/drawing/2014/main" id="{4B3B8BCD-C34F-4968-AE3D-A7D522F03416}"/>
              </a:ext>
            </a:extLst>
          </p:cNvPr>
          <p:cNvCxnSpPr>
            <a:cxnSpLocks/>
          </p:cNvCxnSpPr>
          <p:nvPr/>
        </p:nvCxnSpPr>
        <p:spPr>
          <a:xfrm flipH="1">
            <a:off x="5070163" y="1879064"/>
            <a:ext cx="17725" cy="356616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65352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up)">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arn(outVertical)">
                                      <p:cBhvr>
                                        <p:cTn id="1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1084539" y="942536"/>
            <a:ext cx="8748779"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7" y="2826286"/>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415480" y="980728"/>
            <a:ext cx="8352928" cy="428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070163" y="1477108"/>
            <a:ext cx="17725" cy="39889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6960096"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143672"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191020" y="1943968"/>
            <a:ext cx="3769076" cy="335724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3536848" y="2241879"/>
            <a:ext cx="4863408" cy="3059329"/>
          </a:xfrm>
          <a:prstGeom prst="rect">
            <a:avLst/>
          </a:prstGeom>
        </p:spPr>
      </p:pic>
      <p:sp>
        <p:nvSpPr>
          <p:cNvPr id="16" name="TextBox 15">
            <a:extLst>
              <a:ext uri="{FF2B5EF4-FFF2-40B4-BE49-F238E27FC236}">
                <a16:creationId xmlns:a16="http://schemas.microsoft.com/office/drawing/2014/main" id="{E7BD800F-A460-41A9-A4D7-4DE09BF92459}"/>
              </a:ext>
            </a:extLst>
          </p:cNvPr>
          <p:cNvSpPr txBox="1"/>
          <p:nvPr/>
        </p:nvSpPr>
        <p:spPr>
          <a:xfrm>
            <a:off x="4458820" y="980728"/>
            <a:ext cx="1205132" cy="646331"/>
          </a:xfrm>
          <a:prstGeom prst="rect">
            <a:avLst/>
          </a:prstGeom>
          <a:solidFill>
            <a:srgbClr val="00B050"/>
          </a:solidFill>
        </p:spPr>
        <p:txBody>
          <a:bodyPr wrap="square" rtlCol="1">
            <a:spAutoFit/>
          </a:bodyPr>
          <a:lstStyle/>
          <a:p>
            <a:pPr algn="ctr"/>
            <a:r>
              <a:rPr lang="en-US" b="1" dirty="0">
                <a:solidFill>
                  <a:schemeClr val="bg1"/>
                </a:solidFill>
              </a:rPr>
              <a:t>Target</a:t>
            </a:r>
          </a:p>
          <a:p>
            <a:pPr algn="ctr"/>
            <a:r>
              <a:rPr lang="en-US" b="1" dirty="0">
                <a:solidFill>
                  <a:schemeClr val="bg1"/>
                </a:solidFill>
              </a:rPr>
              <a:t>0.50</a:t>
            </a:r>
            <a:endParaRPr lang="fa-IR" b="1" dirty="0">
              <a:solidFill>
                <a:schemeClr val="bg1"/>
              </a:solidFill>
            </a:endParaRPr>
          </a:p>
        </p:txBody>
      </p:sp>
      <p:sp>
        <p:nvSpPr>
          <p:cNvPr id="20" name="TextBox 19">
            <a:extLst>
              <a:ext uri="{FF2B5EF4-FFF2-40B4-BE49-F238E27FC236}">
                <a16:creationId xmlns:a16="http://schemas.microsoft.com/office/drawing/2014/main" id="{63E9E923-CCAD-48BD-AC65-4CECE6F4D85A}"/>
              </a:ext>
            </a:extLst>
          </p:cNvPr>
          <p:cNvSpPr txBox="1"/>
          <p:nvPr/>
        </p:nvSpPr>
        <p:spPr>
          <a:xfrm>
            <a:off x="2761636" y="1104313"/>
            <a:ext cx="800865" cy="369332"/>
          </a:xfrm>
          <a:prstGeom prst="rect">
            <a:avLst/>
          </a:prstGeom>
          <a:solidFill>
            <a:srgbClr val="FF0000"/>
          </a:solidFill>
        </p:spPr>
        <p:txBody>
          <a:bodyPr wrap="square" rtlCol="1">
            <a:spAutoFit/>
          </a:bodyPr>
          <a:lstStyle/>
          <a:p>
            <a:pPr algn="ctr"/>
            <a:r>
              <a:rPr lang="en-US" b="1" dirty="0">
                <a:solidFill>
                  <a:schemeClr val="bg1"/>
                </a:solidFill>
              </a:rPr>
              <a:t>0.42</a:t>
            </a:r>
            <a:endParaRPr lang="fa-IR" b="1" dirty="0">
              <a:solidFill>
                <a:schemeClr val="bg1"/>
              </a:solidFill>
            </a:endParaRPr>
          </a:p>
        </p:txBody>
      </p:sp>
      <p:sp>
        <p:nvSpPr>
          <p:cNvPr id="21" name="TextBox 20">
            <a:extLst>
              <a:ext uri="{FF2B5EF4-FFF2-40B4-BE49-F238E27FC236}">
                <a16:creationId xmlns:a16="http://schemas.microsoft.com/office/drawing/2014/main" id="{8D88DB1F-FDF4-4372-8230-6633CE635BA8}"/>
              </a:ext>
            </a:extLst>
          </p:cNvPr>
          <p:cNvSpPr txBox="1"/>
          <p:nvPr/>
        </p:nvSpPr>
        <p:spPr>
          <a:xfrm>
            <a:off x="6591279" y="1115452"/>
            <a:ext cx="800865" cy="369332"/>
          </a:xfrm>
          <a:prstGeom prst="rect">
            <a:avLst/>
          </a:prstGeom>
          <a:solidFill>
            <a:srgbClr val="FF0000"/>
          </a:solidFill>
        </p:spPr>
        <p:txBody>
          <a:bodyPr wrap="square" rtlCol="1">
            <a:spAutoFit/>
          </a:bodyPr>
          <a:lstStyle/>
          <a:p>
            <a:pPr algn="ctr"/>
            <a:r>
              <a:rPr lang="en-US" b="1" dirty="0">
                <a:solidFill>
                  <a:schemeClr val="bg1"/>
                </a:solidFill>
              </a:rPr>
              <a:t>0.58</a:t>
            </a:r>
            <a:endParaRPr lang="fa-IR" b="1" dirty="0">
              <a:solidFill>
                <a:schemeClr val="bg1"/>
              </a:solidFill>
            </a:endParaRPr>
          </a:p>
        </p:txBody>
      </p:sp>
      <p:pic>
        <p:nvPicPr>
          <p:cNvPr id="17" name="Picture 16">
            <a:extLst>
              <a:ext uri="{FF2B5EF4-FFF2-40B4-BE49-F238E27FC236}">
                <a16:creationId xmlns:a16="http://schemas.microsoft.com/office/drawing/2014/main" id="{8638226A-D5F3-4B51-AD24-6B67BFF22FCD}"/>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2557" r="10063" b="14466"/>
          <a:stretch/>
        </p:blipFill>
        <p:spPr>
          <a:xfrm>
            <a:off x="2778026" y="1723374"/>
            <a:ext cx="6702350" cy="3561678"/>
          </a:xfrm>
          <a:prstGeom prst="rect">
            <a:avLst/>
          </a:prstGeom>
        </p:spPr>
      </p:pic>
      <p:sp>
        <p:nvSpPr>
          <p:cNvPr id="18" name="Arrow: Left-Right 17">
            <a:extLst>
              <a:ext uri="{FF2B5EF4-FFF2-40B4-BE49-F238E27FC236}">
                <a16:creationId xmlns:a16="http://schemas.microsoft.com/office/drawing/2014/main" id="{36C33616-4206-4B4A-9D46-6529F404D64A}"/>
              </a:ext>
            </a:extLst>
          </p:cNvPr>
          <p:cNvSpPr/>
          <p:nvPr/>
        </p:nvSpPr>
        <p:spPr>
          <a:xfrm>
            <a:off x="6117013" y="4869160"/>
            <a:ext cx="699067" cy="367118"/>
          </a:xfrm>
          <a:prstGeom prst="lef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000" b="1" dirty="0"/>
          </a:p>
        </p:txBody>
      </p:sp>
      <p:cxnSp>
        <p:nvCxnSpPr>
          <p:cNvPr id="22" name="Straight Connector 21">
            <a:extLst>
              <a:ext uri="{FF2B5EF4-FFF2-40B4-BE49-F238E27FC236}">
                <a16:creationId xmlns:a16="http://schemas.microsoft.com/office/drawing/2014/main" id="{4E3DEFC0-5104-4B78-A2A3-3B3F95B76851}"/>
              </a:ext>
            </a:extLst>
          </p:cNvPr>
          <p:cNvCxnSpPr>
            <a:cxnSpLocks/>
          </p:cNvCxnSpPr>
          <p:nvPr/>
        </p:nvCxnSpPr>
        <p:spPr>
          <a:xfrm flipH="1">
            <a:off x="6078275" y="1879064"/>
            <a:ext cx="17725" cy="356616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C8C0A75D-B77A-4101-B2B6-0F493C5B6FA8}"/>
              </a:ext>
            </a:extLst>
          </p:cNvPr>
          <p:cNvSpPr txBox="1"/>
          <p:nvPr/>
        </p:nvSpPr>
        <p:spPr>
          <a:xfrm>
            <a:off x="5087888" y="4366998"/>
            <a:ext cx="969374" cy="369332"/>
          </a:xfrm>
          <a:prstGeom prst="rect">
            <a:avLst/>
          </a:prstGeom>
          <a:solidFill>
            <a:srgbClr val="FF0000"/>
          </a:solidFill>
        </p:spPr>
        <p:txBody>
          <a:bodyPr wrap="square" rtlCol="1">
            <a:spAutoFit/>
          </a:bodyPr>
          <a:lstStyle/>
          <a:p>
            <a:pPr algn="ctr"/>
            <a:r>
              <a:rPr lang="en-US" b="1" dirty="0">
                <a:solidFill>
                  <a:schemeClr val="bg1"/>
                </a:solidFill>
              </a:rPr>
              <a:t>Bias</a:t>
            </a:r>
            <a:endParaRPr lang="fa-IR" b="1" dirty="0">
              <a:solidFill>
                <a:schemeClr val="bg1"/>
              </a:solidFill>
            </a:endParaRPr>
          </a:p>
        </p:txBody>
      </p:sp>
    </p:spTree>
    <p:extLst>
      <p:ext uri="{BB962C8B-B14F-4D97-AF65-F5344CB8AC3E}">
        <p14:creationId xmlns:p14="http://schemas.microsoft.com/office/powerpoint/2010/main" val="10134048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1084539" y="942536"/>
            <a:ext cx="8748779"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7" y="2826286"/>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415480" y="980728"/>
            <a:ext cx="8352928" cy="428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070163" y="1477108"/>
            <a:ext cx="17725" cy="39889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6960096"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143672"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191020" y="1943968"/>
            <a:ext cx="3769076" cy="335724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1487488" y="2241879"/>
            <a:ext cx="4863408" cy="3059329"/>
          </a:xfrm>
          <a:prstGeom prst="rect">
            <a:avLst/>
          </a:prstGeom>
        </p:spPr>
      </p:pic>
      <p:sp>
        <p:nvSpPr>
          <p:cNvPr id="16" name="TextBox 15">
            <a:extLst>
              <a:ext uri="{FF2B5EF4-FFF2-40B4-BE49-F238E27FC236}">
                <a16:creationId xmlns:a16="http://schemas.microsoft.com/office/drawing/2014/main" id="{5B9868DB-9A9D-4959-A917-8CB1F7F40CA9}"/>
              </a:ext>
            </a:extLst>
          </p:cNvPr>
          <p:cNvSpPr txBox="1"/>
          <p:nvPr/>
        </p:nvSpPr>
        <p:spPr>
          <a:xfrm>
            <a:off x="4458820" y="980728"/>
            <a:ext cx="1205132" cy="646331"/>
          </a:xfrm>
          <a:prstGeom prst="rect">
            <a:avLst/>
          </a:prstGeom>
          <a:solidFill>
            <a:srgbClr val="00B050"/>
          </a:solidFill>
        </p:spPr>
        <p:txBody>
          <a:bodyPr wrap="square" rtlCol="1">
            <a:spAutoFit/>
          </a:bodyPr>
          <a:lstStyle/>
          <a:p>
            <a:pPr algn="ctr"/>
            <a:r>
              <a:rPr lang="en-US" b="1" dirty="0">
                <a:solidFill>
                  <a:schemeClr val="bg1"/>
                </a:solidFill>
              </a:rPr>
              <a:t>Target</a:t>
            </a:r>
          </a:p>
          <a:p>
            <a:pPr algn="ctr"/>
            <a:r>
              <a:rPr lang="en-US" b="1" dirty="0">
                <a:solidFill>
                  <a:schemeClr val="bg1"/>
                </a:solidFill>
              </a:rPr>
              <a:t>0.50</a:t>
            </a:r>
            <a:endParaRPr lang="fa-IR" b="1" dirty="0">
              <a:solidFill>
                <a:schemeClr val="bg1"/>
              </a:solidFill>
            </a:endParaRPr>
          </a:p>
        </p:txBody>
      </p:sp>
      <p:sp>
        <p:nvSpPr>
          <p:cNvPr id="20" name="TextBox 19">
            <a:extLst>
              <a:ext uri="{FF2B5EF4-FFF2-40B4-BE49-F238E27FC236}">
                <a16:creationId xmlns:a16="http://schemas.microsoft.com/office/drawing/2014/main" id="{71D1AB41-535D-4924-B2E8-707CAE70D924}"/>
              </a:ext>
            </a:extLst>
          </p:cNvPr>
          <p:cNvSpPr txBox="1"/>
          <p:nvPr/>
        </p:nvSpPr>
        <p:spPr>
          <a:xfrm>
            <a:off x="2765404" y="1095248"/>
            <a:ext cx="800865" cy="369332"/>
          </a:xfrm>
          <a:prstGeom prst="rect">
            <a:avLst/>
          </a:prstGeom>
          <a:solidFill>
            <a:srgbClr val="FF0000"/>
          </a:solidFill>
        </p:spPr>
        <p:txBody>
          <a:bodyPr wrap="square" rtlCol="1">
            <a:spAutoFit/>
          </a:bodyPr>
          <a:lstStyle/>
          <a:p>
            <a:pPr algn="ctr"/>
            <a:r>
              <a:rPr lang="en-US" b="1" dirty="0">
                <a:solidFill>
                  <a:schemeClr val="bg1"/>
                </a:solidFill>
              </a:rPr>
              <a:t>0.42</a:t>
            </a:r>
            <a:endParaRPr lang="fa-IR" b="1" dirty="0">
              <a:solidFill>
                <a:schemeClr val="bg1"/>
              </a:solidFill>
            </a:endParaRPr>
          </a:p>
        </p:txBody>
      </p:sp>
      <p:sp>
        <p:nvSpPr>
          <p:cNvPr id="21" name="TextBox 20">
            <a:extLst>
              <a:ext uri="{FF2B5EF4-FFF2-40B4-BE49-F238E27FC236}">
                <a16:creationId xmlns:a16="http://schemas.microsoft.com/office/drawing/2014/main" id="{AA4BB2EA-DA75-425A-9DC1-862EFB52AF58}"/>
              </a:ext>
            </a:extLst>
          </p:cNvPr>
          <p:cNvSpPr txBox="1"/>
          <p:nvPr/>
        </p:nvSpPr>
        <p:spPr>
          <a:xfrm>
            <a:off x="6591279" y="1115452"/>
            <a:ext cx="800865" cy="369332"/>
          </a:xfrm>
          <a:prstGeom prst="rect">
            <a:avLst/>
          </a:prstGeom>
          <a:solidFill>
            <a:srgbClr val="FF0000"/>
          </a:solidFill>
        </p:spPr>
        <p:txBody>
          <a:bodyPr wrap="square" rtlCol="1">
            <a:spAutoFit/>
          </a:bodyPr>
          <a:lstStyle/>
          <a:p>
            <a:pPr algn="ctr"/>
            <a:r>
              <a:rPr lang="en-US" b="1" dirty="0">
                <a:solidFill>
                  <a:schemeClr val="bg1"/>
                </a:solidFill>
              </a:rPr>
              <a:t>0.58</a:t>
            </a:r>
            <a:endParaRPr lang="fa-IR" b="1" dirty="0">
              <a:solidFill>
                <a:schemeClr val="bg1"/>
              </a:solidFill>
            </a:endParaRPr>
          </a:p>
        </p:txBody>
      </p:sp>
      <p:pic>
        <p:nvPicPr>
          <p:cNvPr id="17" name="Picture 16">
            <a:extLst>
              <a:ext uri="{FF2B5EF4-FFF2-40B4-BE49-F238E27FC236}">
                <a16:creationId xmlns:a16="http://schemas.microsoft.com/office/drawing/2014/main" id="{B0C6A0D4-155C-4866-AAF0-042D875F0411}"/>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2557" r="10063" b="14466"/>
          <a:stretch/>
        </p:blipFill>
        <p:spPr>
          <a:xfrm>
            <a:off x="767408" y="1723374"/>
            <a:ext cx="6702350" cy="3561678"/>
          </a:xfrm>
          <a:prstGeom prst="rect">
            <a:avLst/>
          </a:prstGeom>
        </p:spPr>
      </p:pic>
      <p:cxnSp>
        <p:nvCxnSpPr>
          <p:cNvPr id="23" name="Straight Connector 22">
            <a:extLst>
              <a:ext uri="{FF2B5EF4-FFF2-40B4-BE49-F238E27FC236}">
                <a16:creationId xmlns:a16="http://schemas.microsoft.com/office/drawing/2014/main" id="{DC917095-4FBA-40BD-8B34-229412818364}"/>
              </a:ext>
            </a:extLst>
          </p:cNvPr>
          <p:cNvCxnSpPr>
            <a:cxnSpLocks/>
          </p:cNvCxnSpPr>
          <p:nvPr/>
        </p:nvCxnSpPr>
        <p:spPr>
          <a:xfrm flipH="1">
            <a:off x="4067657" y="1879064"/>
            <a:ext cx="17725" cy="356616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944B418F-076D-4313-ACE8-6C02AD070129}"/>
              </a:ext>
            </a:extLst>
          </p:cNvPr>
          <p:cNvSpPr txBox="1"/>
          <p:nvPr/>
        </p:nvSpPr>
        <p:spPr>
          <a:xfrm>
            <a:off x="4079776" y="4366998"/>
            <a:ext cx="969374" cy="369332"/>
          </a:xfrm>
          <a:prstGeom prst="rect">
            <a:avLst/>
          </a:prstGeom>
          <a:solidFill>
            <a:srgbClr val="FF0000"/>
          </a:solidFill>
        </p:spPr>
        <p:txBody>
          <a:bodyPr wrap="square" rtlCol="1">
            <a:spAutoFit/>
          </a:bodyPr>
          <a:lstStyle/>
          <a:p>
            <a:pPr algn="ctr"/>
            <a:r>
              <a:rPr lang="en-US" b="1" dirty="0">
                <a:solidFill>
                  <a:schemeClr val="bg1"/>
                </a:solidFill>
              </a:rPr>
              <a:t>Bias</a:t>
            </a:r>
            <a:endParaRPr lang="fa-IR" b="1" dirty="0">
              <a:solidFill>
                <a:schemeClr val="bg1"/>
              </a:solidFill>
            </a:endParaRPr>
          </a:p>
        </p:txBody>
      </p:sp>
    </p:spTree>
    <p:extLst>
      <p:ext uri="{BB962C8B-B14F-4D97-AF65-F5344CB8AC3E}">
        <p14:creationId xmlns:p14="http://schemas.microsoft.com/office/powerpoint/2010/main" val="35850024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1084539" y="942536"/>
            <a:ext cx="8748779"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7" y="2826286"/>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415480" y="980728"/>
            <a:ext cx="8352928" cy="428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070163" y="1477108"/>
            <a:ext cx="17725" cy="39889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6960096"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143672"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191020" y="1943968"/>
            <a:ext cx="3769076" cy="335724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1919536" y="2241879"/>
            <a:ext cx="6375576" cy="3059329"/>
          </a:xfrm>
          <a:prstGeom prst="rect">
            <a:avLst/>
          </a:prstGeom>
        </p:spPr>
      </p:pic>
      <p:sp>
        <p:nvSpPr>
          <p:cNvPr id="16" name="TextBox 15">
            <a:extLst>
              <a:ext uri="{FF2B5EF4-FFF2-40B4-BE49-F238E27FC236}">
                <a16:creationId xmlns:a16="http://schemas.microsoft.com/office/drawing/2014/main" id="{2D0C2168-3256-4BC9-A590-24F0FCB3E318}"/>
              </a:ext>
            </a:extLst>
          </p:cNvPr>
          <p:cNvSpPr txBox="1"/>
          <p:nvPr/>
        </p:nvSpPr>
        <p:spPr>
          <a:xfrm>
            <a:off x="4458820" y="980728"/>
            <a:ext cx="1205132" cy="646331"/>
          </a:xfrm>
          <a:prstGeom prst="rect">
            <a:avLst/>
          </a:prstGeom>
          <a:solidFill>
            <a:srgbClr val="00B050"/>
          </a:solidFill>
        </p:spPr>
        <p:txBody>
          <a:bodyPr wrap="square" rtlCol="1">
            <a:spAutoFit/>
          </a:bodyPr>
          <a:lstStyle/>
          <a:p>
            <a:pPr algn="ctr"/>
            <a:r>
              <a:rPr lang="en-US" b="1" dirty="0">
                <a:solidFill>
                  <a:schemeClr val="bg1"/>
                </a:solidFill>
              </a:rPr>
              <a:t>Target</a:t>
            </a:r>
          </a:p>
          <a:p>
            <a:pPr algn="ctr"/>
            <a:r>
              <a:rPr lang="en-US" b="1" dirty="0">
                <a:solidFill>
                  <a:schemeClr val="bg1"/>
                </a:solidFill>
              </a:rPr>
              <a:t>0.50</a:t>
            </a:r>
            <a:endParaRPr lang="fa-IR" b="1" dirty="0">
              <a:solidFill>
                <a:schemeClr val="bg1"/>
              </a:solidFill>
            </a:endParaRPr>
          </a:p>
        </p:txBody>
      </p:sp>
      <p:sp>
        <p:nvSpPr>
          <p:cNvPr id="20" name="TextBox 19">
            <a:extLst>
              <a:ext uri="{FF2B5EF4-FFF2-40B4-BE49-F238E27FC236}">
                <a16:creationId xmlns:a16="http://schemas.microsoft.com/office/drawing/2014/main" id="{375021F6-EBEF-4508-92D8-34490E8162DE}"/>
              </a:ext>
            </a:extLst>
          </p:cNvPr>
          <p:cNvSpPr txBox="1"/>
          <p:nvPr/>
        </p:nvSpPr>
        <p:spPr>
          <a:xfrm>
            <a:off x="2765404" y="1095248"/>
            <a:ext cx="800865" cy="369332"/>
          </a:xfrm>
          <a:prstGeom prst="rect">
            <a:avLst/>
          </a:prstGeom>
          <a:solidFill>
            <a:srgbClr val="FF0000"/>
          </a:solidFill>
        </p:spPr>
        <p:txBody>
          <a:bodyPr wrap="square" rtlCol="1">
            <a:spAutoFit/>
          </a:bodyPr>
          <a:lstStyle/>
          <a:p>
            <a:pPr algn="ctr"/>
            <a:r>
              <a:rPr lang="en-US" b="1" dirty="0">
                <a:solidFill>
                  <a:schemeClr val="bg1"/>
                </a:solidFill>
              </a:rPr>
              <a:t>0.42</a:t>
            </a:r>
            <a:endParaRPr lang="fa-IR" b="1" dirty="0">
              <a:solidFill>
                <a:schemeClr val="bg1"/>
              </a:solidFill>
            </a:endParaRPr>
          </a:p>
        </p:txBody>
      </p:sp>
      <p:sp>
        <p:nvSpPr>
          <p:cNvPr id="21" name="TextBox 20">
            <a:extLst>
              <a:ext uri="{FF2B5EF4-FFF2-40B4-BE49-F238E27FC236}">
                <a16:creationId xmlns:a16="http://schemas.microsoft.com/office/drawing/2014/main" id="{1DC75CB0-1A4F-48B5-BE90-49D175E85F91}"/>
              </a:ext>
            </a:extLst>
          </p:cNvPr>
          <p:cNvSpPr txBox="1"/>
          <p:nvPr/>
        </p:nvSpPr>
        <p:spPr>
          <a:xfrm>
            <a:off x="6591279" y="1115452"/>
            <a:ext cx="800865" cy="369332"/>
          </a:xfrm>
          <a:prstGeom prst="rect">
            <a:avLst/>
          </a:prstGeom>
          <a:solidFill>
            <a:srgbClr val="FF0000"/>
          </a:solidFill>
        </p:spPr>
        <p:txBody>
          <a:bodyPr wrap="square" rtlCol="1">
            <a:spAutoFit/>
          </a:bodyPr>
          <a:lstStyle/>
          <a:p>
            <a:pPr algn="ctr"/>
            <a:r>
              <a:rPr lang="en-US" b="1" dirty="0">
                <a:solidFill>
                  <a:schemeClr val="bg1"/>
                </a:solidFill>
              </a:rPr>
              <a:t>0.58</a:t>
            </a:r>
            <a:endParaRPr lang="fa-IR" b="1" dirty="0">
              <a:solidFill>
                <a:schemeClr val="bg1"/>
              </a:solidFill>
            </a:endParaRPr>
          </a:p>
        </p:txBody>
      </p:sp>
      <p:pic>
        <p:nvPicPr>
          <p:cNvPr id="17" name="Picture 16">
            <a:extLst>
              <a:ext uri="{FF2B5EF4-FFF2-40B4-BE49-F238E27FC236}">
                <a16:creationId xmlns:a16="http://schemas.microsoft.com/office/drawing/2014/main" id="{499F5781-DA5D-49CB-96BA-F58A2270BCAC}"/>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2557" r="10063" b="14466"/>
          <a:stretch/>
        </p:blipFill>
        <p:spPr>
          <a:xfrm>
            <a:off x="1769914" y="1723374"/>
            <a:ext cx="6702350" cy="3561678"/>
          </a:xfrm>
          <a:prstGeom prst="rect">
            <a:avLst/>
          </a:prstGeom>
        </p:spPr>
      </p:pic>
      <p:sp>
        <p:nvSpPr>
          <p:cNvPr id="18" name="Arrow: Left-Right 17">
            <a:extLst>
              <a:ext uri="{FF2B5EF4-FFF2-40B4-BE49-F238E27FC236}">
                <a16:creationId xmlns:a16="http://schemas.microsoft.com/office/drawing/2014/main" id="{00219466-7360-46E5-8011-1DE7230785FB}"/>
              </a:ext>
            </a:extLst>
          </p:cNvPr>
          <p:cNvSpPr/>
          <p:nvPr/>
        </p:nvSpPr>
        <p:spPr>
          <a:xfrm>
            <a:off x="5061842" y="4742453"/>
            <a:ext cx="933051" cy="367118"/>
          </a:xfrm>
          <a:prstGeom prst="lef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000" b="1" dirty="0"/>
          </a:p>
        </p:txBody>
      </p:sp>
      <p:cxnSp>
        <p:nvCxnSpPr>
          <p:cNvPr id="22" name="Straight Connector 21">
            <a:extLst>
              <a:ext uri="{FF2B5EF4-FFF2-40B4-BE49-F238E27FC236}">
                <a16:creationId xmlns:a16="http://schemas.microsoft.com/office/drawing/2014/main" id="{913AF2EF-30C2-4391-B5E1-70B8AD94CE1E}"/>
              </a:ext>
            </a:extLst>
          </p:cNvPr>
          <p:cNvCxnSpPr>
            <a:cxnSpLocks/>
          </p:cNvCxnSpPr>
          <p:nvPr/>
        </p:nvCxnSpPr>
        <p:spPr>
          <a:xfrm flipH="1">
            <a:off x="5070163" y="1879064"/>
            <a:ext cx="17725" cy="356616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4556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1084539" y="942536"/>
            <a:ext cx="8748779"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7" y="2826286"/>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415480" y="980728"/>
            <a:ext cx="8352928" cy="428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070163" y="1477108"/>
            <a:ext cx="17725" cy="39889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6960096"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143672"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191020" y="1943968"/>
            <a:ext cx="3769076" cy="335724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1350569" y="2241879"/>
            <a:ext cx="7376483" cy="3059329"/>
          </a:xfrm>
          <a:prstGeom prst="rect">
            <a:avLst/>
          </a:prstGeom>
        </p:spPr>
      </p:pic>
      <p:sp>
        <p:nvSpPr>
          <p:cNvPr id="16" name="TextBox 15">
            <a:extLst>
              <a:ext uri="{FF2B5EF4-FFF2-40B4-BE49-F238E27FC236}">
                <a16:creationId xmlns:a16="http://schemas.microsoft.com/office/drawing/2014/main" id="{7BE1F24F-C1D8-49AF-B2E3-122499EC39CE}"/>
              </a:ext>
            </a:extLst>
          </p:cNvPr>
          <p:cNvSpPr txBox="1"/>
          <p:nvPr/>
        </p:nvSpPr>
        <p:spPr>
          <a:xfrm>
            <a:off x="4458820" y="980728"/>
            <a:ext cx="1205132" cy="646331"/>
          </a:xfrm>
          <a:prstGeom prst="rect">
            <a:avLst/>
          </a:prstGeom>
          <a:solidFill>
            <a:srgbClr val="00B050"/>
          </a:solidFill>
        </p:spPr>
        <p:txBody>
          <a:bodyPr wrap="square" rtlCol="1">
            <a:spAutoFit/>
          </a:bodyPr>
          <a:lstStyle/>
          <a:p>
            <a:pPr algn="ctr"/>
            <a:r>
              <a:rPr lang="en-US" b="1" dirty="0">
                <a:solidFill>
                  <a:schemeClr val="bg1"/>
                </a:solidFill>
              </a:rPr>
              <a:t>Target</a:t>
            </a:r>
          </a:p>
          <a:p>
            <a:pPr algn="ctr"/>
            <a:r>
              <a:rPr lang="en-US" b="1" dirty="0">
                <a:solidFill>
                  <a:schemeClr val="bg1"/>
                </a:solidFill>
              </a:rPr>
              <a:t>0.50</a:t>
            </a:r>
            <a:endParaRPr lang="fa-IR" b="1" dirty="0">
              <a:solidFill>
                <a:schemeClr val="bg1"/>
              </a:solidFill>
            </a:endParaRPr>
          </a:p>
        </p:txBody>
      </p:sp>
      <p:sp>
        <p:nvSpPr>
          <p:cNvPr id="20" name="TextBox 19">
            <a:extLst>
              <a:ext uri="{FF2B5EF4-FFF2-40B4-BE49-F238E27FC236}">
                <a16:creationId xmlns:a16="http://schemas.microsoft.com/office/drawing/2014/main" id="{89790AE7-CACF-481E-B97F-72E73D508F97}"/>
              </a:ext>
            </a:extLst>
          </p:cNvPr>
          <p:cNvSpPr txBox="1"/>
          <p:nvPr/>
        </p:nvSpPr>
        <p:spPr>
          <a:xfrm>
            <a:off x="2765404" y="1095248"/>
            <a:ext cx="800865" cy="369332"/>
          </a:xfrm>
          <a:prstGeom prst="rect">
            <a:avLst/>
          </a:prstGeom>
          <a:solidFill>
            <a:srgbClr val="FF0000"/>
          </a:solidFill>
        </p:spPr>
        <p:txBody>
          <a:bodyPr wrap="square" rtlCol="1">
            <a:spAutoFit/>
          </a:bodyPr>
          <a:lstStyle/>
          <a:p>
            <a:pPr algn="ctr"/>
            <a:r>
              <a:rPr lang="en-US" b="1" dirty="0">
                <a:solidFill>
                  <a:schemeClr val="bg1"/>
                </a:solidFill>
              </a:rPr>
              <a:t>0.42</a:t>
            </a:r>
            <a:endParaRPr lang="fa-IR" b="1" dirty="0">
              <a:solidFill>
                <a:schemeClr val="bg1"/>
              </a:solidFill>
            </a:endParaRPr>
          </a:p>
        </p:txBody>
      </p:sp>
      <p:sp>
        <p:nvSpPr>
          <p:cNvPr id="21" name="TextBox 20">
            <a:extLst>
              <a:ext uri="{FF2B5EF4-FFF2-40B4-BE49-F238E27FC236}">
                <a16:creationId xmlns:a16="http://schemas.microsoft.com/office/drawing/2014/main" id="{3C76D6D4-48D5-4046-8046-EFE3DE747A2A}"/>
              </a:ext>
            </a:extLst>
          </p:cNvPr>
          <p:cNvSpPr txBox="1"/>
          <p:nvPr/>
        </p:nvSpPr>
        <p:spPr>
          <a:xfrm>
            <a:off x="6591279" y="1115452"/>
            <a:ext cx="800865" cy="369332"/>
          </a:xfrm>
          <a:prstGeom prst="rect">
            <a:avLst/>
          </a:prstGeom>
          <a:solidFill>
            <a:srgbClr val="FF0000"/>
          </a:solidFill>
        </p:spPr>
        <p:txBody>
          <a:bodyPr wrap="square" rtlCol="1">
            <a:spAutoFit/>
          </a:bodyPr>
          <a:lstStyle/>
          <a:p>
            <a:pPr algn="ctr"/>
            <a:r>
              <a:rPr lang="en-US" b="1" dirty="0">
                <a:solidFill>
                  <a:schemeClr val="bg1"/>
                </a:solidFill>
              </a:rPr>
              <a:t>0.58</a:t>
            </a:r>
            <a:endParaRPr lang="fa-IR" b="1" dirty="0">
              <a:solidFill>
                <a:schemeClr val="bg1"/>
              </a:solidFill>
            </a:endParaRPr>
          </a:p>
        </p:txBody>
      </p:sp>
      <p:pic>
        <p:nvPicPr>
          <p:cNvPr id="23" name="Picture 22">
            <a:extLst>
              <a:ext uri="{FF2B5EF4-FFF2-40B4-BE49-F238E27FC236}">
                <a16:creationId xmlns:a16="http://schemas.microsoft.com/office/drawing/2014/main" id="{478E4229-61A9-41BC-A002-E33D340B3B18}"/>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2557" r="10063" b="14466"/>
          <a:stretch/>
        </p:blipFill>
        <p:spPr>
          <a:xfrm>
            <a:off x="1199456" y="1723374"/>
            <a:ext cx="7907331" cy="3561678"/>
          </a:xfrm>
          <a:prstGeom prst="rect">
            <a:avLst/>
          </a:prstGeom>
        </p:spPr>
      </p:pic>
      <p:sp>
        <p:nvSpPr>
          <p:cNvPr id="24" name="Arrow: Left-Right 23">
            <a:extLst>
              <a:ext uri="{FF2B5EF4-FFF2-40B4-BE49-F238E27FC236}">
                <a16:creationId xmlns:a16="http://schemas.microsoft.com/office/drawing/2014/main" id="{803FA3F8-6C61-4414-B0A8-8ECE8EDF675F}"/>
              </a:ext>
            </a:extLst>
          </p:cNvPr>
          <p:cNvSpPr/>
          <p:nvPr/>
        </p:nvSpPr>
        <p:spPr>
          <a:xfrm>
            <a:off x="5061842" y="4742453"/>
            <a:ext cx="1201183" cy="367118"/>
          </a:xfrm>
          <a:prstGeom prst="lef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000" b="1" dirty="0"/>
          </a:p>
        </p:txBody>
      </p:sp>
      <p:cxnSp>
        <p:nvCxnSpPr>
          <p:cNvPr id="25" name="Straight Connector 24">
            <a:extLst>
              <a:ext uri="{FF2B5EF4-FFF2-40B4-BE49-F238E27FC236}">
                <a16:creationId xmlns:a16="http://schemas.microsoft.com/office/drawing/2014/main" id="{F9650D54-52CB-4754-A8A5-46C391EE752A}"/>
              </a:ext>
            </a:extLst>
          </p:cNvPr>
          <p:cNvCxnSpPr>
            <a:cxnSpLocks/>
          </p:cNvCxnSpPr>
          <p:nvPr/>
        </p:nvCxnSpPr>
        <p:spPr>
          <a:xfrm flipH="1">
            <a:off x="5070163" y="1879064"/>
            <a:ext cx="17725" cy="356616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4405846"/>
      </p:ext>
    </p:extLst>
  </p:cSld>
  <p:clrMapOvr>
    <a:masterClrMapping/>
  </p:clrMapOvr>
  <p:transition spd="slow">
    <p:wipe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A4FCCA5-1927-432E-9843-B70D798F9C36}"/>
              </a:ext>
            </a:extLst>
          </p:cNvPr>
          <p:cNvPicPr>
            <a:picLocks noChangeAspect="1"/>
          </p:cNvPicPr>
          <p:nvPr/>
        </p:nvPicPr>
        <p:blipFill rotWithShape="1">
          <a:blip r:embed="rId2">
            <a:extLst>
              <a:ext uri="{28A0092B-C50C-407E-A947-70E740481C1C}">
                <a14:useLocalDpi xmlns:a14="http://schemas.microsoft.com/office/drawing/2010/main" val="0"/>
              </a:ext>
            </a:extLst>
          </a:blip>
          <a:srcRect t="10360" r="943" b="6406"/>
          <a:stretch/>
        </p:blipFill>
        <p:spPr>
          <a:xfrm>
            <a:off x="1084539" y="942536"/>
            <a:ext cx="8748779" cy="4811151"/>
          </a:xfrm>
          <a:prstGeom prst="rect">
            <a:avLst/>
          </a:prstGeom>
        </p:spPr>
      </p:pic>
      <p:sp>
        <p:nvSpPr>
          <p:cNvPr id="4" name="TextBox 3">
            <a:extLst>
              <a:ext uri="{FF2B5EF4-FFF2-40B4-BE49-F238E27FC236}">
                <a16:creationId xmlns:a16="http://schemas.microsoft.com/office/drawing/2014/main" id="{15DDAC0F-EEB6-405B-BF77-2ED863FB13E7}"/>
              </a:ext>
            </a:extLst>
          </p:cNvPr>
          <p:cNvSpPr txBox="1"/>
          <p:nvPr/>
        </p:nvSpPr>
        <p:spPr>
          <a:xfrm rot="16200000">
            <a:off x="-451947" y="2826286"/>
            <a:ext cx="2672861" cy="400110"/>
          </a:xfrm>
          <a:prstGeom prst="rect">
            <a:avLst/>
          </a:prstGeom>
          <a:noFill/>
        </p:spPr>
        <p:txBody>
          <a:bodyPr wrap="square" rtlCol="1">
            <a:spAutoFit/>
          </a:bodyPr>
          <a:lstStyle/>
          <a:p>
            <a:pPr algn="ctr" rtl="1"/>
            <a:r>
              <a:rPr lang="fa-IR" sz="2000" b="1" dirty="0">
                <a:solidFill>
                  <a:srgbClr val="FF0000"/>
                </a:solidFill>
              </a:rPr>
              <a:t>فراوانی</a:t>
            </a:r>
          </a:p>
        </p:txBody>
      </p:sp>
      <p:sp>
        <p:nvSpPr>
          <p:cNvPr id="5" name="TextBox 4">
            <a:extLst>
              <a:ext uri="{FF2B5EF4-FFF2-40B4-BE49-F238E27FC236}">
                <a16:creationId xmlns:a16="http://schemas.microsoft.com/office/drawing/2014/main" id="{3312536F-EAF6-4F79-927D-AB648B080B35}"/>
              </a:ext>
            </a:extLst>
          </p:cNvPr>
          <p:cNvSpPr txBox="1"/>
          <p:nvPr/>
        </p:nvSpPr>
        <p:spPr>
          <a:xfrm>
            <a:off x="4065564" y="5641145"/>
            <a:ext cx="2672861" cy="400110"/>
          </a:xfrm>
          <a:prstGeom prst="rect">
            <a:avLst/>
          </a:prstGeom>
          <a:noFill/>
        </p:spPr>
        <p:txBody>
          <a:bodyPr wrap="square" rtlCol="1">
            <a:spAutoFit/>
          </a:bodyPr>
          <a:lstStyle/>
          <a:p>
            <a:pPr algn="ctr" rtl="1"/>
            <a:r>
              <a:rPr lang="fa-IR" sz="2000" b="1" dirty="0">
                <a:solidFill>
                  <a:srgbClr val="FF0000"/>
                </a:solidFill>
              </a:rPr>
              <a:t>نتیجه</a:t>
            </a:r>
          </a:p>
        </p:txBody>
      </p:sp>
      <p:pic>
        <p:nvPicPr>
          <p:cNvPr id="13" name="Picture 12">
            <a:extLst>
              <a:ext uri="{FF2B5EF4-FFF2-40B4-BE49-F238E27FC236}">
                <a16:creationId xmlns:a16="http://schemas.microsoft.com/office/drawing/2014/main" id="{DE8F83DC-83C0-49A0-A8E9-804BEC95BE8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72045" y="4736330"/>
            <a:ext cx="3505200" cy="1304925"/>
          </a:xfrm>
          <a:prstGeom prst="rect">
            <a:avLst/>
          </a:prstGeom>
        </p:spPr>
      </p:pic>
      <p:sp>
        <p:nvSpPr>
          <p:cNvPr id="2" name="Rectangle 1">
            <a:extLst>
              <a:ext uri="{FF2B5EF4-FFF2-40B4-BE49-F238E27FC236}">
                <a16:creationId xmlns:a16="http://schemas.microsoft.com/office/drawing/2014/main" id="{BDB4D6C4-062E-4178-A973-8DF3C8F307D2}"/>
              </a:ext>
            </a:extLst>
          </p:cNvPr>
          <p:cNvSpPr/>
          <p:nvPr/>
        </p:nvSpPr>
        <p:spPr>
          <a:xfrm>
            <a:off x="1285013" y="980728"/>
            <a:ext cx="8352928" cy="42881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cxnSp>
        <p:nvCxnSpPr>
          <p:cNvPr id="10" name="Straight Connector 9">
            <a:extLst>
              <a:ext uri="{FF2B5EF4-FFF2-40B4-BE49-F238E27FC236}">
                <a16:creationId xmlns:a16="http://schemas.microsoft.com/office/drawing/2014/main" id="{B8702017-56B7-4D22-A14F-A4F584F91522}"/>
              </a:ext>
            </a:extLst>
          </p:cNvPr>
          <p:cNvCxnSpPr>
            <a:cxnSpLocks/>
          </p:cNvCxnSpPr>
          <p:nvPr/>
        </p:nvCxnSpPr>
        <p:spPr>
          <a:xfrm flipH="1">
            <a:off x="5070163" y="1477108"/>
            <a:ext cx="17725" cy="3988982"/>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C19C05D-F10E-4F8E-ACC8-5F5328ECA13E}"/>
              </a:ext>
            </a:extLst>
          </p:cNvPr>
          <p:cNvCxnSpPr>
            <a:cxnSpLocks/>
          </p:cNvCxnSpPr>
          <p:nvPr/>
        </p:nvCxnSpPr>
        <p:spPr>
          <a:xfrm flipH="1">
            <a:off x="6960096"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6E2923A-BE34-43F7-82B2-39B7F544FEA4}"/>
              </a:ext>
            </a:extLst>
          </p:cNvPr>
          <p:cNvCxnSpPr>
            <a:cxnSpLocks/>
          </p:cNvCxnSpPr>
          <p:nvPr/>
        </p:nvCxnSpPr>
        <p:spPr>
          <a:xfrm flipH="1">
            <a:off x="3143672" y="1528250"/>
            <a:ext cx="17725" cy="398898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BCC8B89-E4C5-4707-8BF9-E291AADBFF93}"/>
              </a:ext>
            </a:extLst>
          </p:cNvPr>
          <p:cNvSpPr/>
          <p:nvPr/>
        </p:nvSpPr>
        <p:spPr>
          <a:xfrm>
            <a:off x="3191020" y="1943968"/>
            <a:ext cx="3769076" cy="3357240"/>
          </a:xfrm>
          <a:prstGeom prst="rect">
            <a:avLst/>
          </a:prstGeom>
          <a:solidFill>
            <a:srgbClr val="00B050">
              <a:alpha val="47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pic>
        <p:nvPicPr>
          <p:cNvPr id="9" name="Picture 8">
            <a:extLst>
              <a:ext uri="{FF2B5EF4-FFF2-40B4-BE49-F238E27FC236}">
                <a16:creationId xmlns:a16="http://schemas.microsoft.com/office/drawing/2014/main" id="{DF08D3F3-6F89-4629-B4D8-BD5716C86266}"/>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6697" t="32053" r="13187" b="15019"/>
          <a:stretch/>
        </p:blipFill>
        <p:spPr>
          <a:xfrm>
            <a:off x="2247909" y="2241879"/>
            <a:ext cx="7376483" cy="3059329"/>
          </a:xfrm>
          <a:prstGeom prst="rect">
            <a:avLst/>
          </a:prstGeom>
        </p:spPr>
      </p:pic>
      <p:sp>
        <p:nvSpPr>
          <p:cNvPr id="16" name="TextBox 15">
            <a:extLst>
              <a:ext uri="{FF2B5EF4-FFF2-40B4-BE49-F238E27FC236}">
                <a16:creationId xmlns:a16="http://schemas.microsoft.com/office/drawing/2014/main" id="{7BE1F24F-C1D8-49AF-B2E3-122499EC39CE}"/>
              </a:ext>
            </a:extLst>
          </p:cNvPr>
          <p:cNvSpPr txBox="1"/>
          <p:nvPr/>
        </p:nvSpPr>
        <p:spPr>
          <a:xfrm>
            <a:off x="4458820" y="980728"/>
            <a:ext cx="1205132" cy="646331"/>
          </a:xfrm>
          <a:prstGeom prst="rect">
            <a:avLst/>
          </a:prstGeom>
          <a:solidFill>
            <a:srgbClr val="00B050"/>
          </a:solidFill>
        </p:spPr>
        <p:txBody>
          <a:bodyPr wrap="square" rtlCol="1">
            <a:spAutoFit/>
          </a:bodyPr>
          <a:lstStyle/>
          <a:p>
            <a:pPr algn="ctr"/>
            <a:r>
              <a:rPr lang="en-US" b="1" dirty="0">
                <a:solidFill>
                  <a:schemeClr val="bg1"/>
                </a:solidFill>
              </a:rPr>
              <a:t>Target</a:t>
            </a:r>
          </a:p>
          <a:p>
            <a:pPr algn="ctr"/>
            <a:r>
              <a:rPr lang="en-US" b="1" dirty="0">
                <a:solidFill>
                  <a:schemeClr val="bg1"/>
                </a:solidFill>
              </a:rPr>
              <a:t>0.50</a:t>
            </a:r>
            <a:endParaRPr lang="fa-IR" b="1" dirty="0">
              <a:solidFill>
                <a:schemeClr val="bg1"/>
              </a:solidFill>
            </a:endParaRPr>
          </a:p>
        </p:txBody>
      </p:sp>
      <p:sp>
        <p:nvSpPr>
          <p:cNvPr id="20" name="TextBox 19">
            <a:extLst>
              <a:ext uri="{FF2B5EF4-FFF2-40B4-BE49-F238E27FC236}">
                <a16:creationId xmlns:a16="http://schemas.microsoft.com/office/drawing/2014/main" id="{89790AE7-CACF-481E-B97F-72E73D508F97}"/>
              </a:ext>
            </a:extLst>
          </p:cNvPr>
          <p:cNvSpPr txBox="1"/>
          <p:nvPr/>
        </p:nvSpPr>
        <p:spPr>
          <a:xfrm>
            <a:off x="2765404" y="1095248"/>
            <a:ext cx="800865" cy="369332"/>
          </a:xfrm>
          <a:prstGeom prst="rect">
            <a:avLst/>
          </a:prstGeom>
          <a:solidFill>
            <a:srgbClr val="FF0000"/>
          </a:solidFill>
        </p:spPr>
        <p:txBody>
          <a:bodyPr wrap="square" rtlCol="1">
            <a:spAutoFit/>
          </a:bodyPr>
          <a:lstStyle/>
          <a:p>
            <a:pPr algn="ctr"/>
            <a:r>
              <a:rPr lang="en-US" b="1" dirty="0">
                <a:solidFill>
                  <a:schemeClr val="bg1"/>
                </a:solidFill>
              </a:rPr>
              <a:t>0.42</a:t>
            </a:r>
            <a:endParaRPr lang="fa-IR" b="1" dirty="0">
              <a:solidFill>
                <a:schemeClr val="bg1"/>
              </a:solidFill>
            </a:endParaRPr>
          </a:p>
        </p:txBody>
      </p:sp>
      <p:sp>
        <p:nvSpPr>
          <p:cNvPr id="21" name="TextBox 20">
            <a:extLst>
              <a:ext uri="{FF2B5EF4-FFF2-40B4-BE49-F238E27FC236}">
                <a16:creationId xmlns:a16="http://schemas.microsoft.com/office/drawing/2014/main" id="{3C76D6D4-48D5-4046-8046-EFE3DE747A2A}"/>
              </a:ext>
            </a:extLst>
          </p:cNvPr>
          <p:cNvSpPr txBox="1"/>
          <p:nvPr/>
        </p:nvSpPr>
        <p:spPr>
          <a:xfrm>
            <a:off x="6591279" y="1115452"/>
            <a:ext cx="800865" cy="369332"/>
          </a:xfrm>
          <a:prstGeom prst="rect">
            <a:avLst/>
          </a:prstGeom>
          <a:solidFill>
            <a:srgbClr val="FF0000"/>
          </a:solidFill>
        </p:spPr>
        <p:txBody>
          <a:bodyPr wrap="square" rtlCol="1">
            <a:spAutoFit/>
          </a:bodyPr>
          <a:lstStyle/>
          <a:p>
            <a:pPr algn="ctr"/>
            <a:r>
              <a:rPr lang="en-US" b="1" dirty="0">
                <a:solidFill>
                  <a:schemeClr val="bg1"/>
                </a:solidFill>
              </a:rPr>
              <a:t>0.58</a:t>
            </a:r>
            <a:endParaRPr lang="fa-IR" b="1" dirty="0">
              <a:solidFill>
                <a:schemeClr val="bg1"/>
              </a:solidFill>
            </a:endParaRPr>
          </a:p>
        </p:txBody>
      </p:sp>
      <p:pic>
        <p:nvPicPr>
          <p:cNvPr id="23" name="Picture 22">
            <a:extLst>
              <a:ext uri="{FF2B5EF4-FFF2-40B4-BE49-F238E27FC236}">
                <a16:creationId xmlns:a16="http://schemas.microsoft.com/office/drawing/2014/main" id="{478E4229-61A9-41BC-A002-E33D340B3B18}"/>
              </a:ext>
            </a:extLst>
          </p:cNvPr>
          <p:cNvPicPr>
            <a:picLocks noChangeAspect="1"/>
          </p:cNvPicPr>
          <p:nvPr/>
        </p:nvPicPr>
        <p:blipFill rotWithShape="1">
          <a:blip r:embed="rId5">
            <a:clrChange>
              <a:clrFrom>
                <a:srgbClr val="FFFFFF"/>
              </a:clrFrom>
              <a:clrTo>
                <a:srgbClr val="FFFFFF">
                  <a:alpha val="0"/>
                </a:srgbClr>
              </a:clrTo>
            </a:clrChange>
            <a:duotone>
              <a:prstClr val="black"/>
              <a:schemeClr val="accent1">
                <a:tint val="45000"/>
                <a:satMod val="400000"/>
              </a:schemeClr>
            </a:duotone>
            <a:extLst>
              <a:ext uri="{28A0092B-C50C-407E-A947-70E740481C1C}">
                <a14:useLocalDpi xmlns:a14="http://schemas.microsoft.com/office/drawing/2010/main" val="0"/>
              </a:ext>
            </a:extLst>
          </a:blip>
          <a:srcRect l="2557" r="10063" b="14466"/>
          <a:stretch/>
        </p:blipFill>
        <p:spPr>
          <a:xfrm>
            <a:off x="2221117" y="1723374"/>
            <a:ext cx="7907331" cy="3561678"/>
          </a:xfrm>
          <a:prstGeom prst="rect">
            <a:avLst/>
          </a:prstGeom>
        </p:spPr>
      </p:pic>
      <p:sp>
        <p:nvSpPr>
          <p:cNvPr id="24" name="Arrow: Left-Right 23">
            <a:extLst>
              <a:ext uri="{FF2B5EF4-FFF2-40B4-BE49-F238E27FC236}">
                <a16:creationId xmlns:a16="http://schemas.microsoft.com/office/drawing/2014/main" id="{803FA3F8-6C61-4414-B0A8-8ECE8EDF675F}"/>
              </a:ext>
            </a:extLst>
          </p:cNvPr>
          <p:cNvSpPr/>
          <p:nvPr/>
        </p:nvSpPr>
        <p:spPr>
          <a:xfrm>
            <a:off x="6083503" y="4742453"/>
            <a:ext cx="1201183" cy="367118"/>
          </a:xfrm>
          <a:prstGeom prst="leftRightArrow">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2000" b="1" dirty="0"/>
          </a:p>
        </p:txBody>
      </p:sp>
      <p:cxnSp>
        <p:nvCxnSpPr>
          <p:cNvPr id="25" name="Straight Connector 24">
            <a:extLst>
              <a:ext uri="{FF2B5EF4-FFF2-40B4-BE49-F238E27FC236}">
                <a16:creationId xmlns:a16="http://schemas.microsoft.com/office/drawing/2014/main" id="{F9650D54-52CB-4754-A8A5-46C391EE752A}"/>
              </a:ext>
            </a:extLst>
          </p:cNvPr>
          <p:cNvCxnSpPr>
            <a:cxnSpLocks/>
          </p:cNvCxnSpPr>
          <p:nvPr/>
        </p:nvCxnSpPr>
        <p:spPr>
          <a:xfrm flipH="1">
            <a:off x="6091824" y="1879064"/>
            <a:ext cx="17725" cy="356616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ABFBB01-E69E-452D-884D-558D38955A3C}"/>
              </a:ext>
            </a:extLst>
          </p:cNvPr>
          <p:cNvSpPr txBox="1"/>
          <p:nvPr/>
        </p:nvSpPr>
        <p:spPr>
          <a:xfrm>
            <a:off x="5087888" y="4366998"/>
            <a:ext cx="969374" cy="369332"/>
          </a:xfrm>
          <a:prstGeom prst="rect">
            <a:avLst/>
          </a:prstGeom>
          <a:solidFill>
            <a:srgbClr val="FF0000"/>
          </a:solidFill>
        </p:spPr>
        <p:txBody>
          <a:bodyPr wrap="square" rtlCol="1">
            <a:spAutoFit/>
          </a:bodyPr>
          <a:lstStyle/>
          <a:p>
            <a:pPr algn="ctr"/>
            <a:r>
              <a:rPr lang="en-US" b="1" dirty="0">
                <a:solidFill>
                  <a:schemeClr val="bg1"/>
                </a:solidFill>
              </a:rPr>
              <a:t>Bias</a:t>
            </a:r>
            <a:endParaRPr lang="fa-IR" b="1" dirty="0">
              <a:solidFill>
                <a:schemeClr val="bg1"/>
              </a:solidFill>
            </a:endParaRPr>
          </a:p>
        </p:txBody>
      </p:sp>
    </p:spTree>
    <p:extLst>
      <p:ext uri="{BB962C8B-B14F-4D97-AF65-F5344CB8AC3E}">
        <p14:creationId xmlns:p14="http://schemas.microsoft.com/office/powerpoint/2010/main" val="4244258953"/>
      </p:ext>
    </p:extLst>
  </p:cSld>
  <p:clrMapOvr>
    <a:masterClrMapping/>
  </p:clrMapOvr>
  <p:transition spd="slow">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A91486-6CDE-4E5D-9BEF-C3427A6C84E6}"/>
              </a:ext>
            </a:extLst>
          </p:cNvPr>
          <p:cNvSpPr>
            <a:spLocks noGrp="1"/>
          </p:cNvSpPr>
          <p:nvPr>
            <p:ph type="sldNum" sz="quarter" idx="12"/>
          </p:nvPr>
        </p:nvSpPr>
        <p:spPr/>
        <p:txBody>
          <a:bodyPr/>
          <a:lstStyle/>
          <a:p>
            <a:fld id="{6FAF22BB-B8CB-43B2-9A75-2AB6527143BB}" type="slidenum">
              <a:rPr lang="en-US" smtClean="0"/>
              <a:pPr/>
              <a:t>67</a:t>
            </a:fld>
            <a:endParaRPr lang="en-US"/>
          </a:p>
        </p:txBody>
      </p:sp>
      <p:graphicFrame>
        <p:nvGraphicFramePr>
          <p:cNvPr id="5" name="Chart 4">
            <a:extLst>
              <a:ext uri="{FF2B5EF4-FFF2-40B4-BE49-F238E27FC236}">
                <a16:creationId xmlns:a16="http://schemas.microsoft.com/office/drawing/2014/main" id="{00000000-0008-0000-0000-000002000000}"/>
              </a:ext>
            </a:extLst>
          </p:cNvPr>
          <p:cNvGraphicFramePr/>
          <p:nvPr/>
        </p:nvGraphicFramePr>
        <p:xfrm>
          <a:off x="1523999" y="1142999"/>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a:extLst>
              <a:ext uri="{FF2B5EF4-FFF2-40B4-BE49-F238E27FC236}">
                <a16:creationId xmlns:a16="http://schemas.microsoft.com/office/drawing/2014/main" id="{FC8CF449-7D50-42E8-89AB-75574DFA9E9C}"/>
              </a:ext>
            </a:extLst>
          </p:cNvPr>
          <p:cNvSpPr txBox="1"/>
          <p:nvPr/>
        </p:nvSpPr>
        <p:spPr>
          <a:xfrm>
            <a:off x="3914408" y="2620107"/>
            <a:ext cx="1240155" cy="446650"/>
          </a:xfrm>
          <a:prstGeom prst="rect">
            <a:avLst/>
          </a:prstGeom>
          <a:solidFill>
            <a:schemeClr val="lt1"/>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SD = 1</a:t>
            </a:r>
          </a:p>
        </p:txBody>
      </p:sp>
      <p:sp>
        <p:nvSpPr>
          <p:cNvPr id="4" name="Speech Bubble: Rectangle 3">
            <a:extLst>
              <a:ext uri="{FF2B5EF4-FFF2-40B4-BE49-F238E27FC236}">
                <a16:creationId xmlns:a16="http://schemas.microsoft.com/office/drawing/2014/main" id="{58FFDFF8-3973-4B9A-954C-CD6D038083D5}"/>
              </a:ext>
            </a:extLst>
          </p:cNvPr>
          <p:cNvSpPr/>
          <p:nvPr/>
        </p:nvSpPr>
        <p:spPr>
          <a:xfrm>
            <a:off x="1523998"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0.0000001%</a:t>
            </a:r>
            <a:endParaRPr lang="fa-IR" sz="2000" b="1" dirty="0">
              <a:solidFill>
                <a:srgbClr val="FF0000"/>
              </a:solidFill>
            </a:endParaRPr>
          </a:p>
        </p:txBody>
      </p:sp>
      <p:sp>
        <p:nvSpPr>
          <p:cNvPr id="7" name="Speech Bubble: Rectangle 6">
            <a:extLst>
              <a:ext uri="{FF2B5EF4-FFF2-40B4-BE49-F238E27FC236}">
                <a16:creationId xmlns:a16="http://schemas.microsoft.com/office/drawing/2014/main" id="{FA9AA2E4-6C24-46D3-B0A9-374598744CB8}"/>
              </a:ext>
            </a:extLst>
          </p:cNvPr>
          <p:cNvSpPr/>
          <p:nvPr/>
        </p:nvSpPr>
        <p:spPr>
          <a:xfrm flipH="1">
            <a:off x="9238956"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0.0000001%</a:t>
            </a:r>
            <a:endParaRPr lang="fa-IR" sz="2000" b="1" dirty="0">
              <a:solidFill>
                <a:srgbClr val="FF0000"/>
              </a:solidFill>
            </a:endParaRPr>
          </a:p>
        </p:txBody>
      </p:sp>
      <p:sp>
        <p:nvSpPr>
          <p:cNvPr id="8" name="Text Box 2">
            <a:extLst>
              <a:ext uri="{FF2B5EF4-FFF2-40B4-BE49-F238E27FC236}">
                <a16:creationId xmlns:a16="http://schemas.microsoft.com/office/drawing/2014/main" id="{A449D6C7-E75C-42F3-B40A-80021FCD128E}"/>
              </a:ext>
            </a:extLst>
          </p:cNvPr>
          <p:cNvSpPr txBox="1"/>
          <p:nvPr/>
        </p:nvSpPr>
        <p:spPr>
          <a:xfrm>
            <a:off x="3364595" y="5491674"/>
            <a:ext cx="6328044" cy="86467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defRPr sz="200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solidFill>
                  <a:schemeClr val="tx1"/>
                </a:solidFill>
              </a:rPr>
              <a:t>Defect Rate (DR) = 0.00000002%</a:t>
            </a:r>
          </a:p>
          <a:p>
            <a:r>
              <a:rPr lang="en-US" sz="2800" dirty="0">
                <a:solidFill>
                  <a:schemeClr val="tx1"/>
                </a:solidFill>
              </a:rPr>
              <a:t>= 2/10</a:t>
            </a:r>
            <a:r>
              <a:rPr lang="en-US" sz="2800" baseline="30000" dirty="0">
                <a:solidFill>
                  <a:schemeClr val="tx1"/>
                </a:solidFill>
              </a:rPr>
              <a:t>9</a:t>
            </a:r>
            <a:endParaRPr lang="en-US" sz="2800" dirty="0">
              <a:solidFill>
                <a:schemeClr val="tx1"/>
              </a:solidFill>
            </a:endParaRPr>
          </a:p>
        </p:txBody>
      </p:sp>
    </p:spTree>
    <p:extLst>
      <p:ext uri="{BB962C8B-B14F-4D97-AF65-F5344CB8AC3E}">
        <p14:creationId xmlns:p14="http://schemas.microsoft.com/office/powerpoint/2010/main" val="251624869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righ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240A1-AD70-41FF-AFFF-DC95B14D8087}"/>
              </a:ext>
            </a:extLst>
          </p:cNvPr>
          <p:cNvSpPr>
            <a:spLocks noGrp="1"/>
          </p:cNvSpPr>
          <p:nvPr>
            <p:ph type="sldNum" sz="quarter" idx="12"/>
          </p:nvPr>
        </p:nvSpPr>
        <p:spPr/>
        <p:txBody>
          <a:bodyPr/>
          <a:lstStyle/>
          <a:p>
            <a:fld id="{6FAF22BB-B8CB-43B2-9A75-2AB6527143BB}" type="slidenum">
              <a:rPr lang="en-US" smtClean="0"/>
              <a:pPr/>
              <a:t>68</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p:nvPr/>
        </p:nvGraphicFramePr>
        <p:xfrm>
          <a:off x="1524000" y="1139574"/>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a:extLst>
              <a:ext uri="{FF2B5EF4-FFF2-40B4-BE49-F238E27FC236}">
                <a16:creationId xmlns:a16="http://schemas.microsoft.com/office/drawing/2014/main" id="{E29E84CC-61AF-4E95-99E3-A430E605D69B}"/>
              </a:ext>
            </a:extLst>
          </p:cNvPr>
          <p:cNvSpPr txBox="1"/>
          <p:nvPr/>
        </p:nvSpPr>
        <p:spPr>
          <a:xfrm>
            <a:off x="3914408" y="2620107"/>
            <a:ext cx="1240155" cy="446650"/>
          </a:xfrm>
          <a:prstGeom prst="rect">
            <a:avLst/>
          </a:prstGeom>
          <a:solidFill>
            <a:schemeClr val="lt1"/>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SD = 2</a:t>
            </a:r>
          </a:p>
        </p:txBody>
      </p:sp>
      <p:sp>
        <p:nvSpPr>
          <p:cNvPr id="6" name="Speech Bubble: Rectangle 5">
            <a:extLst>
              <a:ext uri="{FF2B5EF4-FFF2-40B4-BE49-F238E27FC236}">
                <a16:creationId xmlns:a16="http://schemas.microsoft.com/office/drawing/2014/main" id="{1B532B6B-3C20-428C-9400-661D49EC5430}"/>
              </a:ext>
            </a:extLst>
          </p:cNvPr>
          <p:cNvSpPr/>
          <p:nvPr/>
        </p:nvSpPr>
        <p:spPr>
          <a:xfrm>
            <a:off x="1523998"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0. 13%</a:t>
            </a:r>
            <a:endParaRPr lang="fa-IR" sz="2000" b="1" dirty="0">
              <a:solidFill>
                <a:srgbClr val="FF0000"/>
              </a:solidFill>
            </a:endParaRPr>
          </a:p>
        </p:txBody>
      </p:sp>
      <p:sp>
        <p:nvSpPr>
          <p:cNvPr id="7" name="Speech Bubble: Rectangle 6">
            <a:extLst>
              <a:ext uri="{FF2B5EF4-FFF2-40B4-BE49-F238E27FC236}">
                <a16:creationId xmlns:a16="http://schemas.microsoft.com/office/drawing/2014/main" id="{2EF70988-6581-4BD8-A6A3-92219B6476A2}"/>
              </a:ext>
            </a:extLst>
          </p:cNvPr>
          <p:cNvSpPr/>
          <p:nvPr/>
        </p:nvSpPr>
        <p:spPr>
          <a:xfrm flipH="1">
            <a:off x="9238956"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0.13%</a:t>
            </a:r>
            <a:endParaRPr lang="fa-IR" sz="2000" b="1" dirty="0">
              <a:solidFill>
                <a:srgbClr val="FF0000"/>
              </a:solidFill>
            </a:endParaRPr>
          </a:p>
        </p:txBody>
      </p:sp>
      <p:sp>
        <p:nvSpPr>
          <p:cNvPr id="8" name="Text Box 2">
            <a:extLst>
              <a:ext uri="{FF2B5EF4-FFF2-40B4-BE49-F238E27FC236}">
                <a16:creationId xmlns:a16="http://schemas.microsoft.com/office/drawing/2014/main" id="{9A643595-FDDB-45B5-8CCA-E89DBAC627B3}"/>
              </a:ext>
            </a:extLst>
          </p:cNvPr>
          <p:cNvSpPr txBox="1"/>
          <p:nvPr/>
        </p:nvSpPr>
        <p:spPr>
          <a:xfrm>
            <a:off x="3871033" y="5491674"/>
            <a:ext cx="4739567" cy="4466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defRPr sz="200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solidFill>
                  <a:schemeClr val="tx1"/>
                </a:solidFill>
              </a:rPr>
              <a:t>Defect Rate (DR) = 0.26%</a:t>
            </a:r>
          </a:p>
        </p:txBody>
      </p:sp>
    </p:spTree>
    <p:extLst>
      <p:ext uri="{BB962C8B-B14F-4D97-AF65-F5344CB8AC3E}">
        <p14:creationId xmlns:p14="http://schemas.microsoft.com/office/powerpoint/2010/main" val="78764384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right)">
                                      <p:cBhvr>
                                        <p:cTn id="10" dur="500"/>
                                        <p:tgtEl>
                                          <p:spTgt spid="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AEC550-99A0-4044-809E-E02697D9A538}"/>
              </a:ext>
            </a:extLst>
          </p:cNvPr>
          <p:cNvSpPr>
            <a:spLocks noGrp="1"/>
          </p:cNvSpPr>
          <p:nvPr>
            <p:ph type="sldNum" sz="quarter" idx="12"/>
          </p:nvPr>
        </p:nvSpPr>
        <p:spPr/>
        <p:txBody>
          <a:bodyPr/>
          <a:lstStyle/>
          <a:p>
            <a:fld id="{6FAF22BB-B8CB-43B2-9A75-2AB6527143BB}" type="slidenum">
              <a:rPr lang="en-US" smtClean="0"/>
              <a:pPr/>
              <a:t>69</a:t>
            </a:fld>
            <a:endParaRPr lang="en-US"/>
          </a:p>
        </p:txBody>
      </p:sp>
      <p:graphicFrame>
        <p:nvGraphicFramePr>
          <p:cNvPr id="4" name="Chart 3">
            <a:extLst>
              <a:ext uri="{FF2B5EF4-FFF2-40B4-BE49-F238E27FC236}">
                <a16:creationId xmlns:a16="http://schemas.microsoft.com/office/drawing/2014/main" id="{00000000-0008-0000-0000-000002000000}"/>
              </a:ext>
            </a:extLst>
          </p:cNvPr>
          <p:cNvGraphicFramePr/>
          <p:nvPr/>
        </p:nvGraphicFramePr>
        <p:xfrm>
          <a:off x="1524000" y="1255544"/>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a:extLst>
              <a:ext uri="{FF2B5EF4-FFF2-40B4-BE49-F238E27FC236}">
                <a16:creationId xmlns:a16="http://schemas.microsoft.com/office/drawing/2014/main" id="{B740EB65-4CC3-4652-A7EB-A7A8B43D98BA}"/>
              </a:ext>
            </a:extLst>
          </p:cNvPr>
          <p:cNvSpPr txBox="1"/>
          <p:nvPr/>
        </p:nvSpPr>
        <p:spPr>
          <a:xfrm>
            <a:off x="3914408" y="2620107"/>
            <a:ext cx="1240155" cy="446650"/>
          </a:xfrm>
          <a:prstGeom prst="rect">
            <a:avLst/>
          </a:prstGeom>
          <a:solidFill>
            <a:schemeClr val="lt1"/>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SD = 2.5</a:t>
            </a:r>
          </a:p>
        </p:txBody>
      </p:sp>
      <p:sp>
        <p:nvSpPr>
          <p:cNvPr id="7" name="Speech Bubble: Rectangle 6">
            <a:extLst>
              <a:ext uri="{FF2B5EF4-FFF2-40B4-BE49-F238E27FC236}">
                <a16:creationId xmlns:a16="http://schemas.microsoft.com/office/drawing/2014/main" id="{0DC7C3D5-A88B-4756-86B2-71D89287A039}"/>
              </a:ext>
            </a:extLst>
          </p:cNvPr>
          <p:cNvSpPr/>
          <p:nvPr/>
        </p:nvSpPr>
        <p:spPr>
          <a:xfrm>
            <a:off x="1523998"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0.8%</a:t>
            </a:r>
            <a:endParaRPr lang="fa-IR" sz="2000" b="1" dirty="0">
              <a:solidFill>
                <a:srgbClr val="FF0000"/>
              </a:solidFill>
            </a:endParaRPr>
          </a:p>
        </p:txBody>
      </p:sp>
      <p:sp>
        <p:nvSpPr>
          <p:cNvPr id="8" name="Speech Bubble: Rectangle 7">
            <a:extLst>
              <a:ext uri="{FF2B5EF4-FFF2-40B4-BE49-F238E27FC236}">
                <a16:creationId xmlns:a16="http://schemas.microsoft.com/office/drawing/2014/main" id="{442AC7F0-1CA9-48CF-AD1E-73CB1F76A8B8}"/>
              </a:ext>
            </a:extLst>
          </p:cNvPr>
          <p:cNvSpPr/>
          <p:nvPr/>
        </p:nvSpPr>
        <p:spPr>
          <a:xfrm flipH="1">
            <a:off x="9238956"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0.8%</a:t>
            </a:r>
            <a:endParaRPr lang="fa-IR" sz="2000" b="1" dirty="0">
              <a:solidFill>
                <a:srgbClr val="FF0000"/>
              </a:solidFill>
            </a:endParaRPr>
          </a:p>
        </p:txBody>
      </p:sp>
      <p:sp>
        <p:nvSpPr>
          <p:cNvPr id="9" name="Text Box 2">
            <a:extLst>
              <a:ext uri="{FF2B5EF4-FFF2-40B4-BE49-F238E27FC236}">
                <a16:creationId xmlns:a16="http://schemas.microsoft.com/office/drawing/2014/main" id="{51D4128C-D67E-4DEE-AC98-FBDE6A411F7F}"/>
              </a:ext>
            </a:extLst>
          </p:cNvPr>
          <p:cNvSpPr txBox="1"/>
          <p:nvPr/>
        </p:nvSpPr>
        <p:spPr>
          <a:xfrm>
            <a:off x="3871033" y="5491674"/>
            <a:ext cx="4739567" cy="4466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defRPr sz="200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solidFill>
                  <a:schemeClr val="tx1"/>
                </a:solidFill>
              </a:rPr>
              <a:t>Defect Rate (DR) = 1.6%</a:t>
            </a:r>
          </a:p>
        </p:txBody>
      </p:sp>
    </p:spTree>
    <p:extLst>
      <p:ext uri="{BB962C8B-B14F-4D97-AF65-F5344CB8AC3E}">
        <p14:creationId xmlns:p14="http://schemas.microsoft.com/office/powerpoint/2010/main" val="2215064513"/>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ChangeArrowheads="1"/>
          </p:cNvSpPr>
          <p:nvPr/>
        </p:nvSpPr>
        <p:spPr bwMode="auto">
          <a:xfrm>
            <a:off x="6003925" y="2362200"/>
            <a:ext cx="184150" cy="1200150"/>
          </a:xfrm>
          <a:prstGeom prst="rect">
            <a:avLst/>
          </a:prstGeom>
          <a:noFill/>
          <a:ln w="9525">
            <a:noFill/>
            <a:miter lim="800000"/>
            <a:headEnd/>
            <a:tailEnd/>
          </a:ln>
        </p:spPr>
        <p:txBody>
          <a:bodyPr wrap="none">
            <a:spAutoFit/>
          </a:bodyPr>
          <a:lstStyle/>
          <a:p>
            <a:pPr algn="ctr" rtl="1"/>
            <a:endParaRPr lang="en-US" sz="7200" b="1">
              <a:solidFill>
                <a:srgbClr val="00B050"/>
              </a:solidFill>
            </a:endParaRPr>
          </a:p>
        </p:txBody>
      </p:sp>
      <p:sp>
        <p:nvSpPr>
          <p:cNvPr id="16" name="Rectangle 15"/>
          <p:cNvSpPr/>
          <p:nvPr/>
        </p:nvSpPr>
        <p:spPr>
          <a:xfrm>
            <a:off x="2743200" y="2362200"/>
            <a:ext cx="5562600" cy="35052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spcAft>
                <a:spcPts val="2400"/>
              </a:spcAft>
            </a:pPr>
            <a:r>
              <a:rPr lang="fa-IR" sz="5400" b="1" dirty="0">
                <a:solidFill>
                  <a:schemeClr val="accent6">
                    <a:lumMod val="50000"/>
                  </a:schemeClr>
                </a:solidFill>
              </a:rPr>
              <a:t>حفظ عملکرد خوب:</a:t>
            </a:r>
          </a:p>
          <a:p>
            <a:pPr algn="r" rtl="1">
              <a:spcAft>
                <a:spcPts val="1800"/>
              </a:spcAft>
              <a:buFont typeface="Wingdings" pitchFamily="2" charset="2"/>
              <a:buChar char="Ø"/>
            </a:pPr>
            <a:r>
              <a:rPr lang="fa-IR" sz="3600" b="1" dirty="0">
                <a:solidFill>
                  <a:srgbClr val="7030A0"/>
                </a:solidFill>
              </a:rPr>
              <a:t>پیشگیری</a:t>
            </a:r>
            <a:r>
              <a:rPr lang="fa-IR" sz="3600" dirty="0">
                <a:solidFill>
                  <a:srgbClr val="7030A0"/>
                </a:solidFill>
              </a:rPr>
              <a:t> از خرابی</a:t>
            </a:r>
          </a:p>
          <a:p>
            <a:pPr algn="ctr" rtl="1">
              <a:buFont typeface="Wingdings" pitchFamily="2" charset="2"/>
              <a:buChar char="Ø"/>
            </a:pPr>
            <a:r>
              <a:rPr lang="fa-IR" sz="3600" b="1" dirty="0">
                <a:solidFill>
                  <a:srgbClr val="FF0000"/>
                </a:solidFill>
              </a:rPr>
              <a:t>زنگ هشدار </a:t>
            </a:r>
            <a:r>
              <a:rPr lang="fa-IR" sz="3600" dirty="0">
                <a:solidFill>
                  <a:srgbClr val="7030A0"/>
                </a:solidFill>
              </a:rPr>
              <a:t>برای </a:t>
            </a:r>
            <a:r>
              <a:rPr lang="fa-IR" sz="3600" b="1" i="1" u="sng" dirty="0">
                <a:solidFill>
                  <a:srgbClr val="7030A0"/>
                </a:solidFill>
              </a:rPr>
              <a:t>خطر باقیمانده</a:t>
            </a:r>
            <a:r>
              <a:rPr lang="fa-IR" sz="3600" dirty="0">
                <a:solidFill>
                  <a:srgbClr val="7030A0"/>
                </a:solidFill>
              </a:rPr>
              <a:t>؛ </a:t>
            </a:r>
            <a:r>
              <a:rPr lang="en-US" sz="3600" dirty="0">
                <a:solidFill>
                  <a:srgbClr val="7030A0"/>
                </a:solidFill>
              </a:rPr>
              <a:t>Residual Risk</a:t>
            </a:r>
            <a:endParaRPr lang="fa-IR" sz="3600" dirty="0">
              <a:solidFill>
                <a:srgbClr val="7030A0"/>
              </a:solidFill>
            </a:endParaRPr>
          </a:p>
        </p:txBody>
      </p:sp>
      <p:sp>
        <p:nvSpPr>
          <p:cNvPr id="2" name="Rectangular Callout 1"/>
          <p:cNvSpPr/>
          <p:nvPr/>
        </p:nvSpPr>
        <p:spPr>
          <a:xfrm>
            <a:off x="4114800" y="457200"/>
            <a:ext cx="5562600" cy="1524000"/>
          </a:xfrm>
          <a:prstGeom prst="wedgeRectCallout">
            <a:avLst>
              <a:gd name="adj1" fmla="val -17174"/>
              <a:gd name="adj2" fmla="val 96053"/>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sz="9600" b="1" dirty="0"/>
              <a:t>پایش کیفیت</a:t>
            </a:r>
            <a:endParaRPr lang="en-US" sz="9600" b="1" dirty="0"/>
          </a:p>
        </p:txBody>
      </p:sp>
    </p:spTree>
    <p:extLst>
      <p:ext uri="{BB962C8B-B14F-4D97-AF65-F5344CB8AC3E}">
        <p14:creationId xmlns:p14="http://schemas.microsoft.com/office/powerpoint/2010/main" val="1859666597"/>
      </p:ext>
    </p:extLst>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D668C3-1E18-44F2-A4E1-F770BA4E71FA}"/>
              </a:ext>
            </a:extLst>
          </p:cNvPr>
          <p:cNvSpPr>
            <a:spLocks noGrp="1"/>
          </p:cNvSpPr>
          <p:nvPr>
            <p:ph type="sldNum" sz="quarter" idx="12"/>
          </p:nvPr>
        </p:nvSpPr>
        <p:spPr/>
        <p:txBody>
          <a:bodyPr/>
          <a:lstStyle/>
          <a:p>
            <a:fld id="{6FAF22BB-B8CB-43B2-9A75-2AB6527143BB}" type="slidenum">
              <a:rPr lang="en-US" smtClean="0"/>
              <a:pPr/>
              <a:t>70</a:t>
            </a:fld>
            <a:endParaRPr lang="en-US"/>
          </a:p>
        </p:txBody>
      </p:sp>
      <p:graphicFrame>
        <p:nvGraphicFramePr>
          <p:cNvPr id="4" name="Chart 3">
            <a:extLst>
              <a:ext uri="{FF2B5EF4-FFF2-40B4-BE49-F238E27FC236}">
                <a16:creationId xmlns:a16="http://schemas.microsoft.com/office/drawing/2014/main" id="{00000000-0008-0000-0000-000002000000}"/>
              </a:ext>
            </a:extLst>
          </p:cNvPr>
          <p:cNvGraphicFramePr/>
          <p:nvPr/>
        </p:nvGraphicFramePr>
        <p:xfrm>
          <a:off x="1524000" y="1505242"/>
          <a:ext cx="9144000" cy="402687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a:extLst>
              <a:ext uri="{FF2B5EF4-FFF2-40B4-BE49-F238E27FC236}">
                <a16:creationId xmlns:a16="http://schemas.microsoft.com/office/drawing/2014/main" id="{40537D13-4D0A-4281-9A86-48C085B590A6}"/>
              </a:ext>
            </a:extLst>
          </p:cNvPr>
          <p:cNvSpPr txBox="1"/>
          <p:nvPr/>
        </p:nvSpPr>
        <p:spPr>
          <a:xfrm>
            <a:off x="3914408" y="2620107"/>
            <a:ext cx="1240155" cy="446650"/>
          </a:xfrm>
          <a:prstGeom prst="rect">
            <a:avLst/>
          </a:prstGeom>
          <a:solidFill>
            <a:schemeClr val="lt1"/>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SD = 3.5</a:t>
            </a:r>
          </a:p>
        </p:txBody>
      </p:sp>
      <p:sp>
        <p:nvSpPr>
          <p:cNvPr id="7" name="Speech Bubble: Rectangle 6">
            <a:extLst>
              <a:ext uri="{FF2B5EF4-FFF2-40B4-BE49-F238E27FC236}">
                <a16:creationId xmlns:a16="http://schemas.microsoft.com/office/drawing/2014/main" id="{EDB7D07E-EDEA-445B-9DB0-F26A1A9B3398}"/>
              </a:ext>
            </a:extLst>
          </p:cNvPr>
          <p:cNvSpPr/>
          <p:nvPr/>
        </p:nvSpPr>
        <p:spPr>
          <a:xfrm>
            <a:off x="1523998" y="3671668"/>
            <a:ext cx="1486487" cy="548640"/>
          </a:xfrm>
          <a:prstGeom prst="wedgeRectCallout">
            <a:avLst>
              <a:gd name="adj1" fmla="val 54480"/>
              <a:gd name="adj2" fmla="val 11634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4.3%</a:t>
            </a:r>
            <a:endParaRPr lang="fa-IR" sz="2000" b="1" dirty="0">
              <a:solidFill>
                <a:srgbClr val="FF0000"/>
              </a:solidFill>
            </a:endParaRPr>
          </a:p>
        </p:txBody>
      </p:sp>
      <p:sp>
        <p:nvSpPr>
          <p:cNvPr id="8" name="Speech Bubble: Rectangle 7">
            <a:extLst>
              <a:ext uri="{FF2B5EF4-FFF2-40B4-BE49-F238E27FC236}">
                <a16:creationId xmlns:a16="http://schemas.microsoft.com/office/drawing/2014/main" id="{F3804404-414B-4465-AB80-9C50EA42FF2F}"/>
              </a:ext>
            </a:extLst>
          </p:cNvPr>
          <p:cNvSpPr/>
          <p:nvPr/>
        </p:nvSpPr>
        <p:spPr>
          <a:xfrm flipH="1">
            <a:off x="9238956" y="3671668"/>
            <a:ext cx="1486487" cy="548640"/>
          </a:xfrm>
          <a:prstGeom prst="wedgeRectCallout">
            <a:avLst>
              <a:gd name="adj1" fmla="val 45962"/>
              <a:gd name="adj2" fmla="val 11378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4.3%</a:t>
            </a:r>
            <a:endParaRPr lang="fa-IR" sz="2000" b="1" dirty="0">
              <a:solidFill>
                <a:srgbClr val="FF0000"/>
              </a:solidFill>
            </a:endParaRPr>
          </a:p>
        </p:txBody>
      </p:sp>
      <p:sp>
        <p:nvSpPr>
          <p:cNvPr id="9" name="Text Box 2">
            <a:extLst>
              <a:ext uri="{FF2B5EF4-FFF2-40B4-BE49-F238E27FC236}">
                <a16:creationId xmlns:a16="http://schemas.microsoft.com/office/drawing/2014/main" id="{A30704A4-13FB-49E6-AC50-8222BB2CC0BF}"/>
              </a:ext>
            </a:extLst>
          </p:cNvPr>
          <p:cNvSpPr txBox="1"/>
          <p:nvPr/>
        </p:nvSpPr>
        <p:spPr>
          <a:xfrm>
            <a:off x="3871033" y="5491674"/>
            <a:ext cx="4739567" cy="4466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defRPr sz="200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solidFill>
                  <a:schemeClr val="tx1"/>
                </a:solidFill>
              </a:rPr>
              <a:t>Defect Rate (DR) = 8.6%</a:t>
            </a:r>
          </a:p>
        </p:txBody>
      </p:sp>
    </p:spTree>
    <p:extLst>
      <p:ext uri="{BB962C8B-B14F-4D97-AF65-F5344CB8AC3E}">
        <p14:creationId xmlns:p14="http://schemas.microsoft.com/office/powerpoint/2010/main" val="37455079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240A1-AD70-41FF-AFFF-DC95B14D8087}"/>
              </a:ext>
            </a:extLst>
          </p:cNvPr>
          <p:cNvSpPr>
            <a:spLocks noGrp="1"/>
          </p:cNvSpPr>
          <p:nvPr>
            <p:ph type="sldNum" sz="quarter" idx="12"/>
          </p:nvPr>
        </p:nvSpPr>
        <p:spPr/>
        <p:txBody>
          <a:bodyPr/>
          <a:lstStyle/>
          <a:p>
            <a:fld id="{6FAF22BB-B8CB-43B2-9A75-2AB6527143BB}" type="slidenum">
              <a:rPr lang="en-US" smtClean="0"/>
              <a:pPr/>
              <a:t>71</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p:nvPr/>
        </p:nvGraphicFramePr>
        <p:xfrm>
          <a:off x="1524000" y="1139574"/>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a:extLst>
              <a:ext uri="{FF2B5EF4-FFF2-40B4-BE49-F238E27FC236}">
                <a16:creationId xmlns:a16="http://schemas.microsoft.com/office/drawing/2014/main" id="{E29E84CC-61AF-4E95-99E3-A430E605D69B}"/>
              </a:ext>
            </a:extLst>
          </p:cNvPr>
          <p:cNvSpPr txBox="1"/>
          <p:nvPr/>
        </p:nvSpPr>
        <p:spPr>
          <a:xfrm>
            <a:off x="3914408" y="2620107"/>
            <a:ext cx="1240155" cy="446650"/>
          </a:xfrm>
          <a:prstGeom prst="rect">
            <a:avLst/>
          </a:prstGeom>
          <a:solidFill>
            <a:schemeClr val="lt1"/>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SD = 2</a:t>
            </a:r>
          </a:p>
        </p:txBody>
      </p:sp>
      <p:sp>
        <p:nvSpPr>
          <p:cNvPr id="6" name="Speech Bubble: Rectangle 5">
            <a:extLst>
              <a:ext uri="{FF2B5EF4-FFF2-40B4-BE49-F238E27FC236}">
                <a16:creationId xmlns:a16="http://schemas.microsoft.com/office/drawing/2014/main" id="{1B532B6B-3C20-428C-9400-661D49EC5430}"/>
              </a:ext>
            </a:extLst>
          </p:cNvPr>
          <p:cNvSpPr/>
          <p:nvPr/>
        </p:nvSpPr>
        <p:spPr>
          <a:xfrm>
            <a:off x="1523998"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0. 13%</a:t>
            </a:r>
            <a:endParaRPr lang="fa-IR" sz="2000" b="1" dirty="0">
              <a:solidFill>
                <a:srgbClr val="FF0000"/>
              </a:solidFill>
            </a:endParaRPr>
          </a:p>
        </p:txBody>
      </p:sp>
      <p:sp>
        <p:nvSpPr>
          <p:cNvPr id="7" name="Speech Bubble: Rectangle 6">
            <a:extLst>
              <a:ext uri="{FF2B5EF4-FFF2-40B4-BE49-F238E27FC236}">
                <a16:creationId xmlns:a16="http://schemas.microsoft.com/office/drawing/2014/main" id="{2EF70988-6581-4BD8-A6A3-92219B6476A2}"/>
              </a:ext>
            </a:extLst>
          </p:cNvPr>
          <p:cNvSpPr/>
          <p:nvPr/>
        </p:nvSpPr>
        <p:spPr>
          <a:xfrm flipH="1">
            <a:off x="9238956"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0.13%</a:t>
            </a:r>
            <a:endParaRPr lang="fa-IR" sz="2000" b="1" dirty="0">
              <a:solidFill>
                <a:srgbClr val="FF0000"/>
              </a:solidFill>
            </a:endParaRPr>
          </a:p>
        </p:txBody>
      </p:sp>
      <p:sp>
        <p:nvSpPr>
          <p:cNvPr id="8" name="Text Box 2">
            <a:extLst>
              <a:ext uri="{FF2B5EF4-FFF2-40B4-BE49-F238E27FC236}">
                <a16:creationId xmlns:a16="http://schemas.microsoft.com/office/drawing/2014/main" id="{5C4F3905-F1A1-4488-AF5C-8F9C78323E11}"/>
              </a:ext>
            </a:extLst>
          </p:cNvPr>
          <p:cNvSpPr txBox="1"/>
          <p:nvPr/>
        </p:nvSpPr>
        <p:spPr>
          <a:xfrm>
            <a:off x="3871033" y="5491674"/>
            <a:ext cx="4739567" cy="4466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defRPr sz="200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solidFill>
                  <a:schemeClr val="tx1"/>
                </a:solidFill>
              </a:rPr>
              <a:t>Defect Rate (DR) = 0.26%</a:t>
            </a:r>
          </a:p>
        </p:txBody>
      </p:sp>
    </p:spTree>
    <p:extLst>
      <p:ext uri="{BB962C8B-B14F-4D97-AF65-F5344CB8AC3E}">
        <p14:creationId xmlns:p14="http://schemas.microsoft.com/office/powerpoint/2010/main" val="155558075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058336-1A2A-4FF3-814D-9952EF811937}"/>
              </a:ext>
            </a:extLst>
          </p:cNvPr>
          <p:cNvSpPr>
            <a:spLocks noGrp="1"/>
          </p:cNvSpPr>
          <p:nvPr>
            <p:ph type="sldNum" sz="quarter" idx="12"/>
          </p:nvPr>
        </p:nvSpPr>
        <p:spPr/>
        <p:txBody>
          <a:bodyPr/>
          <a:lstStyle/>
          <a:p>
            <a:fld id="{6FAF22BB-B8CB-43B2-9A75-2AB6527143BB}" type="slidenum">
              <a:rPr lang="en-US" smtClean="0"/>
              <a:pPr/>
              <a:t>72</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p:nvPr/>
        </p:nvGraphicFramePr>
        <p:xfrm>
          <a:off x="1524000" y="1146426"/>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a:extLst>
              <a:ext uri="{FF2B5EF4-FFF2-40B4-BE49-F238E27FC236}">
                <a16:creationId xmlns:a16="http://schemas.microsoft.com/office/drawing/2014/main" id="{D8902A0C-ACBE-459D-9E69-00DDEB6586AC}"/>
              </a:ext>
            </a:extLst>
          </p:cNvPr>
          <p:cNvSpPr txBox="1"/>
          <p:nvPr/>
        </p:nvSpPr>
        <p:spPr>
          <a:xfrm>
            <a:off x="3914408" y="2620107"/>
            <a:ext cx="1240155" cy="446650"/>
          </a:xfrm>
          <a:prstGeom prst="rect">
            <a:avLst/>
          </a:prstGeom>
          <a:solidFill>
            <a:schemeClr val="lt1"/>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SD = 2</a:t>
            </a:r>
          </a:p>
        </p:txBody>
      </p:sp>
      <p:sp>
        <p:nvSpPr>
          <p:cNvPr id="6" name="Speech Bubble: Rectangle 5">
            <a:extLst>
              <a:ext uri="{FF2B5EF4-FFF2-40B4-BE49-F238E27FC236}">
                <a16:creationId xmlns:a16="http://schemas.microsoft.com/office/drawing/2014/main" id="{A8516751-8677-4BBA-BCEE-43241C390083}"/>
              </a:ext>
            </a:extLst>
          </p:cNvPr>
          <p:cNvSpPr/>
          <p:nvPr/>
        </p:nvSpPr>
        <p:spPr>
          <a:xfrm>
            <a:off x="1523998"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0.003%</a:t>
            </a:r>
            <a:endParaRPr lang="fa-IR" sz="2000" b="1" dirty="0">
              <a:solidFill>
                <a:srgbClr val="FF0000"/>
              </a:solidFill>
            </a:endParaRPr>
          </a:p>
        </p:txBody>
      </p:sp>
      <p:sp>
        <p:nvSpPr>
          <p:cNvPr id="7" name="Speech Bubble: Rectangle 6">
            <a:extLst>
              <a:ext uri="{FF2B5EF4-FFF2-40B4-BE49-F238E27FC236}">
                <a16:creationId xmlns:a16="http://schemas.microsoft.com/office/drawing/2014/main" id="{ED2C5F6A-096B-4D60-A262-861E3BC2D06F}"/>
              </a:ext>
            </a:extLst>
          </p:cNvPr>
          <p:cNvSpPr/>
          <p:nvPr/>
        </p:nvSpPr>
        <p:spPr>
          <a:xfrm flipH="1">
            <a:off x="9238956"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2.3%</a:t>
            </a:r>
            <a:endParaRPr lang="fa-IR" sz="2000" b="1" dirty="0">
              <a:solidFill>
                <a:srgbClr val="FF0000"/>
              </a:solidFill>
            </a:endParaRPr>
          </a:p>
        </p:txBody>
      </p:sp>
      <p:sp>
        <p:nvSpPr>
          <p:cNvPr id="9" name="Text Box 2">
            <a:extLst>
              <a:ext uri="{FF2B5EF4-FFF2-40B4-BE49-F238E27FC236}">
                <a16:creationId xmlns:a16="http://schemas.microsoft.com/office/drawing/2014/main" id="{0D982E4B-2AE8-4717-A873-9178B145981E}"/>
              </a:ext>
            </a:extLst>
          </p:cNvPr>
          <p:cNvSpPr txBox="1"/>
          <p:nvPr/>
        </p:nvSpPr>
        <p:spPr>
          <a:xfrm>
            <a:off x="6166340" y="3589020"/>
            <a:ext cx="822960" cy="631288"/>
          </a:xfrm>
          <a:prstGeom prst="rect">
            <a:avLst/>
          </a:prstGeom>
          <a:solidFill>
            <a:srgbClr val="FF0000"/>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b="1" i="1" dirty="0">
                <a:solidFill>
                  <a:schemeClr val="bg1"/>
                </a:solidFill>
                <a:effectLst/>
                <a:latin typeface="Calibri" panose="020F0502020204030204" pitchFamily="34" charset="0"/>
                <a:ea typeface="Calibri" panose="020F0502020204030204" pitchFamily="34" charset="0"/>
                <a:cs typeface="Arial" panose="020B0604020202020204" pitchFamily="34" charset="0"/>
              </a:rPr>
              <a:t>BIAS = 2</a:t>
            </a:r>
          </a:p>
        </p:txBody>
      </p:sp>
      <p:sp>
        <p:nvSpPr>
          <p:cNvPr id="8" name="Text Box 2">
            <a:extLst>
              <a:ext uri="{FF2B5EF4-FFF2-40B4-BE49-F238E27FC236}">
                <a16:creationId xmlns:a16="http://schemas.microsoft.com/office/drawing/2014/main" id="{2EA96719-48F5-41F7-BA1C-F0A6A55E2211}"/>
              </a:ext>
            </a:extLst>
          </p:cNvPr>
          <p:cNvSpPr txBox="1"/>
          <p:nvPr/>
        </p:nvSpPr>
        <p:spPr>
          <a:xfrm>
            <a:off x="3914408" y="5702554"/>
            <a:ext cx="4739567" cy="4466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defRPr sz="200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solidFill>
                  <a:schemeClr val="tx1"/>
                </a:solidFill>
              </a:rPr>
              <a:t>Defect Rate (DR) = 2.303%</a:t>
            </a:r>
          </a:p>
        </p:txBody>
      </p:sp>
      <p:sp>
        <p:nvSpPr>
          <p:cNvPr id="10" name="Callout: Down Arrow 9">
            <a:extLst>
              <a:ext uri="{FF2B5EF4-FFF2-40B4-BE49-F238E27FC236}">
                <a16:creationId xmlns:a16="http://schemas.microsoft.com/office/drawing/2014/main" id="{5C1DDAFA-BC31-456E-9ABC-BB4C0C28D7F6}"/>
              </a:ext>
            </a:extLst>
          </p:cNvPr>
          <p:cNvSpPr/>
          <p:nvPr/>
        </p:nvSpPr>
        <p:spPr>
          <a:xfrm>
            <a:off x="1523998" y="2855742"/>
            <a:ext cx="1486487" cy="733278"/>
          </a:xfrm>
          <a:prstGeom prst="downArrow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tx1">
                    <a:lumMod val="75000"/>
                    <a:lumOff val="25000"/>
                  </a:schemeClr>
                </a:solidFill>
              </a:rPr>
              <a:t>0. 13%</a:t>
            </a:r>
            <a:endParaRPr lang="fa-IR" sz="2000" b="1" dirty="0">
              <a:solidFill>
                <a:schemeClr val="tx1">
                  <a:lumMod val="75000"/>
                  <a:lumOff val="25000"/>
                </a:schemeClr>
              </a:solidFill>
            </a:endParaRPr>
          </a:p>
        </p:txBody>
      </p:sp>
      <p:sp>
        <p:nvSpPr>
          <p:cNvPr id="11" name="Callout: Down Arrow 10">
            <a:extLst>
              <a:ext uri="{FF2B5EF4-FFF2-40B4-BE49-F238E27FC236}">
                <a16:creationId xmlns:a16="http://schemas.microsoft.com/office/drawing/2014/main" id="{74BF1059-DF0B-4C87-A356-22FCB1103068}"/>
              </a:ext>
            </a:extLst>
          </p:cNvPr>
          <p:cNvSpPr/>
          <p:nvPr/>
        </p:nvSpPr>
        <p:spPr>
          <a:xfrm>
            <a:off x="9181513" y="2867466"/>
            <a:ext cx="1486487" cy="733278"/>
          </a:xfrm>
          <a:prstGeom prst="downArrowCallou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chemeClr val="tx1">
                    <a:lumMod val="75000"/>
                    <a:lumOff val="25000"/>
                  </a:schemeClr>
                </a:solidFill>
              </a:rPr>
              <a:t>0. </a:t>
            </a:r>
            <a:r>
              <a:rPr lang="en-US" sz="2000" b="1">
                <a:solidFill>
                  <a:schemeClr val="tx1">
                    <a:lumMod val="75000"/>
                    <a:lumOff val="25000"/>
                  </a:schemeClr>
                </a:solidFill>
              </a:rPr>
              <a:t>13%</a:t>
            </a:r>
            <a:endParaRPr lang="fa-IR" sz="2000" b="1" dirty="0">
              <a:solidFill>
                <a:schemeClr val="tx1">
                  <a:lumMod val="75000"/>
                  <a:lumOff val="25000"/>
                </a:schemeClr>
              </a:solidFill>
            </a:endParaRPr>
          </a:p>
        </p:txBody>
      </p:sp>
      <p:sp>
        <p:nvSpPr>
          <p:cNvPr id="12" name="Text Box 2">
            <a:extLst>
              <a:ext uri="{FF2B5EF4-FFF2-40B4-BE49-F238E27FC236}">
                <a16:creationId xmlns:a16="http://schemas.microsoft.com/office/drawing/2014/main" id="{C5E86AC6-D57B-45A3-BD04-3EACAFB63CFA}"/>
              </a:ext>
            </a:extLst>
          </p:cNvPr>
          <p:cNvSpPr txBox="1"/>
          <p:nvPr/>
        </p:nvSpPr>
        <p:spPr>
          <a:xfrm>
            <a:off x="4852181" y="5160856"/>
            <a:ext cx="2487637" cy="44665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defRPr sz="28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i="1" dirty="0">
                <a:solidFill>
                  <a:srgbClr val="FF0000"/>
                </a:solidFill>
              </a:rPr>
              <a:t>DR = ~ 2.3%</a:t>
            </a:r>
          </a:p>
        </p:txBody>
      </p:sp>
    </p:spTree>
    <p:extLst>
      <p:ext uri="{BB962C8B-B14F-4D97-AF65-F5344CB8AC3E}">
        <p14:creationId xmlns:p14="http://schemas.microsoft.com/office/powerpoint/2010/main" val="1412467965"/>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500"/>
                                        <p:tgtEl>
                                          <p:spTgt spid="10"/>
                                        </p:tgtEl>
                                      </p:cBhvr>
                                    </p:animEffect>
                                  </p:childTnLst>
                                </p:cTn>
                              </p:par>
                            </p:childTnLst>
                          </p:cTn>
                        </p:par>
                        <p:par>
                          <p:cTn id="26" fill="hold">
                            <p:stCondLst>
                              <p:cond delay="500"/>
                            </p:stCondLst>
                            <p:childTnLst>
                              <p:par>
                                <p:cTn id="27" presetID="22" presetClass="entr" presetSubtype="1"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up)">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up)">
                                      <p:cBhvr>
                                        <p:cTn id="34" dur="500"/>
                                        <p:tgtEl>
                                          <p:spTgt spid="11"/>
                                        </p:tgtEl>
                                      </p:cBhvr>
                                    </p:animEffect>
                                  </p:childTnLst>
                                </p:cTn>
                              </p:par>
                            </p:childTnLst>
                          </p:cTn>
                        </p:par>
                        <p:par>
                          <p:cTn id="35" fill="hold">
                            <p:stCondLst>
                              <p:cond delay="500"/>
                            </p:stCondLst>
                            <p:childTnLst>
                              <p:par>
                                <p:cTn id="36" presetID="22" presetClass="entr" presetSubtype="1"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up)">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left)">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wipe(left)">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8" grpId="0" animBg="1"/>
      <p:bldP spid="10" grpId="0" animBg="1"/>
      <p:bldP spid="11" grpId="0" animBg="1"/>
      <p:bldP spid="1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21FC768-5D04-447F-B616-ECACF14E4D34}"/>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l="8684" t="40713" r="23289"/>
          <a:stretch/>
        </p:blipFill>
        <p:spPr>
          <a:xfrm>
            <a:off x="-157059" y="-2743200"/>
            <a:ext cx="12349057" cy="9601199"/>
          </a:xfrm>
          <a:prstGeom prst="rect">
            <a:avLst/>
          </a:prstGeom>
        </p:spPr>
      </p:pic>
      <p:pic>
        <p:nvPicPr>
          <p:cNvPr id="34" name="Picture 33">
            <a:extLst>
              <a:ext uri="{FF2B5EF4-FFF2-40B4-BE49-F238E27FC236}">
                <a16:creationId xmlns:a16="http://schemas.microsoft.com/office/drawing/2014/main" id="{C50B0E95-E536-4A39-A6A4-E13B5D683B1C}"/>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43750" b="55990" l="34700" r="64275">
                        <a14:foregroundMark x1="35944" y1="53125" x2="35944" y2="53125"/>
                        <a14:foregroundMark x1="35944" y1="53125" x2="41728" y2="55208"/>
                        <a14:foregroundMark x1="38141" y1="49740" x2="35505" y2="52865"/>
                        <a14:foregroundMark x1="34919" y1="52865" x2="35798" y2="54948"/>
                        <a14:foregroundMark x1="37116" y1="54948" x2="41435" y2="55990"/>
                        <a14:foregroundMark x1="41435" y1="55990" x2="51611" y2="53646"/>
                        <a14:foregroundMark x1="51903" y1="55990" x2="57467" y2="54557"/>
                        <a14:foregroundMark x1="57467" y1="54557" x2="57540" y2="54427"/>
                        <a14:foregroundMark x1="59444" y1="53646" x2="63177" y2="50521"/>
                        <a14:foregroundMark x1="63763" y1="51823" x2="62738" y2="50781"/>
                        <a14:foregroundMark x1="63470" y1="50260" x2="64348" y2="50000"/>
                        <a14:foregroundMark x1="51757" y1="43750" x2="47365" y2="44401"/>
                        <a14:foregroundMark x1="50220" y1="48698" x2="50586" y2="45313"/>
                        <a14:foregroundMark x1="50586" y1="46484" x2="51098" y2="48047"/>
                        <a14:foregroundMark x1="50586" y1="48047" x2="50439" y2="50391"/>
                        <a14:foregroundMark x1="49927" y1="48958" x2="49707" y2="45313"/>
                      </a14:backgroundRemoval>
                    </a14:imgEffect>
                  </a14:imgLayer>
                </a14:imgProps>
              </a:ext>
            </a:extLst>
          </a:blip>
          <a:srcRect l="19469" t="43583" r="31381" b="36448"/>
          <a:stretch/>
        </p:blipFill>
        <p:spPr>
          <a:xfrm flipH="1">
            <a:off x="-157059" y="2750147"/>
            <a:ext cx="4632801" cy="1058237"/>
          </a:xfrm>
          <a:prstGeom prst="rect">
            <a:avLst/>
          </a:prstGeom>
        </p:spPr>
      </p:pic>
      <p:pic>
        <p:nvPicPr>
          <p:cNvPr id="4" name="Picture 3"/>
          <p:cNvPicPr>
            <a:picLocks noChangeAspect="1"/>
          </p:cNvPicPr>
          <p:nvPr/>
        </p:nvPicPr>
        <p:blipFill rotWithShape="1">
          <a:blip r:embed="rId6">
            <a:extLst>
              <a:ext uri="{BEBA8EAE-BF5A-486C-A8C5-ECC9F3942E4B}">
                <a14:imgProps xmlns:a14="http://schemas.microsoft.com/office/drawing/2010/main">
                  <a14:imgLayer r:embed="rId7">
                    <a14:imgEffect>
                      <a14:backgroundRemoval t="42318" b="59375" l="37921" r="62372">
                        <a14:foregroundMark x1="39971" y1="57292" x2="37994" y2="59635"/>
                        <a14:foregroundMark x1="56808" y1="43490" x2="59956" y2="42578"/>
                        <a14:foregroundMark x1="59956" y1="42578" x2="60615" y2="42578"/>
                        <a14:foregroundMark x1="61676" y1="42548" x2="62006" y2="42708"/>
                        <a14:backgroundMark x1="60761" y1="41927" x2="61859" y2="42057"/>
                        <a14:backgroundMark x1="61859" y1="42057" x2="61859" y2="41927"/>
                        <a14:backgroundMark x1="62518" y1="42839" x2="62445" y2="42448"/>
                      </a14:backgroundRemoval>
                    </a14:imgEffect>
                  </a14:imgLayer>
                </a14:imgProps>
              </a:ext>
            </a:extLst>
          </a:blip>
          <a:srcRect l="37670" t="41502" r="37301" b="39858"/>
          <a:stretch/>
        </p:blipFill>
        <p:spPr>
          <a:xfrm>
            <a:off x="0" y="256678"/>
            <a:ext cx="12191999" cy="6561220"/>
          </a:xfrm>
          <a:prstGeom prst="rect">
            <a:avLst/>
          </a:prstGeom>
        </p:spPr>
      </p:pic>
      <p:cxnSp>
        <p:nvCxnSpPr>
          <p:cNvPr id="6" name="Straight Connector 5"/>
          <p:cNvCxnSpPr/>
          <p:nvPr/>
        </p:nvCxnSpPr>
        <p:spPr>
          <a:xfrm flipV="1">
            <a:off x="4251159" y="1283369"/>
            <a:ext cx="3272589" cy="527785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523872" y="6216695"/>
            <a:ext cx="438912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322848" y="6212685"/>
            <a:ext cx="4056647"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52685" y="5812575"/>
            <a:ext cx="1443790" cy="400110"/>
          </a:xfrm>
          <a:prstGeom prst="rect">
            <a:avLst/>
          </a:prstGeom>
          <a:noFill/>
        </p:spPr>
        <p:txBody>
          <a:bodyPr wrap="square" rtlCol="0">
            <a:spAutoFit/>
          </a:bodyPr>
          <a:lstStyle/>
          <a:p>
            <a:r>
              <a:rPr lang="en-US" sz="2000" b="1" dirty="0"/>
              <a:t>5 meter</a:t>
            </a:r>
          </a:p>
        </p:txBody>
      </p:sp>
      <p:sp>
        <p:nvSpPr>
          <p:cNvPr id="17" name="TextBox 16"/>
          <p:cNvSpPr txBox="1"/>
          <p:nvPr/>
        </p:nvSpPr>
        <p:spPr>
          <a:xfrm>
            <a:off x="2042963" y="5751545"/>
            <a:ext cx="1443790" cy="400110"/>
          </a:xfrm>
          <a:prstGeom prst="rect">
            <a:avLst/>
          </a:prstGeom>
          <a:noFill/>
        </p:spPr>
        <p:txBody>
          <a:bodyPr wrap="square" rtlCol="0">
            <a:spAutoFit/>
          </a:bodyPr>
          <a:lstStyle/>
          <a:p>
            <a:r>
              <a:rPr lang="en-US" sz="2000" b="1" dirty="0"/>
              <a:t>5 meter</a:t>
            </a:r>
          </a:p>
        </p:txBody>
      </p:sp>
      <p:cxnSp>
        <p:nvCxnSpPr>
          <p:cNvPr id="29" name="Straight Arrow Connector 28"/>
          <p:cNvCxnSpPr/>
          <p:nvPr/>
        </p:nvCxnSpPr>
        <p:spPr>
          <a:xfrm flipV="1">
            <a:off x="6230127" y="5772817"/>
            <a:ext cx="274320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flipV="1">
            <a:off x="802750" y="5766661"/>
            <a:ext cx="5303520" cy="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737912" y="5368672"/>
            <a:ext cx="1443790" cy="400110"/>
          </a:xfrm>
          <a:prstGeom prst="rect">
            <a:avLst/>
          </a:prstGeom>
          <a:noFill/>
        </p:spPr>
        <p:txBody>
          <a:bodyPr wrap="square" rtlCol="0">
            <a:spAutoFit/>
          </a:bodyPr>
          <a:lstStyle/>
          <a:p>
            <a:r>
              <a:rPr lang="en-US" sz="2000" b="1" dirty="0"/>
              <a:t>3 meter</a:t>
            </a:r>
          </a:p>
        </p:txBody>
      </p:sp>
      <p:sp>
        <p:nvSpPr>
          <p:cNvPr id="32" name="TextBox 31"/>
          <p:cNvSpPr txBox="1"/>
          <p:nvPr/>
        </p:nvSpPr>
        <p:spPr>
          <a:xfrm>
            <a:off x="1821945" y="5378007"/>
            <a:ext cx="1443790" cy="400110"/>
          </a:xfrm>
          <a:prstGeom prst="rect">
            <a:avLst/>
          </a:prstGeom>
          <a:noFill/>
        </p:spPr>
        <p:txBody>
          <a:bodyPr wrap="square" rtlCol="0">
            <a:spAutoFit/>
          </a:bodyPr>
          <a:lstStyle/>
          <a:p>
            <a:r>
              <a:rPr lang="en-US" sz="2000" b="1" dirty="0"/>
              <a:t>7 meter</a:t>
            </a:r>
          </a:p>
        </p:txBody>
      </p:sp>
      <p:cxnSp>
        <p:nvCxnSpPr>
          <p:cNvPr id="21" name="Straight Connector 20"/>
          <p:cNvCxnSpPr>
            <a:cxnSpLocks/>
          </p:cNvCxnSpPr>
          <p:nvPr/>
        </p:nvCxnSpPr>
        <p:spPr>
          <a:xfrm flipV="1">
            <a:off x="5978587" y="1211529"/>
            <a:ext cx="2046375" cy="496543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Cloud Callout 24"/>
          <p:cNvSpPr/>
          <p:nvPr/>
        </p:nvSpPr>
        <p:spPr>
          <a:xfrm>
            <a:off x="3859104" y="1840832"/>
            <a:ext cx="2374050" cy="1286787"/>
          </a:xfrm>
          <a:prstGeom prst="cloudCallout">
            <a:avLst>
              <a:gd name="adj1" fmla="val 49033"/>
              <a:gd name="adj2" fmla="val 57433"/>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Bradley Hand ITC" panose="03070402050302030203" pitchFamily="66" charset="0"/>
              </a:rPr>
              <a:t>7 meters away…; </a:t>
            </a:r>
            <a:r>
              <a:rPr lang="en-US" sz="2000" b="1" u="sng" dirty="0">
                <a:solidFill>
                  <a:srgbClr val="0070C0"/>
                </a:solidFill>
                <a:latin typeface="Bradley Hand ITC" panose="03070402050302030203" pitchFamily="66" charset="0"/>
              </a:rPr>
              <a:t>I’m really safe!</a:t>
            </a:r>
          </a:p>
        </p:txBody>
      </p:sp>
      <p:pic>
        <p:nvPicPr>
          <p:cNvPr id="24" name="Picture 23"/>
          <p:cNvPicPr>
            <a:picLocks noChangeAspect="1"/>
          </p:cNvPicPr>
          <p:nvPr/>
        </p:nvPicPr>
        <p:blipFill rotWithShape="1">
          <a:blip r:embed="rId8">
            <a:clrChange>
              <a:clrFrom>
                <a:srgbClr val="FFFFFF"/>
              </a:clrFrom>
              <a:clrTo>
                <a:srgbClr val="FFFFFF">
                  <a:alpha val="0"/>
                </a:srgbClr>
              </a:clrTo>
            </a:clrChange>
            <a:extLst>
              <a:ext uri="{BEBA8EAE-BF5A-486C-A8C5-ECC9F3942E4B}">
                <a14:imgProps xmlns:a14="http://schemas.microsoft.com/office/drawing/2010/main">
                  <a14:imgLayer r:embed="rId9">
                    <a14:imgEffect>
                      <a14:backgroundRemoval t="34115" b="66016" l="43924" r="56369">
                        <a14:foregroundMark x1="44656" y1="50260" x2="44656" y2="50260"/>
                        <a14:foregroundMark x1="44070" y1="52734" x2="44070" y2="52734"/>
                        <a14:foregroundMark x1="44070" y1="52734" x2="44070" y2="52734"/>
                        <a14:foregroundMark x1="45095" y1="64193" x2="45095" y2="64193"/>
                        <a14:foregroundMark x1="45095" y1="64193" x2="45095" y2="64193"/>
                        <a14:foregroundMark x1="44949" y1="64193" x2="44949" y2="64193"/>
                        <a14:foregroundMark x1="44949" y1="64193" x2="44949" y2="64193"/>
                        <a14:foregroundMark x1="44949" y1="64193" x2="44949" y2="64193"/>
                        <a14:foregroundMark x1="44949" y1="64193" x2="44949" y2="66016"/>
                        <a14:foregroundMark x1="56442" y1="61849" x2="55271" y2="63411"/>
                        <a14:foregroundMark x1="50512" y1="37760" x2="49488" y2="36198"/>
                        <a14:foregroundMark x1="50512" y1="39063" x2="50512" y2="36979"/>
                        <a14:foregroundMark x1="49488" y1="44792" x2="49488" y2="51823"/>
                        <a14:foregroundMark x1="50073" y1="34375" x2="49780" y2="34896"/>
                        <a14:foregroundMark x1="49341" y1="38802" x2="48755" y2="38802"/>
                        <a14:foregroundMark x1="48682" y1="37891" x2="48682" y2="37891"/>
                        <a14:foregroundMark x1="48536" y1="38542" x2="48536" y2="38542"/>
                        <a14:foregroundMark x1="48536" y1="38542" x2="48536" y2="38542"/>
                        <a14:foregroundMark x1="48389" y1="38802" x2="48389" y2="38802"/>
                        <a14:foregroundMark x1="48389" y1="38802" x2="48389" y2="38802"/>
                        <a14:foregroundMark x1="48975" y1="40234" x2="48975" y2="40234"/>
                        <a14:foregroundMark x1="50586" y1="34505" x2="50586" y2="34505"/>
                        <a14:foregroundMark x1="50586" y1="34505" x2="50586" y2="34505"/>
                        <a14:foregroundMark x1="50805" y1="34115" x2="50805" y2="34115"/>
                        <a14:foregroundMark x1="50805" y1="34115" x2="50805" y2="34115"/>
                        <a14:foregroundMark x1="50732" y1="34115" x2="50732" y2="34115"/>
                        <a14:foregroundMark x1="50732" y1="34115" x2="50732" y2="34115"/>
                        <a14:foregroundMark x1="50366" y1="34115" x2="50366" y2="34115"/>
                        <a14:foregroundMark x1="50366" y1="34115" x2="50366" y2="34115"/>
                      </a14:backgroundRemoval>
                    </a14:imgEffect>
                  </a14:imgLayer>
                </a14:imgProps>
              </a:ext>
            </a:extLst>
          </a:blip>
          <a:srcRect l="39786" t="29231" r="40453" b="30367"/>
          <a:stretch/>
        </p:blipFill>
        <p:spPr>
          <a:xfrm>
            <a:off x="5406189" y="2991778"/>
            <a:ext cx="2153009" cy="2474899"/>
          </a:xfrm>
          <a:prstGeom prst="rect">
            <a:avLst/>
          </a:prstGeom>
        </p:spPr>
      </p:pic>
      <p:pic>
        <p:nvPicPr>
          <p:cNvPr id="37" name="Picture 36"/>
          <p:cNvPicPr>
            <a:picLocks noChangeAspect="1"/>
          </p:cNvPicPr>
          <p:nvPr/>
        </p:nvPicPr>
        <p:blipFill rotWithShape="1">
          <a:blip r:embed="rId4">
            <a:extLst>
              <a:ext uri="{BEBA8EAE-BF5A-486C-A8C5-ECC9F3942E4B}">
                <a14:imgProps xmlns:a14="http://schemas.microsoft.com/office/drawing/2010/main">
                  <a14:imgLayer r:embed="rId5">
                    <a14:imgEffect>
                      <a14:backgroundRemoval t="43750" b="55990" l="34700" r="64275">
                        <a14:foregroundMark x1="35944" y1="53125" x2="35944" y2="53125"/>
                        <a14:foregroundMark x1="35944" y1="53125" x2="41728" y2="55208"/>
                        <a14:foregroundMark x1="38141" y1="49740" x2="35505" y2="52865"/>
                        <a14:foregroundMark x1="34919" y1="52865" x2="35798" y2="54948"/>
                        <a14:foregroundMark x1="37116" y1="54948" x2="41435" y2="55990"/>
                        <a14:foregroundMark x1="41435" y1="55990" x2="51611" y2="53646"/>
                        <a14:foregroundMark x1="51903" y1="55990" x2="57467" y2="54557"/>
                        <a14:foregroundMark x1="57467" y1="54557" x2="57540" y2="54427"/>
                        <a14:foregroundMark x1="59444" y1="53646" x2="63177" y2="50521"/>
                        <a14:foregroundMark x1="63763" y1="51823" x2="62738" y2="50781"/>
                        <a14:foregroundMark x1="63470" y1="50260" x2="64348" y2="50000"/>
                        <a14:foregroundMark x1="51757" y1="43750" x2="47365" y2="44401"/>
                        <a14:foregroundMark x1="50220" y1="48698" x2="50586" y2="45313"/>
                        <a14:foregroundMark x1="50586" y1="46484" x2="51098" y2="48047"/>
                        <a14:foregroundMark x1="50586" y1="48047" x2="50439" y2="50391"/>
                        <a14:foregroundMark x1="49927" y1="48958" x2="49707" y2="45313"/>
                      </a14:backgroundRemoval>
                    </a14:imgEffect>
                  </a14:imgLayer>
                </a14:imgProps>
              </a:ext>
            </a:extLst>
          </a:blip>
          <a:srcRect l="19469" t="43583" r="31381" b="36448"/>
          <a:stretch/>
        </p:blipFill>
        <p:spPr>
          <a:xfrm>
            <a:off x="7766946" y="2700085"/>
            <a:ext cx="4632801" cy="1058237"/>
          </a:xfrm>
          <a:prstGeom prst="rect">
            <a:avLst/>
          </a:prstGeom>
        </p:spPr>
      </p:pic>
      <p:pic>
        <p:nvPicPr>
          <p:cNvPr id="8" name="Picture 7"/>
          <p:cNvPicPr>
            <a:picLocks noChangeAspect="1"/>
          </p:cNvPicPr>
          <p:nvPr/>
        </p:nvPicPr>
        <p:blipFill rotWithShape="1">
          <a:blip r:embed="rId10">
            <a:clrChange>
              <a:clrFrom>
                <a:srgbClr val="FFFFFF"/>
              </a:clrFrom>
              <a:clrTo>
                <a:srgbClr val="FFFFFF">
                  <a:alpha val="0"/>
                </a:srgbClr>
              </a:clrTo>
            </a:clrChange>
            <a:extLst>
              <a:ext uri="{BEBA8EAE-BF5A-486C-A8C5-ECC9F3942E4B}">
                <a14:imgProps xmlns:a14="http://schemas.microsoft.com/office/drawing/2010/main">
                  <a14:imgLayer r:embed="rId11">
                    <a14:imgEffect>
                      <a14:backgroundRemoval t="38802" b="62630" l="45681" r="55271">
                        <a14:foregroundMark x1="49122" y1="39323" x2="49122" y2="39323"/>
                        <a14:foregroundMark x1="49122" y1="39323" x2="49122" y2="39323"/>
                        <a14:foregroundMark x1="49707" y1="61719" x2="49707" y2="61719"/>
                        <a14:foregroundMark x1="49707" y1="61719" x2="49707" y2="61719"/>
                        <a14:foregroundMark x1="49195" y1="62760" x2="49195" y2="62760"/>
                        <a14:foregroundMark x1="49195" y1="62760" x2="49195" y2="62760"/>
                        <a14:foregroundMark x1="51025" y1="62760" x2="51025" y2="62760"/>
                        <a14:foregroundMark x1="51025" y1="62760" x2="51025" y2="62760"/>
                        <a14:foregroundMark x1="49634" y1="38802" x2="49634" y2="38802"/>
                        <a14:foregroundMark x1="49634" y1="38802" x2="49634" y2="38802"/>
                        <a14:foregroundMark x1="49634" y1="38802" x2="49488" y2="38802"/>
                        <a14:foregroundMark x1="48609" y1="40104" x2="48902" y2="39193"/>
                        <a14:foregroundMark x1="48902" y1="38932" x2="49122" y2="38932"/>
                        <a14:foregroundMark x1="50220" y1="38802" x2="51684" y2="41406"/>
                        <a14:foregroundMark x1="51098" y1="40104" x2="50439" y2="39453"/>
                        <a14:backgroundMark x1="51757" y1="41536" x2="51757" y2="41146"/>
                        <a14:backgroundMark x1="51757" y1="41146" x2="51757" y2="41797"/>
                        <a14:backgroundMark x1="51830" y1="41406" x2="51684" y2="41146"/>
                        <a14:backgroundMark x1="51684" y1="41146" x2="51464" y2="41146"/>
                      </a14:backgroundRemoval>
                    </a14:imgEffect>
                  </a14:imgLayer>
                </a14:imgProps>
              </a:ext>
            </a:extLst>
          </a:blip>
          <a:srcRect l="44452" t="36897" r="43225" b="35691"/>
          <a:stretch/>
        </p:blipFill>
        <p:spPr>
          <a:xfrm>
            <a:off x="6440902" y="946783"/>
            <a:ext cx="1603471" cy="2005263"/>
          </a:xfrm>
          <a:prstGeom prst="rect">
            <a:avLst/>
          </a:prstGeom>
        </p:spPr>
      </p:pic>
      <p:sp>
        <p:nvSpPr>
          <p:cNvPr id="15" name="Explosion 2 14"/>
          <p:cNvSpPr/>
          <p:nvPr/>
        </p:nvSpPr>
        <p:spPr>
          <a:xfrm>
            <a:off x="7461001" y="518709"/>
            <a:ext cx="2136560" cy="1833096"/>
          </a:xfrm>
          <a:prstGeom prst="irregularSeal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66"/>
                </a:solidFill>
              </a:rPr>
              <a:t>Just </a:t>
            </a:r>
            <a:r>
              <a:rPr lang="en-US" b="1" i="1" dirty="0">
                <a:solidFill>
                  <a:srgbClr val="FF0066"/>
                </a:solidFill>
              </a:rPr>
              <a:t>3 meters!</a:t>
            </a:r>
          </a:p>
        </p:txBody>
      </p:sp>
      <p:sp>
        <p:nvSpPr>
          <p:cNvPr id="9" name="Right Arrow 8"/>
          <p:cNvSpPr/>
          <p:nvPr/>
        </p:nvSpPr>
        <p:spPr>
          <a:xfrm>
            <a:off x="4700337" y="5748407"/>
            <a:ext cx="1352348"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 m</a:t>
            </a:r>
          </a:p>
        </p:txBody>
      </p:sp>
    </p:spTree>
    <p:extLst>
      <p:ext uri="{BB962C8B-B14F-4D97-AF65-F5344CB8AC3E}">
        <p14:creationId xmlns:p14="http://schemas.microsoft.com/office/powerpoint/2010/main" val="764937120"/>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wipe(left)">
                                      <p:cBhvr>
                                        <p:cTn id="14" dur="500"/>
                                        <p:tgtEl>
                                          <p:spTgt spid="31"/>
                                        </p:tgtEl>
                                      </p:cBhvr>
                                    </p:animEffect>
                                  </p:childTnLst>
                                </p:cTn>
                              </p:par>
                              <p:par>
                                <p:cTn id="15" presetID="22" presetClass="entr" presetSubtype="2"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right)">
                                      <p:cBhvr>
                                        <p:cTn id="17" dur="500"/>
                                        <p:tgtEl>
                                          <p:spTgt spid="32"/>
                                        </p:tgtEl>
                                      </p:cBhvr>
                                    </p:animEffect>
                                  </p:childTnLst>
                                </p:cTn>
                              </p:par>
                              <p:par>
                                <p:cTn id="18" presetID="22" presetClass="entr" presetSubtype="2"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right)">
                                      <p:cBhvr>
                                        <p:cTn id="20" dur="500"/>
                                        <p:tgtEl>
                                          <p:spTgt spid="30"/>
                                        </p:tgtEl>
                                      </p:cBhvr>
                                    </p:animEffect>
                                  </p:childTnLst>
                                </p:cTn>
                              </p:par>
                              <p:par>
                                <p:cTn id="21" presetID="10" presetClass="exit" presetSubtype="0" fill="hold" grpId="0" nodeType="withEffect">
                                  <p:stCondLst>
                                    <p:cond delay="0"/>
                                  </p:stCondLst>
                                  <p:childTnLst>
                                    <p:animEffect transition="out" filter="fade">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500"/>
                                        <p:tgtEl>
                                          <p:spTgt spid="10"/>
                                        </p:tgtEl>
                                      </p:cBhvr>
                                    </p:animEffect>
                                    <p:set>
                                      <p:cBhvr>
                                        <p:cTn id="26" dur="1" fill="hold">
                                          <p:stCondLst>
                                            <p:cond delay="499"/>
                                          </p:stCondLst>
                                        </p:cTn>
                                        <p:tgtEl>
                                          <p:spTgt spid="10"/>
                                        </p:tgtEl>
                                        <p:attrNameLst>
                                          <p:attrName>style.visibility</p:attrName>
                                        </p:attrNameLst>
                                      </p:cBhvr>
                                      <p:to>
                                        <p:strVal val="hidden"/>
                                      </p:to>
                                    </p:set>
                                  </p:childTnLst>
                                </p:cTn>
                              </p:par>
                              <p:par>
                                <p:cTn id="27" presetID="10" presetClass="exit" presetSubtype="0" fill="hold" nodeType="withEffect">
                                  <p:stCondLst>
                                    <p:cond delay="0"/>
                                  </p:stCondLst>
                                  <p:childTnLst>
                                    <p:animEffect transition="out" filter="fade">
                                      <p:cBhvr>
                                        <p:cTn id="28" dur="500"/>
                                        <p:tgtEl>
                                          <p:spTgt spid="11"/>
                                        </p:tgtEl>
                                      </p:cBhvr>
                                    </p:animEffect>
                                    <p:set>
                                      <p:cBhvr>
                                        <p:cTn id="29" dur="1" fill="hold">
                                          <p:stCondLst>
                                            <p:cond delay="499"/>
                                          </p:stCondLst>
                                        </p:cTn>
                                        <p:tgtEl>
                                          <p:spTgt spid="11"/>
                                        </p:tgtEl>
                                        <p:attrNameLst>
                                          <p:attrName>style.visibility</p:attrName>
                                        </p:attrNameLst>
                                      </p:cBhvr>
                                      <p:to>
                                        <p:strVal val="hidden"/>
                                      </p:to>
                                    </p:set>
                                  </p:childTnLst>
                                </p:cTn>
                              </p:par>
                              <p:par>
                                <p:cTn id="30" presetID="10" presetClass="exit" presetSubtype="0" fill="hold" grpId="0" nodeType="with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22" presetClass="entr" presetSubtype="4" fill="hold"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500"/>
                                        <p:tgtEl>
                                          <p:spTgt spid="21"/>
                                        </p:tgtEl>
                                      </p:cBhvr>
                                    </p:animEffect>
                                  </p:childTnLst>
                                </p:cTn>
                              </p:par>
                            </p:childTnLst>
                          </p:cTn>
                        </p:par>
                        <p:par>
                          <p:cTn id="36" fill="hold">
                            <p:stCondLst>
                              <p:cond delay="1000"/>
                            </p:stCondLst>
                            <p:childTnLst>
                              <p:par>
                                <p:cTn id="37" presetID="22" presetClass="entr" presetSubtype="4" fill="hold" nodeType="after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down)">
                                      <p:cBhvr>
                                        <p:cTn id="39" dur="500"/>
                                        <p:tgtEl>
                                          <p:spTgt spid="24"/>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wipe(down)">
                                      <p:cBhvr>
                                        <p:cTn id="42" dur="500"/>
                                        <p:tgtEl>
                                          <p:spTgt spid="2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31" grpId="0"/>
      <p:bldP spid="32" grpId="0"/>
      <p:bldP spid="25" grpId="0" animBg="1"/>
      <p:bldP spid="15" grpId="0" animBg="1"/>
      <p:bldP spid="9"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058336-1A2A-4FF3-814D-9952EF811937}"/>
              </a:ext>
            </a:extLst>
          </p:cNvPr>
          <p:cNvSpPr>
            <a:spLocks noGrp="1"/>
          </p:cNvSpPr>
          <p:nvPr>
            <p:ph type="sldNum" sz="quarter" idx="12"/>
          </p:nvPr>
        </p:nvSpPr>
        <p:spPr/>
        <p:txBody>
          <a:bodyPr/>
          <a:lstStyle/>
          <a:p>
            <a:fld id="{6FAF22BB-B8CB-43B2-9A75-2AB6527143BB}" type="slidenum">
              <a:rPr lang="en-US" smtClean="0"/>
              <a:pPr/>
              <a:t>74</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p:nvPr/>
        </p:nvGraphicFramePr>
        <p:xfrm>
          <a:off x="1524000" y="1146426"/>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a:extLst>
              <a:ext uri="{FF2B5EF4-FFF2-40B4-BE49-F238E27FC236}">
                <a16:creationId xmlns:a16="http://schemas.microsoft.com/office/drawing/2014/main" id="{D8902A0C-ACBE-459D-9E69-00DDEB6586AC}"/>
              </a:ext>
            </a:extLst>
          </p:cNvPr>
          <p:cNvSpPr txBox="1"/>
          <p:nvPr/>
        </p:nvSpPr>
        <p:spPr>
          <a:xfrm>
            <a:off x="3914408" y="2620107"/>
            <a:ext cx="1240155" cy="446650"/>
          </a:xfrm>
          <a:prstGeom prst="rect">
            <a:avLst/>
          </a:prstGeom>
          <a:solidFill>
            <a:schemeClr val="lt1"/>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SD = 2</a:t>
            </a:r>
          </a:p>
        </p:txBody>
      </p:sp>
      <p:sp>
        <p:nvSpPr>
          <p:cNvPr id="6" name="Speech Bubble: Rectangle 5">
            <a:extLst>
              <a:ext uri="{FF2B5EF4-FFF2-40B4-BE49-F238E27FC236}">
                <a16:creationId xmlns:a16="http://schemas.microsoft.com/office/drawing/2014/main" id="{A8516751-8677-4BBA-BCEE-43241C390083}"/>
              </a:ext>
            </a:extLst>
          </p:cNvPr>
          <p:cNvSpPr/>
          <p:nvPr/>
        </p:nvSpPr>
        <p:spPr>
          <a:xfrm>
            <a:off x="1523998"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0.003%</a:t>
            </a:r>
            <a:endParaRPr lang="fa-IR" sz="2000" b="1" dirty="0">
              <a:solidFill>
                <a:srgbClr val="FF0000"/>
              </a:solidFill>
            </a:endParaRPr>
          </a:p>
        </p:txBody>
      </p:sp>
      <p:sp>
        <p:nvSpPr>
          <p:cNvPr id="7" name="Speech Bubble: Rectangle 6">
            <a:extLst>
              <a:ext uri="{FF2B5EF4-FFF2-40B4-BE49-F238E27FC236}">
                <a16:creationId xmlns:a16="http://schemas.microsoft.com/office/drawing/2014/main" id="{ED2C5F6A-096B-4D60-A262-861E3BC2D06F}"/>
              </a:ext>
            </a:extLst>
          </p:cNvPr>
          <p:cNvSpPr/>
          <p:nvPr/>
        </p:nvSpPr>
        <p:spPr>
          <a:xfrm flipH="1">
            <a:off x="9238956"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2.3%</a:t>
            </a:r>
            <a:endParaRPr lang="fa-IR" sz="2000" b="1" dirty="0">
              <a:solidFill>
                <a:srgbClr val="FF0000"/>
              </a:solidFill>
            </a:endParaRPr>
          </a:p>
        </p:txBody>
      </p:sp>
      <p:sp>
        <p:nvSpPr>
          <p:cNvPr id="9" name="Text Box 2">
            <a:extLst>
              <a:ext uri="{FF2B5EF4-FFF2-40B4-BE49-F238E27FC236}">
                <a16:creationId xmlns:a16="http://schemas.microsoft.com/office/drawing/2014/main" id="{0D982E4B-2AE8-4717-A873-9178B145981E}"/>
              </a:ext>
            </a:extLst>
          </p:cNvPr>
          <p:cNvSpPr txBox="1"/>
          <p:nvPr/>
        </p:nvSpPr>
        <p:spPr>
          <a:xfrm>
            <a:off x="6166340" y="3589020"/>
            <a:ext cx="822960" cy="631288"/>
          </a:xfrm>
          <a:prstGeom prst="rect">
            <a:avLst/>
          </a:prstGeom>
          <a:solidFill>
            <a:srgbClr val="FF0000"/>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b="1" i="1" dirty="0">
                <a:solidFill>
                  <a:schemeClr val="bg1"/>
                </a:solidFill>
                <a:effectLst/>
                <a:latin typeface="Calibri" panose="020F0502020204030204" pitchFamily="34" charset="0"/>
                <a:ea typeface="Calibri" panose="020F0502020204030204" pitchFamily="34" charset="0"/>
                <a:cs typeface="Arial" panose="020B0604020202020204" pitchFamily="34" charset="0"/>
              </a:rPr>
              <a:t>BIAS = 2</a:t>
            </a:r>
          </a:p>
        </p:txBody>
      </p:sp>
      <p:sp>
        <p:nvSpPr>
          <p:cNvPr id="8" name="Text Box 2">
            <a:extLst>
              <a:ext uri="{FF2B5EF4-FFF2-40B4-BE49-F238E27FC236}">
                <a16:creationId xmlns:a16="http://schemas.microsoft.com/office/drawing/2014/main" id="{2EA96719-48F5-41F7-BA1C-F0A6A55E2211}"/>
              </a:ext>
            </a:extLst>
          </p:cNvPr>
          <p:cNvSpPr txBox="1"/>
          <p:nvPr/>
        </p:nvSpPr>
        <p:spPr>
          <a:xfrm>
            <a:off x="3914408" y="5702554"/>
            <a:ext cx="4739567" cy="4466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defRPr sz="200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solidFill>
                  <a:schemeClr val="tx1"/>
                </a:solidFill>
              </a:rPr>
              <a:t>Defect Rate (DR) = 2.303%</a:t>
            </a:r>
          </a:p>
        </p:txBody>
      </p:sp>
      <p:sp>
        <p:nvSpPr>
          <p:cNvPr id="12" name="Text Box 2">
            <a:extLst>
              <a:ext uri="{FF2B5EF4-FFF2-40B4-BE49-F238E27FC236}">
                <a16:creationId xmlns:a16="http://schemas.microsoft.com/office/drawing/2014/main" id="{C5E86AC6-D57B-45A3-BD04-3EACAFB63CFA}"/>
              </a:ext>
            </a:extLst>
          </p:cNvPr>
          <p:cNvSpPr txBox="1"/>
          <p:nvPr/>
        </p:nvSpPr>
        <p:spPr>
          <a:xfrm>
            <a:off x="4852181" y="5160856"/>
            <a:ext cx="2487637" cy="44665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defRPr sz="2800" b="1">
                <a:solidFill>
                  <a:schemeClr val="tx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i="1" dirty="0">
                <a:solidFill>
                  <a:srgbClr val="FF0000"/>
                </a:solidFill>
              </a:rPr>
              <a:t>DR = ~ 2.3%</a:t>
            </a:r>
          </a:p>
        </p:txBody>
      </p:sp>
    </p:spTree>
    <p:extLst>
      <p:ext uri="{BB962C8B-B14F-4D97-AF65-F5344CB8AC3E}">
        <p14:creationId xmlns:p14="http://schemas.microsoft.com/office/powerpoint/2010/main" val="744394634"/>
      </p:ext>
    </p:extLst>
  </p:cSld>
  <p:clrMapOvr>
    <a:masterClrMapping/>
  </p:clrMapOvr>
  <p:transition spd="slow">
    <p:wipe dir="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EAB0BC4-2DAE-46C4-BFD1-3376F7A14A58}"/>
              </a:ext>
            </a:extLst>
          </p:cNvPr>
          <p:cNvSpPr>
            <a:spLocks noGrp="1"/>
          </p:cNvSpPr>
          <p:nvPr>
            <p:ph type="sldNum" sz="quarter" idx="12"/>
          </p:nvPr>
        </p:nvSpPr>
        <p:spPr/>
        <p:txBody>
          <a:bodyPr/>
          <a:lstStyle/>
          <a:p>
            <a:fld id="{6FAF22BB-B8CB-43B2-9A75-2AB6527143BB}" type="slidenum">
              <a:rPr lang="en-US" smtClean="0"/>
              <a:pPr/>
              <a:t>75</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p:nvPr/>
        </p:nvGraphicFramePr>
        <p:xfrm>
          <a:off x="1524000" y="1420837"/>
          <a:ext cx="9144000" cy="4120314"/>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a:extLst>
              <a:ext uri="{FF2B5EF4-FFF2-40B4-BE49-F238E27FC236}">
                <a16:creationId xmlns:a16="http://schemas.microsoft.com/office/drawing/2014/main" id="{83545210-BC32-4656-BB78-07DAD2BE504C}"/>
              </a:ext>
            </a:extLst>
          </p:cNvPr>
          <p:cNvSpPr txBox="1"/>
          <p:nvPr/>
        </p:nvSpPr>
        <p:spPr>
          <a:xfrm>
            <a:off x="3914408" y="2620107"/>
            <a:ext cx="1240155" cy="446650"/>
          </a:xfrm>
          <a:prstGeom prst="rect">
            <a:avLst/>
          </a:prstGeom>
          <a:solidFill>
            <a:schemeClr val="bg1">
              <a:lumMod val="85000"/>
            </a:schemeClr>
          </a:solidFill>
          <a:ln w="6350">
            <a:solidFill>
              <a:prstClr val="black"/>
            </a:solidFill>
          </a:ln>
          <a:scene3d>
            <a:camera prst="orthographicFront"/>
            <a:lightRig rig="threePt" dir="t"/>
          </a:scene3d>
          <a:sp3d>
            <a:bevelT/>
          </a:sp3d>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SD = 3</a:t>
            </a:r>
          </a:p>
        </p:txBody>
      </p:sp>
      <p:sp>
        <p:nvSpPr>
          <p:cNvPr id="7" name="Speech Bubble: Rectangle 6">
            <a:extLst>
              <a:ext uri="{FF2B5EF4-FFF2-40B4-BE49-F238E27FC236}">
                <a16:creationId xmlns:a16="http://schemas.microsoft.com/office/drawing/2014/main" id="{829DAB65-CC7D-47A0-83AC-6D88651839B6}"/>
              </a:ext>
            </a:extLst>
          </p:cNvPr>
          <p:cNvSpPr/>
          <p:nvPr/>
        </p:nvSpPr>
        <p:spPr>
          <a:xfrm flipH="1">
            <a:off x="9717258" y="3165231"/>
            <a:ext cx="1486487" cy="548640"/>
          </a:xfrm>
          <a:prstGeom prst="wedgeRectCallout">
            <a:avLst>
              <a:gd name="adj1" fmla="val 71514"/>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12.6%</a:t>
            </a:r>
            <a:endParaRPr lang="fa-IR" sz="2000" b="1" dirty="0">
              <a:solidFill>
                <a:srgbClr val="FF0000"/>
              </a:solidFill>
            </a:endParaRPr>
          </a:p>
        </p:txBody>
      </p:sp>
      <p:pic>
        <p:nvPicPr>
          <p:cNvPr id="10" name="Picture 9">
            <a:extLst>
              <a:ext uri="{FF2B5EF4-FFF2-40B4-BE49-F238E27FC236}">
                <a16:creationId xmlns:a16="http://schemas.microsoft.com/office/drawing/2014/main" id="{A1183E51-6CBE-4CCB-85D7-25FB17F4110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97624" y="1433148"/>
            <a:ext cx="2143125" cy="2143125"/>
          </a:xfrm>
          <a:prstGeom prst="rect">
            <a:avLst/>
          </a:prstGeom>
        </p:spPr>
      </p:pic>
      <p:sp>
        <p:nvSpPr>
          <p:cNvPr id="4" name="TextBox 3">
            <a:extLst>
              <a:ext uri="{FF2B5EF4-FFF2-40B4-BE49-F238E27FC236}">
                <a16:creationId xmlns:a16="http://schemas.microsoft.com/office/drawing/2014/main" id="{10DCD8FE-6CA1-4D40-91B7-D49674AC910F}"/>
              </a:ext>
            </a:extLst>
          </p:cNvPr>
          <p:cNvSpPr txBox="1"/>
          <p:nvPr/>
        </p:nvSpPr>
        <p:spPr>
          <a:xfrm flipH="1">
            <a:off x="6822209" y="22265"/>
            <a:ext cx="3576782" cy="1546086"/>
          </a:xfrm>
          <a:prstGeom prst="cloudCallout">
            <a:avLst>
              <a:gd name="adj1" fmla="val -31059"/>
              <a:gd name="adj2" fmla="val 66530"/>
            </a:avLst>
          </a:prstGeom>
          <a:solidFill>
            <a:schemeClr val="accent4">
              <a:lumMod val="20000"/>
              <a:lumOff val="80000"/>
            </a:schemeClr>
          </a:solidFill>
          <a:ln>
            <a:solidFill>
              <a:schemeClr val="tx1"/>
            </a:solidFill>
          </a:ln>
        </p:spPr>
        <p:txBody>
          <a:bodyPr wrap="square" rtlCol="1">
            <a:spAutoFit/>
          </a:bodyPr>
          <a:lstStyle/>
          <a:p>
            <a:pPr algn="r" rtl="1"/>
            <a:r>
              <a:rPr lang="fa-IR" sz="2000" b="1" dirty="0">
                <a:solidFill>
                  <a:sysClr val="windowText" lastClr="000000"/>
                </a:solidFill>
              </a:rPr>
              <a:t>فاصله بین میانگین و مرز (نزدیک) شاخص خوبی برای میزان خطا!</a:t>
            </a:r>
          </a:p>
        </p:txBody>
      </p:sp>
      <p:sp>
        <p:nvSpPr>
          <p:cNvPr id="6" name="Speech Bubble: Rectangle 5">
            <a:extLst>
              <a:ext uri="{FF2B5EF4-FFF2-40B4-BE49-F238E27FC236}">
                <a16:creationId xmlns:a16="http://schemas.microsoft.com/office/drawing/2014/main" id="{8E5A8712-7BE3-436E-A6AB-3471F41980FF}"/>
              </a:ext>
            </a:extLst>
          </p:cNvPr>
          <p:cNvSpPr/>
          <p:nvPr/>
        </p:nvSpPr>
        <p:spPr>
          <a:xfrm>
            <a:off x="1523998" y="3643532"/>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1.1%</a:t>
            </a:r>
            <a:endParaRPr lang="fa-IR" sz="2000" b="1" dirty="0">
              <a:solidFill>
                <a:srgbClr val="FF0000"/>
              </a:solidFill>
            </a:endParaRPr>
          </a:p>
        </p:txBody>
      </p:sp>
      <p:cxnSp>
        <p:nvCxnSpPr>
          <p:cNvPr id="12" name="Straight Arrow Connector 11">
            <a:extLst>
              <a:ext uri="{FF2B5EF4-FFF2-40B4-BE49-F238E27FC236}">
                <a16:creationId xmlns:a16="http://schemas.microsoft.com/office/drawing/2014/main" id="{891F29D7-377F-4DEA-A0F9-7489E615F965}"/>
              </a:ext>
            </a:extLst>
          </p:cNvPr>
          <p:cNvCxnSpPr>
            <a:cxnSpLocks/>
          </p:cNvCxnSpPr>
          <p:nvPr/>
        </p:nvCxnSpPr>
        <p:spPr>
          <a:xfrm>
            <a:off x="7047914" y="3429000"/>
            <a:ext cx="1675172"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199E43A-BC69-40BD-8EF3-5595A82DE3EE}"/>
              </a:ext>
            </a:extLst>
          </p:cNvPr>
          <p:cNvSpPr txBox="1"/>
          <p:nvPr/>
        </p:nvSpPr>
        <p:spPr>
          <a:xfrm>
            <a:off x="7263838" y="3549068"/>
            <a:ext cx="1240155" cy="461665"/>
          </a:xfrm>
          <a:prstGeom prst="rect">
            <a:avLst/>
          </a:prstGeom>
          <a:noFill/>
        </p:spPr>
        <p:txBody>
          <a:bodyPr wrap="square" rtlCol="1">
            <a:spAutoFit/>
          </a:bodyPr>
          <a:lstStyle/>
          <a:p>
            <a:pPr algn="ctr" rtl="1"/>
            <a:r>
              <a:rPr lang="fa-IR" sz="2400" b="1" dirty="0"/>
              <a:t>چند </a:t>
            </a:r>
            <a:r>
              <a:rPr lang="en-US" sz="2400" b="1" dirty="0"/>
              <a:t>SD</a:t>
            </a:r>
            <a:r>
              <a:rPr lang="fa-IR" sz="2400" b="1" dirty="0"/>
              <a:t>؟</a:t>
            </a:r>
            <a:endParaRPr lang="en-US" sz="2400" b="1" dirty="0"/>
          </a:p>
        </p:txBody>
      </p:sp>
      <p:sp>
        <p:nvSpPr>
          <p:cNvPr id="14" name="TextBox 13">
            <a:extLst>
              <a:ext uri="{FF2B5EF4-FFF2-40B4-BE49-F238E27FC236}">
                <a16:creationId xmlns:a16="http://schemas.microsoft.com/office/drawing/2014/main" id="{9536CD64-7556-4AD3-A69F-A34A869946FE}"/>
              </a:ext>
            </a:extLst>
          </p:cNvPr>
          <p:cNvSpPr txBox="1"/>
          <p:nvPr/>
        </p:nvSpPr>
        <p:spPr>
          <a:xfrm>
            <a:off x="7151919" y="2784191"/>
            <a:ext cx="1240155" cy="584775"/>
          </a:xfrm>
          <a:prstGeom prst="rect">
            <a:avLst/>
          </a:prstGeom>
          <a:noFill/>
        </p:spPr>
        <p:txBody>
          <a:bodyPr wrap="square" rtlCol="1">
            <a:spAutoFit/>
          </a:bodyPr>
          <a:lstStyle/>
          <a:p>
            <a:pPr algn="ctr" rtl="1"/>
            <a:r>
              <a:rPr lang="fa-IR" sz="3200" b="1" dirty="0">
                <a:solidFill>
                  <a:srgbClr val="FF0000"/>
                </a:solidFill>
              </a:rPr>
              <a:t>چند </a:t>
            </a:r>
            <a:r>
              <a:rPr lang="el-GR" sz="3200" b="1" dirty="0">
                <a:solidFill>
                  <a:srgbClr val="FF0000"/>
                </a:solidFill>
              </a:rPr>
              <a:t>σ</a:t>
            </a:r>
            <a:r>
              <a:rPr lang="fa-IR" sz="3200" b="1" dirty="0">
                <a:solidFill>
                  <a:srgbClr val="FF0000"/>
                </a:solidFill>
              </a:rPr>
              <a:t>؟</a:t>
            </a:r>
            <a:endParaRPr lang="en-US" sz="3200" b="1" dirty="0">
              <a:solidFill>
                <a:srgbClr val="FF0000"/>
              </a:solidFill>
            </a:endParaRPr>
          </a:p>
        </p:txBody>
      </p:sp>
      <p:sp>
        <p:nvSpPr>
          <p:cNvPr id="15" name="Text Box 2">
            <a:extLst>
              <a:ext uri="{FF2B5EF4-FFF2-40B4-BE49-F238E27FC236}">
                <a16:creationId xmlns:a16="http://schemas.microsoft.com/office/drawing/2014/main" id="{33CCA3A6-FD66-403A-8406-3C9C96B99689}"/>
              </a:ext>
            </a:extLst>
          </p:cNvPr>
          <p:cNvSpPr txBox="1"/>
          <p:nvPr/>
        </p:nvSpPr>
        <p:spPr>
          <a:xfrm>
            <a:off x="6166340" y="3589020"/>
            <a:ext cx="822960" cy="631288"/>
          </a:xfrm>
          <a:prstGeom prst="rect">
            <a:avLst/>
          </a:prstGeom>
          <a:solidFill>
            <a:srgbClr val="FF0000"/>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1600" b="1" i="1" dirty="0">
                <a:solidFill>
                  <a:schemeClr val="bg1"/>
                </a:solidFill>
                <a:effectLst/>
                <a:latin typeface="Calibri" panose="020F0502020204030204" pitchFamily="34" charset="0"/>
                <a:ea typeface="Calibri" panose="020F0502020204030204" pitchFamily="34" charset="0"/>
                <a:cs typeface="Arial" panose="020B0604020202020204" pitchFamily="34" charset="0"/>
              </a:rPr>
              <a:t>BIAS = 2</a:t>
            </a:r>
          </a:p>
        </p:txBody>
      </p:sp>
      <p:sp>
        <p:nvSpPr>
          <p:cNvPr id="16" name="Text Box 2">
            <a:extLst>
              <a:ext uri="{FF2B5EF4-FFF2-40B4-BE49-F238E27FC236}">
                <a16:creationId xmlns:a16="http://schemas.microsoft.com/office/drawing/2014/main" id="{68AA5F08-5550-4628-84A2-C9DF2CEE52EC}"/>
              </a:ext>
            </a:extLst>
          </p:cNvPr>
          <p:cNvSpPr txBox="1"/>
          <p:nvPr/>
        </p:nvSpPr>
        <p:spPr>
          <a:xfrm>
            <a:off x="3871033" y="5491674"/>
            <a:ext cx="4739567" cy="446650"/>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defPPr>
              <a:defRPr lang="en-US"/>
            </a:defPPr>
            <a:lvl1pPr algn="ctr">
              <a:defRPr sz="2000" b="1">
                <a:solidFill>
                  <a:srgbClr val="FF0000"/>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2800" dirty="0">
                <a:solidFill>
                  <a:schemeClr val="tx1"/>
                </a:solidFill>
              </a:rPr>
              <a:t>Defect Rate (DR) = 13.7%</a:t>
            </a:r>
          </a:p>
        </p:txBody>
      </p:sp>
    </p:spTree>
    <p:extLst>
      <p:ext uri="{BB962C8B-B14F-4D97-AF65-F5344CB8AC3E}">
        <p14:creationId xmlns:p14="http://schemas.microsoft.com/office/powerpoint/2010/main" val="1549418606"/>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1" nodeType="after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par>
                          <p:cTn id="8" fill="hold">
                            <p:stCondLst>
                              <p:cond delay="500"/>
                            </p:stCondLst>
                            <p:childTnLst>
                              <p:par>
                                <p:cTn id="9" presetID="32" presetClass="emph" presetSubtype="0" fill="hold" grpId="0" nodeType="after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par>
                          <p:cTn id="15" fill="hold">
                            <p:stCondLst>
                              <p:cond delay="1500"/>
                            </p:stCondLst>
                            <p:childTnLst>
                              <p:par>
                                <p:cTn id="16" presetID="26" presetClass="emph" presetSubtype="0" fill="hold" grpId="2" nodeType="afterEffect">
                                  <p:stCondLst>
                                    <p:cond delay="0"/>
                                  </p:stCondLst>
                                  <p:childTnLst>
                                    <p:animEffect transition="out" filter="fade">
                                      <p:cBhvr>
                                        <p:cTn id="17" dur="500" tmFilter="0, 0; .2, .5; .8, .5; 1, 0"/>
                                        <p:tgtEl>
                                          <p:spTgt spid="5"/>
                                        </p:tgtEl>
                                      </p:cBhvr>
                                    </p:animEffect>
                                    <p:animScale>
                                      <p:cBhvr>
                                        <p:cTn id="18" dur="250" autoRev="1" fill="hold"/>
                                        <p:tgtEl>
                                          <p:spTgt spid="5"/>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500"/>
                            </p:stCondLst>
                            <p:childTnLst>
                              <p:par>
                                <p:cTn id="25" presetID="22" presetClass="entr" presetSubtype="4" fill="hold" grpId="0"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wipe(left)">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4" grpId="0" animBg="1"/>
      <p:bldP spid="13" grpId="0"/>
      <p:bldP spid="14"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DA91486-6CDE-4E5D-9BEF-C3427A6C84E6}"/>
              </a:ext>
            </a:extLst>
          </p:cNvPr>
          <p:cNvSpPr>
            <a:spLocks noGrp="1"/>
          </p:cNvSpPr>
          <p:nvPr>
            <p:ph type="sldNum" sz="quarter" idx="12"/>
          </p:nvPr>
        </p:nvSpPr>
        <p:spPr/>
        <p:txBody>
          <a:bodyPr/>
          <a:lstStyle/>
          <a:p>
            <a:fld id="{6FAF22BB-B8CB-43B2-9A75-2AB6527143BB}" type="slidenum">
              <a:rPr lang="en-US" smtClean="0"/>
              <a:pPr/>
              <a:t>76</a:t>
            </a:fld>
            <a:endParaRPr lang="en-US"/>
          </a:p>
        </p:txBody>
      </p:sp>
      <p:graphicFrame>
        <p:nvGraphicFramePr>
          <p:cNvPr id="5" name="Chart 4">
            <a:extLst>
              <a:ext uri="{FF2B5EF4-FFF2-40B4-BE49-F238E27FC236}">
                <a16:creationId xmlns:a16="http://schemas.microsoft.com/office/drawing/2014/main" id="{00000000-0008-0000-0000-000002000000}"/>
              </a:ext>
            </a:extLst>
          </p:cNvPr>
          <p:cNvGraphicFramePr/>
          <p:nvPr/>
        </p:nvGraphicFramePr>
        <p:xfrm>
          <a:off x="1523999" y="1142999"/>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a:extLst>
              <a:ext uri="{FF2B5EF4-FFF2-40B4-BE49-F238E27FC236}">
                <a16:creationId xmlns:a16="http://schemas.microsoft.com/office/drawing/2014/main" id="{FC8CF449-7D50-42E8-89AB-75574DFA9E9C}"/>
              </a:ext>
            </a:extLst>
          </p:cNvPr>
          <p:cNvSpPr txBox="1"/>
          <p:nvPr/>
        </p:nvSpPr>
        <p:spPr>
          <a:xfrm>
            <a:off x="3914408" y="2620107"/>
            <a:ext cx="1240155" cy="446650"/>
          </a:xfrm>
          <a:prstGeom prst="rect">
            <a:avLst/>
          </a:prstGeom>
          <a:solidFill>
            <a:schemeClr val="lt1"/>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SD = 1</a:t>
            </a:r>
          </a:p>
        </p:txBody>
      </p:sp>
      <p:sp>
        <p:nvSpPr>
          <p:cNvPr id="4" name="Speech Bubble: Rectangle 3">
            <a:extLst>
              <a:ext uri="{FF2B5EF4-FFF2-40B4-BE49-F238E27FC236}">
                <a16:creationId xmlns:a16="http://schemas.microsoft.com/office/drawing/2014/main" id="{58FFDFF8-3973-4B9A-954C-CD6D038083D5}"/>
              </a:ext>
            </a:extLst>
          </p:cNvPr>
          <p:cNvSpPr/>
          <p:nvPr/>
        </p:nvSpPr>
        <p:spPr>
          <a:xfrm>
            <a:off x="1523998"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0.0000001%</a:t>
            </a:r>
            <a:endParaRPr lang="fa-IR" sz="2000" b="1" dirty="0">
              <a:solidFill>
                <a:srgbClr val="FF0000"/>
              </a:solidFill>
            </a:endParaRPr>
          </a:p>
        </p:txBody>
      </p:sp>
      <p:sp>
        <p:nvSpPr>
          <p:cNvPr id="7" name="Speech Bubble: Rectangle 6">
            <a:extLst>
              <a:ext uri="{FF2B5EF4-FFF2-40B4-BE49-F238E27FC236}">
                <a16:creationId xmlns:a16="http://schemas.microsoft.com/office/drawing/2014/main" id="{FA9AA2E4-6C24-46D3-B0A9-374598744CB8}"/>
              </a:ext>
            </a:extLst>
          </p:cNvPr>
          <p:cNvSpPr/>
          <p:nvPr/>
        </p:nvSpPr>
        <p:spPr>
          <a:xfrm flipH="1">
            <a:off x="9238956"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0.0000001%</a:t>
            </a:r>
            <a:endParaRPr lang="fa-IR" sz="2000" b="1" dirty="0">
              <a:solidFill>
                <a:srgbClr val="FF0000"/>
              </a:solidFill>
            </a:endParaRPr>
          </a:p>
        </p:txBody>
      </p:sp>
      <p:cxnSp>
        <p:nvCxnSpPr>
          <p:cNvPr id="8" name="Straight Arrow Connector 7">
            <a:extLst>
              <a:ext uri="{FF2B5EF4-FFF2-40B4-BE49-F238E27FC236}">
                <a16:creationId xmlns:a16="http://schemas.microsoft.com/office/drawing/2014/main" id="{EB542BAE-D1D9-4DDD-BD16-B6B422980F4B}"/>
              </a:ext>
            </a:extLst>
          </p:cNvPr>
          <p:cNvCxnSpPr/>
          <p:nvPr/>
        </p:nvCxnSpPr>
        <p:spPr>
          <a:xfrm>
            <a:off x="6096000" y="3429000"/>
            <a:ext cx="2627086"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B6B12AE-7718-4DE3-9D6A-28BA29F72DBB}"/>
              </a:ext>
            </a:extLst>
          </p:cNvPr>
          <p:cNvSpPr txBox="1"/>
          <p:nvPr/>
        </p:nvSpPr>
        <p:spPr>
          <a:xfrm>
            <a:off x="6778990" y="3429000"/>
            <a:ext cx="1486487" cy="461665"/>
          </a:xfrm>
          <a:prstGeom prst="rect">
            <a:avLst/>
          </a:prstGeom>
          <a:noFill/>
        </p:spPr>
        <p:txBody>
          <a:bodyPr wrap="square" rtlCol="1">
            <a:spAutoFit/>
          </a:bodyPr>
          <a:lstStyle/>
          <a:p>
            <a:pPr algn="ctr"/>
            <a:r>
              <a:rPr lang="en-US" sz="2400" b="1" dirty="0"/>
              <a:t>6:1 = 6 SD</a:t>
            </a:r>
          </a:p>
        </p:txBody>
      </p:sp>
      <p:sp>
        <p:nvSpPr>
          <p:cNvPr id="10" name="TextBox 9">
            <a:extLst>
              <a:ext uri="{FF2B5EF4-FFF2-40B4-BE49-F238E27FC236}">
                <a16:creationId xmlns:a16="http://schemas.microsoft.com/office/drawing/2014/main" id="{84F1FB1F-277F-498C-9819-3FDF82401711}"/>
              </a:ext>
            </a:extLst>
          </p:cNvPr>
          <p:cNvSpPr txBox="1"/>
          <p:nvPr/>
        </p:nvSpPr>
        <p:spPr>
          <a:xfrm>
            <a:off x="6778990" y="2872514"/>
            <a:ext cx="1240155" cy="584775"/>
          </a:xfrm>
          <a:prstGeom prst="rect">
            <a:avLst/>
          </a:prstGeom>
          <a:noFill/>
        </p:spPr>
        <p:txBody>
          <a:bodyPr wrap="square" rtlCol="1">
            <a:spAutoFit/>
          </a:bodyPr>
          <a:lstStyle/>
          <a:p>
            <a:pPr algn="ctr"/>
            <a:r>
              <a:rPr lang="en-US" sz="3200" b="1" dirty="0">
                <a:solidFill>
                  <a:srgbClr val="FF0000"/>
                </a:solidFill>
              </a:rPr>
              <a:t>6 σ</a:t>
            </a:r>
            <a:endParaRPr lang="fa-IR" sz="3200" b="1" dirty="0">
              <a:solidFill>
                <a:srgbClr val="FF0000"/>
              </a:solidFill>
            </a:endParaRPr>
          </a:p>
        </p:txBody>
      </p:sp>
      <p:sp>
        <p:nvSpPr>
          <p:cNvPr id="11" name="TextBox 10">
            <a:extLst>
              <a:ext uri="{FF2B5EF4-FFF2-40B4-BE49-F238E27FC236}">
                <a16:creationId xmlns:a16="http://schemas.microsoft.com/office/drawing/2014/main" id="{73B295EB-7CC3-4FF8-9548-4ECEA2198E4A}"/>
              </a:ext>
            </a:extLst>
          </p:cNvPr>
          <p:cNvSpPr txBox="1"/>
          <p:nvPr/>
        </p:nvSpPr>
        <p:spPr>
          <a:xfrm>
            <a:off x="8470285" y="286266"/>
            <a:ext cx="3261076" cy="1077218"/>
          </a:xfrm>
          <a:prstGeom prst="rect">
            <a:avLst/>
          </a:prstGeom>
          <a:noFill/>
        </p:spPr>
        <p:txBody>
          <a:bodyPr wrap="square" rtlCol="1">
            <a:spAutoFit/>
          </a:bodyPr>
          <a:lstStyle/>
          <a:p>
            <a:pPr algn="ctr"/>
            <a:r>
              <a:rPr lang="en-US" sz="3200" b="1" dirty="0">
                <a:solidFill>
                  <a:srgbClr val="0070C0"/>
                </a:solidFill>
              </a:rPr>
              <a:t>Sigma Metric</a:t>
            </a:r>
          </a:p>
          <a:p>
            <a:pPr algn="ctr"/>
            <a:r>
              <a:rPr lang="fa-IR" sz="3200" b="1" dirty="0">
                <a:solidFill>
                  <a:srgbClr val="0070C0"/>
                </a:solidFill>
              </a:rPr>
              <a:t>عیار </a:t>
            </a:r>
            <a:r>
              <a:rPr lang="fa-IR" sz="3200" b="1" dirty="0" err="1">
                <a:solidFill>
                  <a:srgbClr val="0070C0"/>
                </a:solidFill>
              </a:rPr>
              <a:t>سیگما</a:t>
            </a:r>
            <a:endParaRPr lang="fa-IR" sz="3200" b="1" dirty="0">
              <a:solidFill>
                <a:srgbClr val="0070C0"/>
              </a:solidFill>
            </a:endParaRPr>
          </a:p>
        </p:txBody>
      </p:sp>
      <p:sp>
        <p:nvSpPr>
          <p:cNvPr id="13" name="TextBox 12">
            <a:extLst>
              <a:ext uri="{FF2B5EF4-FFF2-40B4-BE49-F238E27FC236}">
                <a16:creationId xmlns:a16="http://schemas.microsoft.com/office/drawing/2014/main" id="{1A117CF2-053A-44CD-B44A-0D6116AE4F10}"/>
              </a:ext>
            </a:extLst>
          </p:cNvPr>
          <p:cNvSpPr txBox="1"/>
          <p:nvPr/>
        </p:nvSpPr>
        <p:spPr>
          <a:xfrm>
            <a:off x="6574181" y="2060267"/>
            <a:ext cx="1896104" cy="646331"/>
          </a:xfrm>
          <a:prstGeom prst="rect">
            <a:avLst/>
          </a:prstGeom>
          <a:solidFill>
            <a:srgbClr val="FFFF00"/>
          </a:solidFill>
        </p:spPr>
        <p:txBody>
          <a:bodyPr wrap="square" rtlCol="1">
            <a:spAutoFit/>
          </a:bodyPr>
          <a:lstStyle/>
          <a:p>
            <a:pPr algn="ctr" rtl="1"/>
            <a:r>
              <a:rPr lang="fa-IR" sz="3600" b="1" dirty="0">
                <a:solidFill>
                  <a:srgbClr val="0070C0"/>
                </a:solidFill>
              </a:rPr>
              <a:t>چند </a:t>
            </a:r>
            <a:r>
              <a:rPr lang="en-US" sz="3600" b="1" dirty="0">
                <a:solidFill>
                  <a:srgbClr val="0070C0"/>
                </a:solidFill>
              </a:rPr>
              <a:t>σ</a:t>
            </a:r>
            <a:r>
              <a:rPr lang="fa-IR" sz="3600" b="1" dirty="0">
                <a:solidFill>
                  <a:srgbClr val="0070C0"/>
                </a:solidFill>
              </a:rPr>
              <a:t>؟</a:t>
            </a:r>
            <a:endParaRPr lang="en-US" sz="3600" b="1" dirty="0">
              <a:solidFill>
                <a:srgbClr val="0070C0"/>
              </a:solidFill>
            </a:endParaRPr>
          </a:p>
        </p:txBody>
      </p:sp>
    </p:spTree>
    <p:extLst>
      <p:ext uri="{BB962C8B-B14F-4D97-AF65-F5344CB8AC3E}">
        <p14:creationId xmlns:p14="http://schemas.microsoft.com/office/powerpoint/2010/main" val="244749191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1000" fill="hold"/>
                                        <p:tgtEl>
                                          <p:spTgt spid="11"/>
                                        </p:tgtEl>
                                        <p:attrNameLst>
                                          <p:attrName>ppt_w</p:attrName>
                                        </p:attrNameLst>
                                      </p:cBhvr>
                                      <p:tavLst>
                                        <p:tav tm="0">
                                          <p:val>
                                            <p:fltVal val="0"/>
                                          </p:val>
                                        </p:tav>
                                        <p:tav tm="100000">
                                          <p:val>
                                            <p:strVal val="#ppt_w"/>
                                          </p:val>
                                        </p:tav>
                                      </p:tavLst>
                                    </p:anim>
                                    <p:anim calcmode="lin" valueType="num">
                                      <p:cBhvr>
                                        <p:cTn id="23" dur="1000" fill="hold"/>
                                        <p:tgtEl>
                                          <p:spTgt spid="11"/>
                                        </p:tgtEl>
                                        <p:attrNameLst>
                                          <p:attrName>ppt_h</p:attrName>
                                        </p:attrNameLst>
                                      </p:cBhvr>
                                      <p:tavLst>
                                        <p:tav tm="0">
                                          <p:val>
                                            <p:fltVal val="0"/>
                                          </p:val>
                                        </p:tav>
                                        <p:tav tm="100000">
                                          <p:val>
                                            <p:strVal val="#ppt_h"/>
                                          </p:val>
                                        </p:tav>
                                      </p:tavLst>
                                    </p:anim>
                                    <p:anim calcmode="lin" valueType="num">
                                      <p:cBhvr>
                                        <p:cTn id="24" dur="1000" fill="hold"/>
                                        <p:tgtEl>
                                          <p:spTgt spid="11"/>
                                        </p:tgtEl>
                                        <p:attrNameLst>
                                          <p:attrName>style.rotation</p:attrName>
                                        </p:attrNameLst>
                                      </p:cBhvr>
                                      <p:tavLst>
                                        <p:tav tm="0">
                                          <p:val>
                                            <p:fltVal val="90"/>
                                          </p:val>
                                        </p:tav>
                                        <p:tav tm="100000">
                                          <p:val>
                                            <p:fltVal val="0"/>
                                          </p:val>
                                        </p:tav>
                                      </p:tavLst>
                                    </p:anim>
                                    <p:animEffect transition="in" filter="fade">
                                      <p:cBhvr>
                                        <p:cTn id="25" dur="1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3"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240A1-AD70-41FF-AFFF-DC95B14D8087}"/>
              </a:ext>
            </a:extLst>
          </p:cNvPr>
          <p:cNvSpPr>
            <a:spLocks noGrp="1"/>
          </p:cNvSpPr>
          <p:nvPr>
            <p:ph type="sldNum" sz="quarter" idx="12"/>
          </p:nvPr>
        </p:nvSpPr>
        <p:spPr/>
        <p:txBody>
          <a:bodyPr/>
          <a:lstStyle/>
          <a:p>
            <a:fld id="{6FAF22BB-B8CB-43B2-9A75-2AB6527143BB}" type="slidenum">
              <a:rPr lang="en-US" smtClean="0"/>
              <a:pPr/>
              <a:t>77</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p:nvPr/>
        </p:nvGraphicFramePr>
        <p:xfrm>
          <a:off x="1524000" y="1139574"/>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a:extLst>
              <a:ext uri="{FF2B5EF4-FFF2-40B4-BE49-F238E27FC236}">
                <a16:creationId xmlns:a16="http://schemas.microsoft.com/office/drawing/2014/main" id="{E29E84CC-61AF-4E95-99E3-A430E605D69B}"/>
              </a:ext>
            </a:extLst>
          </p:cNvPr>
          <p:cNvSpPr txBox="1"/>
          <p:nvPr/>
        </p:nvSpPr>
        <p:spPr>
          <a:xfrm>
            <a:off x="3914408" y="2620107"/>
            <a:ext cx="1240155" cy="446650"/>
          </a:xfrm>
          <a:prstGeom prst="rect">
            <a:avLst/>
          </a:prstGeom>
          <a:solidFill>
            <a:schemeClr val="lt1"/>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SD = 2</a:t>
            </a:r>
          </a:p>
        </p:txBody>
      </p:sp>
      <p:sp>
        <p:nvSpPr>
          <p:cNvPr id="6" name="Speech Bubble: Rectangle 5">
            <a:extLst>
              <a:ext uri="{FF2B5EF4-FFF2-40B4-BE49-F238E27FC236}">
                <a16:creationId xmlns:a16="http://schemas.microsoft.com/office/drawing/2014/main" id="{1B532B6B-3C20-428C-9400-661D49EC5430}"/>
              </a:ext>
            </a:extLst>
          </p:cNvPr>
          <p:cNvSpPr/>
          <p:nvPr/>
        </p:nvSpPr>
        <p:spPr>
          <a:xfrm>
            <a:off x="1523998"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0. 13%</a:t>
            </a:r>
            <a:endParaRPr lang="fa-IR" sz="2000" b="1" dirty="0">
              <a:solidFill>
                <a:srgbClr val="FF0000"/>
              </a:solidFill>
            </a:endParaRPr>
          </a:p>
        </p:txBody>
      </p:sp>
      <p:sp>
        <p:nvSpPr>
          <p:cNvPr id="7" name="Speech Bubble: Rectangle 6">
            <a:extLst>
              <a:ext uri="{FF2B5EF4-FFF2-40B4-BE49-F238E27FC236}">
                <a16:creationId xmlns:a16="http://schemas.microsoft.com/office/drawing/2014/main" id="{2EF70988-6581-4BD8-A6A3-92219B6476A2}"/>
              </a:ext>
            </a:extLst>
          </p:cNvPr>
          <p:cNvSpPr/>
          <p:nvPr/>
        </p:nvSpPr>
        <p:spPr>
          <a:xfrm flipH="1">
            <a:off x="9238956"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0.13%</a:t>
            </a:r>
            <a:endParaRPr lang="fa-IR" sz="2000" b="1" dirty="0">
              <a:solidFill>
                <a:srgbClr val="FF0000"/>
              </a:solidFill>
            </a:endParaRPr>
          </a:p>
        </p:txBody>
      </p:sp>
      <p:cxnSp>
        <p:nvCxnSpPr>
          <p:cNvPr id="8" name="Straight Arrow Connector 7">
            <a:extLst>
              <a:ext uri="{FF2B5EF4-FFF2-40B4-BE49-F238E27FC236}">
                <a16:creationId xmlns:a16="http://schemas.microsoft.com/office/drawing/2014/main" id="{8D2CDB28-2A2F-456C-AFF9-A1A1B04C2869}"/>
              </a:ext>
            </a:extLst>
          </p:cNvPr>
          <p:cNvCxnSpPr/>
          <p:nvPr/>
        </p:nvCxnSpPr>
        <p:spPr>
          <a:xfrm>
            <a:off x="6110068" y="3429000"/>
            <a:ext cx="2627086"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E4444D4-9E3A-4337-99BF-7E74BC96C8C9}"/>
              </a:ext>
            </a:extLst>
          </p:cNvPr>
          <p:cNvSpPr txBox="1"/>
          <p:nvPr/>
        </p:nvSpPr>
        <p:spPr>
          <a:xfrm>
            <a:off x="6778990" y="2872514"/>
            <a:ext cx="1240155" cy="584775"/>
          </a:xfrm>
          <a:prstGeom prst="rect">
            <a:avLst/>
          </a:prstGeom>
          <a:noFill/>
        </p:spPr>
        <p:txBody>
          <a:bodyPr wrap="square" rtlCol="1">
            <a:spAutoFit/>
          </a:bodyPr>
          <a:lstStyle/>
          <a:p>
            <a:pPr algn="ctr"/>
            <a:r>
              <a:rPr lang="en-US" sz="3200" b="1" dirty="0">
                <a:solidFill>
                  <a:srgbClr val="FF0000"/>
                </a:solidFill>
              </a:rPr>
              <a:t>3 σ</a:t>
            </a:r>
            <a:endParaRPr lang="fa-IR" sz="3200" b="1" dirty="0">
              <a:solidFill>
                <a:srgbClr val="FF0000"/>
              </a:solidFill>
            </a:endParaRPr>
          </a:p>
        </p:txBody>
      </p:sp>
      <p:sp>
        <p:nvSpPr>
          <p:cNvPr id="10" name="TextBox 9">
            <a:extLst>
              <a:ext uri="{FF2B5EF4-FFF2-40B4-BE49-F238E27FC236}">
                <a16:creationId xmlns:a16="http://schemas.microsoft.com/office/drawing/2014/main" id="{1084CDD7-8E46-44DF-AF08-FF4D0BE0B305}"/>
              </a:ext>
            </a:extLst>
          </p:cNvPr>
          <p:cNvSpPr txBox="1"/>
          <p:nvPr/>
        </p:nvSpPr>
        <p:spPr>
          <a:xfrm>
            <a:off x="4201569" y="554799"/>
            <a:ext cx="3465883" cy="584775"/>
          </a:xfrm>
          <a:prstGeom prst="rect">
            <a:avLst/>
          </a:prstGeom>
          <a:noFill/>
        </p:spPr>
        <p:txBody>
          <a:bodyPr wrap="square" rtlCol="1">
            <a:spAutoFit/>
          </a:bodyPr>
          <a:lstStyle/>
          <a:p>
            <a:pPr algn="ctr"/>
            <a:r>
              <a:rPr lang="en-US" sz="3200" b="1" dirty="0">
                <a:solidFill>
                  <a:srgbClr val="FF0000"/>
                </a:solidFill>
              </a:rPr>
              <a:t>SM = 3</a:t>
            </a:r>
            <a:endParaRPr lang="fa-IR" sz="3200" b="1" dirty="0">
              <a:solidFill>
                <a:srgbClr val="FF0000"/>
              </a:solidFill>
            </a:endParaRPr>
          </a:p>
        </p:txBody>
      </p:sp>
      <p:cxnSp>
        <p:nvCxnSpPr>
          <p:cNvPr id="11" name="Straight Arrow Connector 10">
            <a:extLst>
              <a:ext uri="{FF2B5EF4-FFF2-40B4-BE49-F238E27FC236}">
                <a16:creationId xmlns:a16="http://schemas.microsoft.com/office/drawing/2014/main" id="{3821618C-0C47-4F6A-AC67-574C7E4B7751}"/>
              </a:ext>
            </a:extLst>
          </p:cNvPr>
          <p:cNvCxnSpPr/>
          <p:nvPr/>
        </p:nvCxnSpPr>
        <p:spPr>
          <a:xfrm>
            <a:off x="6110068" y="3400864"/>
            <a:ext cx="2627086"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6605FB2-0335-4CD4-B315-8D0FF3EDBCE4}"/>
              </a:ext>
            </a:extLst>
          </p:cNvPr>
          <p:cNvSpPr txBox="1"/>
          <p:nvPr/>
        </p:nvSpPr>
        <p:spPr>
          <a:xfrm>
            <a:off x="6778990" y="3429000"/>
            <a:ext cx="1486487" cy="461665"/>
          </a:xfrm>
          <a:prstGeom prst="rect">
            <a:avLst/>
          </a:prstGeom>
          <a:noFill/>
        </p:spPr>
        <p:txBody>
          <a:bodyPr wrap="square" rtlCol="1">
            <a:spAutoFit/>
          </a:bodyPr>
          <a:lstStyle/>
          <a:p>
            <a:pPr algn="ctr"/>
            <a:r>
              <a:rPr lang="en-US" sz="2400" b="1" dirty="0"/>
              <a:t>6:2 = 3 SD</a:t>
            </a:r>
          </a:p>
        </p:txBody>
      </p:sp>
    </p:spTree>
    <p:extLst>
      <p:ext uri="{BB962C8B-B14F-4D97-AF65-F5344CB8AC3E}">
        <p14:creationId xmlns:p14="http://schemas.microsoft.com/office/powerpoint/2010/main" val="13606615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 calcmode="lin" valueType="num">
                                      <p:cBhvr>
                                        <p:cTn id="19" dur="1000" fill="hold"/>
                                        <p:tgtEl>
                                          <p:spTgt spid="10"/>
                                        </p:tgtEl>
                                        <p:attrNameLst>
                                          <p:attrName>style.rotation</p:attrName>
                                        </p:attrNameLst>
                                      </p:cBhvr>
                                      <p:tavLst>
                                        <p:tav tm="0">
                                          <p:val>
                                            <p:fltVal val="90"/>
                                          </p:val>
                                        </p:tav>
                                        <p:tav tm="100000">
                                          <p:val>
                                            <p:fltVal val="0"/>
                                          </p:val>
                                        </p:tav>
                                      </p:tavLst>
                                    </p:anim>
                                    <p:animEffect transition="in" filter="fade">
                                      <p:cBhvr>
                                        <p:cTn id="2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DAEC550-99A0-4044-809E-E02697D9A538}"/>
              </a:ext>
            </a:extLst>
          </p:cNvPr>
          <p:cNvSpPr>
            <a:spLocks noGrp="1"/>
          </p:cNvSpPr>
          <p:nvPr>
            <p:ph type="sldNum" sz="quarter" idx="12"/>
          </p:nvPr>
        </p:nvSpPr>
        <p:spPr/>
        <p:txBody>
          <a:bodyPr/>
          <a:lstStyle/>
          <a:p>
            <a:fld id="{6FAF22BB-B8CB-43B2-9A75-2AB6527143BB}" type="slidenum">
              <a:rPr lang="en-US" smtClean="0"/>
              <a:pPr/>
              <a:t>78</a:t>
            </a:fld>
            <a:endParaRPr lang="en-US"/>
          </a:p>
        </p:txBody>
      </p:sp>
      <p:graphicFrame>
        <p:nvGraphicFramePr>
          <p:cNvPr id="4" name="Chart 3">
            <a:extLst>
              <a:ext uri="{FF2B5EF4-FFF2-40B4-BE49-F238E27FC236}">
                <a16:creationId xmlns:a16="http://schemas.microsoft.com/office/drawing/2014/main" id="{00000000-0008-0000-0000-000002000000}"/>
              </a:ext>
            </a:extLst>
          </p:cNvPr>
          <p:cNvGraphicFramePr/>
          <p:nvPr/>
        </p:nvGraphicFramePr>
        <p:xfrm>
          <a:off x="1524000" y="1255544"/>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a:extLst>
              <a:ext uri="{FF2B5EF4-FFF2-40B4-BE49-F238E27FC236}">
                <a16:creationId xmlns:a16="http://schemas.microsoft.com/office/drawing/2014/main" id="{B740EB65-4CC3-4652-A7EB-A7A8B43D98BA}"/>
              </a:ext>
            </a:extLst>
          </p:cNvPr>
          <p:cNvSpPr txBox="1"/>
          <p:nvPr/>
        </p:nvSpPr>
        <p:spPr>
          <a:xfrm>
            <a:off x="3914408" y="2620107"/>
            <a:ext cx="1240155" cy="446650"/>
          </a:xfrm>
          <a:prstGeom prst="rect">
            <a:avLst/>
          </a:prstGeom>
          <a:solidFill>
            <a:schemeClr val="lt1"/>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SD = 2.5</a:t>
            </a:r>
          </a:p>
        </p:txBody>
      </p:sp>
      <p:sp>
        <p:nvSpPr>
          <p:cNvPr id="7" name="Speech Bubble: Rectangle 6">
            <a:extLst>
              <a:ext uri="{FF2B5EF4-FFF2-40B4-BE49-F238E27FC236}">
                <a16:creationId xmlns:a16="http://schemas.microsoft.com/office/drawing/2014/main" id="{0DC7C3D5-A88B-4756-86B2-71D89287A039}"/>
              </a:ext>
            </a:extLst>
          </p:cNvPr>
          <p:cNvSpPr/>
          <p:nvPr/>
        </p:nvSpPr>
        <p:spPr>
          <a:xfrm>
            <a:off x="1523998"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0.8%</a:t>
            </a:r>
            <a:endParaRPr lang="fa-IR" sz="2000" b="1" dirty="0">
              <a:solidFill>
                <a:srgbClr val="FF0000"/>
              </a:solidFill>
            </a:endParaRPr>
          </a:p>
        </p:txBody>
      </p:sp>
      <p:sp>
        <p:nvSpPr>
          <p:cNvPr id="8" name="Speech Bubble: Rectangle 7">
            <a:extLst>
              <a:ext uri="{FF2B5EF4-FFF2-40B4-BE49-F238E27FC236}">
                <a16:creationId xmlns:a16="http://schemas.microsoft.com/office/drawing/2014/main" id="{442AC7F0-1CA9-48CF-AD1E-73CB1F76A8B8}"/>
              </a:ext>
            </a:extLst>
          </p:cNvPr>
          <p:cNvSpPr/>
          <p:nvPr/>
        </p:nvSpPr>
        <p:spPr>
          <a:xfrm flipH="1">
            <a:off x="9238956"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0.8%</a:t>
            </a:r>
            <a:endParaRPr lang="fa-IR" sz="2000" b="1" dirty="0">
              <a:solidFill>
                <a:srgbClr val="FF0000"/>
              </a:solidFill>
            </a:endParaRPr>
          </a:p>
        </p:txBody>
      </p:sp>
      <p:cxnSp>
        <p:nvCxnSpPr>
          <p:cNvPr id="9" name="Straight Arrow Connector 8">
            <a:extLst>
              <a:ext uri="{FF2B5EF4-FFF2-40B4-BE49-F238E27FC236}">
                <a16:creationId xmlns:a16="http://schemas.microsoft.com/office/drawing/2014/main" id="{4CCB8516-00A0-4F1C-80F2-09F6EF11C751}"/>
              </a:ext>
            </a:extLst>
          </p:cNvPr>
          <p:cNvCxnSpPr/>
          <p:nvPr/>
        </p:nvCxnSpPr>
        <p:spPr>
          <a:xfrm>
            <a:off x="6110068" y="3400864"/>
            <a:ext cx="2627086"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40A4A50-F2A3-4C3A-8AA4-097F72E95E6A}"/>
              </a:ext>
            </a:extLst>
          </p:cNvPr>
          <p:cNvSpPr txBox="1"/>
          <p:nvPr/>
        </p:nvSpPr>
        <p:spPr>
          <a:xfrm>
            <a:off x="7291204" y="2788106"/>
            <a:ext cx="1240155" cy="584775"/>
          </a:xfrm>
          <a:prstGeom prst="rect">
            <a:avLst/>
          </a:prstGeom>
          <a:noFill/>
        </p:spPr>
        <p:txBody>
          <a:bodyPr wrap="square" rtlCol="1">
            <a:spAutoFit/>
          </a:bodyPr>
          <a:lstStyle/>
          <a:p>
            <a:pPr algn="ctr"/>
            <a:r>
              <a:rPr lang="en-US" sz="3200" b="1" dirty="0">
                <a:solidFill>
                  <a:srgbClr val="FF0000"/>
                </a:solidFill>
              </a:rPr>
              <a:t>2.4 σ</a:t>
            </a:r>
            <a:endParaRPr lang="fa-IR" sz="3200" b="1" dirty="0">
              <a:solidFill>
                <a:srgbClr val="FF0000"/>
              </a:solidFill>
            </a:endParaRPr>
          </a:p>
        </p:txBody>
      </p:sp>
      <p:sp>
        <p:nvSpPr>
          <p:cNvPr id="11" name="TextBox 10">
            <a:extLst>
              <a:ext uri="{FF2B5EF4-FFF2-40B4-BE49-F238E27FC236}">
                <a16:creationId xmlns:a16="http://schemas.microsoft.com/office/drawing/2014/main" id="{3BA4EE10-E7A0-437F-9ADF-9DD28B4555A0}"/>
              </a:ext>
            </a:extLst>
          </p:cNvPr>
          <p:cNvSpPr txBox="1"/>
          <p:nvPr/>
        </p:nvSpPr>
        <p:spPr>
          <a:xfrm>
            <a:off x="4201569" y="526663"/>
            <a:ext cx="3465883" cy="584775"/>
          </a:xfrm>
          <a:prstGeom prst="rect">
            <a:avLst/>
          </a:prstGeom>
          <a:noFill/>
        </p:spPr>
        <p:txBody>
          <a:bodyPr wrap="square" rtlCol="1">
            <a:spAutoFit/>
          </a:bodyPr>
          <a:lstStyle/>
          <a:p>
            <a:pPr algn="ctr"/>
            <a:r>
              <a:rPr lang="en-US" sz="3200" b="1" dirty="0">
                <a:solidFill>
                  <a:srgbClr val="FF0000"/>
                </a:solidFill>
              </a:rPr>
              <a:t>SM = 2.4</a:t>
            </a:r>
            <a:endParaRPr lang="fa-IR" sz="3200" b="1" dirty="0">
              <a:solidFill>
                <a:srgbClr val="FF0000"/>
              </a:solidFill>
            </a:endParaRPr>
          </a:p>
        </p:txBody>
      </p:sp>
      <p:sp>
        <p:nvSpPr>
          <p:cNvPr id="12" name="TextBox 11">
            <a:extLst>
              <a:ext uri="{FF2B5EF4-FFF2-40B4-BE49-F238E27FC236}">
                <a16:creationId xmlns:a16="http://schemas.microsoft.com/office/drawing/2014/main" id="{CA613DD0-8674-4D6E-B921-366BAA67738D}"/>
              </a:ext>
            </a:extLst>
          </p:cNvPr>
          <p:cNvSpPr txBox="1"/>
          <p:nvPr/>
        </p:nvSpPr>
        <p:spPr>
          <a:xfrm>
            <a:off x="6386732" y="3429000"/>
            <a:ext cx="2144627" cy="461665"/>
          </a:xfrm>
          <a:prstGeom prst="rect">
            <a:avLst/>
          </a:prstGeom>
          <a:noFill/>
        </p:spPr>
        <p:txBody>
          <a:bodyPr wrap="square" rtlCol="1">
            <a:spAutoFit/>
          </a:bodyPr>
          <a:lstStyle/>
          <a:p>
            <a:pPr algn="ctr"/>
            <a:r>
              <a:rPr lang="en-US" sz="2400" b="1" dirty="0"/>
              <a:t>6:2.5 = 2.4 SD</a:t>
            </a:r>
          </a:p>
        </p:txBody>
      </p:sp>
    </p:spTree>
    <p:extLst>
      <p:ext uri="{BB962C8B-B14F-4D97-AF65-F5344CB8AC3E}">
        <p14:creationId xmlns:p14="http://schemas.microsoft.com/office/powerpoint/2010/main" val="1471226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D668C3-1E18-44F2-A4E1-F770BA4E71FA}"/>
              </a:ext>
            </a:extLst>
          </p:cNvPr>
          <p:cNvSpPr>
            <a:spLocks noGrp="1"/>
          </p:cNvSpPr>
          <p:nvPr>
            <p:ph type="sldNum" sz="quarter" idx="12"/>
          </p:nvPr>
        </p:nvSpPr>
        <p:spPr/>
        <p:txBody>
          <a:bodyPr/>
          <a:lstStyle/>
          <a:p>
            <a:fld id="{6FAF22BB-B8CB-43B2-9A75-2AB6527143BB}" type="slidenum">
              <a:rPr lang="en-US" smtClean="0"/>
              <a:pPr/>
              <a:t>79</a:t>
            </a:fld>
            <a:endParaRPr lang="en-US"/>
          </a:p>
        </p:txBody>
      </p:sp>
      <p:graphicFrame>
        <p:nvGraphicFramePr>
          <p:cNvPr id="4" name="Chart 3">
            <a:extLst>
              <a:ext uri="{FF2B5EF4-FFF2-40B4-BE49-F238E27FC236}">
                <a16:creationId xmlns:a16="http://schemas.microsoft.com/office/drawing/2014/main" id="{00000000-0008-0000-0000-000002000000}"/>
              </a:ext>
            </a:extLst>
          </p:cNvPr>
          <p:cNvGraphicFramePr/>
          <p:nvPr/>
        </p:nvGraphicFramePr>
        <p:xfrm>
          <a:off x="1524000" y="960116"/>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 Box 2">
            <a:extLst>
              <a:ext uri="{FF2B5EF4-FFF2-40B4-BE49-F238E27FC236}">
                <a16:creationId xmlns:a16="http://schemas.microsoft.com/office/drawing/2014/main" id="{40537D13-4D0A-4281-9A86-48C085B590A6}"/>
              </a:ext>
            </a:extLst>
          </p:cNvPr>
          <p:cNvSpPr txBox="1"/>
          <p:nvPr/>
        </p:nvSpPr>
        <p:spPr>
          <a:xfrm>
            <a:off x="3914408" y="2620107"/>
            <a:ext cx="1240155" cy="446650"/>
          </a:xfrm>
          <a:prstGeom prst="rect">
            <a:avLst/>
          </a:prstGeom>
          <a:solidFill>
            <a:schemeClr val="lt1"/>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SD = 3.5</a:t>
            </a:r>
          </a:p>
        </p:txBody>
      </p:sp>
      <p:sp>
        <p:nvSpPr>
          <p:cNvPr id="7" name="Speech Bubble: Rectangle 6">
            <a:extLst>
              <a:ext uri="{FF2B5EF4-FFF2-40B4-BE49-F238E27FC236}">
                <a16:creationId xmlns:a16="http://schemas.microsoft.com/office/drawing/2014/main" id="{EDB7D07E-EDEA-445B-9DB0-F26A1A9B3398}"/>
              </a:ext>
            </a:extLst>
          </p:cNvPr>
          <p:cNvSpPr/>
          <p:nvPr/>
        </p:nvSpPr>
        <p:spPr>
          <a:xfrm>
            <a:off x="1523998" y="3671668"/>
            <a:ext cx="1486487" cy="548640"/>
          </a:xfrm>
          <a:prstGeom prst="wedgeRectCallout">
            <a:avLst>
              <a:gd name="adj1" fmla="val 54480"/>
              <a:gd name="adj2" fmla="val 116346"/>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4.3%</a:t>
            </a:r>
            <a:endParaRPr lang="fa-IR" sz="2000" b="1" dirty="0">
              <a:solidFill>
                <a:srgbClr val="FF0000"/>
              </a:solidFill>
            </a:endParaRPr>
          </a:p>
        </p:txBody>
      </p:sp>
      <p:sp>
        <p:nvSpPr>
          <p:cNvPr id="8" name="Speech Bubble: Rectangle 7">
            <a:extLst>
              <a:ext uri="{FF2B5EF4-FFF2-40B4-BE49-F238E27FC236}">
                <a16:creationId xmlns:a16="http://schemas.microsoft.com/office/drawing/2014/main" id="{F3804404-414B-4465-AB80-9C50EA42FF2F}"/>
              </a:ext>
            </a:extLst>
          </p:cNvPr>
          <p:cNvSpPr/>
          <p:nvPr/>
        </p:nvSpPr>
        <p:spPr>
          <a:xfrm flipH="1">
            <a:off x="9238956" y="3671668"/>
            <a:ext cx="1486487" cy="548640"/>
          </a:xfrm>
          <a:prstGeom prst="wedgeRectCallout">
            <a:avLst>
              <a:gd name="adj1" fmla="val 45962"/>
              <a:gd name="adj2" fmla="val 113782"/>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4.3%</a:t>
            </a:r>
            <a:endParaRPr lang="fa-IR" sz="2000" b="1" dirty="0">
              <a:solidFill>
                <a:srgbClr val="FF0000"/>
              </a:solidFill>
            </a:endParaRPr>
          </a:p>
        </p:txBody>
      </p:sp>
      <p:cxnSp>
        <p:nvCxnSpPr>
          <p:cNvPr id="9" name="Straight Arrow Connector 8">
            <a:extLst>
              <a:ext uri="{FF2B5EF4-FFF2-40B4-BE49-F238E27FC236}">
                <a16:creationId xmlns:a16="http://schemas.microsoft.com/office/drawing/2014/main" id="{DC4723D9-60C2-47BC-BB3C-EBEC73D12F32}"/>
              </a:ext>
            </a:extLst>
          </p:cNvPr>
          <p:cNvCxnSpPr/>
          <p:nvPr/>
        </p:nvCxnSpPr>
        <p:spPr>
          <a:xfrm>
            <a:off x="6110068" y="3400864"/>
            <a:ext cx="2627086"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A219C7D-575E-4A89-BD7C-EBD0979CE0D0}"/>
              </a:ext>
            </a:extLst>
          </p:cNvPr>
          <p:cNvSpPr txBox="1"/>
          <p:nvPr/>
        </p:nvSpPr>
        <p:spPr>
          <a:xfrm>
            <a:off x="7291204" y="2788106"/>
            <a:ext cx="1240155" cy="584775"/>
          </a:xfrm>
          <a:prstGeom prst="rect">
            <a:avLst/>
          </a:prstGeom>
          <a:noFill/>
        </p:spPr>
        <p:txBody>
          <a:bodyPr wrap="square" rtlCol="1">
            <a:spAutoFit/>
          </a:bodyPr>
          <a:lstStyle/>
          <a:p>
            <a:pPr algn="ctr"/>
            <a:r>
              <a:rPr lang="en-US" sz="3200" b="1" dirty="0">
                <a:solidFill>
                  <a:srgbClr val="FF0000"/>
                </a:solidFill>
              </a:rPr>
              <a:t>1.7 σ</a:t>
            </a:r>
            <a:endParaRPr lang="fa-IR" sz="3200" b="1" dirty="0">
              <a:solidFill>
                <a:srgbClr val="FF0000"/>
              </a:solidFill>
            </a:endParaRPr>
          </a:p>
        </p:txBody>
      </p:sp>
      <p:sp>
        <p:nvSpPr>
          <p:cNvPr id="11" name="TextBox 10">
            <a:extLst>
              <a:ext uri="{FF2B5EF4-FFF2-40B4-BE49-F238E27FC236}">
                <a16:creationId xmlns:a16="http://schemas.microsoft.com/office/drawing/2014/main" id="{8CEB7939-4A5E-4B53-91F5-47F6FBFC954C}"/>
              </a:ext>
            </a:extLst>
          </p:cNvPr>
          <p:cNvSpPr txBox="1"/>
          <p:nvPr/>
        </p:nvSpPr>
        <p:spPr>
          <a:xfrm>
            <a:off x="4201569" y="526663"/>
            <a:ext cx="3465883" cy="584775"/>
          </a:xfrm>
          <a:prstGeom prst="rect">
            <a:avLst/>
          </a:prstGeom>
          <a:noFill/>
        </p:spPr>
        <p:txBody>
          <a:bodyPr wrap="square" rtlCol="1">
            <a:spAutoFit/>
          </a:bodyPr>
          <a:lstStyle/>
          <a:p>
            <a:pPr algn="ctr"/>
            <a:r>
              <a:rPr lang="en-US" sz="3200" b="1" dirty="0">
                <a:solidFill>
                  <a:srgbClr val="FF0000"/>
                </a:solidFill>
              </a:rPr>
              <a:t>SM = 1.7</a:t>
            </a:r>
            <a:endParaRPr lang="fa-IR" sz="3200" b="1" dirty="0">
              <a:solidFill>
                <a:srgbClr val="FF0000"/>
              </a:solidFill>
            </a:endParaRPr>
          </a:p>
        </p:txBody>
      </p:sp>
      <p:sp>
        <p:nvSpPr>
          <p:cNvPr id="12" name="TextBox 11">
            <a:extLst>
              <a:ext uri="{FF2B5EF4-FFF2-40B4-BE49-F238E27FC236}">
                <a16:creationId xmlns:a16="http://schemas.microsoft.com/office/drawing/2014/main" id="{5C1D22FC-893D-44CB-932D-EB169FCCACC9}"/>
              </a:ext>
            </a:extLst>
          </p:cNvPr>
          <p:cNvSpPr txBox="1"/>
          <p:nvPr/>
        </p:nvSpPr>
        <p:spPr>
          <a:xfrm>
            <a:off x="6110068" y="3429000"/>
            <a:ext cx="2421291" cy="461665"/>
          </a:xfrm>
          <a:prstGeom prst="rect">
            <a:avLst/>
          </a:prstGeom>
          <a:noFill/>
        </p:spPr>
        <p:txBody>
          <a:bodyPr wrap="square" rtlCol="1">
            <a:spAutoFit/>
          </a:bodyPr>
          <a:lstStyle/>
          <a:p>
            <a:pPr algn="ctr"/>
            <a:r>
              <a:rPr lang="en-US" sz="2400" b="1" dirty="0"/>
              <a:t>6:3.5 = 1.7 SD</a:t>
            </a:r>
          </a:p>
        </p:txBody>
      </p:sp>
    </p:spTree>
    <p:extLst>
      <p:ext uri="{BB962C8B-B14F-4D97-AF65-F5344CB8AC3E}">
        <p14:creationId xmlns:p14="http://schemas.microsoft.com/office/powerpoint/2010/main" val="15504873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Connector 3"/>
          <p:cNvSpPr/>
          <p:nvPr/>
        </p:nvSpPr>
        <p:spPr>
          <a:xfrm>
            <a:off x="4871866" y="2240614"/>
            <a:ext cx="2358971" cy="2118416"/>
          </a:xfrm>
          <a:prstGeom prst="flowChartConnector">
            <a:avLst/>
          </a:prstGeom>
          <a:solidFill>
            <a:schemeClr val="accent5">
              <a:lumMod val="40000"/>
              <a:lumOff val="60000"/>
            </a:schemeClr>
          </a:solid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3600" b="1" dirty="0">
                <a:solidFill>
                  <a:schemeClr val="tx1"/>
                </a:solidFill>
              </a:rPr>
              <a:t>معیار‌های کیفیت</a:t>
            </a:r>
          </a:p>
        </p:txBody>
      </p:sp>
      <p:sp>
        <p:nvSpPr>
          <p:cNvPr id="14" name="Circular Arrow 13"/>
          <p:cNvSpPr/>
          <p:nvPr/>
        </p:nvSpPr>
        <p:spPr>
          <a:xfrm rot="14785948">
            <a:off x="3882380" y="2714359"/>
            <a:ext cx="1054180" cy="1224934"/>
          </a:xfrm>
          <a:prstGeom prst="circularArrow">
            <a:avLst>
              <a:gd name="adj1" fmla="val 12500"/>
              <a:gd name="adj2" fmla="val 1142319"/>
              <a:gd name="adj3" fmla="val 20457681"/>
              <a:gd name="adj4" fmla="val 14094700"/>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15" name="Circular Arrow 14"/>
          <p:cNvSpPr/>
          <p:nvPr/>
        </p:nvSpPr>
        <p:spPr>
          <a:xfrm rot="3055803">
            <a:off x="6789670" y="1817290"/>
            <a:ext cx="1541300" cy="1080200"/>
          </a:xfrm>
          <a:prstGeom prst="circularArrow">
            <a:avLst>
              <a:gd name="adj1" fmla="val 12500"/>
              <a:gd name="adj2" fmla="val 1142319"/>
              <a:gd name="adj3" fmla="val 20457681"/>
              <a:gd name="adj4" fmla="val 14649104"/>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16" name="Circular Arrow 15"/>
          <p:cNvSpPr/>
          <p:nvPr/>
        </p:nvSpPr>
        <p:spPr>
          <a:xfrm rot="5400000">
            <a:off x="6581051" y="3615288"/>
            <a:ext cx="1188720" cy="1463040"/>
          </a:xfrm>
          <a:prstGeom prst="circularArrow">
            <a:avLst>
              <a:gd name="adj1" fmla="val 12500"/>
              <a:gd name="adj2" fmla="val 1142319"/>
              <a:gd name="adj3" fmla="val 20457681"/>
              <a:gd name="adj4" fmla="val 14873717"/>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17" name="Circular Arrow 16"/>
          <p:cNvSpPr/>
          <p:nvPr/>
        </p:nvSpPr>
        <p:spPr>
          <a:xfrm rot="10800000">
            <a:off x="4599657" y="4151352"/>
            <a:ext cx="1080120" cy="1005840"/>
          </a:xfrm>
          <a:prstGeom prst="circularArrow">
            <a:avLst>
              <a:gd name="adj1" fmla="val 12500"/>
              <a:gd name="adj2" fmla="val 1142319"/>
              <a:gd name="adj3" fmla="val 20457681"/>
              <a:gd name="adj4" fmla="val 14649104"/>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18" name="Circular Arrow 17"/>
          <p:cNvSpPr/>
          <p:nvPr/>
        </p:nvSpPr>
        <p:spPr>
          <a:xfrm rot="18066811">
            <a:off x="4727371" y="1332922"/>
            <a:ext cx="1165470" cy="1302614"/>
          </a:xfrm>
          <a:prstGeom prst="circularArrow">
            <a:avLst>
              <a:gd name="adj1" fmla="val 12500"/>
              <a:gd name="adj2" fmla="val 1142319"/>
              <a:gd name="adj3" fmla="val 20457681"/>
              <a:gd name="adj4" fmla="val 14649104"/>
              <a:gd name="adj5" fmla="val 1250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solidFill>
                <a:schemeClr val="tx1"/>
              </a:solidFill>
            </a:endParaRPr>
          </a:p>
        </p:txBody>
      </p:sp>
      <p:sp>
        <p:nvSpPr>
          <p:cNvPr id="19" name="Rounded Rectangle 18"/>
          <p:cNvSpPr/>
          <p:nvPr/>
        </p:nvSpPr>
        <p:spPr>
          <a:xfrm>
            <a:off x="3250895" y="3790183"/>
            <a:ext cx="1440160" cy="731520"/>
          </a:xfrm>
          <a:prstGeom prst="roundRect">
            <a:avLst/>
          </a:prstGeom>
          <a:solidFill>
            <a:srgbClr val="00FF9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chemeClr val="tx1"/>
                </a:solidFill>
              </a:rPr>
              <a:t>ارزیابی کیفیت</a:t>
            </a:r>
          </a:p>
        </p:txBody>
      </p:sp>
      <p:sp>
        <p:nvSpPr>
          <p:cNvPr id="21" name="Rounded Rectangle 20"/>
          <p:cNvSpPr/>
          <p:nvPr/>
        </p:nvSpPr>
        <p:spPr>
          <a:xfrm>
            <a:off x="5519937" y="4512514"/>
            <a:ext cx="1440160" cy="731520"/>
          </a:xfrm>
          <a:prstGeom prst="roundRect">
            <a:avLst/>
          </a:prstGeom>
          <a:solidFill>
            <a:srgbClr val="00FF9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chemeClr val="tx1"/>
                </a:solidFill>
              </a:rPr>
              <a:t>پایش کیفیت</a:t>
            </a:r>
          </a:p>
        </p:txBody>
      </p:sp>
      <p:sp>
        <p:nvSpPr>
          <p:cNvPr id="22" name="Rounded Rectangle 21"/>
          <p:cNvSpPr/>
          <p:nvPr/>
        </p:nvSpPr>
        <p:spPr>
          <a:xfrm>
            <a:off x="7349661" y="3075841"/>
            <a:ext cx="1440160" cy="731520"/>
          </a:xfrm>
          <a:prstGeom prst="roundRect">
            <a:avLst/>
          </a:prstGeom>
          <a:solidFill>
            <a:srgbClr val="00FF9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chemeClr val="tx1"/>
                </a:solidFill>
              </a:rPr>
              <a:t>فرآیندهای کیفیت</a:t>
            </a:r>
          </a:p>
        </p:txBody>
      </p:sp>
      <p:sp>
        <p:nvSpPr>
          <p:cNvPr id="23" name="Rounded Rectangle 22"/>
          <p:cNvSpPr/>
          <p:nvPr/>
        </p:nvSpPr>
        <p:spPr>
          <a:xfrm>
            <a:off x="3568356" y="2001174"/>
            <a:ext cx="1440160" cy="731520"/>
          </a:xfrm>
          <a:prstGeom prst="roundRect">
            <a:avLst/>
          </a:prstGeom>
          <a:solidFill>
            <a:srgbClr val="00FF9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chemeClr val="tx1"/>
                </a:solidFill>
              </a:rPr>
              <a:t>بهبود کیفیت</a:t>
            </a:r>
          </a:p>
        </p:txBody>
      </p:sp>
      <p:sp>
        <p:nvSpPr>
          <p:cNvPr id="7" name="TextBox 6"/>
          <p:cNvSpPr txBox="1"/>
          <p:nvPr/>
        </p:nvSpPr>
        <p:spPr>
          <a:xfrm>
            <a:off x="4642278" y="286506"/>
            <a:ext cx="2698794" cy="553998"/>
          </a:xfrm>
          <a:prstGeom prst="rect">
            <a:avLst/>
          </a:prstGeom>
          <a:solidFill>
            <a:schemeClr val="bg1"/>
          </a:solidFill>
          <a:ln w="57150">
            <a:solidFill>
              <a:srgbClr val="007033"/>
            </a:solidFill>
          </a:ln>
        </p:spPr>
        <p:txBody>
          <a:bodyPr wrap="square" rtlCol="0">
            <a:spAutoFit/>
          </a:bodyPr>
          <a:lstStyle/>
          <a:p>
            <a:pPr algn="ctr" rtl="1"/>
            <a:r>
              <a:rPr lang="fa-IR" sz="3000" b="1" i="1" dirty="0">
                <a:solidFill>
                  <a:srgbClr val="FF0000"/>
                </a:solidFill>
              </a:rPr>
              <a:t>تضمین کیفیت</a:t>
            </a:r>
            <a:endParaRPr lang="en-US" sz="3000" b="1" i="1" dirty="0">
              <a:solidFill>
                <a:srgbClr val="FF0000"/>
              </a:solidFill>
            </a:endParaRPr>
          </a:p>
        </p:txBody>
      </p:sp>
      <p:sp>
        <p:nvSpPr>
          <p:cNvPr id="6" name="Rounded Rectangle 5"/>
          <p:cNvSpPr/>
          <p:nvPr/>
        </p:nvSpPr>
        <p:spPr>
          <a:xfrm>
            <a:off x="6646295" y="1052736"/>
            <a:ext cx="1440160" cy="731520"/>
          </a:xfrm>
          <a:prstGeom prst="roundRect">
            <a:avLst/>
          </a:prstGeom>
          <a:solidFill>
            <a:srgbClr val="00FF9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chemeClr val="tx1"/>
                </a:solidFill>
              </a:rPr>
              <a:t>طراحی کیفیت</a:t>
            </a:r>
          </a:p>
        </p:txBody>
      </p:sp>
      <p:sp>
        <p:nvSpPr>
          <p:cNvPr id="24" name="Rounded Rectangle 23"/>
          <p:cNvSpPr/>
          <p:nvPr/>
        </p:nvSpPr>
        <p:spPr>
          <a:xfrm>
            <a:off x="5715483" y="1340768"/>
            <a:ext cx="1440160" cy="731520"/>
          </a:xfrm>
          <a:prstGeom prst="roundRect">
            <a:avLst/>
          </a:prstGeom>
          <a:solidFill>
            <a:srgbClr val="00FF99"/>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dirty="0">
                <a:solidFill>
                  <a:schemeClr val="tx1"/>
                </a:solidFill>
              </a:rPr>
              <a:t>بازطراحی کیفیت</a:t>
            </a:r>
          </a:p>
        </p:txBody>
      </p:sp>
    </p:spTree>
    <p:extLst>
      <p:ext uri="{BB962C8B-B14F-4D97-AF65-F5344CB8AC3E}">
        <p14:creationId xmlns:p14="http://schemas.microsoft.com/office/powerpoint/2010/main" val="32448471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up)">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500"/>
                            </p:stCondLst>
                            <p:childTnLst>
                              <p:par>
                                <p:cTn id="32" presetID="22" presetClass="entr" presetSubtype="1"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up)">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500"/>
                            </p:stCondLst>
                            <p:childTnLst>
                              <p:par>
                                <p:cTn id="41" presetID="22" presetClass="entr" presetSubtype="2"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right)">
                                      <p:cBhvr>
                                        <p:cTn id="43" dur="500"/>
                                        <p:tgtEl>
                                          <p:spTgt spid="2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down)">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down)">
                                      <p:cBhvr>
                                        <p:cTn id="57" dur="500"/>
                                        <p:tgtEl>
                                          <p:spTgt spid="14"/>
                                        </p:tgtEl>
                                      </p:cBhvr>
                                    </p:animEffect>
                                  </p:childTnLst>
                                </p:cTn>
                              </p:par>
                            </p:childTnLst>
                          </p:cTn>
                        </p:par>
                        <p:par>
                          <p:cTn id="58" fill="hold">
                            <p:stCondLst>
                              <p:cond delay="500"/>
                            </p:stCondLst>
                            <p:childTnLst>
                              <p:par>
                                <p:cTn id="59" presetID="22" presetClass="entr" presetSubtype="4"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down)">
                                      <p:cBhvr>
                                        <p:cTn id="61" dur="500"/>
                                        <p:tgtEl>
                                          <p:spTgt spid="23"/>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left)">
                                      <p:cBhvr>
                                        <p:cTn id="66" dur="500"/>
                                        <p:tgtEl>
                                          <p:spTgt spid="18"/>
                                        </p:tgtEl>
                                      </p:cBhvr>
                                    </p:animEffect>
                                  </p:childTnLst>
                                </p:cTn>
                              </p:par>
                            </p:childTnLst>
                          </p:cTn>
                        </p:par>
                        <p:par>
                          <p:cTn id="67" fill="hold">
                            <p:stCondLst>
                              <p:cond delay="500"/>
                            </p:stCondLst>
                            <p:childTnLst>
                              <p:par>
                                <p:cTn id="68" presetID="22" presetClass="entr" presetSubtype="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left)">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16" grpId="0" animBg="1"/>
      <p:bldP spid="17" grpId="0" animBg="1"/>
      <p:bldP spid="18" grpId="0" animBg="1"/>
      <p:bldP spid="19" grpId="0" animBg="1"/>
      <p:bldP spid="21" grpId="0" animBg="1"/>
      <p:bldP spid="22" grpId="0" animBg="1"/>
      <p:bldP spid="23" grpId="0" animBg="1"/>
      <p:bldP spid="6" grpId="0" animBg="1"/>
      <p:bldP spid="2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2240A1-AD70-41FF-AFFF-DC95B14D8087}"/>
              </a:ext>
            </a:extLst>
          </p:cNvPr>
          <p:cNvSpPr>
            <a:spLocks noGrp="1"/>
          </p:cNvSpPr>
          <p:nvPr>
            <p:ph type="sldNum" sz="quarter" idx="12"/>
          </p:nvPr>
        </p:nvSpPr>
        <p:spPr/>
        <p:txBody>
          <a:bodyPr/>
          <a:lstStyle/>
          <a:p>
            <a:fld id="{6FAF22BB-B8CB-43B2-9A75-2AB6527143BB}" type="slidenum">
              <a:rPr lang="en-US" smtClean="0"/>
              <a:pPr/>
              <a:t>80</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p:nvPr/>
        </p:nvGraphicFramePr>
        <p:xfrm>
          <a:off x="1524000" y="1139574"/>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a:extLst>
              <a:ext uri="{FF2B5EF4-FFF2-40B4-BE49-F238E27FC236}">
                <a16:creationId xmlns:a16="http://schemas.microsoft.com/office/drawing/2014/main" id="{E29E84CC-61AF-4E95-99E3-A430E605D69B}"/>
              </a:ext>
            </a:extLst>
          </p:cNvPr>
          <p:cNvSpPr txBox="1"/>
          <p:nvPr/>
        </p:nvSpPr>
        <p:spPr>
          <a:xfrm>
            <a:off x="3914408" y="2620107"/>
            <a:ext cx="1240155" cy="446650"/>
          </a:xfrm>
          <a:prstGeom prst="rect">
            <a:avLst/>
          </a:prstGeom>
          <a:solidFill>
            <a:schemeClr val="lt1"/>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SD = 2</a:t>
            </a:r>
          </a:p>
        </p:txBody>
      </p:sp>
      <p:sp>
        <p:nvSpPr>
          <p:cNvPr id="6" name="Speech Bubble: Rectangle 5">
            <a:extLst>
              <a:ext uri="{FF2B5EF4-FFF2-40B4-BE49-F238E27FC236}">
                <a16:creationId xmlns:a16="http://schemas.microsoft.com/office/drawing/2014/main" id="{1B532B6B-3C20-428C-9400-661D49EC5430}"/>
              </a:ext>
            </a:extLst>
          </p:cNvPr>
          <p:cNvSpPr/>
          <p:nvPr/>
        </p:nvSpPr>
        <p:spPr>
          <a:xfrm>
            <a:off x="1523998"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0. 13%</a:t>
            </a:r>
            <a:endParaRPr lang="fa-IR" sz="2000" b="1" dirty="0">
              <a:solidFill>
                <a:srgbClr val="FF0000"/>
              </a:solidFill>
            </a:endParaRPr>
          </a:p>
        </p:txBody>
      </p:sp>
      <p:sp>
        <p:nvSpPr>
          <p:cNvPr id="7" name="Speech Bubble: Rectangle 6">
            <a:extLst>
              <a:ext uri="{FF2B5EF4-FFF2-40B4-BE49-F238E27FC236}">
                <a16:creationId xmlns:a16="http://schemas.microsoft.com/office/drawing/2014/main" id="{2EF70988-6581-4BD8-A6A3-92219B6476A2}"/>
              </a:ext>
            </a:extLst>
          </p:cNvPr>
          <p:cNvSpPr/>
          <p:nvPr/>
        </p:nvSpPr>
        <p:spPr>
          <a:xfrm flipH="1">
            <a:off x="9238956"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0.13%</a:t>
            </a:r>
            <a:endParaRPr lang="fa-IR" sz="2000" b="1" dirty="0">
              <a:solidFill>
                <a:srgbClr val="FF0000"/>
              </a:solidFill>
            </a:endParaRPr>
          </a:p>
        </p:txBody>
      </p:sp>
      <p:cxnSp>
        <p:nvCxnSpPr>
          <p:cNvPr id="8" name="Straight Arrow Connector 7">
            <a:extLst>
              <a:ext uri="{FF2B5EF4-FFF2-40B4-BE49-F238E27FC236}">
                <a16:creationId xmlns:a16="http://schemas.microsoft.com/office/drawing/2014/main" id="{8D2CDB28-2A2F-456C-AFF9-A1A1B04C2869}"/>
              </a:ext>
            </a:extLst>
          </p:cNvPr>
          <p:cNvCxnSpPr/>
          <p:nvPr/>
        </p:nvCxnSpPr>
        <p:spPr>
          <a:xfrm>
            <a:off x="6110068" y="3429000"/>
            <a:ext cx="2627086"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E4444D4-9E3A-4337-99BF-7E74BC96C8C9}"/>
              </a:ext>
            </a:extLst>
          </p:cNvPr>
          <p:cNvSpPr txBox="1"/>
          <p:nvPr/>
        </p:nvSpPr>
        <p:spPr>
          <a:xfrm>
            <a:off x="6778990" y="2872514"/>
            <a:ext cx="1240155" cy="584775"/>
          </a:xfrm>
          <a:prstGeom prst="rect">
            <a:avLst/>
          </a:prstGeom>
          <a:noFill/>
        </p:spPr>
        <p:txBody>
          <a:bodyPr wrap="square" rtlCol="1">
            <a:spAutoFit/>
          </a:bodyPr>
          <a:lstStyle/>
          <a:p>
            <a:pPr algn="ctr"/>
            <a:r>
              <a:rPr lang="en-US" sz="3200" b="1" dirty="0">
                <a:solidFill>
                  <a:srgbClr val="FF0000"/>
                </a:solidFill>
              </a:rPr>
              <a:t>3 σ</a:t>
            </a:r>
            <a:endParaRPr lang="fa-IR" sz="3200" b="1" dirty="0">
              <a:solidFill>
                <a:srgbClr val="FF0000"/>
              </a:solidFill>
            </a:endParaRPr>
          </a:p>
        </p:txBody>
      </p:sp>
      <p:sp>
        <p:nvSpPr>
          <p:cNvPr id="10" name="TextBox 9">
            <a:extLst>
              <a:ext uri="{FF2B5EF4-FFF2-40B4-BE49-F238E27FC236}">
                <a16:creationId xmlns:a16="http://schemas.microsoft.com/office/drawing/2014/main" id="{1084CDD7-8E46-44DF-AF08-FF4D0BE0B305}"/>
              </a:ext>
            </a:extLst>
          </p:cNvPr>
          <p:cNvSpPr txBox="1"/>
          <p:nvPr/>
        </p:nvSpPr>
        <p:spPr>
          <a:xfrm>
            <a:off x="4201569" y="554799"/>
            <a:ext cx="3465883" cy="584775"/>
          </a:xfrm>
          <a:prstGeom prst="rect">
            <a:avLst/>
          </a:prstGeom>
          <a:noFill/>
        </p:spPr>
        <p:txBody>
          <a:bodyPr wrap="square" rtlCol="1">
            <a:spAutoFit/>
          </a:bodyPr>
          <a:lstStyle/>
          <a:p>
            <a:pPr algn="ctr"/>
            <a:r>
              <a:rPr lang="en-US" sz="3200" b="1" dirty="0">
                <a:solidFill>
                  <a:srgbClr val="FF0000"/>
                </a:solidFill>
              </a:rPr>
              <a:t>SM = 3</a:t>
            </a:r>
            <a:endParaRPr lang="fa-IR" sz="3200" b="1" dirty="0">
              <a:solidFill>
                <a:srgbClr val="FF0000"/>
              </a:solidFill>
            </a:endParaRPr>
          </a:p>
        </p:txBody>
      </p:sp>
      <p:cxnSp>
        <p:nvCxnSpPr>
          <p:cNvPr id="11" name="Straight Arrow Connector 10">
            <a:extLst>
              <a:ext uri="{FF2B5EF4-FFF2-40B4-BE49-F238E27FC236}">
                <a16:creationId xmlns:a16="http://schemas.microsoft.com/office/drawing/2014/main" id="{3821618C-0C47-4F6A-AC67-574C7E4B7751}"/>
              </a:ext>
            </a:extLst>
          </p:cNvPr>
          <p:cNvCxnSpPr/>
          <p:nvPr/>
        </p:nvCxnSpPr>
        <p:spPr>
          <a:xfrm>
            <a:off x="6110068" y="3400864"/>
            <a:ext cx="2627086"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14020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058336-1A2A-4FF3-814D-9952EF811937}"/>
              </a:ext>
            </a:extLst>
          </p:cNvPr>
          <p:cNvSpPr>
            <a:spLocks noGrp="1"/>
          </p:cNvSpPr>
          <p:nvPr>
            <p:ph type="sldNum" sz="quarter" idx="12"/>
          </p:nvPr>
        </p:nvSpPr>
        <p:spPr/>
        <p:txBody>
          <a:bodyPr/>
          <a:lstStyle/>
          <a:p>
            <a:fld id="{6FAF22BB-B8CB-43B2-9A75-2AB6527143BB}" type="slidenum">
              <a:rPr lang="en-US" smtClean="0"/>
              <a:pPr/>
              <a:t>81</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p:nvPr/>
        </p:nvGraphicFramePr>
        <p:xfrm>
          <a:off x="1524000" y="1146426"/>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Box 2">
            <a:extLst>
              <a:ext uri="{FF2B5EF4-FFF2-40B4-BE49-F238E27FC236}">
                <a16:creationId xmlns:a16="http://schemas.microsoft.com/office/drawing/2014/main" id="{D8902A0C-ACBE-459D-9E69-00DDEB6586AC}"/>
              </a:ext>
            </a:extLst>
          </p:cNvPr>
          <p:cNvSpPr txBox="1"/>
          <p:nvPr/>
        </p:nvSpPr>
        <p:spPr>
          <a:xfrm>
            <a:off x="3914408" y="2620107"/>
            <a:ext cx="1240155" cy="446650"/>
          </a:xfrm>
          <a:prstGeom prst="rect">
            <a:avLst/>
          </a:prstGeom>
          <a:solidFill>
            <a:schemeClr val="lt1"/>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Arial" panose="020B0604020202020204" pitchFamily="34" charset="0"/>
              </a:rPr>
              <a:t>SD = 2</a:t>
            </a:r>
          </a:p>
        </p:txBody>
      </p:sp>
      <p:sp>
        <p:nvSpPr>
          <p:cNvPr id="6" name="Speech Bubble: Rectangle 5">
            <a:extLst>
              <a:ext uri="{FF2B5EF4-FFF2-40B4-BE49-F238E27FC236}">
                <a16:creationId xmlns:a16="http://schemas.microsoft.com/office/drawing/2014/main" id="{A8516751-8677-4BBA-BCEE-43241C390083}"/>
              </a:ext>
            </a:extLst>
          </p:cNvPr>
          <p:cNvSpPr/>
          <p:nvPr/>
        </p:nvSpPr>
        <p:spPr>
          <a:xfrm>
            <a:off x="1523998"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0.003%</a:t>
            </a:r>
            <a:endParaRPr lang="fa-IR" sz="2000" b="1" dirty="0">
              <a:solidFill>
                <a:srgbClr val="FF0000"/>
              </a:solidFill>
            </a:endParaRPr>
          </a:p>
        </p:txBody>
      </p:sp>
      <p:sp>
        <p:nvSpPr>
          <p:cNvPr id="7" name="Speech Bubble: Rectangle 6">
            <a:extLst>
              <a:ext uri="{FF2B5EF4-FFF2-40B4-BE49-F238E27FC236}">
                <a16:creationId xmlns:a16="http://schemas.microsoft.com/office/drawing/2014/main" id="{ED2C5F6A-096B-4D60-A262-861E3BC2D06F}"/>
              </a:ext>
            </a:extLst>
          </p:cNvPr>
          <p:cNvSpPr/>
          <p:nvPr/>
        </p:nvSpPr>
        <p:spPr>
          <a:xfrm flipH="1">
            <a:off x="9238956" y="3671668"/>
            <a:ext cx="1486487" cy="548640"/>
          </a:xfrm>
          <a:prstGeom prst="wedgeRectCallout">
            <a:avLst>
              <a:gd name="adj1" fmla="val 75300"/>
              <a:gd name="adj2" fmla="val 147115"/>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dirty="0">
                <a:solidFill>
                  <a:srgbClr val="FF0000"/>
                </a:solidFill>
              </a:rPr>
              <a:t>2.3%</a:t>
            </a:r>
            <a:endParaRPr lang="fa-IR" sz="2000" b="1" dirty="0">
              <a:solidFill>
                <a:srgbClr val="FF0000"/>
              </a:solidFill>
            </a:endParaRPr>
          </a:p>
        </p:txBody>
      </p:sp>
      <p:sp>
        <p:nvSpPr>
          <p:cNvPr id="9" name="Text Box 2">
            <a:extLst>
              <a:ext uri="{FF2B5EF4-FFF2-40B4-BE49-F238E27FC236}">
                <a16:creationId xmlns:a16="http://schemas.microsoft.com/office/drawing/2014/main" id="{0D982E4B-2AE8-4717-A873-9178B145981E}"/>
              </a:ext>
            </a:extLst>
          </p:cNvPr>
          <p:cNvSpPr txBox="1"/>
          <p:nvPr/>
        </p:nvSpPr>
        <p:spPr>
          <a:xfrm>
            <a:off x="6124136" y="3659312"/>
            <a:ext cx="884481" cy="628809"/>
          </a:xfrm>
          <a:prstGeom prst="rect">
            <a:avLst/>
          </a:prstGeom>
          <a:solidFill>
            <a:srgbClr val="FF0000"/>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i="1" dirty="0">
                <a:solidFill>
                  <a:schemeClr val="bg1"/>
                </a:solidFill>
                <a:effectLst/>
                <a:latin typeface="Calibri" panose="020F0502020204030204" pitchFamily="34" charset="0"/>
                <a:ea typeface="Calibri" panose="020F0502020204030204" pitchFamily="34" charset="0"/>
                <a:cs typeface="Arial" panose="020B0604020202020204" pitchFamily="34" charset="0"/>
              </a:rPr>
              <a:t>BIAS = 2</a:t>
            </a:r>
          </a:p>
        </p:txBody>
      </p:sp>
      <p:cxnSp>
        <p:nvCxnSpPr>
          <p:cNvPr id="8" name="Straight Arrow Connector 7">
            <a:extLst>
              <a:ext uri="{FF2B5EF4-FFF2-40B4-BE49-F238E27FC236}">
                <a16:creationId xmlns:a16="http://schemas.microsoft.com/office/drawing/2014/main" id="{0EE83818-B140-4265-A49F-23993447485D}"/>
              </a:ext>
            </a:extLst>
          </p:cNvPr>
          <p:cNvCxnSpPr/>
          <p:nvPr/>
        </p:nvCxnSpPr>
        <p:spPr>
          <a:xfrm>
            <a:off x="6110068" y="3400864"/>
            <a:ext cx="2627086"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748F4306-0F57-4843-A4C8-20F333D67F84}"/>
              </a:ext>
            </a:extLst>
          </p:cNvPr>
          <p:cNvSpPr txBox="1"/>
          <p:nvPr/>
        </p:nvSpPr>
        <p:spPr>
          <a:xfrm>
            <a:off x="7291204" y="2788106"/>
            <a:ext cx="1240155" cy="584775"/>
          </a:xfrm>
          <a:prstGeom prst="rect">
            <a:avLst/>
          </a:prstGeom>
          <a:noFill/>
        </p:spPr>
        <p:txBody>
          <a:bodyPr wrap="square" rtlCol="1">
            <a:spAutoFit/>
          </a:bodyPr>
          <a:lstStyle/>
          <a:p>
            <a:pPr algn="ctr"/>
            <a:r>
              <a:rPr lang="en-US" sz="3200" b="1" dirty="0">
                <a:solidFill>
                  <a:srgbClr val="FF0000"/>
                </a:solidFill>
              </a:rPr>
              <a:t>2 σ</a:t>
            </a:r>
            <a:endParaRPr lang="fa-IR" sz="3200" b="1" dirty="0">
              <a:solidFill>
                <a:srgbClr val="FF0000"/>
              </a:solidFill>
            </a:endParaRPr>
          </a:p>
        </p:txBody>
      </p:sp>
      <p:sp>
        <p:nvSpPr>
          <p:cNvPr id="11" name="TextBox 10">
            <a:extLst>
              <a:ext uri="{FF2B5EF4-FFF2-40B4-BE49-F238E27FC236}">
                <a16:creationId xmlns:a16="http://schemas.microsoft.com/office/drawing/2014/main" id="{F70E0EF3-DD4D-49E5-AD74-27506BD542B0}"/>
              </a:ext>
            </a:extLst>
          </p:cNvPr>
          <p:cNvSpPr txBox="1"/>
          <p:nvPr/>
        </p:nvSpPr>
        <p:spPr>
          <a:xfrm>
            <a:off x="4201569" y="722005"/>
            <a:ext cx="3465883" cy="584775"/>
          </a:xfrm>
          <a:prstGeom prst="rect">
            <a:avLst/>
          </a:prstGeom>
          <a:noFill/>
        </p:spPr>
        <p:txBody>
          <a:bodyPr wrap="square" rtlCol="1">
            <a:spAutoFit/>
          </a:bodyPr>
          <a:lstStyle/>
          <a:p>
            <a:pPr algn="ctr"/>
            <a:r>
              <a:rPr lang="en-US" sz="3200" b="1" dirty="0">
                <a:solidFill>
                  <a:srgbClr val="FF0000"/>
                </a:solidFill>
              </a:rPr>
              <a:t>SM = 2</a:t>
            </a:r>
            <a:endParaRPr lang="fa-IR" sz="3200" b="1" dirty="0">
              <a:solidFill>
                <a:srgbClr val="FF0000"/>
              </a:solidFill>
            </a:endParaRPr>
          </a:p>
        </p:txBody>
      </p:sp>
      <p:cxnSp>
        <p:nvCxnSpPr>
          <p:cNvPr id="12" name="Straight Arrow Connector 11">
            <a:extLst>
              <a:ext uri="{FF2B5EF4-FFF2-40B4-BE49-F238E27FC236}">
                <a16:creationId xmlns:a16="http://schemas.microsoft.com/office/drawing/2014/main" id="{2D08310B-8D47-4D70-9AC6-92A069547309}"/>
              </a:ext>
            </a:extLst>
          </p:cNvPr>
          <p:cNvCxnSpPr/>
          <p:nvPr/>
        </p:nvCxnSpPr>
        <p:spPr>
          <a:xfrm>
            <a:off x="6994549" y="3407307"/>
            <a:ext cx="1737360" cy="0"/>
          </a:xfrm>
          <a:prstGeom prst="straightConnector1">
            <a:avLst/>
          </a:prstGeom>
          <a:ln w="762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32CD2771-F0EB-4033-9457-C4FD641DBED8}"/>
              </a:ext>
            </a:extLst>
          </p:cNvPr>
          <p:cNvSpPr txBox="1"/>
          <p:nvPr/>
        </p:nvSpPr>
        <p:spPr>
          <a:xfrm>
            <a:off x="6778990" y="3429000"/>
            <a:ext cx="1752369" cy="830997"/>
          </a:xfrm>
          <a:prstGeom prst="rect">
            <a:avLst/>
          </a:prstGeom>
          <a:noFill/>
        </p:spPr>
        <p:txBody>
          <a:bodyPr wrap="square" rtlCol="1">
            <a:spAutoFit/>
          </a:bodyPr>
          <a:lstStyle/>
          <a:p>
            <a:pPr algn="ctr"/>
            <a:r>
              <a:rPr lang="en-US" sz="2400" b="1" dirty="0"/>
              <a:t>(6 – 2):2 </a:t>
            </a:r>
          </a:p>
          <a:p>
            <a:pPr algn="ctr"/>
            <a:r>
              <a:rPr lang="en-US" sz="2400" b="1" dirty="0"/>
              <a:t>= 2 SD</a:t>
            </a:r>
          </a:p>
        </p:txBody>
      </p:sp>
    </p:spTree>
    <p:extLst>
      <p:ext uri="{BB962C8B-B14F-4D97-AF65-F5344CB8AC3E}">
        <p14:creationId xmlns:p14="http://schemas.microsoft.com/office/powerpoint/2010/main" val="358804226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nodeType="clickEffect">
                                  <p:stCondLst>
                                    <p:cond delay="0"/>
                                  </p:stCondLst>
                                  <p:childTnLst>
                                    <p:animEffect transition="out" filter="wipe(left)">
                                      <p:cBhvr>
                                        <p:cTn id="11" dur="2000"/>
                                        <p:tgtEl>
                                          <p:spTgt spid="8"/>
                                        </p:tgtEl>
                                      </p:cBhvr>
                                    </p:animEffect>
                                    <p:set>
                                      <p:cBhvr>
                                        <p:cTn id="12" dur="1" fill="hold">
                                          <p:stCondLst>
                                            <p:cond delay="19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1378250507"/>
              </p:ext>
            </p:extLst>
          </p:nvPr>
        </p:nvGraphicFramePr>
        <p:xfrm>
          <a:off x="1524000" y="332656"/>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9128A771-84A4-4A52-A699-AA98D360EDA5}"/>
              </a:ext>
            </a:extLst>
          </p:cNvPr>
          <p:cNvSpPr/>
          <p:nvPr/>
        </p:nvSpPr>
        <p:spPr>
          <a:xfrm>
            <a:off x="3559127" y="3408251"/>
            <a:ext cx="2550942" cy="434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TEa</a:t>
            </a:r>
            <a:endParaRPr lang="fa-IR" sz="2400" b="1" dirty="0"/>
          </a:p>
        </p:txBody>
      </p:sp>
      <p:sp>
        <p:nvSpPr>
          <p:cNvPr id="17" name="Rectangle 16">
            <a:extLst>
              <a:ext uri="{FF2B5EF4-FFF2-40B4-BE49-F238E27FC236}">
                <a16:creationId xmlns:a16="http://schemas.microsoft.com/office/drawing/2014/main" id="{42C57488-B22C-4268-A6BD-E0A6570A4580}"/>
              </a:ext>
            </a:extLst>
          </p:cNvPr>
          <p:cNvSpPr/>
          <p:nvPr/>
        </p:nvSpPr>
        <p:spPr>
          <a:xfrm>
            <a:off x="6180408" y="3423902"/>
            <a:ext cx="2550942" cy="434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TEa</a:t>
            </a:r>
            <a:endParaRPr lang="fa-IR" sz="2400" b="1" dirty="0"/>
          </a:p>
        </p:txBody>
      </p:sp>
      <p:sp>
        <p:nvSpPr>
          <p:cNvPr id="9" name="Text Box 2">
            <a:extLst>
              <a:ext uri="{FF2B5EF4-FFF2-40B4-BE49-F238E27FC236}">
                <a16:creationId xmlns:a16="http://schemas.microsoft.com/office/drawing/2014/main" id="{0D982E4B-2AE8-4717-A873-9178B145981E}"/>
              </a:ext>
            </a:extLst>
          </p:cNvPr>
          <p:cNvSpPr txBox="1"/>
          <p:nvPr/>
        </p:nvSpPr>
        <p:spPr>
          <a:xfrm>
            <a:off x="6138204" y="2845543"/>
            <a:ext cx="859536" cy="434386"/>
          </a:xfrm>
          <a:prstGeom prst="rect">
            <a:avLst/>
          </a:prstGeom>
          <a:solidFill>
            <a:srgbClr val="FF0000"/>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i="1" dirty="0">
                <a:solidFill>
                  <a:schemeClr val="bg1"/>
                </a:solidFill>
                <a:effectLst/>
                <a:latin typeface="Calibri" panose="020F0502020204030204" pitchFamily="34" charset="0"/>
                <a:ea typeface="Calibri" panose="020F0502020204030204" pitchFamily="34" charset="0"/>
                <a:cs typeface="Arial" panose="020B0604020202020204" pitchFamily="34" charset="0"/>
              </a:rPr>
              <a:t>BIAS</a:t>
            </a:r>
          </a:p>
        </p:txBody>
      </p:sp>
      <p:sp>
        <p:nvSpPr>
          <p:cNvPr id="18" name="Rectangle 17">
            <a:extLst>
              <a:ext uri="{FF2B5EF4-FFF2-40B4-BE49-F238E27FC236}">
                <a16:creationId xmlns:a16="http://schemas.microsoft.com/office/drawing/2014/main" id="{4DC717C2-50DF-46F9-ADBA-7A9DA59607D3}"/>
              </a:ext>
            </a:extLst>
          </p:cNvPr>
          <p:cNvSpPr/>
          <p:nvPr/>
        </p:nvSpPr>
        <p:spPr>
          <a:xfrm>
            <a:off x="7051428" y="3437970"/>
            <a:ext cx="1679922" cy="43438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TEa - Bias</a:t>
            </a:r>
            <a:endParaRPr lang="fa-IR" sz="2400" b="1" dirty="0"/>
          </a:p>
        </p:txBody>
      </p:sp>
      <p:sp>
        <p:nvSpPr>
          <p:cNvPr id="19" name="TextBox 18">
            <a:extLst>
              <a:ext uri="{FF2B5EF4-FFF2-40B4-BE49-F238E27FC236}">
                <a16:creationId xmlns:a16="http://schemas.microsoft.com/office/drawing/2014/main" id="{A25C2EEB-85CE-424B-92BC-84273EE233A0}"/>
              </a:ext>
            </a:extLst>
          </p:cNvPr>
          <p:cNvSpPr txBox="1"/>
          <p:nvPr/>
        </p:nvSpPr>
        <p:spPr>
          <a:xfrm>
            <a:off x="5390386" y="4273932"/>
            <a:ext cx="4149747" cy="523220"/>
          </a:xfrm>
          <a:prstGeom prst="rect">
            <a:avLst/>
          </a:prstGeom>
          <a:noFill/>
          <a:ln>
            <a:solidFill>
              <a:srgbClr val="FF0000"/>
            </a:solidFill>
          </a:ln>
        </p:spPr>
        <p:txBody>
          <a:bodyPr wrap="square" rtlCol="0">
            <a:spAutoFit/>
          </a:bodyPr>
          <a:lstStyle/>
          <a:p>
            <a:pPr algn="ctr"/>
            <a:r>
              <a:rPr lang="en-US" sz="2800" b="1" dirty="0">
                <a:solidFill>
                  <a:srgbClr val="0070C0"/>
                </a:solidFill>
              </a:rPr>
              <a:t>SM = (TEa – |B|) / SD</a:t>
            </a:r>
            <a:endParaRPr lang="en-US" sz="2800" dirty="0">
              <a:solidFill>
                <a:srgbClr val="0070C0"/>
              </a:solidFill>
            </a:endParaRPr>
          </a:p>
        </p:txBody>
      </p:sp>
      <p:sp>
        <p:nvSpPr>
          <p:cNvPr id="20" name="TextBox 19">
            <a:extLst>
              <a:ext uri="{FF2B5EF4-FFF2-40B4-BE49-F238E27FC236}">
                <a16:creationId xmlns:a16="http://schemas.microsoft.com/office/drawing/2014/main" id="{7C61B8E2-60BD-4870-A8E1-5E1BA4BB1AB6}"/>
              </a:ext>
            </a:extLst>
          </p:cNvPr>
          <p:cNvSpPr txBox="1"/>
          <p:nvPr/>
        </p:nvSpPr>
        <p:spPr>
          <a:xfrm>
            <a:off x="5390386" y="5019851"/>
            <a:ext cx="4149747" cy="523220"/>
          </a:xfrm>
          <a:prstGeom prst="rect">
            <a:avLst/>
          </a:prstGeom>
          <a:noFill/>
          <a:ln>
            <a:solidFill>
              <a:srgbClr val="FF0000"/>
            </a:solidFill>
          </a:ln>
        </p:spPr>
        <p:txBody>
          <a:bodyPr wrap="square" rtlCol="0">
            <a:spAutoFit/>
          </a:bodyPr>
          <a:lstStyle/>
          <a:p>
            <a:pPr algn="ctr"/>
            <a:r>
              <a:rPr lang="en-US" sz="2800" b="1" dirty="0">
                <a:solidFill>
                  <a:srgbClr val="0070C0"/>
                </a:solidFill>
              </a:rPr>
              <a:t>SM = (%TEa – |%B|) / CV</a:t>
            </a:r>
            <a:endParaRPr lang="en-US" sz="2800" dirty="0">
              <a:solidFill>
                <a:srgbClr val="0070C0"/>
              </a:solidFill>
            </a:endParaRPr>
          </a:p>
        </p:txBody>
      </p:sp>
    </p:spTree>
    <p:extLst>
      <p:ext uri="{BB962C8B-B14F-4D97-AF65-F5344CB8AC3E}">
        <p14:creationId xmlns:p14="http://schemas.microsoft.com/office/powerpoint/2010/main" val="12384943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2.22222E-6 L 0.00261 0.08495 " pathEditMode="relative" rAng="0" ptsTypes="AA">
                                      <p:cBhvr>
                                        <p:cTn id="6" dur="2000" fill="hold"/>
                                        <p:tgtEl>
                                          <p:spTgt spid="9"/>
                                        </p:tgtEl>
                                        <p:attrNameLst>
                                          <p:attrName>ppt_x</p:attrName>
                                          <p:attrName>ppt_y</p:attrName>
                                        </p:attrNameLst>
                                      </p:cBhvr>
                                      <p:rCtr x="130" y="4236"/>
                                    </p:animMotion>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19" grpId="0" animBg="1"/>
      <p:bldP spid="20"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058336-1A2A-4FF3-814D-9952EF811937}"/>
              </a:ext>
            </a:extLst>
          </p:cNvPr>
          <p:cNvSpPr>
            <a:spLocks noGrp="1"/>
          </p:cNvSpPr>
          <p:nvPr>
            <p:ph type="sldNum" sz="quarter" idx="12"/>
          </p:nvPr>
        </p:nvSpPr>
        <p:spPr/>
        <p:txBody>
          <a:bodyPr/>
          <a:lstStyle/>
          <a:p>
            <a:fld id="{6FAF22BB-B8CB-43B2-9A75-2AB6527143BB}" type="slidenum">
              <a:rPr lang="en-US" smtClean="0"/>
              <a:pPr/>
              <a:t>83</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p:nvPr/>
        </p:nvGraphicFramePr>
        <p:xfrm>
          <a:off x="1524000" y="1146426"/>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9128A771-84A4-4A52-A699-AA98D360EDA5}"/>
              </a:ext>
            </a:extLst>
          </p:cNvPr>
          <p:cNvSpPr/>
          <p:nvPr/>
        </p:nvSpPr>
        <p:spPr>
          <a:xfrm>
            <a:off x="3559127" y="4222021"/>
            <a:ext cx="2550942" cy="434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8</a:t>
            </a:r>
            <a:endParaRPr lang="fa-IR" sz="2400" b="1" dirty="0"/>
          </a:p>
        </p:txBody>
      </p:sp>
      <p:sp>
        <p:nvSpPr>
          <p:cNvPr id="17" name="Rectangle 16">
            <a:extLst>
              <a:ext uri="{FF2B5EF4-FFF2-40B4-BE49-F238E27FC236}">
                <a16:creationId xmlns:a16="http://schemas.microsoft.com/office/drawing/2014/main" id="{42C57488-B22C-4268-A6BD-E0A6570A4580}"/>
              </a:ext>
            </a:extLst>
          </p:cNvPr>
          <p:cNvSpPr/>
          <p:nvPr/>
        </p:nvSpPr>
        <p:spPr>
          <a:xfrm>
            <a:off x="6180408" y="4237672"/>
            <a:ext cx="2550942" cy="434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8</a:t>
            </a:r>
            <a:endParaRPr lang="fa-IR" sz="2400" b="1" dirty="0"/>
          </a:p>
        </p:txBody>
      </p:sp>
      <p:sp>
        <p:nvSpPr>
          <p:cNvPr id="9" name="Text Box 2">
            <a:extLst>
              <a:ext uri="{FF2B5EF4-FFF2-40B4-BE49-F238E27FC236}">
                <a16:creationId xmlns:a16="http://schemas.microsoft.com/office/drawing/2014/main" id="{0D982E4B-2AE8-4717-A873-9178B145981E}"/>
              </a:ext>
            </a:extLst>
          </p:cNvPr>
          <p:cNvSpPr txBox="1"/>
          <p:nvPr/>
        </p:nvSpPr>
        <p:spPr>
          <a:xfrm>
            <a:off x="6138204" y="3659313"/>
            <a:ext cx="859536" cy="434386"/>
          </a:xfrm>
          <a:prstGeom prst="rect">
            <a:avLst/>
          </a:prstGeom>
          <a:solidFill>
            <a:srgbClr val="FF0000"/>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i="1" dirty="0">
                <a:solidFill>
                  <a:schemeClr val="bg1"/>
                </a:solidFill>
                <a:effectLst/>
                <a:latin typeface="Calibri" panose="020F0502020204030204" pitchFamily="34" charset="0"/>
                <a:ea typeface="Calibri" panose="020F0502020204030204" pitchFamily="34" charset="0"/>
                <a:cs typeface="Arial" panose="020B0604020202020204" pitchFamily="34" charset="0"/>
              </a:rPr>
              <a:t>3</a:t>
            </a:r>
          </a:p>
        </p:txBody>
      </p:sp>
      <p:sp>
        <p:nvSpPr>
          <p:cNvPr id="18" name="Rectangle 17">
            <a:extLst>
              <a:ext uri="{FF2B5EF4-FFF2-40B4-BE49-F238E27FC236}">
                <a16:creationId xmlns:a16="http://schemas.microsoft.com/office/drawing/2014/main" id="{4DC717C2-50DF-46F9-ADBA-7A9DA59607D3}"/>
              </a:ext>
            </a:extLst>
          </p:cNvPr>
          <p:cNvSpPr/>
          <p:nvPr/>
        </p:nvSpPr>
        <p:spPr>
          <a:xfrm>
            <a:off x="7037360" y="4248446"/>
            <a:ext cx="1679922" cy="43438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5</a:t>
            </a:r>
            <a:endParaRPr lang="fa-IR" sz="2400" b="1" dirty="0"/>
          </a:p>
        </p:txBody>
      </p:sp>
      <p:sp>
        <p:nvSpPr>
          <p:cNvPr id="19" name="TextBox 18">
            <a:extLst>
              <a:ext uri="{FF2B5EF4-FFF2-40B4-BE49-F238E27FC236}">
                <a16:creationId xmlns:a16="http://schemas.microsoft.com/office/drawing/2014/main" id="{A25C2EEB-85CE-424B-92BC-84273EE233A0}"/>
              </a:ext>
            </a:extLst>
          </p:cNvPr>
          <p:cNvSpPr txBox="1"/>
          <p:nvPr/>
        </p:nvSpPr>
        <p:spPr>
          <a:xfrm>
            <a:off x="4325928" y="219973"/>
            <a:ext cx="4149747" cy="523220"/>
          </a:xfrm>
          <a:prstGeom prst="rect">
            <a:avLst/>
          </a:prstGeom>
          <a:noFill/>
          <a:ln>
            <a:solidFill>
              <a:srgbClr val="FF0000"/>
            </a:solidFill>
          </a:ln>
        </p:spPr>
        <p:txBody>
          <a:bodyPr wrap="square" rtlCol="0">
            <a:spAutoFit/>
          </a:bodyPr>
          <a:lstStyle/>
          <a:p>
            <a:pPr algn="ctr"/>
            <a:r>
              <a:rPr lang="en-US" sz="2800" b="1" dirty="0">
                <a:solidFill>
                  <a:srgbClr val="0070C0"/>
                </a:solidFill>
              </a:rPr>
              <a:t>SM = (TEa – |B|) / SD</a:t>
            </a:r>
            <a:endParaRPr lang="en-US" sz="2800" dirty="0">
              <a:solidFill>
                <a:srgbClr val="0070C0"/>
              </a:solidFill>
            </a:endParaRPr>
          </a:p>
        </p:txBody>
      </p:sp>
      <p:sp>
        <p:nvSpPr>
          <p:cNvPr id="21" name="TextBox 20">
            <a:extLst>
              <a:ext uri="{FF2B5EF4-FFF2-40B4-BE49-F238E27FC236}">
                <a16:creationId xmlns:a16="http://schemas.microsoft.com/office/drawing/2014/main" id="{DEBFE2A3-9D95-48BA-AAE4-9B742FABBCCA}"/>
              </a:ext>
            </a:extLst>
          </p:cNvPr>
          <p:cNvSpPr txBox="1"/>
          <p:nvPr/>
        </p:nvSpPr>
        <p:spPr>
          <a:xfrm>
            <a:off x="9530752" y="668314"/>
            <a:ext cx="2532184" cy="2508379"/>
          </a:xfrm>
          <a:prstGeom prst="rect">
            <a:avLst/>
          </a:prstGeom>
          <a:noFill/>
        </p:spPr>
        <p:txBody>
          <a:bodyPr wrap="square" rtlCol="1">
            <a:spAutoFit/>
          </a:bodyPr>
          <a:lstStyle/>
          <a:p>
            <a:pPr algn="r" rtl="1">
              <a:spcAft>
                <a:spcPts val="1800"/>
              </a:spcAft>
            </a:pPr>
            <a:r>
              <a:rPr lang="fa-IR" sz="2800" b="1" dirty="0"/>
              <a:t>مثال:</a:t>
            </a:r>
            <a:endParaRPr lang="en-US" sz="2800" b="1" dirty="0"/>
          </a:p>
          <a:p>
            <a:pPr>
              <a:spcAft>
                <a:spcPts val="1800"/>
              </a:spcAft>
            </a:pPr>
            <a:r>
              <a:rPr lang="en-US" sz="2800" b="1" dirty="0"/>
              <a:t>TEa = 8 mg/dL</a:t>
            </a:r>
          </a:p>
          <a:p>
            <a:pPr>
              <a:spcAft>
                <a:spcPts val="1800"/>
              </a:spcAft>
            </a:pPr>
            <a:r>
              <a:rPr lang="en-US" sz="2800" b="1" dirty="0"/>
              <a:t>Bias = 3 mg/dL</a:t>
            </a:r>
          </a:p>
          <a:p>
            <a:pPr>
              <a:spcAft>
                <a:spcPts val="1800"/>
              </a:spcAft>
            </a:pPr>
            <a:r>
              <a:rPr lang="en-US" sz="2800" b="1" dirty="0"/>
              <a:t>SD = 2</a:t>
            </a:r>
            <a:endParaRPr lang="fa-IR" sz="2800" b="1" dirty="0"/>
          </a:p>
        </p:txBody>
      </p:sp>
      <p:sp>
        <p:nvSpPr>
          <p:cNvPr id="5" name="TextBox 4">
            <a:extLst>
              <a:ext uri="{FF2B5EF4-FFF2-40B4-BE49-F238E27FC236}">
                <a16:creationId xmlns:a16="http://schemas.microsoft.com/office/drawing/2014/main" id="{F20AF2C9-0936-47DA-B49A-FB85C1A016D6}"/>
              </a:ext>
            </a:extLst>
          </p:cNvPr>
          <p:cNvSpPr txBox="1"/>
          <p:nvPr/>
        </p:nvSpPr>
        <p:spPr>
          <a:xfrm>
            <a:off x="6567972" y="3720163"/>
            <a:ext cx="2550942" cy="461665"/>
          </a:xfrm>
          <a:prstGeom prst="rect">
            <a:avLst/>
          </a:prstGeom>
          <a:noFill/>
        </p:spPr>
        <p:txBody>
          <a:bodyPr wrap="square" rtlCol="1">
            <a:spAutoFit/>
          </a:bodyPr>
          <a:lstStyle/>
          <a:p>
            <a:pPr algn="ctr"/>
            <a:r>
              <a:rPr lang="en-US" sz="2400" b="1" dirty="0"/>
              <a:t>5/2 = 2.5</a:t>
            </a:r>
            <a:endParaRPr lang="fa-IR" sz="2400" b="1" dirty="0"/>
          </a:p>
        </p:txBody>
      </p:sp>
      <p:sp>
        <p:nvSpPr>
          <p:cNvPr id="12" name="TextBox 11">
            <a:extLst>
              <a:ext uri="{FF2B5EF4-FFF2-40B4-BE49-F238E27FC236}">
                <a16:creationId xmlns:a16="http://schemas.microsoft.com/office/drawing/2014/main" id="{AA302F9F-3587-4FA4-8FD5-C30DF3D7739C}"/>
              </a:ext>
            </a:extLst>
          </p:cNvPr>
          <p:cNvSpPr txBox="1"/>
          <p:nvPr/>
        </p:nvSpPr>
        <p:spPr>
          <a:xfrm>
            <a:off x="8717282" y="3225269"/>
            <a:ext cx="3861693" cy="523220"/>
          </a:xfrm>
          <a:prstGeom prst="rect">
            <a:avLst/>
          </a:prstGeom>
          <a:noFill/>
        </p:spPr>
        <p:txBody>
          <a:bodyPr wrap="square" rtlCol="1">
            <a:spAutoFit/>
          </a:bodyPr>
          <a:lstStyle/>
          <a:p>
            <a:pPr algn="ctr"/>
            <a:r>
              <a:rPr lang="en-US" sz="2800" b="1" dirty="0">
                <a:solidFill>
                  <a:srgbClr val="FF0000"/>
                </a:solidFill>
              </a:rPr>
              <a:t>SM = (8-3)/2 =2.5</a:t>
            </a:r>
            <a:endParaRPr lang="fa-IR" sz="2800" b="1" dirty="0">
              <a:solidFill>
                <a:srgbClr val="FF0000"/>
              </a:solidFill>
            </a:endParaRPr>
          </a:p>
        </p:txBody>
      </p:sp>
    </p:spTree>
    <p:extLst>
      <p:ext uri="{BB962C8B-B14F-4D97-AF65-F5344CB8AC3E}">
        <p14:creationId xmlns:p14="http://schemas.microsoft.com/office/powerpoint/2010/main" val="31468010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2.22222E-6 L 0.00261 0.08495 " pathEditMode="relative" rAng="0" ptsTypes="AA">
                                      <p:cBhvr>
                                        <p:cTn id="6" dur="2000" fill="hold"/>
                                        <p:tgtEl>
                                          <p:spTgt spid="9"/>
                                        </p:tgtEl>
                                        <p:attrNameLst>
                                          <p:attrName>ppt_x</p:attrName>
                                          <p:attrName>ppt_y</p:attrName>
                                        </p:attrNameLst>
                                      </p:cBhvr>
                                      <p:rCtr x="130" y="4236"/>
                                    </p:animMotion>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5" grpId="0"/>
      <p:bldP spid="1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058336-1A2A-4FF3-814D-9952EF811937}"/>
              </a:ext>
            </a:extLst>
          </p:cNvPr>
          <p:cNvSpPr>
            <a:spLocks noGrp="1"/>
          </p:cNvSpPr>
          <p:nvPr>
            <p:ph type="sldNum" sz="quarter" idx="12"/>
          </p:nvPr>
        </p:nvSpPr>
        <p:spPr/>
        <p:txBody>
          <a:bodyPr/>
          <a:lstStyle/>
          <a:p>
            <a:fld id="{6FAF22BB-B8CB-43B2-9A75-2AB6527143BB}" type="slidenum">
              <a:rPr lang="en-US" smtClean="0"/>
              <a:pPr/>
              <a:t>84</a:t>
            </a:fld>
            <a:endParaRPr lang="en-US"/>
          </a:p>
        </p:txBody>
      </p:sp>
      <p:graphicFrame>
        <p:nvGraphicFramePr>
          <p:cNvPr id="3" name="Chart 2">
            <a:extLst>
              <a:ext uri="{FF2B5EF4-FFF2-40B4-BE49-F238E27FC236}">
                <a16:creationId xmlns:a16="http://schemas.microsoft.com/office/drawing/2014/main" id="{00000000-0008-0000-0000-000002000000}"/>
              </a:ext>
            </a:extLst>
          </p:cNvPr>
          <p:cNvGraphicFramePr/>
          <p:nvPr/>
        </p:nvGraphicFramePr>
        <p:xfrm>
          <a:off x="1524000" y="1146426"/>
          <a:ext cx="91440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9128A771-84A4-4A52-A699-AA98D360EDA5}"/>
              </a:ext>
            </a:extLst>
          </p:cNvPr>
          <p:cNvSpPr/>
          <p:nvPr/>
        </p:nvSpPr>
        <p:spPr>
          <a:xfrm>
            <a:off x="3559127" y="4222021"/>
            <a:ext cx="2550942" cy="434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10</a:t>
            </a:r>
            <a:endParaRPr lang="fa-IR" sz="2400" b="1" dirty="0"/>
          </a:p>
        </p:txBody>
      </p:sp>
      <p:sp>
        <p:nvSpPr>
          <p:cNvPr id="17" name="Rectangle 16">
            <a:extLst>
              <a:ext uri="{FF2B5EF4-FFF2-40B4-BE49-F238E27FC236}">
                <a16:creationId xmlns:a16="http://schemas.microsoft.com/office/drawing/2014/main" id="{42C57488-B22C-4268-A6BD-E0A6570A4580}"/>
              </a:ext>
            </a:extLst>
          </p:cNvPr>
          <p:cNvSpPr/>
          <p:nvPr/>
        </p:nvSpPr>
        <p:spPr>
          <a:xfrm>
            <a:off x="6180408" y="4237672"/>
            <a:ext cx="2550942" cy="43438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10</a:t>
            </a:r>
            <a:endParaRPr lang="fa-IR" sz="2400" b="1" dirty="0"/>
          </a:p>
        </p:txBody>
      </p:sp>
      <p:sp>
        <p:nvSpPr>
          <p:cNvPr id="9" name="Text Box 2">
            <a:extLst>
              <a:ext uri="{FF2B5EF4-FFF2-40B4-BE49-F238E27FC236}">
                <a16:creationId xmlns:a16="http://schemas.microsoft.com/office/drawing/2014/main" id="{0D982E4B-2AE8-4717-A873-9178B145981E}"/>
              </a:ext>
            </a:extLst>
          </p:cNvPr>
          <p:cNvSpPr txBox="1"/>
          <p:nvPr/>
        </p:nvSpPr>
        <p:spPr>
          <a:xfrm>
            <a:off x="6138204" y="3659313"/>
            <a:ext cx="859536" cy="434386"/>
          </a:xfrm>
          <a:prstGeom prst="rect">
            <a:avLst/>
          </a:prstGeom>
          <a:solidFill>
            <a:srgbClr val="FF0000"/>
          </a:solidFill>
          <a:ln w="6350">
            <a:solidFill>
              <a:prstClr val="black"/>
            </a:solidFill>
          </a:ln>
        </p:spPr>
        <p:txBody>
          <a:bodyPr rot="0" spcFirstLastPara="0" vert="horz" wrap="square" lIns="91440" tIns="45720" rIns="91440" bIns="45720" numCol="1" spcCol="0" rtlCol="1" fromWordArt="0" anchor="t" anchorCtr="0" forceAA="0" compatLnSpc="1">
            <a:prstTxWarp prst="textNoShape">
              <a:avLst/>
            </a:prstTxWarp>
            <a:noAutofit/>
          </a:bodyPr>
          <a:lstStyle/>
          <a:p>
            <a:pPr marL="0" marR="0" algn="ctr">
              <a:lnSpc>
                <a:spcPct val="107000"/>
              </a:lnSpc>
              <a:spcBef>
                <a:spcPts val="0"/>
              </a:spcBef>
              <a:spcAft>
                <a:spcPts val="800"/>
              </a:spcAft>
            </a:pPr>
            <a:r>
              <a:rPr lang="en-US" sz="2000" b="1" i="1" dirty="0">
                <a:solidFill>
                  <a:schemeClr val="bg1"/>
                </a:solidFill>
                <a:effectLst/>
                <a:latin typeface="Calibri" panose="020F0502020204030204" pitchFamily="34" charset="0"/>
                <a:ea typeface="Calibri" panose="020F0502020204030204" pitchFamily="34" charset="0"/>
                <a:cs typeface="Arial" panose="020B0604020202020204" pitchFamily="34" charset="0"/>
              </a:rPr>
              <a:t>2</a:t>
            </a:r>
          </a:p>
        </p:txBody>
      </p:sp>
      <p:sp>
        <p:nvSpPr>
          <p:cNvPr id="18" name="Rectangle 17">
            <a:extLst>
              <a:ext uri="{FF2B5EF4-FFF2-40B4-BE49-F238E27FC236}">
                <a16:creationId xmlns:a16="http://schemas.microsoft.com/office/drawing/2014/main" id="{4DC717C2-50DF-46F9-ADBA-7A9DA59607D3}"/>
              </a:ext>
            </a:extLst>
          </p:cNvPr>
          <p:cNvSpPr/>
          <p:nvPr/>
        </p:nvSpPr>
        <p:spPr>
          <a:xfrm>
            <a:off x="7051428" y="4236089"/>
            <a:ext cx="1679922" cy="434386"/>
          </a:xfrm>
          <a:prstGeom prst="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b="1" dirty="0"/>
              <a:t>8</a:t>
            </a:r>
            <a:endParaRPr lang="fa-IR" sz="2400" b="1" dirty="0"/>
          </a:p>
        </p:txBody>
      </p:sp>
      <p:sp>
        <p:nvSpPr>
          <p:cNvPr id="21" name="TextBox 20">
            <a:extLst>
              <a:ext uri="{FF2B5EF4-FFF2-40B4-BE49-F238E27FC236}">
                <a16:creationId xmlns:a16="http://schemas.microsoft.com/office/drawing/2014/main" id="{DEBFE2A3-9D95-48BA-AAE4-9B742FABBCCA}"/>
              </a:ext>
            </a:extLst>
          </p:cNvPr>
          <p:cNvSpPr txBox="1"/>
          <p:nvPr/>
        </p:nvSpPr>
        <p:spPr>
          <a:xfrm>
            <a:off x="9530752" y="668314"/>
            <a:ext cx="2532184" cy="2508379"/>
          </a:xfrm>
          <a:prstGeom prst="rect">
            <a:avLst/>
          </a:prstGeom>
          <a:noFill/>
        </p:spPr>
        <p:txBody>
          <a:bodyPr wrap="square" rtlCol="1">
            <a:spAutoFit/>
          </a:bodyPr>
          <a:lstStyle/>
          <a:p>
            <a:pPr algn="r" rtl="1">
              <a:spcAft>
                <a:spcPts val="1800"/>
              </a:spcAft>
            </a:pPr>
            <a:r>
              <a:rPr lang="fa-IR" sz="2800" b="1" dirty="0"/>
              <a:t>مثال:</a:t>
            </a:r>
            <a:endParaRPr lang="en-US" sz="2800" b="1" dirty="0"/>
          </a:p>
          <a:p>
            <a:pPr>
              <a:spcAft>
                <a:spcPts val="1800"/>
              </a:spcAft>
            </a:pPr>
            <a:r>
              <a:rPr lang="en-US" sz="2800" b="1" dirty="0"/>
              <a:t>TEa = 10% </a:t>
            </a:r>
          </a:p>
          <a:p>
            <a:pPr>
              <a:spcAft>
                <a:spcPts val="1800"/>
              </a:spcAft>
            </a:pPr>
            <a:r>
              <a:rPr lang="en-US" sz="2800" b="1" dirty="0"/>
              <a:t>Bias = 2%</a:t>
            </a:r>
          </a:p>
          <a:p>
            <a:pPr>
              <a:spcAft>
                <a:spcPts val="1800"/>
              </a:spcAft>
            </a:pPr>
            <a:r>
              <a:rPr lang="en-US" sz="2800" b="1" dirty="0"/>
              <a:t>CV = 1.5%</a:t>
            </a:r>
            <a:endParaRPr lang="fa-IR" sz="2800" b="1" dirty="0"/>
          </a:p>
        </p:txBody>
      </p:sp>
      <p:sp>
        <p:nvSpPr>
          <p:cNvPr id="5" name="TextBox 4">
            <a:extLst>
              <a:ext uri="{FF2B5EF4-FFF2-40B4-BE49-F238E27FC236}">
                <a16:creationId xmlns:a16="http://schemas.microsoft.com/office/drawing/2014/main" id="{F20AF2C9-0936-47DA-B49A-FB85C1A016D6}"/>
              </a:ext>
            </a:extLst>
          </p:cNvPr>
          <p:cNvSpPr txBox="1"/>
          <p:nvPr/>
        </p:nvSpPr>
        <p:spPr>
          <a:xfrm>
            <a:off x="6899027" y="3677234"/>
            <a:ext cx="2067486" cy="461665"/>
          </a:xfrm>
          <a:prstGeom prst="rect">
            <a:avLst/>
          </a:prstGeom>
          <a:noFill/>
        </p:spPr>
        <p:txBody>
          <a:bodyPr wrap="square" rtlCol="1">
            <a:spAutoFit/>
          </a:bodyPr>
          <a:lstStyle/>
          <a:p>
            <a:pPr algn="ctr"/>
            <a:r>
              <a:rPr lang="en-US" sz="2400" b="1" dirty="0"/>
              <a:t>8/1.5 = 5.3</a:t>
            </a:r>
            <a:endParaRPr lang="fa-IR" sz="2400" b="1" dirty="0"/>
          </a:p>
        </p:txBody>
      </p:sp>
      <p:sp>
        <p:nvSpPr>
          <p:cNvPr id="12" name="TextBox 11">
            <a:extLst>
              <a:ext uri="{FF2B5EF4-FFF2-40B4-BE49-F238E27FC236}">
                <a16:creationId xmlns:a16="http://schemas.microsoft.com/office/drawing/2014/main" id="{AA302F9F-3587-4FA4-8FD5-C30DF3D7739C}"/>
              </a:ext>
            </a:extLst>
          </p:cNvPr>
          <p:cNvSpPr txBox="1"/>
          <p:nvPr/>
        </p:nvSpPr>
        <p:spPr>
          <a:xfrm>
            <a:off x="8511074" y="3227462"/>
            <a:ext cx="3861693" cy="523220"/>
          </a:xfrm>
          <a:prstGeom prst="rect">
            <a:avLst/>
          </a:prstGeom>
          <a:noFill/>
        </p:spPr>
        <p:txBody>
          <a:bodyPr wrap="square" rtlCol="1">
            <a:spAutoFit/>
          </a:bodyPr>
          <a:lstStyle/>
          <a:p>
            <a:pPr algn="ctr"/>
            <a:r>
              <a:rPr lang="en-US" sz="2800" b="1" dirty="0">
                <a:solidFill>
                  <a:srgbClr val="FF0000"/>
                </a:solidFill>
              </a:rPr>
              <a:t>SM = (10-2)/1.5 = 5.3</a:t>
            </a:r>
            <a:endParaRPr lang="fa-IR" sz="2800" b="1" dirty="0">
              <a:solidFill>
                <a:srgbClr val="FF0000"/>
              </a:solidFill>
            </a:endParaRPr>
          </a:p>
        </p:txBody>
      </p:sp>
      <p:sp>
        <p:nvSpPr>
          <p:cNvPr id="13" name="TextBox 12">
            <a:extLst>
              <a:ext uri="{FF2B5EF4-FFF2-40B4-BE49-F238E27FC236}">
                <a16:creationId xmlns:a16="http://schemas.microsoft.com/office/drawing/2014/main" id="{22B92D1D-2E3A-49C0-B92A-80791DF1A692}"/>
              </a:ext>
            </a:extLst>
          </p:cNvPr>
          <p:cNvSpPr txBox="1"/>
          <p:nvPr/>
        </p:nvSpPr>
        <p:spPr>
          <a:xfrm>
            <a:off x="4049263" y="449811"/>
            <a:ext cx="4149747" cy="523220"/>
          </a:xfrm>
          <a:prstGeom prst="rect">
            <a:avLst/>
          </a:prstGeom>
          <a:noFill/>
          <a:ln>
            <a:solidFill>
              <a:srgbClr val="FF0000"/>
            </a:solidFill>
          </a:ln>
        </p:spPr>
        <p:txBody>
          <a:bodyPr wrap="square" rtlCol="0">
            <a:spAutoFit/>
          </a:bodyPr>
          <a:lstStyle/>
          <a:p>
            <a:pPr algn="ctr"/>
            <a:r>
              <a:rPr lang="en-US" sz="2800" b="1" dirty="0">
                <a:solidFill>
                  <a:srgbClr val="0070C0"/>
                </a:solidFill>
              </a:rPr>
              <a:t>SM = (%TEa – |%B|) / CV</a:t>
            </a:r>
            <a:endParaRPr lang="en-US" sz="2800" dirty="0">
              <a:solidFill>
                <a:srgbClr val="0070C0"/>
              </a:solidFill>
            </a:endParaRPr>
          </a:p>
        </p:txBody>
      </p:sp>
    </p:spTree>
    <p:extLst>
      <p:ext uri="{BB962C8B-B14F-4D97-AF65-F5344CB8AC3E}">
        <p14:creationId xmlns:p14="http://schemas.microsoft.com/office/powerpoint/2010/main" val="3694175650"/>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875E-6 2.22222E-6 L 0.00261 0.08495 " pathEditMode="relative" rAng="0" ptsTypes="AA">
                                      <p:cBhvr>
                                        <p:cTn id="6" dur="2000" fill="hold"/>
                                        <p:tgtEl>
                                          <p:spTgt spid="9"/>
                                        </p:tgtEl>
                                        <p:attrNameLst>
                                          <p:attrName>ppt_x</p:attrName>
                                          <p:attrName>ppt_y</p:attrName>
                                        </p:attrNameLst>
                                      </p:cBhvr>
                                      <p:rCtr x="130" y="4236"/>
                                    </p:animMotion>
                                  </p:childTnLst>
                                </p:cTn>
                              </p:par>
                            </p:childTnLst>
                          </p:cTn>
                        </p:par>
                        <p:par>
                          <p:cTn id="7" fill="hold">
                            <p:stCondLst>
                              <p:cond delay="2000"/>
                            </p:stCondLst>
                            <p:childTnLst>
                              <p:par>
                                <p:cTn id="8" presetID="22" presetClass="entr" presetSubtype="8" fill="hold" grpId="0" nodeType="after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8" grpId="0" animBg="1"/>
      <p:bldP spid="5" grpId="0"/>
      <p:bldP spid="12"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51966805"/>
              </p:ext>
            </p:extLst>
          </p:nvPr>
        </p:nvGraphicFramePr>
        <p:xfrm>
          <a:off x="1055439" y="1196752"/>
          <a:ext cx="10081121" cy="4968551"/>
        </p:xfrm>
        <a:graphic>
          <a:graphicData uri="http://schemas.openxmlformats.org/drawingml/2006/table">
            <a:tbl>
              <a:tblPr firstRow="1" bandRow="1">
                <a:tableStyleId>{BC89EF96-8CEA-46FF-86C4-4CE0E7609802}</a:tableStyleId>
              </a:tblPr>
              <a:tblGrid>
                <a:gridCol w="3789549">
                  <a:extLst>
                    <a:ext uri="{9D8B030D-6E8A-4147-A177-3AD203B41FA5}">
                      <a16:colId xmlns:a16="http://schemas.microsoft.com/office/drawing/2014/main" val="729367221"/>
                    </a:ext>
                  </a:extLst>
                </a:gridCol>
                <a:gridCol w="2931198">
                  <a:extLst>
                    <a:ext uri="{9D8B030D-6E8A-4147-A177-3AD203B41FA5}">
                      <a16:colId xmlns:a16="http://schemas.microsoft.com/office/drawing/2014/main" val="20000"/>
                    </a:ext>
                  </a:extLst>
                </a:gridCol>
                <a:gridCol w="3360374">
                  <a:extLst>
                    <a:ext uri="{9D8B030D-6E8A-4147-A177-3AD203B41FA5}">
                      <a16:colId xmlns:a16="http://schemas.microsoft.com/office/drawing/2014/main" val="20001"/>
                    </a:ext>
                  </a:extLst>
                </a:gridCol>
              </a:tblGrid>
              <a:tr h="709793">
                <a:tc>
                  <a:txBody>
                    <a:bodyPr/>
                    <a:lstStyle/>
                    <a:p>
                      <a:pPr algn="ctr"/>
                      <a:r>
                        <a:rPr lang="en-US" sz="4000" b="1" dirty="0"/>
                        <a:t>Class</a:t>
                      </a:r>
                    </a:p>
                  </a:txBody>
                  <a:tcPr>
                    <a:cell3D prstMaterial="dkEdge">
                      <a:bevel prst="coolSlant"/>
                      <a:lightRig rig="flood" dir="t"/>
                    </a:cell3D>
                    <a:solidFill>
                      <a:schemeClr val="accent2">
                        <a:lumMod val="40000"/>
                        <a:lumOff val="60000"/>
                      </a:schemeClr>
                    </a:solidFill>
                  </a:tcPr>
                </a:tc>
                <a:tc>
                  <a:txBody>
                    <a:bodyPr/>
                    <a:lstStyle/>
                    <a:p>
                      <a:pPr algn="ctr"/>
                      <a:r>
                        <a:rPr lang="en-US" sz="4000" dirty="0"/>
                        <a:t>Sigma</a:t>
                      </a:r>
                      <a:endParaRPr lang="en-US" sz="4000" b="1" dirty="0"/>
                    </a:p>
                  </a:txBody>
                  <a:tcPr>
                    <a:cell3D prstMaterial="dkEdge">
                      <a:bevel prst="coolSlant"/>
                      <a:lightRig rig="flood" dir="t"/>
                    </a:cell3D>
                    <a:solidFill>
                      <a:schemeClr val="accent2">
                        <a:lumMod val="40000"/>
                        <a:lumOff val="60000"/>
                      </a:schemeClr>
                    </a:solidFill>
                  </a:tcPr>
                </a:tc>
                <a:tc>
                  <a:txBody>
                    <a:bodyPr/>
                    <a:lstStyle/>
                    <a:p>
                      <a:pPr algn="ctr"/>
                      <a:r>
                        <a:rPr lang="en-US" sz="4000" dirty="0"/>
                        <a:t>DPM</a:t>
                      </a:r>
                      <a:endParaRPr lang="en-US" sz="4000" b="1" dirty="0"/>
                    </a:p>
                  </a:txBody>
                  <a:tcPr>
                    <a:cell3D prstMaterial="dkEdge">
                      <a:bevel prst="coolSlant"/>
                      <a:lightRig rig="flood" dir="t"/>
                    </a:cell3D>
                    <a:solidFill>
                      <a:schemeClr val="accent2">
                        <a:lumMod val="40000"/>
                        <a:lumOff val="60000"/>
                      </a:schemeClr>
                    </a:solidFill>
                  </a:tcPr>
                </a:tc>
                <a:extLst>
                  <a:ext uri="{0D108BD9-81ED-4DB2-BD59-A6C34878D82A}">
                    <a16:rowId xmlns:a16="http://schemas.microsoft.com/office/drawing/2014/main" val="10000"/>
                  </a:ext>
                </a:extLst>
              </a:tr>
              <a:tr h="7097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t>Unacceptable</a:t>
                      </a:r>
                    </a:p>
                  </a:txBody>
                  <a:tcPr>
                    <a:cell3D prstMaterial="dkEdge">
                      <a:bevel prst="coolSlant"/>
                      <a:lightRig rig="flood" dir="t"/>
                    </a:cell3D>
                  </a:tcPr>
                </a:tc>
                <a:tc>
                  <a:txBody>
                    <a:bodyPr/>
                    <a:lstStyle/>
                    <a:p>
                      <a:pPr algn="ctr"/>
                      <a:r>
                        <a:rPr lang="en-US" sz="4000" b="1" dirty="0"/>
                        <a:t>&lt;2</a:t>
                      </a:r>
                    </a:p>
                  </a:txBody>
                  <a:tcPr>
                    <a:cell3D prstMaterial="dkEdge">
                      <a:bevel prst="coolSlant"/>
                      <a:lightRig rig="flood" dir="t"/>
                    </a:cell3D>
                  </a:tcPr>
                </a:tc>
                <a:tc>
                  <a:txBody>
                    <a:bodyPr/>
                    <a:lstStyle/>
                    <a:p>
                      <a:pPr algn="ctr"/>
                      <a:r>
                        <a:rPr lang="en-US" sz="4000" b="1" dirty="0"/>
                        <a:t>≥45500</a:t>
                      </a:r>
                    </a:p>
                  </a:txBody>
                  <a:tcPr>
                    <a:cell3D prstMaterial="dkEdge">
                      <a:bevel prst="coolSlant"/>
                      <a:lightRig rig="flood" dir="t"/>
                    </a:cell3D>
                  </a:tcPr>
                </a:tc>
                <a:extLst>
                  <a:ext uri="{0D108BD9-81ED-4DB2-BD59-A6C34878D82A}">
                    <a16:rowId xmlns:a16="http://schemas.microsoft.com/office/drawing/2014/main" val="10001"/>
                  </a:ext>
                </a:extLst>
              </a:tr>
              <a:tr h="709793">
                <a:tc>
                  <a:txBody>
                    <a:bodyPr/>
                    <a:lstStyle/>
                    <a:p>
                      <a:pPr algn="ctr"/>
                      <a:r>
                        <a:rPr lang="en-US" sz="4000" b="1" dirty="0"/>
                        <a:t>Poor</a:t>
                      </a:r>
                    </a:p>
                  </a:txBody>
                  <a:tcPr>
                    <a:cell3D prstMaterial="dkEdge">
                      <a:bevel prst="coolSlant"/>
                      <a:lightRig rig="flood" dir="t"/>
                    </a:cell3D>
                  </a:tcPr>
                </a:tc>
                <a:tc>
                  <a:txBody>
                    <a:bodyPr/>
                    <a:lstStyle/>
                    <a:p>
                      <a:pPr algn="ctr"/>
                      <a:r>
                        <a:rPr lang="en-US" sz="4000" b="1" dirty="0"/>
                        <a:t>2-3</a:t>
                      </a:r>
                    </a:p>
                  </a:txBody>
                  <a:tcPr>
                    <a:cell3D prstMaterial="dkEdge">
                      <a:bevel prst="coolSlant"/>
                      <a:lightRig rig="flood" dir="t"/>
                    </a:cell3D>
                  </a:tcPr>
                </a:tc>
                <a:tc>
                  <a:txBody>
                    <a:bodyPr/>
                    <a:lstStyle/>
                    <a:p>
                      <a:pPr algn="ctr"/>
                      <a:r>
                        <a:rPr lang="en-US" sz="4000" b="1" dirty="0"/>
                        <a:t>45500 - 27000</a:t>
                      </a:r>
                    </a:p>
                  </a:txBody>
                  <a:tcPr>
                    <a:cell3D prstMaterial="dkEdge">
                      <a:bevel prst="coolSlant"/>
                      <a:lightRig rig="flood" dir="t"/>
                    </a:cell3D>
                  </a:tcPr>
                </a:tc>
                <a:extLst>
                  <a:ext uri="{0D108BD9-81ED-4DB2-BD59-A6C34878D82A}">
                    <a16:rowId xmlns:a16="http://schemas.microsoft.com/office/drawing/2014/main" val="10002"/>
                  </a:ext>
                </a:extLst>
              </a:tr>
              <a:tr h="709793">
                <a:tc>
                  <a:txBody>
                    <a:bodyPr/>
                    <a:lstStyle/>
                    <a:p>
                      <a:pPr algn="ctr"/>
                      <a:r>
                        <a:rPr lang="en-US" sz="4000" b="1" dirty="0"/>
                        <a:t>Marginal</a:t>
                      </a:r>
                    </a:p>
                  </a:txBody>
                  <a:tcPr>
                    <a:cell3D prstMaterial="dkEdge">
                      <a:bevel prst="coolSlant"/>
                      <a:lightRig rig="flood" dir="t"/>
                    </a:cell3D>
                  </a:tcPr>
                </a:tc>
                <a:tc>
                  <a:txBody>
                    <a:bodyPr/>
                    <a:lstStyle/>
                    <a:p>
                      <a:pPr algn="ctr"/>
                      <a:r>
                        <a:rPr lang="en-US" sz="4000" b="1" dirty="0"/>
                        <a:t>3-4</a:t>
                      </a:r>
                    </a:p>
                  </a:txBody>
                  <a:tcPr>
                    <a:cell3D prstMaterial="dkEdge">
                      <a:bevel prst="coolSlant"/>
                      <a:lightRig rig="flood" dir="t"/>
                    </a:cell3D>
                  </a:tcPr>
                </a:tc>
                <a:tc>
                  <a:txBody>
                    <a:bodyPr/>
                    <a:lstStyle/>
                    <a:p>
                      <a:pPr algn="ctr"/>
                      <a:r>
                        <a:rPr lang="en-US" sz="4000" b="1" dirty="0"/>
                        <a:t>27000 - 63</a:t>
                      </a:r>
                    </a:p>
                  </a:txBody>
                  <a:tcPr>
                    <a:cell3D prstMaterial="dkEdge">
                      <a:bevel prst="coolSlant"/>
                      <a:lightRig rig="flood" dir="t"/>
                    </a:cell3D>
                  </a:tcPr>
                </a:tc>
                <a:extLst>
                  <a:ext uri="{0D108BD9-81ED-4DB2-BD59-A6C34878D82A}">
                    <a16:rowId xmlns:a16="http://schemas.microsoft.com/office/drawing/2014/main" val="10003"/>
                  </a:ext>
                </a:extLst>
              </a:tr>
              <a:tr h="709793">
                <a:tc>
                  <a:txBody>
                    <a:bodyPr/>
                    <a:lstStyle/>
                    <a:p>
                      <a:pPr algn="ctr"/>
                      <a:r>
                        <a:rPr lang="en-US" sz="4000" b="1" dirty="0"/>
                        <a:t>Good</a:t>
                      </a:r>
                    </a:p>
                  </a:txBody>
                  <a:tcPr>
                    <a:cell3D prstMaterial="dkEdge">
                      <a:bevel prst="coolSlant"/>
                      <a:lightRig rig="flood" dir="t"/>
                    </a:cell3D>
                  </a:tcPr>
                </a:tc>
                <a:tc>
                  <a:txBody>
                    <a:bodyPr/>
                    <a:lstStyle/>
                    <a:p>
                      <a:pPr algn="ctr"/>
                      <a:r>
                        <a:rPr lang="en-US" sz="4000" b="1" dirty="0"/>
                        <a:t>4-5</a:t>
                      </a:r>
                    </a:p>
                  </a:txBody>
                  <a:tcPr>
                    <a:cell3D prstMaterial="dkEdge">
                      <a:bevel prst="coolSlant"/>
                      <a:lightRig rig="flood" dir="t"/>
                    </a:cell3D>
                  </a:tcPr>
                </a:tc>
                <a:tc>
                  <a:txBody>
                    <a:bodyPr/>
                    <a:lstStyle/>
                    <a:p>
                      <a:pPr algn="ctr"/>
                      <a:r>
                        <a:rPr lang="en-US" sz="4000" b="1" dirty="0"/>
                        <a:t>63 – 0.6</a:t>
                      </a:r>
                    </a:p>
                  </a:txBody>
                  <a:tcPr>
                    <a:cell3D prstMaterial="dkEdge">
                      <a:bevel prst="coolSlant"/>
                      <a:lightRig rig="flood" dir="t"/>
                    </a:cell3D>
                  </a:tcPr>
                </a:tc>
                <a:extLst>
                  <a:ext uri="{0D108BD9-81ED-4DB2-BD59-A6C34878D82A}">
                    <a16:rowId xmlns:a16="http://schemas.microsoft.com/office/drawing/2014/main" val="10004"/>
                  </a:ext>
                </a:extLst>
              </a:tr>
              <a:tr h="709793">
                <a:tc>
                  <a:txBody>
                    <a:bodyPr/>
                    <a:lstStyle/>
                    <a:p>
                      <a:pPr algn="ctr"/>
                      <a:r>
                        <a:rPr lang="en-US" sz="4000" b="1" dirty="0"/>
                        <a:t>Excellent</a:t>
                      </a:r>
                    </a:p>
                  </a:txBody>
                  <a:tcPr>
                    <a:cell3D prstMaterial="dkEdge">
                      <a:bevel prst="coolSlant"/>
                      <a:lightRig rig="flood" dir="t"/>
                    </a:cell3D>
                  </a:tcPr>
                </a:tc>
                <a:tc>
                  <a:txBody>
                    <a:bodyPr/>
                    <a:lstStyle/>
                    <a:p>
                      <a:pPr algn="ctr"/>
                      <a:r>
                        <a:rPr lang="en-US" sz="4000" b="1" dirty="0"/>
                        <a:t>5-6</a:t>
                      </a:r>
                    </a:p>
                  </a:txBody>
                  <a:tcPr>
                    <a:cell3D prstMaterial="dkEdge">
                      <a:bevel prst="coolSlant"/>
                      <a:lightRig rig="flood" dir="t"/>
                    </a:cell3D>
                  </a:tcPr>
                </a:tc>
                <a:tc>
                  <a:txBody>
                    <a:bodyPr/>
                    <a:lstStyle/>
                    <a:p>
                      <a:pPr algn="ctr"/>
                      <a:r>
                        <a:rPr lang="en-US" sz="4000" b="1" dirty="0"/>
                        <a:t>0.6 – 0.002</a:t>
                      </a:r>
                    </a:p>
                  </a:txBody>
                  <a:tcPr>
                    <a:cell3D prstMaterial="dkEdge">
                      <a:bevel prst="coolSlant"/>
                      <a:lightRig rig="flood" dir="t"/>
                    </a:cell3D>
                  </a:tcPr>
                </a:tc>
                <a:extLst>
                  <a:ext uri="{0D108BD9-81ED-4DB2-BD59-A6C34878D82A}">
                    <a16:rowId xmlns:a16="http://schemas.microsoft.com/office/drawing/2014/main" val="10005"/>
                  </a:ext>
                </a:extLst>
              </a:tr>
              <a:tr h="7097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t>World Class</a:t>
                      </a:r>
                    </a:p>
                  </a:txBody>
                  <a:tcPr>
                    <a:cell3D prstMaterial="dkEdge">
                      <a:bevel prst="coolSlant"/>
                      <a:lightRig rig="flood" dir="t"/>
                    </a:cell3D>
                  </a:tcPr>
                </a:tc>
                <a:tc>
                  <a:txBody>
                    <a:bodyPr/>
                    <a:lstStyle/>
                    <a:p>
                      <a:pPr marL="0" algn="ctr" defTabSz="914400" rtl="0" eaLnBrk="1" latinLnBrk="0" hangingPunct="1"/>
                      <a:r>
                        <a:rPr lang="en-US" sz="4000" b="1" kern="1200" dirty="0">
                          <a:solidFill>
                            <a:schemeClr val="tx1"/>
                          </a:solidFill>
                        </a:rPr>
                        <a:t>≥6</a:t>
                      </a:r>
                      <a:endParaRPr lang="en-US" sz="4000" b="1" kern="1200" dirty="0">
                        <a:solidFill>
                          <a:schemeClr val="tx1"/>
                        </a:solidFill>
                        <a:latin typeface="+mn-lt"/>
                        <a:ea typeface="+mn-ea"/>
                        <a:cs typeface="+mn-cs"/>
                      </a:endParaRPr>
                    </a:p>
                  </a:txBody>
                  <a:tcPr>
                    <a:cell3D prstMaterial="dkEdge">
                      <a:bevel prst="coolSlant"/>
                      <a:lightRig rig="flood" dir="t"/>
                    </a:cell3D>
                  </a:tcPr>
                </a:tc>
                <a:tc>
                  <a:txBody>
                    <a:bodyPr/>
                    <a:lstStyle/>
                    <a:p>
                      <a:pPr marL="0" algn="ctr" defTabSz="914400" rtl="0" eaLnBrk="1" latinLnBrk="0" hangingPunct="1"/>
                      <a:r>
                        <a:rPr lang="en-US" sz="4000" b="1" kern="1200" dirty="0">
                          <a:solidFill>
                            <a:schemeClr val="tx1"/>
                          </a:solidFill>
                        </a:rPr>
                        <a:t>0.002</a:t>
                      </a:r>
                      <a:endParaRPr lang="en-US" sz="4000" b="1" kern="1200" dirty="0">
                        <a:solidFill>
                          <a:schemeClr val="tx1"/>
                        </a:solidFill>
                        <a:latin typeface="+mn-lt"/>
                        <a:ea typeface="+mn-ea"/>
                        <a:cs typeface="+mn-cs"/>
                      </a:endParaRPr>
                    </a:p>
                  </a:txBody>
                  <a:tcPr>
                    <a:cell3D prstMaterial="dkEdge">
                      <a:bevel prst="coolSlant"/>
                      <a:lightRig rig="flood" dir="t"/>
                    </a:cell3D>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293226591"/>
      </p:ext>
    </p:extLst>
  </p:cSld>
  <p:clrMapOvr>
    <a:masterClrMapping/>
  </p:clrMapOvr>
  <p:transition spd="med">
    <p:pull/>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648" t="16346" r="6683" b="23281"/>
          <a:stretch/>
        </p:blipFill>
        <p:spPr>
          <a:xfrm>
            <a:off x="2278879" y="3008343"/>
            <a:ext cx="6637213" cy="3688087"/>
          </a:xfrm>
          <a:prstGeom prst="rect">
            <a:avLst/>
          </a:prstGeom>
        </p:spPr>
      </p:pic>
      <p:cxnSp>
        <p:nvCxnSpPr>
          <p:cNvPr id="16" name="Straight Connector 15"/>
          <p:cNvCxnSpPr/>
          <p:nvPr/>
        </p:nvCxnSpPr>
        <p:spPr>
          <a:xfrm flipV="1">
            <a:off x="226202" y="2681519"/>
            <a:ext cx="0" cy="411480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3008706" y="2499523"/>
            <a:ext cx="0" cy="438912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752472" y="2010904"/>
            <a:ext cx="1344706" cy="461665"/>
          </a:xfrm>
          <a:prstGeom prst="rect">
            <a:avLst/>
          </a:prstGeom>
          <a:noFill/>
        </p:spPr>
        <p:txBody>
          <a:bodyPr wrap="square" rtlCol="0">
            <a:spAutoFit/>
          </a:bodyPr>
          <a:lstStyle/>
          <a:p>
            <a:r>
              <a:rPr lang="en-US" sz="2400" b="1" dirty="0">
                <a:solidFill>
                  <a:srgbClr val="00B050"/>
                </a:solidFill>
              </a:rPr>
              <a:t>TV</a:t>
            </a:r>
          </a:p>
        </p:txBody>
      </p:sp>
      <p:sp>
        <p:nvSpPr>
          <p:cNvPr id="37" name="Rectangular Callout 36"/>
          <p:cNvSpPr/>
          <p:nvPr/>
        </p:nvSpPr>
        <p:spPr>
          <a:xfrm>
            <a:off x="7494235" y="4826387"/>
            <a:ext cx="1564473" cy="483018"/>
          </a:xfrm>
          <a:prstGeom prst="wedgeRectCallout">
            <a:avLst>
              <a:gd name="adj1" fmla="val -69303"/>
              <a:gd name="adj2" fmla="val 2110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Defect Rate</a:t>
            </a:r>
          </a:p>
        </p:txBody>
      </p:sp>
      <p:sp>
        <p:nvSpPr>
          <p:cNvPr id="38" name="TextBox 37"/>
          <p:cNvSpPr txBox="1"/>
          <p:nvPr/>
        </p:nvSpPr>
        <p:spPr>
          <a:xfrm>
            <a:off x="5848984" y="2500914"/>
            <a:ext cx="2810084" cy="523220"/>
          </a:xfrm>
          <a:prstGeom prst="rect">
            <a:avLst/>
          </a:prstGeom>
          <a:noFill/>
        </p:spPr>
        <p:txBody>
          <a:bodyPr wrap="square" rtlCol="0">
            <a:spAutoFit/>
          </a:bodyPr>
          <a:lstStyle>
            <a:defPPr>
              <a:defRPr lang="en-US"/>
            </a:defPPr>
            <a:lvl1pPr>
              <a:defRPr sz="2800" b="1"/>
            </a:lvl1pPr>
          </a:lstStyle>
          <a:p>
            <a:r>
              <a:rPr lang="en-US" dirty="0"/>
              <a:t>Sigma Metric = 0</a:t>
            </a:r>
          </a:p>
        </p:txBody>
      </p:sp>
      <p:cxnSp>
        <p:nvCxnSpPr>
          <p:cNvPr id="14" name="Straight Connector 13"/>
          <p:cNvCxnSpPr/>
          <p:nvPr/>
        </p:nvCxnSpPr>
        <p:spPr>
          <a:xfrm>
            <a:off x="5814359" y="2408083"/>
            <a:ext cx="0" cy="457200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0229" y="6674362"/>
            <a:ext cx="3108960" cy="91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17367" y="1872117"/>
            <a:ext cx="1344706" cy="461665"/>
          </a:xfrm>
          <a:prstGeom prst="rect">
            <a:avLst/>
          </a:prstGeom>
          <a:noFill/>
        </p:spPr>
        <p:txBody>
          <a:bodyPr wrap="square" rtlCol="0">
            <a:spAutoFit/>
          </a:bodyPr>
          <a:lstStyle/>
          <a:p>
            <a:r>
              <a:rPr lang="en-US" sz="2400" b="1" dirty="0"/>
              <a:t>MEAN</a:t>
            </a:r>
          </a:p>
        </p:txBody>
      </p:sp>
      <p:cxnSp>
        <p:nvCxnSpPr>
          <p:cNvPr id="19" name="Straight Connector 18"/>
          <p:cNvCxnSpPr/>
          <p:nvPr/>
        </p:nvCxnSpPr>
        <p:spPr>
          <a:xfrm flipV="1">
            <a:off x="5814359" y="2468827"/>
            <a:ext cx="0" cy="4480560"/>
          </a:xfrm>
          <a:prstGeom prst="line">
            <a:avLst/>
          </a:prstGeom>
          <a:ln w="3810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99592" y="5843726"/>
            <a:ext cx="1124962" cy="584775"/>
          </a:xfrm>
          <a:prstGeom prst="rect">
            <a:avLst/>
          </a:prstGeom>
          <a:noFill/>
        </p:spPr>
        <p:txBody>
          <a:bodyPr wrap="square" rtlCol="0">
            <a:spAutoFit/>
          </a:bodyPr>
          <a:lstStyle>
            <a:defPPr>
              <a:defRPr lang="en-US"/>
            </a:defPPr>
            <a:lvl1pPr>
              <a:defRPr sz="2800" b="1"/>
            </a:lvl1pPr>
          </a:lstStyle>
          <a:p>
            <a:r>
              <a:rPr lang="en-US" sz="3200" dirty="0">
                <a:solidFill>
                  <a:srgbClr val="FF0000"/>
                </a:solidFill>
              </a:rPr>
              <a:t>50%</a:t>
            </a:r>
          </a:p>
        </p:txBody>
      </p:sp>
      <p:sp>
        <p:nvSpPr>
          <p:cNvPr id="21" name="TextBox 20"/>
          <p:cNvSpPr txBox="1"/>
          <p:nvPr/>
        </p:nvSpPr>
        <p:spPr>
          <a:xfrm>
            <a:off x="1178526" y="521407"/>
            <a:ext cx="9622388" cy="523220"/>
          </a:xfrm>
          <a:prstGeom prst="rect">
            <a:avLst/>
          </a:prstGeom>
          <a:solidFill>
            <a:schemeClr val="bg1">
              <a:lumMod val="85000"/>
            </a:schemeClr>
          </a:solidFill>
          <a:ln>
            <a:solidFill>
              <a:schemeClr val="tx1"/>
            </a:solidFill>
          </a:ln>
        </p:spPr>
        <p:txBody>
          <a:bodyPr wrap="square" rtlCol="0">
            <a:spAutoFit/>
          </a:bodyPr>
          <a:lstStyle>
            <a:defPPr>
              <a:defRPr lang="en-US"/>
            </a:defPPr>
            <a:lvl1pPr algn="r" rtl="1">
              <a:defRPr sz="2800" b="1"/>
            </a:lvl1pPr>
          </a:lstStyle>
          <a:p>
            <a:r>
              <a:rPr lang="fa-IR" dirty="0"/>
              <a:t>نرخ خطا نزدیک به 50% است. جواب درست اندکی بیش از 50% است.</a:t>
            </a:r>
            <a:endParaRPr lang="en-US" dirty="0"/>
          </a:p>
        </p:txBody>
      </p:sp>
      <p:sp>
        <p:nvSpPr>
          <p:cNvPr id="22" name="Rectangle 21"/>
          <p:cNvSpPr/>
          <p:nvPr/>
        </p:nvSpPr>
        <p:spPr>
          <a:xfrm>
            <a:off x="260142" y="2992481"/>
            <a:ext cx="5540603" cy="3667813"/>
          </a:xfrm>
          <a:prstGeom prst="rect">
            <a:avLst/>
          </a:prstGeom>
          <a:solidFill>
            <a:srgbClr val="00B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a:off x="3042894" y="2345257"/>
            <a:ext cx="2736841" cy="62607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TEa</a:t>
            </a:r>
          </a:p>
        </p:txBody>
      </p:sp>
      <p:sp>
        <p:nvSpPr>
          <p:cNvPr id="15" name="Right Arrow 14"/>
          <p:cNvSpPr/>
          <p:nvPr/>
        </p:nvSpPr>
        <p:spPr>
          <a:xfrm>
            <a:off x="3033494" y="3238430"/>
            <a:ext cx="2736841" cy="626077"/>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Bias = TEa</a:t>
            </a:r>
          </a:p>
        </p:txBody>
      </p:sp>
      <mc:AlternateContent xmlns:mc="http://schemas.openxmlformats.org/markup-compatibility/2006" xmlns:a14="http://schemas.microsoft.com/office/drawing/2010/main">
        <mc:Choice Requires="a14">
          <p:sp>
            <p:nvSpPr>
              <p:cNvPr id="24" name="TextBox 23"/>
              <p:cNvSpPr txBox="1"/>
              <p:nvPr/>
            </p:nvSpPr>
            <p:spPr>
              <a:xfrm>
                <a:off x="8339941" y="2971334"/>
                <a:ext cx="2628827" cy="721031"/>
              </a:xfrm>
              <a:prstGeom prst="rect">
                <a:avLst/>
              </a:prstGeom>
              <a:solidFill>
                <a:schemeClr val="bg1"/>
              </a:solidFill>
              <a:ln w="28575">
                <a:solidFill>
                  <a:srgbClr val="00B0F0"/>
                </a:solidFill>
              </a:ln>
              <a:effectLst>
                <a:outerShdw blurRad="165100" dir="15600000" sx="104000" sy="104000" algn="tr" rotWithShape="0">
                  <a:prstClr val="black">
                    <a:alpha val="40000"/>
                  </a:prstClr>
                </a:outerShdw>
              </a:effectLst>
            </p:spPr>
            <p:txBody>
              <a:bodyPr wrap="square" rtlCol="0">
                <a:spAutoFit/>
              </a:bodyPr>
              <a:lstStyle/>
              <a:p>
                <a:pPr algn="ctr"/>
                <a:r>
                  <a:rPr lang="en-US" sz="2800" b="1" dirty="0">
                    <a:solidFill>
                      <a:srgbClr val="7030A0"/>
                    </a:solidFill>
                    <a:latin typeface="Cambria Math" panose="02040503050406030204" pitchFamily="18" charset="0"/>
                  </a:rPr>
                  <a:t>SM = </a:t>
                </a:r>
                <a14:m>
                  <m:oMath xmlns:m="http://schemas.openxmlformats.org/officeDocument/2006/math">
                    <m:f>
                      <m:fPr>
                        <m:ctrlPr>
                          <a:rPr lang="en-US" sz="2800" b="1" i="1">
                            <a:solidFill>
                              <a:srgbClr val="7030A0"/>
                            </a:solidFill>
                            <a:latin typeface="Cambria Math" panose="02040503050406030204" pitchFamily="18" charset="0"/>
                          </a:rPr>
                        </m:ctrlPr>
                      </m:fPr>
                      <m:num>
                        <m:r>
                          <a:rPr lang="en-US" sz="2800" b="1">
                            <a:solidFill>
                              <a:srgbClr val="7030A0"/>
                            </a:solidFill>
                            <a:latin typeface="Cambria Math" panose="02040503050406030204" pitchFamily="18" charset="0"/>
                          </a:rPr>
                          <m:t>𝐓𝐄</m:t>
                        </m:r>
                        <m:r>
                          <a:rPr lang="en-US" sz="2800" b="1" baseline="-25000">
                            <a:solidFill>
                              <a:srgbClr val="7030A0"/>
                            </a:solidFill>
                            <a:latin typeface="Cambria Math" panose="02040503050406030204" pitchFamily="18" charset="0"/>
                          </a:rPr>
                          <m:t>𝐚</m:t>
                        </m:r>
                        <m:r>
                          <a:rPr lang="en-US" sz="2800" b="1">
                            <a:solidFill>
                              <a:srgbClr val="7030A0"/>
                            </a:solidFill>
                            <a:latin typeface="Cambria Math" panose="02040503050406030204" pitchFamily="18" charset="0"/>
                          </a:rPr>
                          <m:t>−|</m:t>
                        </m:r>
                        <m:r>
                          <a:rPr lang="en-US" sz="2800" b="1">
                            <a:solidFill>
                              <a:srgbClr val="7030A0"/>
                            </a:solidFill>
                            <a:latin typeface="Cambria Math" panose="02040503050406030204" pitchFamily="18" charset="0"/>
                          </a:rPr>
                          <m:t>𝐁𝐢𝐚𝐬</m:t>
                        </m:r>
                        <m:r>
                          <a:rPr lang="en-US" sz="2800" b="1">
                            <a:solidFill>
                              <a:srgbClr val="7030A0"/>
                            </a:solidFill>
                            <a:latin typeface="Cambria Math" panose="02040503050406030204" pitchFamily="18" charset="0"/>
                          </a:rPr>
                          <m:t>|</m:t>
                        </m:r>
                      </m:num>
                      <m:den>
                        <m:r>
                          <a:rPr lang="en-US" sz="2800" b="1">
                            <a:solidFill>
                              <a:srgbClr val="7030A0"/>
                            </a:solidFill>
                            <a:latin typeface="Cambria Math" panose="02040503050406030204" pitchFamily="18" charset="0"/>
                          </a:rPr>
                          <m:t>𝐒𝐃</m:t>
                        </m:r>
                      </m:den>
                    </m:f>
                  </m:oMath>
                </a14:m>
                <a:endParaRPr lang="en-US" sz="2800" b="1" dirty="0">
                  <a:solidFill>
                    <a:srgbClr val="7030A0"/>
                  </a:solidFill>
                  <a:latin typeface="Cambria Math" panose="02040503050406030204" pitchFamily="18" charset="0"/>
                </a:endParaRPr>
              </a:p>
            </p:txBody>
          </p:sp>
        </mc:Choice>
        <mc:Fallback xmlns="">
          <p:sp>
            <p:nvSpPr>
              <p:cNvPr id="24" name="TextBox 23"/>
              <p:cNvSpPr txBox="1">
                <a:spLocks noRot="1" noChangeAspect="1" noMove="1" noResize="1" noEditPoints="1" noAdjustHandles="1" noChangeArrowheads="1" noChangeShapeType="1" noTextEdit="1"/>
              </p:cNvSpPr>
              <p:nvPr/>
            </p:nvSpPr>
            <p:spPr>
              <a:xfrm>
                <a:off x="8339941" y="2971334"/>
                <a:ext cx="2628827" cy="721031"/>
              </a:xfrm>
              <a:prstGeom prst="rect">
                <a:avLst/>
              </a:prstGeom>
              <a:blipFill rotWithShape="0">
                <a:blip r:embed="rId3"/>
                <a:stretch>
                  <a:fillRect/>
                </a:stretch>
              </a:blipFill>
              <a:ln w="28575">
                <a:solidFill>
                  <a:srgbClr val="00B0F0"/>
                </a:solidFill>
              </a:ln>
              <a:effectLst>
                <a:outerShdw blurRad="165100" dir="15600000" sx="104000" sy="104000" algn="tr"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8339941" y="3798998"/>
                <a:ext cx="2628827" cy="721031"/>
              </a:xfrm>
              <a:prstGeom prst="rect">
                <a:avLst/>
              </a:prstGeom>
              <a:solidFill>
                <a:schemeClr val="bg1"/>
              </a:solidFill>
              <a:ln w="28575">
                <a:solidFill>
                  <a:srgbClr val="00B0F0"/>
                </a:solidFill>
              </a:ln>
              <a:effectLst>
                <a:outerShdw blurRad="165100" dir="15600000" sx="104000" sy="104000" algn="tr" rotWithShape="0">
                  <a:prstClr val="black">
                    <a:alpha val="40000"/>
                  </a:prstClr>
                </a:outerShdw>
              </a:effectLst>
            </p:spPr>
            <p:txBody>
              <a:bodyPr wrap="square" rtlCol="0">
                <a:spAutoFit/>
              </a:bodyPr>
              <a:lstStyle/>
              <a:p>
                <a:pPr algn="ctr"/>
                <a:r>
                  <a:rPr lang="en-US" sz="2800" b="1" dirty="0">
                    <a:solidFill>
                      <a:srgbClr val="7030A0"/>
                    </a:solidFill>
                    <a:latin typeface="Cambria Math" panose="02040503050406030204" pitchFamily="18" charset="0"/>
                  </a:rPr>
                  <a:t>SM = </a:t>
                </a:r>
                <a14:m>
                  <m:oMath xmlns:m="http://schemas.openxmlformats.org/officeDocument/2006/math">
                    <m:f>
                      <m:fPr>
                        <m:ctrlPr>
                          <a:rPr lang="en-US" sz="2800" b="1" i="1">
                            <a:solidFill>
                              <a:srgbClr val="7030A0"/>
                            </a:solidFill>
                            <a:latin typeface="Cambria Math" panose="02040503050406030204" pitchFamily="18" charset="0"/>
                          </a:rPr>
                        </m:ctrlPr>
                      </m:fPr>
                      <m:num>
                        <m:r>
                          <a:rPr lang="en-US" sz="2800" b="1" i="0" smtClean="0">
                            <a:solidFill>
                              <a:srgbClr val="7030A0"/>
                            </a:solidFill>
                            <a:latin typeface="Cambria Math" panose="02040503050406030204" pitchFamily="18" charset="0"/>
                          </a:rPr>
                          <m:t>𝟎</m:t>
                        </m:r>
                      </m:num>
                      <m:den>
                        <m:r>
                          <a:rPr lang="en-US" sz="2800" b="1">
                            <a:solidFill>
                              <a:srgbClr val="7030A0"/>
                            </a:solidFill>
                            <a:latin typeface="Cambria Math" panose="02040503050406030204" pitchFamily="18" charset="0"/>
                          </a:rPr>
                          <m:t>𝐒𝐃</m:t>
                        </m:r>
                      </m:den>
                    </m:f>
                    <m:r>
                      <a:rPr lang="en-US" sz="2800" b="1" i="1" smtClean="0">
                        <a:solidFill>
                          <a:srgbClr val="7030A0"/>
                        </a:solidFill>
                        <a:latin typeface="Cambria Math" panose="02040503050406030204" pitchFamily="18" charset="0"/>
                      </a:rPr>
                      <m:t>=</m:t>
                    </m:r>
                    <m:r>
                      <a:rPr lang="en-US" sz="2800" b="1" i="1" smtClean="0">
                        <a:solidFill>
                          <a:srgbClr val="7030A0"/>
                        </a:solidFill>
                        <a:latin typeface="Cambria Math" panose="02040503050406030204" pitchFamily="18" charset="0"/>
                      </a:rPr>
                      <m:t>𝟎</m:t>
                    </m:r>
                  </m:oMath>
                </a14:m>
                <a:endParaRPr lang="en-US" sz="2800" b="1" dirty="0">
                  <a:solidFill>
                    <a:srgbClr val="7030A0"/>
                  </a:solidFill>
                  <a:latin typeface="Cambria Math" panose="02040503050406030204" pitchFamily="18" charset="0"/>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8339941" y="3798998"/>
                <a:ext cx="2628827" cy="721031"/>
              </a:xfrm>
              <a:prstGeom prst="rect">
                <a:avLst/>
              </a:prstGeom>
              <a:blipFill rotWithShape="0">
                <a:blip r:embed="rId4"/>
                <a:stretch>
                  <a:fillRect/>
                </a:stretch>
              </a:blipFill>
              <a:ln w="28575">
                <a:solidFill>
                  <a:srgbClr val="00B0F0"/>
                </a:solidFill>
              </a:ln>
              <a:effectLst>
                <a:outerShdw blurRad="165100" dir="15600000" sx="104000" sy="104000" algn="tr" rotWithShape="0">
                  <a:prstClr val="black">
                    <a:alpha val="40000"/>
                  </a:prstClr>
                </a:outerShdw>
              </a:effectLst>
            </p:spPr>
            <p:txBody>
              <a:bodyPr/>
              <a:lstStyle/>
              <a:p>
                <a:r>
                  <a:rPr lang="en-US">
                    <a:noFill/>
                  </a:rPr>
                  <a:t> </a:t>
                </a:r>
              </a:p>
            </p:txBody>
          </p:sp>
        </mc:Fallback>
      </mc:AlternateContent>
    </p:spTree>
    <p:extLst>
      <p:ext uri="{BB962C8B-B14F-4D97-AF65-F5344CB8AC3E}">
        <p14:creationId xmlns:p14="http://schemas.microsoft.com/office/powerpoint/2010/main" val="2826098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ipe(right)">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up)">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up)">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0" grpId="0"/>
      <p:bldP spid="21" grpId="0" animBg="1"/>
      <p:bldP spid="24" grpId="0" animBg="1"/>
      <p:bldP spid="26"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6341023" y="6503716"/>
            <a:ext cx="548640" cy="1537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648" t="16346" r="6683" b="23281"/>
          <a:stretch/>
        </p:blipFill>
        <p:spPr>
          <a:xfrm>
            <a:off x="2948131" y="2825465"/>
            <a:ext cx="6637213" cy="3688087"/>
          </a:xfrm>
          <a:prstGeom prst="rect">
            <a:avLst/>
          </a:prstGeom>
        </p:spPr>
      </p:pic>
      <p:cxnSp>
        <p:nvCxnSpPr>
          <p:cNvPr id="27" name="Straight Connector 26"/>
          <p:cNvCxnSpPr/>
          <p:nvPr/>
        </p:nvCxnSpPr>
        <p:spPr>
          <a:xfrm>
            <a:off x="2978714" y="2316645"/>
            <a:ext cx="0" cy="438912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716282" y="1800784"/>
            <a:ext cx="1344706" cy="461665"/>
          </a:xfrm>
          <a:prstGeom prst="rect">
            <a:avLst/>
          </a:prstGeom>
          <a:noFill/>
        </p:spPr>
        <p:txBody>
          <a:bodyPr wrap="square" rtlCol="0">
            <a:spAutoFit/>
          </a:bodyPr>
          <a:lstStyle/>
          <a:p>
            <a:r>
              <a:rPr lang="en-US" sz="2400" b="1" dirty="0">
                <a:solidFill>
                  <a:srgbClr val="00B050"/>
                </a:solidFill>
              </a:rPr>
              <a:t>TV</a:t>
            </a:r>
          </a:p>
        </p:txBody>
      </p:sp>
      <p:sp>
        <p:nvSpPr>
          <p:cNvPr id="37" name="Rectangular Callout 36"/>
          <p:cNvSpPr/>
          <p:nvPr/>
        </p:nvSpPr>
        <p:spPr>
          <a:xfrm>
            <a:off x="8168886" y="4875893"/>
            <a:ext cx="1113975" cy="531814"/>
          </a:xfrm>
          <a:prstGeom prst="wedgeRectCallout">
            <a:avLst>
              <a:gd name="adj1" fmla="val -84500"/>
              <a:gd name="adj2" fmla="val 12501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Defect Rate</a:t>
            </a:r>
          </a:p>
        </p:txBody>
      </p:sp>
      <p:sp>
        <p:nvSpPr>
          <p:cNvPr id="39" name="Rectangle 38"/>
          <p:cNvSpPr/>
          <p:nvPr/>
        </p:nvSpPr>
        <p:spPr>
          <a:xfrm>
            <a:off x="2999001" y="6508866"/>
            <a:ext cx="548640" cy="145977"/>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557917" y="6501731"/>
            <a:ext cx="548640" cy="15311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4121071" y="6501074"/>
            <a:ext cx="548640" cy="16156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4664558" y="6508867"/>
            <a:ext cx="548640" cy="14597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208045" y="6508867"/>
            <a:ext cx="548640" cy="153771"/>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flipH="1">
            <a:off x="-282267" y="6490863"/>
            <a:ext cx="3840480" cy="9144"/>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987971" y="1794775"/>
            <a:ext cx="1344706" cy="461665"/>
          </a:xfrm>
          <a:prstGeom prst="rect">
            <a:avLst/>
          </a:prstGeom>
          <a:noFill/>
        </p:spPr>
        <p:txBody>
          <a:bodyPr wrap="square" rtlCol="0">
            <a:spAutoFit/>
          </a:bodyPr>
          <a:lstStyle/>
          <a:p>
            <a:r>
              <a:rPr lang="en-US" sz="2400" b="1" dirty="0"/>
              <a:t>MEAN</a:t>
            </a:r>
          </a:p>
        </p:txBody>
      </p:sp>
      <p:cxnSp>
        <p:nvCxnSpPr>
          <p:cNvPr id="19" name="Straight Connector 18"/>
          <p:cNvCxnSpPr/>
          <p:nvPr/>
        </p:nvCxnSpPr>
        <p:spPr>
          <a:xfrm flipV="1">
            <a:off x="5770920" y="2361850"/>
            <a:ext cx="0" cy="4389120"/>
          </a:xfrm>
          <a:prstGeom prst="line">
            <a:avLst/>
          </a:prstGeom>
          <a:ln w="5715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5784367" y="6511510"/>
            <a:ext cx="548640" cy="145977"/>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ight Arrow 24"/>
          <p:cNvSpPr/>
          <p:nvPr/>
        </p:nvSpPr>
        <p:spPr>
          <a:xfrm flipH="1">
            <a:off x="5785713" y="4114744"/>
            <a:ext cx="704088" cy="76114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SM</a:t>
            </a:r>
          </a:p>
        </p:txBody>
      </p:sp>
      <p:sp>
        <p:nvSpPr>
          <p:cNvPr id="26" name="TextBox 25"/>
          <p:cNvSpPr txBox="1"/>
          <p:nvPr/>
        </p:nvSpPr>
        <p:spPr>
          <a:xfrm>
            <a:off x="1639836" y="763670"/>
            <a:ext cx="8321332" cy="523220"/>
          </a:xfrm>
          <a:prstGeom prst="rect">
            <a:avLst/>
          </a:prstGeom>
          <a:solidFill>
            <a:schemeClr val="bg1">
              <a:lumMod val="85000"/>
            </a:schemeClr>
          </a:solidFill>
          <a:ln>
            <a:solidFill>
              <a:schemeClr val="tx1"/>
            </a:solidFill>
          </a:ln>
        </p:spPr>
        <p:txBody>
          <a:bodyPr wrap="square" rtlCol="0">
            <a:spAutoFit/>
          </a:bodyPr>
          <a:lstStyle>
            <a:defPPr>
              <a:defRPr lang="en-US"/>
            </a:defPPr>
            <a:lvl1pPr algn="r" rtl="1">
              <a:defRPr sz="2800" b="1"/>
            </a:lvl1pPr>
          </a:lstStyle>
          <a:p>
            <a:r>
              <a:rPr lang="fa-IR" dirty="0"/>
              <a:t>نرخ خطا بیش از 50% است؛ جواب درست، کمتر از 50% است.</a:t>
            </a:r>
            <a:endParaRPr lang="en-US" dirty="0"/>
          </a:p>
        </p:txBody>
      </p:sp>
      <p:cxnSp>
        <p:nvCxnSpPr>
          <p:cNvPr id="29" name="Straight Connector 28"/>
          <p:cNvCxnSpPr/>
          <p:nvPr/>
        </p:nvCxnSpPr>
        <p:spPr>
          <a:xfrm>
            <a:off x="6490871" y="2377605"/>
            <a:ext cx="0" cy="429768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315920" y="5380469"/>
            <a:ext cx="1307967" cy="584775"/>
          </a:xfrm>
          <a:prstGeom prst="rect">
            <a:avLst/>
          </a:prstGeom>
          <a:solidFill>
            <a:schemeClr val="bg1"/>
          </a:solidFill>
        </p:spPr>
        <p:txBody>
          <a:bodyPr wrap="square" rtlCol="0">
            <a:spAutoFit/>
          </a:bodyPr>
          <a:lstStyle>
            <a:defPPr>
              <a:defRPr lang="en-US"/>
            </a:defPPr>
            <a:lvl1pPr>
              <a:defRPr sz="2800" b="1"/>
            </a:lvl1pPr>
          </a:lstStyle>
          <a:p>
            <a:r>
              <a:rPr lang="en-US" sz="3200" dirty="0">
                <a:solidFill>
                  <a:srgbClr val="FF0000"/>
                </a:solidFill>
              </a:rPr>
              <a:t>&gt; 50%</a:t>
            </a:r>
          </a:p>
        </p:txBody>
      </p:sp>
      <p:sp>
        <p:nvSpPr>
          <p:cNvPr id="30" name="Rectangle 29"/>
          <p:cNvSpPr/>
          <p:nvPr/>
        </p:nvSpPr>
        <p:spPr>
          <a:xfrm>
            <a:off x="216082" y="2809603"/>
            <a:ext cx="5540603" cy="3667813"/>
          </a:xfrm>
          <a:prstGeom prst="rect">
            <a:avLst/>
          </a:prstGeom>
          <a:solidFill>
            <a:srgbClr val="00B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flipV="1">
            <a:off x="196210" y="2675103"/>
            <a:ext cx="0" cy="411480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4" name="Right Arrow 33"/>
          <p:cNvSpPr/>
          <p:nvPr/>
        </p:nvSpPr>
        <p:spPr>
          <a:xfrm>
            <a:off x="3012902" y="2162379"/>
            <a:ext cx="2736841" cy="626077"/>
          </a:xfrm>
          <a:prstGeom prs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TEa</a:t>
            </a:r>
          </a:p>
        </p:txBody>
      </p:sp>
      <p:sp>
        <p:nvSpPr>
          <p:cNvPr id="15" name="Right Arrow 14"/>
          <p:cNvSpPr/>
          <p:nvPr/>
        </p:nvSpPr>
        <p:spPr>
          <a:xfrm>
            <a:off x="2971374" y="3042730"/>
            <a:ext cx="3474720" cy="626077"/>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Bias &gt; TEa</a:t>
            </a:r>
          </a:p>
        </p:txBody>
      </p:sp>
      <p:sp>
        <p:nvSpPr>
          <p:cNvPr id="38" name="TextBox 37"/>
          <p:cNvSpPr txBox="1"/>
          <p:nvPr/>
        </p:nvSpPr>
        <p:spPr>
          <a:xfrm>
            <a:off x="6572766" y="4005940"/>
            <a:ext cx="2037071" cy="830997"/>
          </a:xfrm>
          <a:prstGeom prst="rect">
            <a:avLst/>
          </a:prstGeom>
          <a:solidFill>
            <a:schemeClr val="bg1"/>
          </a:solidFill>
        </p:spPr>
        <p:txBody>
          <a:bodyPr wrap="square" rtlCol="0">
            <a:spAutoFit/>
          </a:bodyPr>
          <a:lstStyle>
            <a:defPPr>
              <a:defRPr lang="en-US"/>
            </a:defPPr>
            <a:lvl1pPr>
              <a:defRPr sz="2800" b="1"/>
            </a:lvl1pPr>
          </a:lstStyle>
          <a:p>
            <a:r>
              <a:rPr lang="en-US" sz="2400" i="1" dirty="0">
                <a:solidFill>
                  <a:srgbClr val="FF0000"/>
                </a:solidFill>
              </a:rPr>
              <a:t>NEGATIVE</a:t>
            </a:r>
            <a:r>
              <a:rPr lang="en-US" sz="2400" dirty="0">
                <a:solidFill>
                  <a:srgbClr val="FF0000"/>
                </a:solidFill>
              </a:rPr>
              <a:t> Sigma Metric</a:t>
            </a:r>
          </a:p>
        </p:txBody>
      </p:sp>
      <mc:AlternateContent xmlns:mc="http://schemas.openxmlformats.org/markup-compatibility/2006" xmlns:a14="http://schemas.microsoft.com/office/drawing/2010/main">
        <mc:Choice Requires="a14">
          <p:sp>
            <p:nvSpPr>
              <p:cNvPr id="35" name="TextBox 34"/>
              <p:cNvSpPr txBox="1"/>
              <p:nvPr/>
            </p:nvSpPr>
            <p:spPr>
              <a:xfrm>
                <a:off x="8339941" y="1831641"/>
                <a:ext cx="2628827" cy="721031"/>
              </a:xfrm>
              <a:prstGeom prst="rect">
                <a:avLst/>
              </a:prstGeom>
              <a:solidFill>
                <a:schemeClr val="bg1"/>
              </a:solidFill>
              <a:ln w="28575">
                <a:solidFill>
                  <a:srgbClr val="00B0F0"/>
                </a:solidFill>
              </a:ln>
              <a:effectLst>
                <a:outerShdw blurRad="165100" dir="15600000" sx="104000" sy="104000" algn="tr" rotWithShape="0">
                  <a:prstClr val="black">
                    <a:alpha val="40000"/>
                  </a:prstClr>
                </a:outerShdw>
              </a:effectLst>
            </p:spPr>
            <p:txBody>
              <a:bodyPr wrap="square" rtlCol="0">
                <a:spAutoFit/>
              </a:bodyPr>
              <a:lstStyle/>
              <a:p>
                <a:pPr algn="ctr"/>
                <a:r>
                  <a:rPr lang="en-US" sz="2800" b="1" dirty="0">
                    <a:solidFill>
                      <a:srgbClr val="7030A0"/>
                    </a:solidFill>
                    <a:latin typeface="Cambria Math" panose="02040503050406030204" pitchFamily="18" charset="0"/>
                  </a:rPr>
                  <a:t>SM = </a:t>
                </a:r>
                <a14:m>
                  <m:oMath xmlns:m="http://schemas.openxmlformats.org/officeDocument/2006/math">
                    <m:f>
                      <m:fPr>
                        <m:ctrlPr>
                          <a:rPr lang="en-US" sz="2800" b="1" i="1">
                            <a:solidFill>
                              <a:srgbClr val="7030A0"/>
                            </a:solidFill>
                            <a:latin typeface="Cambria Math" panose="02040503050406030204" pitchFamily="18" charset="0"/>
                          </a:rPr>
                        </m:ctrlPr>
                      </m:fPr>
                      <m:num>
                        <m:r>
                          <a:rPr lang="en-US" sz="2800" b="1">
                            <a:solidFill>
                              <a:srgbClr val="7030A0"/>
                            </a:solidFill>
                            <a:latin typeface="Cambria Math" panose="02040503050406030204" pitchFamily="18" charset="0"/>
                          </a:rPr>
                          <m:t>𝐓𝐄</m:t>
                        </m:r>
                        <m:r>
                          <a:rPr lang="en-US" sz="2800" b="1" baseline="-25000">
                            <a:solidFill>
                              <a:srgbClr val="7030A0"/>
                            </a:solidFill>
                            <a:latin typeface="Cambria Math" panose="02040503050406030204" pitchFamily="18" charset="0"/>
                          </a:rPr>
                          <m:t>𝐚</m:t>
                        </m:r>
                        <m:r>
                          <a:rPr lang="en-US" sz="2800" b="1">
                            <a:solidFill>
                              <a:srgbClr val="7030A0"/>
                            </a:solidFill>
                            <a:latin typeface="Cambria Math" panose="02040503050406030204" pitchFamily="18" charset="0"/>
                          </a:rPr>
                          <m:t>−|</m:t>
                        </m:r>
                        <m:r>
                          <a:rPr lang="en-US" sz="2800" b="1">
                            <a:solidFill>
                              <a:srgbClr val="7030A0"/>
                            </a:solidFill>
                            <a:latin typeface="Cambria Math" panose="02040503050406030204" pitchFamily="18" charset="0"/>
                          </a:rPr>
                          <m:t>𝐁𝐢𝐚𝐬</m:t>
                        </m:r>
                        <m:r>
                          <a:rPr lang="en-US" sz="2800" b="1">
                            <a:solidFill>
                              <a:srgbClr val="7030A0"/>
                            </a:solidFill>
                            <a:latin typeface="Cambria Math" panose="02040503050406030204" pitchFamily="18" charset="0"/>
                          </a:rPr>
                          <m:t>|</m:t>
                        </m:r>
                      </m:num>
                      <m:den>
                        <m:r>
                          <a:rPr lang="en-US" sz="2800" b="1">
                            <a:solidFill>
                              <a:srgbClr val="7030A0"/>
                            </a:solidFill>
                            <a:latin typeface="Cambria Math" panose="02040503050406030204" pitchFamily="18" charset="0"/>
                          </a:rPr>
                          <m:t>𝐒𝐃</m:t>
                        </m:r>
                      </m:den>
                    </m:f>
                  </m:oMath>
                </a14:m>
                <a:endParaRPr lang="en-US" sz="2800" b="1" dirty="0">
                  <a:solidFill>
                    <a:srgbClr val="7030A0"/>
                  </a:solidFill>
                  <a:latin typeface="Cambria Math" panose="02040503050406030204" pitchFamily="18"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8339941" y="1831641"/>
                <a:ext cx="2628827" cy="721031"/>
              </a:xfrm>
              <a:prstGeom prst="rect">
                <a:avLst/>
              </a:prstGeom>
              <a:blipFill rotWithShape="0">
                <a:blip r:embed="rId3"/>
                <a:stretch>
                  <a:fillRect/>
                </a:stretch>
              </a:blipFill>
              <a:ln w="28575">
                <a:solidFill>
                  <a:srgbClr val="00B0F0"/>
                </a:solidFill>
              </a:ln>
              <a:effectLst>
                <a:outerShdw blurRad="165100" dir="15600000" sx="104000" sy="104000" algn="tr" rotWithShape="0">
                  <a:prstClr val="black">
                    <a:alpha val="40000"/>
                  </a:prstClr>
                </a:outerShdw>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8339941" y="2659305"/>
                <a:ext cx="2628827" cy="714683"/>
              </a:xfrm>
              <a:prstGeom prst="rect">
                <a:avLst/>
              </a:prstGeom>
              <a:solidFill>
                <a:schemeClr val="bg1"/>
              </a:solidFill>
              <a:ln w="28575">
                <a:solidFill>
                  <a:srgbClr val="00B0F0"/>
                </a:solidFill>
              </a:ln>
              <a:effectLst>
                <a:outerShdw blurRad="165100" dir="15600000" sx="104000" sy="104000" algn="tr" rotWithShape="0">
                  <a:prstClr val="black">
                    <a:alpha val="40000"/>
                  </a:prstClr>
                </a:outerShdw>
              </a:effectLst>
            </p:spPr>
            <p:txBody>
              <a:bodyPr wrap="square" rtlCol="0">
                <a:spAutoFit/>
              </a:bodyPr>
              <a:lstStyle/>
              <a:p>
                <a:pPr algn="ctr"/>
                <a:r>
                  <a:rPr lang="en-US" sz="2800" b="1" dirty="0">
                    <a:solidFill>
                      <a:srgbClr val="7030A0"/>
                    </a:solidFill>
                    <a:latin typeface="Cambria Math" panose="02040503050406030204" pitchFamily="18" charset="0"/>
                  </a:rPr>
                  <a:t>SM = </a:t>
                </a:r>
                <a14:m>
                  <m:oMath xmlns:m="http://schemas.openxmlformats.org/officeDocument/2006/math">
                    <m:f>
                      <m:fPr>
                        <m:ctrlPr>
                          <a:rPr lang="en-US" sz="2800" b="1" i="1">
                            <a:solidFill>
                              <a:srgbClr val="7030A0"/>
                            </a:solidFill>
                            <a:latin typeface="Cambria Math" panose="02040503050406030204" pitchFamily="18" charset="0"/>
                          </a:rPr>
                        </m:ctrlPr>
                      </m:fPr>
                      <m:num>
                        <m:r>
                          <a:rPr lang="en-US" sz="2800" b="1" i="0" smtClean="0">
                            <a:solidFill>
                              <a:srgbClr val="7030A0"/>
                            </a:solidFill>
                            <a:latin typeface="Cambria Math" panose="02040503050406030204" pitchFamily="18" charset="0"/>
                          </a:rPr>
                          <m:t>&lt;</m:t>
                        </m:r>
                        <m:r>
                          <a:rPr lang="en-US" sz="2800" b="1" i="0" smtClean="0">
                            <a:solidFill>
                              <a:srgbClr val="7030A0"/>
                            </a:solidFill>
                            <a:latin typeface="Cambria Math" panose="02040503050406030204" pitchFamily="18" charset="0"/>
                          </a:rPr>
                          <m:t>𝟎</m:t>
                        </m:r>
                      </m:num>
                      <m:den>
                        <m:r>
                          <a:rPr lang="en-US" sz="2800" b="1">
                            <a:solidFill>
                              <a:srgbClr val="7030A0"/>
                            </a:solidFill>
                            <a:latin typeface="Cambria Math" panose="02040503050406030204" pitchFamily="18" charset="0"/>
                          </a:rPr>
                          <m:t>𝐒𝐃</m:t>
                        </m:r>
                      </m:den>
                    </m:f>
                    <m:r>
                      <a:rPr lang="en-US" sz="2800" b="1" i="1" smtClean="0">
                        <a:solidFill>
                          <a:srgbClr val="7030A0"/>
                        </a:solidFill>
                        <a:latin typeface="Cambria Math" panose="02040503050406030204" pitchFamily="18" charset="0"/>
                      </a:rPr>
                      <m:t>= &lt;</m:t>
                    </m:r>
                    <m:r>
                      <a:rPr lang="en-US" sz="2800" b="1" i="1" smtClean="0">
                        <a:solidFill>
                          <a:srgbClr val="7030A0"/>
                        </a:solidFill>
                        <a:latin typeface="Cambria Math" panose="02040503050406030204" pitchFamily="18" charset="0"/>
                      </a:rPr>
                      <m:t>𝟎</m:t>
                    </m:r>
                  </m:oMath>
                </a14:m>
                <a:endParaRPr lang="en-US" sz="2800" b="1" dirty="0">
                  <a:solidFill>
                    <a:srgbClr val="7030A0"/>
                  </a:solidFill>
                  <a:latin typeface="Cambria Math" panose="02040503050406030204" pitchFamily="18" charset="0"/>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8339941" y="2659305"/>
                <a:ext cx="2628827" cy="714683"/>
              </a:xfrm>
              <a:prstGeom prst="rect">
                <a:avLst/>
              </a:prstGeom>
              <a:blipFill rotWithShape="0">
                <a:blip r:embed="rId4"/>
                <a:stretch>
                  <a:fillRect/>
                </a:stretch>
              </a:blipFill>
              <a:ln w="28575">
                <a:solidFill>
                  <a:srgbClr val="00B0F0"/>
                </a:solidFill>
              </a:ln>
              <a:effectLst>
                <a:outerShdw blurRad="165100" dir="15600000" sx="104000" sy="104000" algn="tr" rotWithShape="0">
                  <a:prstClr val="black">
                    <a:alpha val="40000"/>
                  </a:prstClr>
                </a:outerShdw>
              </a:effectLst>
            </p:spPr>
            <p:txBody>
              <a:bodyPr/>
              <a:lstStyle/>
              <a:p>
                <a:r>
                  <a:rPr lang="en-US">
                    <a:noFill/>
                  </a:rPr>
                  <a:t> </a:t>
                </a:r>
              </a:p>
            </p:txBody>
          </p:sp>
        </mc:Fallback>
      </mc:AlternateContent>
      <p:sp>
        <p:nvSpPr>
          <p:cNvPr id="45" name="TextBox 44"/>
          <p:cNvSpPr txBox="1"/>
          <p:nvPr/>
        </p:nvSpPr>
        <p:spPr>
          <a:xfrm>
            <a:off x="5620738" y="4963958"/>
            <a:ext cx="1650711" cy="523220"/>
          </a:xfrm>
          <a:prstGeom prst="rect">
            <a:avLst/>
          </a:prstGeom>
          <a:solidFill>
            <a:schemeClr val="bg1"/>
          </a:solidFill>
          <a:ln w="28575">
            <a:solidFill>
              <a:srgbClr val="00B0F0"/>
            </a:solidFill>
          </a:ln>
          <a:effectLst>
            <a:outerShdw blurRad="165100" dir="15600000" sx="104000" sy="104000" algn="tr" rotWithShape="0">
              <a:prstClr val="black">
                <a:alpha val="40000"/>
              </a:prstClr>
            </a:outerShdw>
          </a:effectLst>
        </p:spPr>
        <p:txBody>
          <a:bodyPr wrap="square" rtlCol="0">
            <a:spAutoFit/>
          </a:bodyPr>
          <a:lstStyle/>
          <a:p>
            <a:pPr algn="ctr"/>
            <a:r>
              <a:rPr lang="en-US" sz="2800" b="1" dirty="0">
                <a:solidFill>
                  <a:srgbClr val="7030A0"/>
                </a:solidFill>
                <a:latin typeface="Cambria Math" panose="02040503050406030204" pitchFamily="18" charset="0"/>
              </a:rPr>
              <a:t>SM = -1.3 </a:t>
            </a:r>
          </a:p>
        </p:txBody>
      </p:sp>
    </p:spTree>
    <p:extLst>
      <p:ext uri="{BB962C8B-B14F-4D97-AF65-F5344CB8AC3E}">
        <p14:creationId xmlns:p14="http://schemas.microsoft.com/office/powerpoint/2010/main" val="249207832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right)">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wipe(left)">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arn(inVertical)">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wipe(right)">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5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childTnLst>
                    </p:cTn>
                  </p:par>
                  <p:par>
                    <p:cTn id="32" fill="hold">
                      <p:stCondLst>
                        <p:cond delay="indefinite"/>
                      </p:stCondLst>
                      <p:childTnLst>
                        <p:par>
                          <p:cTn id="33" fill="hold">
                            <p:stCondLst>
                              <p:cond delay="0"/>
                            </p:stCondLst>
                            <p:childTnLst>
                              <p:par>
                                <p:cTn id="34" presetID="26"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wipe(down)">
                                      <p:cBhvr>
                                        <p:cTn id="36" dur="580">
                                          <p:stCondLst>
                                            <p:cond delay="0"/>
                                          </p:stCondLst>
                                        </p:cTn>
                                        <p:tgtEl>
                                          <p:spTgt spid="45"/>
                                        </p:tgtEl>
                                      </p:cBhvr>
                                    </p:animEffect>
                                    <p:anim calcmode="lin" valueType="num">
                                      <p:cBhvr>
                                        <p:cTn id="37"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42" dur="26">
                                          <p:stCondLst>
                                            <p:cond delay="650"/>
                                          </p:stCondLst>
                                        </p:cTn>
                                        <p:tgtEl>
                                          <p:spTgt spid="45"/>
                                        </p:tgtEl>
                                      </p:cBhvr>
                                      <p:to x="100000" y="60000"/>
                                    </p:animScale>
                                    <p:animScale>
                                      <p:cBhvr>
                                        <p:cTn id="43" dur="166" decel="50000">
                                          <p:stCondLst>
                                            <p:cond delay="676"/>
                                          </p:stCondLst>
                                        </p:cTn>
                                        <p:tgtEl>
                                          <p:spTgt spid="45"/>
                                        </p:tgtEl>
                                      </p:cBhvr>
                                      <p:to x="100000" y="100000"/>
                                    </p:animScale>
                                    <p:animScale>
                                      <p:cBhvr>
                                        <p:cTn id="44" dur="26">
                                          <p:stCondLst>
                                            <p:cond delay="1312"/>
                                          </p:stCondLst>
                                        </p:cTn>
                                        <p:tgtEl>
                                          <p:spTgt spid="45"/>
                                        </p:tgtEl>
                                      </p:cBhvr>
                                      <p:to x="100000" y="80000"/>
                                    </p:animScale>
                                    <p:animScale>
                                      <p:cBhvr>
                                        <p:cTn id="45" dur="166" decel="50000">
                                          <p:stCondLst>
                                            <p:cond delay="1338"/>
                                          </p:stCondLst>
                                        </p:cTn>
                                        <p:tgtEl>
                                          <p:spTgt spid="45"/>
                                        </p:tgtEl>
                                      </p:cBhvr>
                                      <p:to x="100000" y="100000"/>
                                    </p:animScale>
                                    <p:animScale>
                                      <p:cBhvr>
                                        <p:cTn id="46" dur="26">
                                          <p:stCondLst>
                                            <p:cond delay="1642"/>
                                          </p:stCondLst>
                                        </p:cTn>
                                        <p:tgtEl>
                                          <p:spTgt spid="45"/>
                                        </p:tgtEl>
                                      </p:cBhvr>
                                      <p:to x="100000" y="90000"/>
                                    </p:animScale>
                                    <p:animScale>
                                      <p:cBhvr>
                                        <p:cTn id="47" dur="166" decel="50000">
                                          <p:stCondLst>
                                            <p:cond delay="1668"/>
                                          </p:stCondLst>
                                        </p:cTn>
                                        <p:tgtEl>
                                          <p:spTgt spid="45"/>
                                        </p:tgtEl>
                                      </p:cBhvr>
                                      <p:to x="100000" y="100000"/>
                                    </p:animScale>
                                    <p:animScale>
                                      <p:cBhvr>
                                        <p:cTn id="48" dur="26">
                                          <p:stCondLst>
                                            <p:cond delay="1808"/>
                                          </p:stCondLst>
                                        </p:cTn>
                                        <p:tgtEl>
                                          <p:spTgt spid="45"/>
                                        </p:tgtEl>
                                      </p:cBhvr>
                                      <p:to x="100000" y="95000"/>
                                    </p:animScale>
                                    <p:animScale>
                                      <p:cBhvr>
                                        <p:cTn id="49" dur="166" decel="50000">
                                          <p:stCondLst>
                                            <p:cond delay="1834"/>
                                          </p:stCondLst>
                                        </p:cTn>
                                        <p:tgtEl>
                                          <p:spTgt spid="4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31" grpId="0" animBg="1"/>
      <p:bldP spid="38" grpId="0" animBg="1"/>
      <p:bldP spid="35" grpId="0" animBg="1"/>
      <p:bldP spid="36" grpId="0" animBg="1"/>
      <p:bldP spid="45"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rotWithShape="1">
          <a:blip r:embed="rId2" cstate="print">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1648" t="16346" r="6683" b="23281"/>
          <a:stretch/>
        </p:blipFill>
        <p:spPr>
          <a:xfrm>
            <a:off x="-370075" y="1749324"/>
            <a:ext cx="4871875" cy="2495102"/>
          </a:xfrm>
          <a:prstGeom prst="rect">
            <a:avLst/>
          </a:prstGeom>
        </p:spPr>
      </p:pic>
      <p:pic>
        <p:nvPicPr>
          <p:cNvPr id="4" name="Picture 3"/>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648" t="16346" r="6683" b="23281"/>
          <a:stretch/>
        </p:blipFill>
        <p:spPr>
          <a:xfrm>
            <a:off x="355216" y="1685854"/>
            <a:ext cx="4801227" cy="2535672"/>
          </a:xfrm>
          <a:prstGeom prst="rect">
            <a:avLst/>
          </a:prstGeom>
        </p:spPr>
      </p:pic>
      <p:cxnSp>
        <p:nvCxnSpPr>
          <p:cNvPr id="16" name="Straight Connector 15"/>
          <p:cNvCxnSpPr/>
          <p:nvPr/>
        </p:nvCxnSpPr>
        <p:spPr>
          <a:xfrm flipV="1">
            <a:off x="525892" y="1574469"/>
            <a:ext cx="23450" cy="274320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3953920" y="1574469"/>
            <a:ext cx="0" cy="274320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930733" y="1083295"/>
            <a:ext cx="561743" cy="461665"/>
          </a:xfrm>
          <a:prstGeom prst="rect">
            <a:avLst/>
          </a:prstGeom>
          <a:noFill/>
        </p:spPr>
        <p:txBody>
          <a:bodyPr wrap="square" rtlCol="0">
            <a:spAutoFit/>
          </a:bodyPr>
          <a:lstStyle/>
          <a:p>
            <a:pPr algn="ctr"/>
            <a:r>
              <a:rPr lang="en-US" sz="2400" b="1" dirty="0">
                <a:solidFill>
                  <a:srgbClr val="00B050"/>
                </a:solidFill>
              </a:rPr>
              <a:t>TV</a:t>
            </a:r>
          </a:p>
        </p:txBody>
      </p:sp>
      <p:sp>
        <p:nvSpPr>
          <p:cNvPr id="37" name="Rectangular Callout 36"/>
          <p:cNvSpPr/>
          <p:nvPr/>
        </p:nvSpPr>
        <p:spPr>
          <a:xfrm>
            <a:off x="4693969" y="4449049"/>
            <a:ext cx="870308" cy="546638"/>
          </a:xfrm>
          <a:prstGeom prst="wedgeRectCallout">
            <a:avLst>
              <a:gd name="adj1" fmla="val -122053"/>
              <a:gd name="adj2" fmla="val -86988"/>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32</a:t>
            </a:r>
          </a:p>
          <a:p>
            <a:pPr algn="ctr"/>
            <a:r>
              <a:rPr lang="en-US" sz="2000" b="1" dirty="0">
                <a:solidFill>
                  <a:schemeClr val="tx1"/>
                </a:solidFill>
              </a:rPr>
              <a:t>DPM</a:t>
            </a:r>
          </a:p>
        </p:txBody>
      </p:sp>
      <p:sp>
        <p:nvSpPr>
          <p:cNvPr id="38" name="TextBox 37"/>
          <p:cNvSpPr txBox="1"/>
          <p:nvPr/>
        </p:nvSpPr>
        <p:spPr>
          <a:xfrm>
            <a:off x="1534054" y="4718064"/>
            <a:ext cx="1945860" cy="523220"/>
          </a:xfrm>
          <a:prstGeom prst="rect">
            <a:avLst/>
          </a:prstGeom>
          <a:solidFill>
            <a:schemeClr val="bg1"/>
          </a:solidFill>
        </p:spPr>
        <p:txBody>
          <a:bodyPr wrap="square" rtlCol="0">
            <a:spAutoFit/>
          </a:bodyPr>
          <a:lstStyle>
            <a:defPPr>
              <a:defRPr lang="en-US"/>
            </a:defPPr>
            <a:lvl1pPr>
              <a:defRPr sz="2800" b="1"/>
            </a:lvl1pPr>
          </a:lstStyle>
          <a:p>
            <a:pPr>
              <a:spcAft>
                <a:spcPts val="1200"/>
              </a:spcAft>
            </a:pPr>
            <a:r>
              <a:rPr lang="en-US" dirty="0"/>
              <a:t>SM: 4 → 3</a:t>
            </a:r>
          </a:p>
        </p:txBody>
      </p:sp>
      <p:cxnSp>
        <p:nvCxnSpPr>
          <p:cNvPr id="17" name="Straight Connector 16"/>
          <p:cNvCxnSpPr/>
          <p:nvPr/>
        </p:nvCxnSpPr>
        <p:spPr>
          <a:xfrm flipH="1">
            <a:off x="239058" y="4195631"/>
            <a:ext cx="640080" cy="26593"/>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2662078" y="1112804"/>
            <a:ext cx="449647" cy="461665"/>
          </a:xfrm>
          <a:prstGeom prst="rect">
            <a:avLst/>
          </a:prstGeom>
          <a:solidFill>
            <a:schemeClr val="bg1"/>
          </a:solidFill>
        </p:spPr>
        <p:txBody>
          <a:bodyPr wrap="square" rtlCol="0">
            <a:spAutoFit/>
          </a:bodyPr>
          <a:lstStyle/>
          <a:p>
            <a:pPr algn="ctr"/>
            <a:r>
              <a:rPr lang="en-US" sz="2400" b="1" dirty="0"/>
              <a:t>X̄</a:t>
            </a:r>
          </a:p>
        </p:txBody>
      </p:sp>
      <p:sp>
        <p:nvSpPr>
          <p:cNvPr id="29" name="Rectangle 28"/>
          <p:cNvSpPr/>
          <p:nvPr/>
        </p:nvSpPr>
        <p:spPr>
          <a:xfrm>
            <a:off x="576118" y="1586822"/>
            <a:ext cx="3356446" cy="2636101"/>
          </a:xfrm>
          <a:prstGeom prst="rect">
            <a:avLst/>
          </a:prstGeom>
          <a:solidFill>
            <a:srgbClr val="00B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ight Arrow 18"/>
          <p:cNvSpPr/>
          <p:nvPr/>
        </p:nvSpPr>
        <p:spPr>
          <a:xfrm>
            <a:off x="2983971" y="3055797"/>
            <a:ext cx="969949" cy="971218"/>
          </a:xfrm>
          <a:prstGeom prst="rightArrow">
            <a:avLst/>
          </a:prstGeom>
          <a:solidFill>
            <a:srgbClr val="00B0F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 </a:t>
            </a:r>
            <a:r>
              <a:rPr lang="el-GR" sz="2400" b="1" dirty="0">
                <a:solidFill>
                  <a:schemeClr val="tx1"/>
                </a:solidFill>
              </a:rPr>
              <a:t>σ</a:t>
            </a:r>
          </a:p>
        </p:txBody>
      </p:sp>
      <p:sp>
        <p:nvSpPr>
          <p:cNvPr id="15" name="Right Arrow 14"/>
          <p:cNvSpPr/>
          <p:nvPr/>
        </p:nvSpPr>
        <p:spPr>
          <a:xfrm>
            <a:off x="2229718" y="2937217"/>
            <a:ext cx="663875" cy="1208378"/>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a:p>
            <a:pPr algn="ctr"/>
            <a:r>
              <a:rPr lang="el-GR" b="1" dirty="0"/>
              <a:t>σ</a:t>
            </a:r>
            <a:endParaRPr lang="en-US" b="1" dirty="0"/>
          </a:p>
        </p:txBody>
      </p:sp>
      <p:sp>
        <p:nvSpPr>
          <p:cNvPr id="31" name="Rectangular Callout 30"/>
          <p:cNvSpPr/>
          <p:nvPr/>
        </p:nvSpPr>
        <p:spPr>
          <a:xfrm>
            <a:off x="4314047" y="2749896"/>
            <a:ext cx="923530" cy="548232"/>
          </a:xfrm>
          <a:prstGeom prst="wedgeRectCallout">
            <a:avLst>
              <a:gd name="adj1" fmla="val -65341"/>
              <a:gd name="adj2" fmla="val 1751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1350</a:t>
            </a:r>
          </a:p>
          <a:p>
            <a:pPr algn="ctr"/>
            <a:r>
              <a:rPr lang="en-US" sz="2000" b="1" dirty="0">
                <a:solidFill>
                  <a:schemeClr val="tx1"/>
                </a:solidFill>
              </a:rPr>
              <a:t>DPM</a:t>
            </a:r>
          </a:p>
        </p:txBody>
      </p:sp>
      <p:cxnSp>
        <p:nvCxnSpPr>
          <p:cNvPr id="44" name="Straight Connector 43"/>
          <p:cNvCxnSpPr/>
          <p:nvPr/>
        </p:nvCxnSpPr>
        <p:spPr>
          <a:xfrm flipH="1">
            <a:off x="2910677" y="1616331"/>
            <a:ext cx="7669" cy="274320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2210199" y="1608431"/>
            <a:ext cx="0" cy="27432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1489810" y="5286432"/>
            <a:ext cx="2517438" cy="523220"/>
          </a:xfrm>
          <a:prstGeom prst="rect">
            <a:avLst/>
          </a:prstGeom>
          <a:solidFill>
            <a:schemeClr val="bg1"/>
          </a:solidFill>
          <a:ln>
            <a:noFill/>
          </a:ln>
        </p:spPr>
        <p:txBody>
          <a:bodyPr wrap="square" rtlCol="0">
            <a:spAutoFit/>
          </a:bodyPr>
          <a:lstStyle>
            <a:defPPr>
              <a:defRPr lang="en-US"/>
            </a:defPPr>
            <a:lvl1pPr>
              <a:defRPr sz="2800" b="1"/>
            </a:lvl1pPr>
          </a:lstStyle>
          <a:p>
            <a:r>
              <a:rPr lang="en-US" dirty="0">
                <a:solidFill>
                  <a:srgbClr val="FF0000"/>
                </a:solidFill>
              </a:rPr>
              <a:t>DR: 32 → 1350</a:t>
            </a:r>
            <a:endParaRPr lang="en-US" baseline="-25000" dirty="0">
              <a:solidFill>
                <a:srgbClr val="FF0000"/>
              </a:solidFill>
            </a:endParaRPr>
          </a:p>
        </p:txBody>
      </p:sp>
      <p:pic>
        <p:nvPicPr>
          <p:cNvPr id="25" name="Picture 24"/>
          <p:cNvPicPr>
            <a:picLocks noChangeAspect="1"/>
          </p:cNvPicPr>
          <p:nvPr/>
        </p:nvPicPr>
        <p:blipFill rotWithShape="1">
          <a:blip r:embed="rId2" cstate="print">
            <a:clrChange>
              <a:clrFrom>
                <a:srgbClr val="FFFFFF"/>
              </a:clrFrom>
              <a:clrTo>
                <a:srgbClr val="FFFFFF">
                  <a:alpha val="0"/>
                </a:srgbClr>
              </a:clrTo>
            </a:clrChange>
            <a:biLevel thresh="50000"/>
            <a:extLst>
              <a:ext uri="{28A0092B-C50C-407E-A947-70E740481C1C}">
                <a14:useLocalDpi xmlns:a14="http://schemas.microsoft.com/office/drawing/2010/main" val="0"/>
              </a:ext>
            </a:extLst>
          </a:blip>
          <a:srcRect l="11648" t="16346" r="6683" b="23281"/>
          <a:stretch/>
        </p:blipFill>
        <p:spPr>
          <a:xfrm>
            <a:off x="6651609" y="1230264"/>
            <a:ext cx="2743200" cy="3144359"/>
          </a:xfrm>
          <a:prstGeom prst="rect">
            <a:avLst/>
          </a:prstGeom>
        </p:spPr>
      </p:pic>
      <p:pic>
        <p:nvPicPr>
          <p:cNvPr id="27" name="Picture 26"/>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648" t="16346" r="6683" b="23281"/>
          <a:stretch/>
        </p:blipFill>
        <p:spPr>
          <a:xfrm>
            <a:off x="6809457" y="1222884"/>
            <a:ext cx="3326968" cy="3151739"/>
          </a:xfrm>
          <a:prstGeom prst="rect">
            <a:avLst/>
          </a:prstGeom>
        </p:spPr>
      </p:pic>
      <p:cxnSp>
        <p:nvCxnSpPr>
          <p:cNvPr id="30" name="Straight Connector 29"/>
          <p:cNvCxnSpPr/>
          <p:nvPr/>
        </p:nvCxnSpPr>
        <p:spPr>
          <a:xfrm flipV="1">
            <a:off x="6474407" y="1033698"/>
            <a:ext cx="23450" cy="365760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9902435" y="1033698"/>
            <a:ext cx="0" cy="365760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7897361" y="734148"/>
            <a:ext cx="561743" cy="461665"/>
          </a:xfrm>
          <a:prstGeom prst="rect">
            <a:avLst/>
          </a:prstGeom>
          <a:noFill/>
        </p:spPr>
        <p:txBody>
          <a:bodyPr wrap="square" rtlCol="0">
            <a:spAutoFit/>
          </a:bodyPr>
          <a:lstStyle/>
          <a:p>
            <a:pPr algn="ctr"/>
            <a:r>
              <a:rPr lang="en-US" sz="2400" b="1" dirty="0">
                <a:solidFill>
                  <a:srgbClr val="00B050"/>
                </a:solidFill>
              </a:rPr>
              <a:t>TV</a:t>
            </a:r>
          </a:p>
        </p:txBody>
      </p:sp>
      <p:sp>
        <p:nvSpPr>
          <p:cNvPr id="41" name="Rectangular Callout 40"/>
          <p:cNvSpPr/>
          <p:nvPr/>
        </p:nvSpPr>
        <p:spPr>
          <a:xfrm>
            <a:off x="10500512" y="4440440"/>
            <a:ext cx="1325062" cy="555247"/>
          </a:xfrm>
          <a:prstGeom prst="wedgeRectCallout">
            <a:avLst>
              <a:gd name="adj1" fmla="val -90737"/>
              <a:gd name="adj2" fmla="val -5264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0.0000013</a:t>
            </a:r>
          </a:p>
          <a:p>
            <a:pPr algn="ctr"/>
            <a:r>
              <a:rPr lang="en-US" sz="2000" b="1" dirty="0">
                <a:solidFill>
                  <a:schemeClr val="tx1"/>
                </a:solidFill>
              </a:rPr>
              <a:t>DPM</a:t>
            </a:r>
          </a:p>
        </p:txBody>
      </p:sp>
      <p:sp>
        <p:nvSpPr>
          <p:cNvPr id="42" name="TextBox 41"/>
          <p:cNvSpPr txBox="1"/>
          <p:nvPr/>
        </p:nvSpPr>
        <p:spPr>
          <a:xfrm>
            <a:off x="7482569" y="4870464"/>
            <a:ext cx="1945860" cy="523220"/>
          </a:xfrm>
          <a:prstGeom prst="rect">
            <a:avLst/>
          </a:prstGeom>
          <a:solidFill>
            <a:schemeClr val="bg1"/>
          </a:solidFill>
        </p:spPr>
        <p:txBody>
          <a:bodyPr wrap="square" rtlCol="0">
            <a:spAutoFit/>
          </a:bodyPr>
          <a:lstStyle>
            <a:defPPr>
              <a:defRPr lang="en-US"/>
            </a:defPPr>
            <a:lvl1pPr>
              <a:defRPr sz="2800" b="1"/>
            </a:lvl1pPr>
          </a:lstStyle>
          <a:p>
            <a:pPr>
              <a:spcAft>
                <a:spcPts val="1200"/>
              </a:spcAft>
            </a:pPr>
            <a:r>
              <a:rPr lang="en-US" dirty="0"/>
              <a:t>SM: 7 → 6</a:t>
            </a:r>
          </a:p>
        </p:txBody>
      </p:sp>
      <p:sp>
        <p:nvSpPr>
          <p:cNvPr id="45" name="TextBox 44"/>
          <p:cNvSpPr txBox="1"/>
          <p:nvPr/>
        </p:nvSpPr>
        <p:spPr>
          <a:xfrm>
            <a:off x="8342107" y="764909"/>
            <a:ext cx="449647" cy="461665"/>
          </a:xfrm>
          <a:prstGeom prst="rect">
            <a:avLst/>
          </a:prstGeom>
          <a:solidFill>
            <a:schemeClr val="bg1"/>
          </a:solidFill>
        </p:spPr>
        <p:txBody>
          <a:bodyPr wrap="square" rtlCol="0">
            <a:spAutoFit/>
          </a:bodyPr>
          <a:lstStyle/>
          <a:p>
            <a:pPr algn="ctr"/>
            <a:r>
              <a:rPr lang="en-US" sz="2400" b="1" dirty="0"/>
              <a:t>X̄</a:t>
            </a:r>
          </a:p>
        </p:txBody>
      </p:sp>
      <p:sp>
        <p:nvSpPr>
          <p:cNvPr id="48" name="Rectangle 47"/>
          <p:cNvSpPr/>
          <p:nvPr/>
        </p:nvSpPr>
        <p:spPr>
          <a:xfrm>
            <a:off x="6532333" y="1195813"/>
            <a:ext cx="3340605" cy="3194857"/>
          </a:xfrm>
          <a:prstGeom prst="rect">
            <a:avLst/>
          </a:prstGeom>
          <a:solidFill>
            <a:srgbClr val="00B05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ight Arrow 48"/>
          <p:cNvSpPr/>
          <p:nvPr/>
        </p:nvSpPr>
        <p:spPr>
          <a:xfrm>
            <a:off x="8549482" y="3208197"/>
            <a:ext cx="1352953" cy="971218"/>
          </a:xfrm>
          <a:prstGeom prst="rightArrow">
            <a:avLst/>
          </a:prstGeom>
          <a:solidFill>
            <a:srgbClr val="00B0F0">
              <a:alpha val="54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6 </a:t>
            </a:r>
            <a:r>
              <a:rPr lang="el-GR" sz="2400" b="1" dirty="0">
                <a:solidFill>
                  <a:schemeClr val="tx1"/>
                </a:solidFill>
              </a:rPr>
              <a:t>σ</a:t>
            </a:r>
            <a:r>
              <a:rPr lang="en-US" sz="2400" b="1" dirty="0">
                <a:solidFill>
                  <a:schemeClr val="tx1"/>
                </a:solidFill>
              </a:rPr>
              <a:t>  </a:t>
            </a:r>
          </a:p>
        </p:txBody>
      </p:sp>
      <p:sp>
        <p:nvSpPr>
          <p:cNvPr id="50" name="Right Arrow 49"/>
          <p:cNvSpPr/>
          <p:nvPr/>
        </p:nvSpPr>
        <p:spPr>
          <a:xfrm>
            <a:off x="8114469" y="3089617"/>
            <a:ext cx="408569" cy="1208378"/>
          </a:xfrm>
          <a:prstGeom prst="rightArrow">
            <a:avLst/>
          </a:prstGeom>
          <a:solidFill>
            <a:srgbClr val="FF00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1</a:t>
            </a:r>
          </a:p>
          <a:p>
            <a:pPr algn="ctr"/>
            <a:r>
              <a:rPr lang="el-GR" b="1" dirty="0"/>
              <a:t>σ</a:t>
            </a:r>
            <a:endParaRPr lang="en-US" b="1" dirty="0"/>
          </a:p>
        </p:txBody>
      </p:sp>
      <p:sp>
        <p:nvSpPr>
          <p:cNvPr id="51" name="Rectangular Callout 50"/>
          <p:cNvSpPr/>
          <p:nvPr/>
        </p:nvSpPr>
        <p:spPr>
          <a:xfrm>
            <a:off x="10204115" y="3024012"/>
            <a:ext cx="1237323" cy="548232"/>
          </a:xfrm>
          <a:prstGeom prst="wedgeRectCallout">
            <a:avLst>
              <a:gd name="adj1" fmla="val -65341"/>
              <a:gd name="adj2" fmla="val 17518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0.0002</a:t>
            </a:r>
          </a:p>
          <a:p>
            <a:pPr algn="ctr"/>
            <a:r>
              <a:rPr lang="en-US" sz="2000" b="1" dirty="0">
                <a:solidFill>
                  <a:schemeClr val="tx1"/>
                </a:solidFill>
              </a:rPr>
              <a:t>DPM</a:t>
            </a:r>
          </a:p>
        </p:txBody>
      </p:sp>
      <p:cxnSp>
        <p:nvCxnSpPr>
          <p:cNvPr id="52" name="Straight Connector 51"/>
          <p:cNvCxnSpPr/>
          <p:nvPr/>
        </p:nvCxnSpPr>
        <p:spPr>
          <a:xfrm flipH="1">
            <a:off x="8549482" y="1134557"/>
            <a:ext cx="7669" cy="3383280"/>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114470" y="1126657"/>
            <a:ext cx="0" cy="338328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7482568" y="5286432"/>
            <a:ext cx="4242399" cy="523220"/>
          </a:xfrm>
          <a:prstGeom prst="rect">
            <a:avLst/>
          </a:prstGeom>
          <a:solidFill>
            <a:schemeClr val="bg1"/>
          </a:solidFill>
          <a:ln>
            <a:noFill/>
          </a:ln>
        </p:spPr>
        <p:txBody>
          <a:bodyPr wrap="square" rtlCol="0">
            <a:spAutoFit/>
          </a:bodyPr>
          <a:lstStyle>
            <a:defPPr>
              <a:defRPr lang="en-US"/>
            </a:defPPr>
            <a:lvl1pPr>
              <a:defRPr sz="2800" b="1"/>
            </a:lvl1pPr>
          </a:lstStyle>
          <a:p>
            <a:r>
              <a:rPr lang="en-US" dirty="0">
                <a:solidFill>
                  <a:srgbClr val="FF0000"/>
                </a:solidFill>
              </a:rPr>
              <a:t>DR: 0.0000013→ 0.0002</a:t>
            </a:r>
            <a:endParaRPr lang="en-US" baseline="-25000" dirty="0">
              <a:solidFill>
                <a:srgbClr val="FF0000"/>
              </a:solidFill>
            </a:endParaRPr>
          </a:p>
        </p:txBody>
      </p:sp>
      <p:sp>
        <p:nvSpPr>
          <p:cNvPr id="2" name="Rectangle 1"/>
          <p:cNvSpPr/>
          <p:nvPr/>
        </p:nvSpPr>
        <p:spPr>
          <a:xfrm>
            <a:off x="6298171" y="766232"/>
            <a:ext cx="5541930" cy="528689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A0899AB-8962-4C3B-A120-299A89838850}"/>
              </a:ext>
            </a:extLst>
          </p:cNvPr>
          <p:cNvSpPr txBox="1"/>
          <p:nvPr/>
        </p:nvSpPr>
        <p:spPr>
          <a:xfrm>
            <a:off x="2898342" y="294747"/>
            <a:ext cx="8575706" cy="584775"/>
          </a:xfrm>
          <a:prstGeom prst="rect">
            <a:avLst/>
          </a:prstGeom>
          <a:solidFill>
            <a:schemeClr val="bg1">
              <a:lumMod val="85000"/>
            </a:schemeClr>
          </a:solidFill>
        </p:spPr>
        <p:txBody>
          <a:bodyPr wrap="square" rtlCol="0">
            <a:spAutoFit/>
          </a:bodyPr>
          <a:lstStyle/>
          <a:p>
            <a:pPr algn="r" rtl="1"/>
            <a:r>
              <a:rPr lang="fa-IR" sz="3200" dirty="0"/>
              <a:t>عیار </a:t>
            </a:r>
            <a:r>
              <a:rPr lang="fa-IR" sz="3200" dirty="0" err="1"/>
              <a:t>سیگما</a:t>
            </a:r>
            <a:r>
              <a:rPr lang="fa-IR" sz="3200" dirty="0"/>
              <a:t> و </a:t>
            </a:r>
            <a:r>
              <a:rPr lang="fa-IR" sz="3200" b="1" dirty="0">
                <a:solidFill>
                  <a:srgbClr val="FF0000"/>
                </a:solidFill>
              </a:rPr>
              <a:t>افزایش خطا به دنبال جابجایی</a:t>
            </a:r>
            <a:endParaRPr lang="en-US" sz="3200" b="1" dirty="0">
              <a:solidFill>
                <a:srgbClr val="FF0000"/>
              </a:solidFill>
            </a:endParaRPr>
          </a:p>
        </p:txBody>
      </p:sp>
      <p:sp>
        <p:nvSpPr>
          <p:cNvPr id="35" name="TextBox 34">
            <a:extLst>
              <a:ext uri="{FF2B5EF4-FFF2-40B4-BE49-F238E27FC236}">
                <a16:creationId xmlns:a16="http://schemas.microsoft.com/office/drawing/2014/main" id="{837F6165-F163-4CA8-AF82-CAB91BE3E3C2}"/>
              </a:ext>
            </a:extLst>
          </p:cNvPr>
          <p:cNvSpPr txBox="1"/>
          <p:nvPr/>
        </p:nvSpPr>
        <p:spPr>
          <a:xfrm>
            <a:off x="703179" y="5836716"/>
            <a:ext cx="10381302" cy="523220"/>
          </a:xfrm>
          <a:prstGeom prst="rect">
            <a:avLst/>
          </a:prstGeom>
          <a:solidFill>
            <a:schemeClr val="bg1">
              <a:lumMod val="85000"/>
            </a:schemeClr>
          </a:solidFill>
          <a:ln>
            <a:solidFill>
              <a:schemeClr val="tx1"/>
            </a:solidFill>
          </a:ln>
        </p:spPr>
        <p:txBody>
          <a:bodyPr wrap="square" rtlCol="0">
            <a:spAutoFit/>
          </a:bodyPr>
          <a:lstStyle>
            <a:defPPr>
              <a:defRPr lang="en-US"/>
            </a:defPPr>
            <a:lvl1pPr algn="r" rtl="1">
              <a:defRPr sz="2800" b="1"/>
            </a:lvl1pPr>
          </a:lstStyle>
          <a:p>
            <a:r>
              <a:rPr lang="fa-IR" dirty="0"/>
              <a:t>هرچه عیار </a:t>
            </a:r>
            <a:r>
              <a:rPr lang="fa-IR" dirty="0" err="1"/>
              <a:t>سیگما</a:t>
            </a:r>
            <a:r>
              <a:rPr lang="fa-IR" dirty="0"/>
              <a:t> بالاتر باشد، به دنبال یک جابجایی معین، افزایش خطا کمتر است.</a:t>
            </a:r>
            <a:endParaRPr lang="en-US" dirty="0"/>
          </a:p>
        </p:txBody>
      </p:sp>
    </p:spTree>
    <p:extLst>
      <p:ext uri="{BB962C8B-B14F-4D97-AF65-F5344CB8AC3E}">
        <p14:creationId xmlns:p14="http://schemas.microsoft.com/office/powerpoint/2010/main" val="23997994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wipe(left)">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xit" presetSubtype="1" fill="hold" grpId="0" nodeType="clickEffect">
                                  <p:stCondLst>
                                    <p:cond delay="0"/>
                                  </p:stCondLst>
                                  <p:childTnLst>
                                    <p:animEffect transition="out" filter="wipe(up)">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2"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right)">
                                      <p:cBhvr>
                                        <p:cTn id="2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5" grpId="0" animBg="1"/>
      <p:bldP spid="2" grpId="0" animBg="1"/>
      <p:bldP spid="35"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6286"/>
            <a:ext cx="10515600" cy="4870677"/>
          </a:xfrm>
        </p:spPr>
        <p:txBody>
          <a:bodyPr>
            <a:normAutofit/>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dirty="0"/>
          </a:p>
          <a:p>
            <a:endParaRPr lang="en-US" dirty="0"/>
          </a:p>
        </p:txBody>
      </p:sp>
      <p:sp>
        <p:nvSpPr>
          <p:cNvPr id="5" name="TextBox 4"/>
          <p:cNvSpPr txBox="1"/>
          <p:nvPr/>
        </p:nvSpPr>
        <p:spPr>
          <a:xfrm>
            <a:off x="5768995" y="4802593"/>
            <a:ext cx="1705875" cy="523220"/>
          </a:xfrm>
          <a:prstGeom prst="rect">
            <a:avLst/>
          </a:prstGeom>
          <a:noFill/>
        </p:spPr>
        <p:txBody>
          <a:bodyPr wrap="square" rtlCol="0">
            <a:spAutoFit/>
          </a:bodyPr>
          <a:lstStyle/>
          <a:p>
            <a:pPr>
              <a:spcAft>
                <a:spcPts val="600"/>
              </a:spcAft>
            </a:pPr>
            <a:r>
              <a:rPr lang="en-US" sz="2800" dirty="0"/>
              <a:t>Bias = 0</a:t>
            </a:r>
          </a:p>
        </p:txBody>
      </p:sp>
      <p:sp>
        <p:nvSpPr>
          <p:cNvPr id="9" name="Right Arrow 8"/>
          <p:cNvSpPr/>
          <p:nvPr/>
        </p:nvSpPr>
        <p:spPr>
          <a:xfrm>
            <a:off x="3972067" y="4714567"/>
            <a:ext cx="1712877" cy="76114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rPr>
              <a:t>کالیبر مجدد</a:t>
            </a:r>
            <a:endParaRPr lang="en-US" sz="2400" b="1" dirty="0">
              <a:solidFill>
                <a:schemeClr val="tx1"/>
              </a:solidFill>
            </a:endParaRPr>
          </a:p>
        </p:txBody>
      </p:sp>
      <p:sp>
        <p:nvSpPr>
          <p:cNvPr id="10" name="TextBox 9"/>
          <p:cNvSpPr txBox="1"/>
          <p:nvPr/>
        </p:nvSpPr>
        <p:spPr>
          <a:xfrm>
            <a:off x="5480320" y="5456996"/>
            <a:ext cx="1705875" cy="523220"/>
          </a:xfrm>
          <a:prstGeom prst="rect">
            <a:avLst/>
          </a:prstGeom>
          <a:noFill/>
        </p:spPr>
        <p:txBody>
          <a:bodyPr wrap="square" rtlCol="0">
            <a:spAutoFit/>
          </a:bodyPr>
          <a:lstStyle/>
          <a:p>
            <a:pPr>
              <a:spcAft>
                <a:spcPts val="600"/>
              </a:spcAft>
            </a:pPr>
            <a:r>
              <a:rPr lang="en-US" sz="2800" b="1" dirty="0"/>
              <a:t>SM = 4.7</a:t>
            </a:r>
          </a:p>
        </p:txBody>
      </p:sp>
      <p:sp>
        <p:nvSpPr>
          <p:cNvPr id="11" name="Right Arrow 10"/>
          <p:cNvSpPr/>
          <p:nvPr/>
        </p:nvSpPr>
        <p:spPr>
          <a:xfrm>
            <a:off x="2565552" y="5365785"/>
            <a:ext cx="2841165" cy="76114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3.35 + 1.35</a:t>
            </a:r>
          </a:p>
        </p:txBody>
      </p:sp>
      <p:sp>
        <p:nvSpPr>
          <p:cNvPr id="2" name="TextBox 1"/>
          <p:cNvSpPr txBox="1"/>
          <p:nvPr/>
        </p:nvSpPr>
        <p:spPr>
          <a:xfrm>
            <a:off x="841783" y="3521903"/>
            <a:ext cx="3882682" cy="3170099"/>
          </a:xfrm>
          <a:prstGeom prst="rect">
            <a:avLst/>
          </a:prstGeom>
          <a:noFill/>
        </p:spPr>
        <p:txBody>
          <a:bodyPr wrap="square" rtlCol="0">
            <a:spAutoFit/>
          </a:bodyPr>
          <a:lstStyle/>
          <a:p>
            <a:pPr>
              <a:spcBef>
                <a:spcPts val="600"/>
              </a:spcBef>
              <a:spcAft>
                <a:spcPts val="1200"/>
              </a:spcAft>
            </a:pPr>
            <a:r>
              <a:rPr lang="en-US" sz="2800" dirty="0"/>
              <a:t>TEa = 8</a:t>
            </a:r>
          </a:p>
          <a:p>
            <a:pPr>
              <a:spcBef>
                <a:spcPts val="600"/>
              </a:spcBef>
              <a:spcAft>
                <a:spcPts val="1200"/>
              </a:spcAft>
            </a:pPr>
            <a:r>
              <a:rPr lang="en-US" sz="2800" dirty="0"/>
              <a:t>SD = 1.7</a:t>
            </a:r>
          </a:p>
          <a:p>
            <a:pPr>
              <a:spcBef>
                <a:spcPts val="600"/>
              </a:spcBef>
              <a:spcAft>
                <a:spcPts val="1200"/>
              </a:spcAft>
            </a:pPr>
            <a:r>
              <a:rPr lang="en-US" sz="2800" dirty="0"/>
              <a:t>Bias = -2.3 = 1.35 SD</a:t>
            </a:r>
          </a:p>
          <a:p>
            <a:pPr>
              <a:spcBef>
                <a:spcPts val="600"/>
              </a:spcBef>
              <a:spcAft>
                <a:spcPts val="1200"/>
              </a:spcAft>
            </a:pPr>
            <a:r>
              <a:rPr lang="en-US" sz="2800" b="1" dirty="0"/>
              <a:t>SM = 3.35</a:t>
            </a:r>
          </a:p>
          <a:p>
            <a:pPr>
              <a:spcBef>
                <a:spcPts val="600"/>
              </a:spcBef>
              <a:spcAft>
                <a:spcPts val="1200"/>
              </a:spcAft>
            </a:pPr>
            <a:r>
              <a:rPr lang="en-US" sz="2800" b="1" dirty="0"/>
              <a:t>DR = 404 DPM</a:t>
            </a:r>
          </a:p>
        </p:txBody>
      </p:sp>
      <p:cxnSp>
        <p:nvCxnSpPr>
          <p:cNvPr id="13" name="Straight Connector 12"/>
          <p:cNvCxnSpPr/>
          <p:nvPr/>
        </p:nvCxnSpPr>
        <p:spPr>
          <a:xfrm>
            <a:off x="7170613" y="1729171"/>
            <a:ext cx="0" cy="2088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159517" y="1865903"/>
            <a:ext cx="23450" cy="165600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9195817" y="1909447"/>
            <a:ext cx="0" cy="165600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573617" y="1841605"/>
            <a:ext cx="0" cy="1711729"/>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24465" y="3526911"/>
            <a:ext cx="46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182967" y="3102363"/>
            <a:ext cx="1980000"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6586967" y="3097362"/>
            <a:ext cx="576000" cy="0"/>
          </a:xfrm>
          <a:prstGeom prst="straightConnector1">
            <a:avLst/>
          </a:prstGeom>
          <a:ln w="762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377523" y="2673436"/>
            <a:ext cx="1009058" cy="338554"/>
          </a:xfrm>
          <a:prstGeom prst="rect">
            <a:avLst/>
          </a:prstGeom>
          <a:solidFill>
            <a:schemeClr val="bg1"/>
          </a:solidFill>
        </p:spPr>
        <p:txBody>
          <a:bodyPr wrap="square" rtlCol="0">
            <a:spAutoFit/>
          </a:bodyPr>
          <a:lstStyle/>
          <a:p>
            <a:r>
              <a:rPr lang="en-US" sz="1600" dirty="0"/>
              <a:t>3.35 SD</a:t>
            </a:r>
          </a:p>
        </p:txBody>
      </p:sp>
      <p:sp>
        <p:nvSpPr>
          <p:cNvPr id="21" name="TextBox 20"/>
          <p:cNvSpPr txBox="1"/>
          <p:nvPr/>
        </p:nvSpPr>
        <p:spPr>
          <a:xfrm>
            <a:off x="5673156" y="2678592"/>
            <a:ext cx="1200819" cy="338554"/>
          </a:xfrm>
          <a:prstGeom prst="rect">
            <a:avLst/>
          </a:prstGeom>
          <a:solidFill>
            <a:schemeClr val="bg1"/>
          </a:solidFill>
        </p:spPr>
        <p:txBody>
          <a:bodyPr wrap="square" rtlCol="0">
            <a:spAutoFit/>
          </a:bodyPr>
          <a:lstStyle/>
          <a:p>
            <a:r>
              <a:rPr lang="en-US" sz="1600" b="1" dirty="0"/>
              <a:t>4.70 SD</a:t>
            </a:r>
          </a:p>
        </p:txBody>
      </p:sp>
      <p:sp>
        <p:nvSpPr>
          <p:cNvPr id="22" name="TextBox 21"/>
          <p:cNvSpPr txBox="1"/>
          <p:nvPr/>
        </p:nvSpPr>
        <p:spPr>
          <a:xfrm>
            <a:off x="6493406" y="2426981"/>
            <a:ext cx="783771" cy="584775"/>
          </a:xfrm>
          <a:prstGeom prst="rect">
            <a:avLst/>
          </a:prstGeom>
          <a:noFill/>
        </p:spPr>
        <p:txBody>
          <a:bodyPr wrap="square" rtlCol="0">
            <a:spAutoFit/>
          </a:bodyPr>
          <a:lstStyle/>
          <a:p>
            <a:pPr algn="ctr"/>
            <a:r>
              <a:rPr lang="en-US" sz="1600" dirty="0"/>
              <a:t>1.35</a:t>
            </a:r>
          </a:p>
          <a:p>
            <a:pPr algn="ctr"/>
            <a:r>
              <a:rPr lang="en-US" sz="1600" dirty="0"/>
              <a:t>SD</a:t>
            </a:r>
          </a:p>
        </p:txBody>
      </p:sp>
      <p:sp>
        <p:nvSpPr>
          <p:cNvPr id="23" name="Right Arrow 22"/>
          <p:cNvSpPr/>
          <p:nvPr/>
        </p:nvSpPr>
        <p:spPr>
          <a:xfrm>
            <a:off x="3158512" y="6011604"/>
            <a:ext cx="1075865" cy="76114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24" name="TextBox 23"/>
          <p:cNvSpPr txBox="1"/>
          <p:nvPr/>
        </p:nvSpPr>
        <p:spPr>
          <a:xfrm>
            <a:off x="4408215" y="6163331"/>
            <a:ext cx="2958346" cy="523220"/>
          </a:xfrm>
          <a:prstGeom prst="rect">
            <a:avLst/>
          </a:prstGeom>
          <a:noFill/>
        </p:spPr>
        <p:txBody>
          <a:bodyPr wrap="square" rtlCol="0">
            <a:spAutoFit/>
          </a:bodyPr>
          <a:lstStyle/>
          <a:p>
            <a:pPr>
              <a:spcAft>
                <a:spcPts val="600"/>
              </a:spcAft>
            </a:pPr>
            <a:r>
              <a:rPr lang="en-US" sz="2800" b="1" dirty="0"/>
              <a:t>DR = 2.6 DPM</a:t>
            </a:r>
          </a:p>
        </p:txBody>
      </p:sp>
      <p:sp>
        <p:nvSpPr>
          <p:cNvPr id="4" name="Rounded Rectangular Callout 3"/>
          <p:cNvSpPr/>
          <p:nvPr/>
        </p:nvSpPr>
        <p:spPr>
          <a:xfrm>
            <a:off x="7594157" y="5433506"/>
            <a:ext cx="3519321" cy="429519"/>
          </a:xfrm>
          <a:prstGeom prst="wedgeRoundRectCallout">
            <a:avLst>
              <a:gd name="adj1" fmla="val -66051"/>
              <a:gd name="adj2" fmla="val 23197"/>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a:solidFill>
                  <a:srgbClr val="FF0000"/>
                </a:solidFill>
              </a:rPr>
              <a:t>1.4 برابر افزایش عیار سیگما</a:t>
            </a:r>
            <a:endParaRPr lang="en-US" sz="2400" dirty="0">
              <a:solidFill>
                <a:srgbClr val="FF0000"/>
              </a:solidFill>
            </a:endParaRPr>
          </a:p>
        </p:txBody>
      </p:sp>
      <p:sp>
        <p:nvSpPr>
          <p:cNvPr id="25" name="Rounded Rectangular Callout 24"/>
          <p:cNvSpPr/>
          <p:nvPr/>
        </p:nvSpPr>
        <p:spPr>
          <a:xfrm>
            <a:off x="7453482" y="6153909"/>
            <a:ext cx="3463048" cy="429519"/>
          </a:xfrm>
          <a:prstGeom prst="wedgeRoundRectCallout">
            <a:avLst>
              <a:gd name="adj1" fmla="val -72539"/>
              <a:gd name="adj2" fmla="val 19922"/>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a:solidFill>
                  <a:srgbClr val="FF0000"/>
                </a:solidFill>
              </a:rPr>
              <a:t>155 مرتبه کاهش در نرخ خطا</a:t>
            </a:r>
            <a:endParaRPr lang="en-US" sz="2400" dirty="0">
              <a:solidFill>
                <a:srgbClr val="FF0000"/>
              </a:solidFill>
            </a:endParaRPr>
          </a:p>
        </p:txBody>
      </p:sp>
      <p:sp>
        <p:nvSpPr>
          <p:cNvPr id="6" name="TextBox 5"/>
          <p:cNvSpPr txBox="1"/>
          <p:nvPr/>
        </p:nvSpPr>
        <p:spPr>
          <a:xfrm>
            <a:off x="1234873" y="2948654"/>
            <a:ext cx="1575582" cy="523220"/>
          </a:xfrm>
          <a:prstGeom prst="rect">
            <a:avLst/>
          </a:prstGeom>
          <a:noFill/>
        </p:spPr>
        <p:txBody>
          <a:bodyPr wrap="square" rtlCol="0">
            <a:spAutoFit/>
          </a:bodyPr>
          <a:lstStyle/>
          <a:p>
            <a:r>
              <a:rPr lang="fa-IR" sz="2800" b="1" dirty="0">
                <a:solidFill>
                  <a:srgbClr val="0070C0"/>
                </a:solidFill>
              </a:rPr>
              <a:t>مثال</a:t>
            </a:r>
            <a:endParaRPr lang="en-US" sz="2800" b="1" dirty="0">
              <a:solidFill>
                <a:srgbClr val="0070C0"/>
              </a:solidFill>
            </a:endParaRPr>
          </a:p>
        </p:txBody>
      </p:sp>
      <p:pic>
        <p:nvPicPr>
          <p:cNvPr id="12" name="Picture 1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648" t="16346" r="6683" b="23281"/>
          <a:stretch/>
        </p:blipFill>
        <p:spPr>
          <a:xfrm>
            <a:off x="4529343" y="2004649"/>
            <a:ext cx="3864062" cy="1519758"/>
          </a:xfrm>
          <a:prstGeom prst="rect">
            <a:avLst/>
          </a:prstGeom>
        </p:spPr>
      </p:pic>
      <p:sp>
        <p:nvSpPr>
          <p:cNvPr id="27" name="TextBox 26">
            <a:extLst>
              <a:ext uri="{FF2B5EF4-FFF2-40B4-BE49-F238E27FC236}">
                <a16:creationId xmlns:a16="http://schemas.microsoft.com/office/drawing/2014/main" id="{97584A4F-60D0-49E2-907A-6150DBF00EC1}"/>
              </a:ext>
            </a:extLst>
          </p:cNvPr>
          <p:cNvSpPr txBox="1"/>
          <p:nvPr/>
        </p:nvSpPr>
        <p:spPr>
          <a:xfrm>
            <a:off x="2898342" y="294747"/>
            <a:ext cx="8575706" cy="584775"/>
          </a:xfrm>
          <a:prstGeom prst="rect">
            <a:avLst/>
          </a:prstGeom>
          <a:solidFill>
            <a:schemeClr val="bg1">
              <a:lumMod val="85000"/>
            </a:schemeClr>
          </a:solidFill>
        </p:spPr>
        <p:txBody>
          <a:bodyPr wrap="square" rtlCol="0">
            <a:spAutoFit/>
          </a:bodyPr>
          <a:lstStyle/>
          <a:p>
            <a:pPr algn="r" rtl="1"/>
            <a:r>
              <a:rPr lang="fa-IR" sz="3200" dirty="0"/>
              <a:t>بهبود عملکرد</a:t>
            </a:r>
            <a:r>
              <a:rPr lang="en-US" sz="3200" dirty="0"/>
              <a:t> – </a:t>
            </a:r>
            <a:r>
              <a:rPr lang="fa-IR" sz="3200" dirty="0"/>
              <a:t>افزایش عیار </a:t>
            </a:r>
            <a:r>
              <a:rPr lang="fa-IR" sz="3200" dirty="0" err="1"/>
              <a:t>سیگما</a:t>
            </a:r>
            <a:r>
              <a:rPr lang="fa-IR" sz="3200" dirty="0"/>
              <a:t> با </a:t>
            </a:r>
            <a:r>
              <a:rPr lang="fa-IR" sz="3200" b="1" dirty="0">
                <a:solidFill>
                  <a:srgbClr val="FF0000"/>
                </a:solidFill>
              </a:rPr>
              <a:t>کاهش عدم صحت</a:t>
            </a:r>
            <a:endParaRPr lang="en-US" sz="3200" b="1" dirty="0">
              <a:solidFill>
                <a:srgbClr val="FF0000"/>
              </a:solidFill>
            </a:endParaRPr>
          </a:p>
        </p:txBody>
      </p:sp>
    </p:spTree>
    <p:extLst>
      <p:ext uri="{BB962C8B-B14F-4D97-AF65-F5344CB8AC3E}">
        <p14:creationId xmlns:p14="http://schemas.microsoft.com/office/powerpoint/2010/main" val="19181510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2.08333E-6 7.40741E-7 L 0.04909 0.00208 " pathEditMode="relative" rAng="0" ptsTypes="AA">
                                      <p:cBhvr>
                                        <p:cTn id="15" dur="2000" fill="hold"/>
                                        <p:tgtEl>
                                          <p:spTgt spid="12"/>
                                        </p:tgtEl>
                                        <p:attrNameLst>
                                          <p:attrName>ppt_x</p:attrName>
                                          <p:attrName>ppt_y</p:attrName>
                                        </p:attrNameLst>
                                      </p:cBhvr>
                                      <p:rCtr x="2448" y="93"/>
                                    </p:animMotion>
                                  </p:childTnLst>
                                </p:cTn>
                              </p:par>
                              <p:par>
                                <p:cTn id="16" presetID="42" presetClass="path" presetSubtype="0" accel="50000" decel="50000" fill="hold" nodeType="withEffect">
                                  <p:stCondLst>
                                    <p:cond delay="0"/>
                                  </p:stCondLst>
                                  <p:childTnLst>
                                    <p:animMotion origin="layout" path="M -1.25E-6 -3.33333E-6 L 0.04922 0.0007 " pathEditMode="relative" rAng="0" ptsTypes="AA">
                                      <p:cBhvr>
                                        <p:cTn id="17" dur="2000" fill="hold"/>
                                        <p:tgtEl>
                                          <p:spTgt spid="16"/>
                                        </p:tgtEl>
                                        <p:attrNameLst>
                                          <p:attrName>ppt_x</p:attrName>
                                          <p:attrName>ppt_y</p:attrName>
                                        </p:attrNameLst>
                                      </p:cBhvr>
                                      <p:rCtr x="2461" y="23"/>
                                    </p:animMotion>
                                  </p:childTnLst>
                                </p:cTn>
                              </p:par>
                              <p:par>
                                <p:cTn id="18" presetID="22" presetClass="exit" presetSubtype="8" fill="hold" nodeType="withEffect">
                                  <p:stCondLst>
                                    <p:cond delay="0"/>
                                  </p:stCondLst>
                                  <p:childTnLst>
                                    <p:animEffect transition="out" filter="wipe(left)">
                                      <p:cBhvr>
                                        <p:cTn id="19" dur="2000"/>
                                        <p:tgtEl>
                                          <p:spTgt spid="19"/>
                                        </p:tgtEl>
                                      </p:cBhvr>
                                    </p:animEffect>
                                    <p:set>
                                      <p:cBhvr>
                                        <p:cTn id="20" dur="1" fill="hold">
                                          <p:stCondLst>
                                            <p:cond delay="1999"/>
                                          </p:stCondLst>
                                        </p:cTn>
                                        <p:tgtEl>
                                          <p:spTgt spid="19"/>
                                        </p:tgtEl>
                                        <p:attrNameLst>
                                          <p:attrName>style.visibility</p:attrName>
                                        </p:attrNameLst>
                                      </p:cBhvr>
                                      <p:to>
                                        <p:strVal val="hidden"/>
                                      </p:to>
                                    </p:set>
                                  </p:childTnLst>
                                </p:cTn>
                              </p:par>
                              <p:par>
                                <p:cTn id="21" presetID="10" presetClass="exit" presetSubtype="0" fill="hold" grpId="0" nodeType="withEffect">
                                  <p:stCondLst>
                                    <p:cond delay="0"/>
                                  </p:stCondLst>
                                  <p:childTnLst>
                                    <p:animEffect transition="out" filter="fade">
                                      <p:cBhvr>
                                        <p:cTn id="22" dur="500"/>
                                        <p:tgtEl>
                                          <p:spTgt spid="20"/>
                                        </p:tgtEl>
                                      </p:cBhvr>
                                    </p:animEffect>
                                    <p:set>
                                      <p:cBhvr>
                                        <p:cTn id="23" dur="1" fill="hold">
                                          <p:stCondLst>
                                            <p:cond delay="499"/>
                                          </p:stCondLst>
                                        </p:cTn>
                                        <p:tgtEl>
                                          <p:spTgt spid="2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22"/>
                                        </p:tgtEl>
                                      </p:cBhvr>
                                    </p:animEffect>
                                    <p:set>
                                      <p:cBhvr>
                                        <p:cTn id="26" dur="1" fill="hold">
                                          <p:stCondLst>
                                            <p:cond delay="499"/>
                                          </p:stCondLst>
                                        </p:cTn>
                                        <p:tgtEl>
                                          <p:spTgt spid="22"/>
                                        </p:tgtEl>
                                        <p:attrNameLst>
                                          <p:attrName>style.visibility</p:attrName>
                                        </p:attrNameLst>
                                      </p:cBhvr>
                                      <p:to>
                                        <p:strVal val="hidden"/>
                                      </p:to>
                                    </p:set>
                                  </p:childTnLst>
                                </p:cTn>
                              </p:par>
                            </p:childTnLst>
                          </p:cTn>
                        </p:par>
                        <p:par>
                          <p:cTn id="27" fill="hold">
                            <p:stCondLst>
                              <p:cond delay="2000"/>
                            </p:stCondLst>
                            <p:childTnLst>
                              <p:par>
                                <p:cTn id="28" presetID="22" presetClass="entr" presetSubtype="8" fill="hold" grpId="0" nodeType="afterEffect">
                                  <p:stCondLst>
                                    <p:cond delay="100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500"/>
                            </p:stCondLst>
                            <p:childTnLst>
                              <p:par>
                                <p:cTn id="32" presetID="22" presetClass="entr" presetSubtype="8" fill="hold" grpId="0" nodeType="afterEffect">
                                  <p:stCondLst>
                                    <p:cond delay="100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left)">
                                      <p:cBhvr>
                                        <p:cTn id="43" dur="500"/>
                                        <p:tgtEl>
                                          <p:spTgt spid="23"/>
                                        </p:tgtEl>
                                      </p:cBhvr>
                                    </p:animEffect>
                                  </p:childTnLst>
                                </p:cTn>
                              </p:par>
                            </p:childTnLst>
                          </p:cTn>
                        </p:par>
                        <p:par>
                          <p:cTn id="44" fill="hold">
                            <p:stCondLst>
                              <p:cond delay="500"/>
                            </p:stCondLst>
                            <p:childTnLst>
                              <p:par>
                                <p:cTn id="45" presetID="22" presetClass="entr" presetSubtype="8" fill="hold" grpId="0" nodeType="afterEffect">
                                  <p:stCondLst>
                                    <p:cond delay="100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wipe(right)">
                                      <p:cBhvr>
                                        <p:cTn id="52" dur="500"/>
                                        <p:tgtEl>
                                          <p:spTgt spid="4"/>
                                        </p:tgtEl>
                                      </p:cBhvr>
                                    </p:animEffect>
                                  </p:childTnLst>
                                </p:cTn>
                              </p:par>
                            </p:childTnLst>
                          </p:cTn>
                        </p:par>
                        <p:par>
                          <p:cTn id="53" fill="hold">
                            <p:stCondLst>
                              <p:cond delay="500"/>
                            </p:stCondLst>
                            <p:childTnLst>
                              <p:par>
                                <p:cTn id="54" presetID="22" presetClass="entr" presetSubtype="2"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wipe(right)">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1" grpId="0" animBg="1"/>
      <p:bldP spid="20" grpId="0" animBg="1"/>
      <p:bldP spid="21" grpId="0" animBg="1"/>
      <p:bldP spid="22" grpId="0"/>
      <p:bldP spid="23" grpId="0" animBg="1"/>
      <p:bldP spid="24" grpId="0"/>
      <p:bldP spid="4"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rtlCol="0">
            <a:normAutofit/>
          </a:bodyPr>
          <a:lstStyle/>
          <a:p>
            <a:pPr algn="r">
              <a:defRPr/>
            </a:pPr>
            <a:r>
              <a:rPr lang="fa-IR" sz="6000" dirty="0"/>
              <a:t>کیفیت:</a:t>
            </a:r>
            <a:endParaRPr lang="en-US" sz="6000" dirty="0"/>
          </a:p>
        </p:txBody>
      </p:sp>
      <p:sp>
        <p:nvSpPr>
          <p:cNvPr id="3" name="Content Placeholder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rtlCol="0" anchor="ctr">
            <a:normAutofit/>
          </a:bodyPr>
          <a:lstStyle/>
          <a:p>
            <a:pPr marL="0" indent="0" algn="justLow" rtl="1">
              <a:spcBef>
                <a:spcPts val="0"/>
              </a:spcBef>
              <a:buNone/>
              <a:defRPr/>
            </a:pPr>
            <a:r>
              <a:rPr lang="en-US" sz="4400" b="1" i="1" dirty="0">
                <a:solidFill>
                  <a:srgbClr val="00B050"/>
                </a:solidFill>
              </a:rPr>
              <a:t>ISO</a:t>
            </a:r>
            <a:r>
              <a:rPr lang="fa-IR" sz="4400" i="1" dirty="0"/>
              <a:t>:</a:t>
            </a:r>
            <a:r>
              <a:rPr lang="fa-IR" sz="4400" dirty="0"/>
              <a:t> همه‌ی جنبه‌ها و ویژگی‌های یک فرآورده، فرآیند یا خدمت که توانایی برآورده کردن </a:t>
            </a:r>
            <a:r>
              <a:rPr lang="fa-IR" sz="4400" b="1" dirty="0">
                <a:solidFill>
                  <a:srgbClr val="C00000"/>
                </a:solidFill>
              </a:rPr>
              <a:t>نیازهای بیان شده یا فرض شده</a:t>
            </a:r>
            <a:r>
              <a:rPr lang="fa-IR" sz="4400" b="1" dirty="0"/>
              <a:t> </a:t>
            </a:r>
            <a:r>
              <a:rPr lang="fa-IR" sz="4400" dirty="0"/>
              <a:t>در بردارد.</a:t>
            </a:r>
            <a:endParaRPr lang="en-US" sz="4400" dirty="0"/>
          </a:p>
          <a:p>
            <a:pPr marL="0" indent="0" algn="ctr" rtl="1">
              <a:spcBef>
                <a:spcPts val="0"/>
              </a:spcBef>
              <a:buNone/>
              <a:defRPr/>
            </a:pPr>
            <a:r>
              <a:rPr lang="fa-IR" sz="7200" b="1" i="1" dirty="0">
                <a:solidFill>
                  <a:srgbClr val="006600"/>
                </a:solidFill>
              </a:rPr>
              <a:t>کیفیت مورد نظر</a:t>
            </a:r>
            <a:endParaRPr lang="en-US" sz="7200" dirty="0"/>
          </a:p>
        </p:txBody>
      </p:sp>
    </p:spTree>
    <p:extLst>
      <p:ext uri="{BB962C8B-B14F-4D97-AF65-F5344CB8AC3E}">
        <p14:creationId xmlns:p14="http://schemas.microsoft.com/office/powerpoint/2010/main" val="255437006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648" t="16346" r="6683" b="23281"/>
          <a:stretch/>
        </p:blipFill>
        <p:spPr>
          <a:xfrm>
            <a:off x="4430487" y="2177143"/>
            <a:ext cx="4920336" cy="1348592"/>
          </a:xfrm>
          <a:prstGeom prst="rect">
            <a:avLst/>
          </a:prstGeom>
        </p:spPr>
      </p:pic>
      <p:pic>
        <p:nvPicPr>
          <p:cNvPr id="22" name="Picture 21"/>
          <p:cNvPicPr>
            <a:picLocks noChangeAspect="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l="11648" t="16346" r="6683" b="23281"/>
          <a:stretch/>
        </p:blipFill>
        <p:spPr>
          <a:xfrm>
            <a:off x="5226899" y="1823391"/>
            <a:ext cx="3379427" cy="1687431"/>
          </a:xfrm>
          <a:prstGeom prst="rect">
            <a:avLst/>
          </a:prstGeom>
        </p:spPr>
      </p:pic>
      <p:sp>
        <p:nvSpPr>
          <p:cNvPr id="3" name="Content Placeholder 2"/>
          <p:cNvSpPr>
            <a:spLocks noGrp="1"/>
          </p:cNvSpPr>
          <p:nvPr>
            <p:ph idx="1"/>
          </p:nvPr>
        </p:nvSpPr>
        <p:spPr>
          <a:xfrm>
            <a:off x="838200" y="1306286"/>
            <a:ext cx="10515600" cy="4870677"/>
          </a:xfrm>
        </p:spPr>
        <p:txBody>
          <a:bodyPr>
            <a:normAutofit/>
          </a:bodyPr>
          <a:lstStyle/>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b="1" dirty="0"/>
          </a:p>
          <a:p>
            <a:pPr marL="0" indent="0">
              <a:buNone/>
            </a:pPr>
            <a:endParaRPr lang="en-US" dirty="0"/>
          </a:p>
          <a:p>
            <a:endParaRPr lang="en-US" dirty="0"/>
          </a:p>
        </p:txBody>
      </p:sp>
      <p:sp>
        <p:nvSpPr>
          <p:cNvPr id="5" name="TextBox 4"/>
          <p:cNvSpPr txBox="1"/>
          <p:nvPr/>
        </p:nvSpPr>
        <p:spPr>
          <a:xfrm>
            <a:off x="4961381" y="4178565"/>
            <a:ext cx="1705875" cy="523220"/>
          </a:xfrm>
          <a:prstGeom prst="rect">
            <a:avLst/>
          </a:prstGeom>
          <a:noFill/>
        </p:spPr>
        <p:txBody>
          <a:bodyPr wrap="square" rtlCol="0">
            <a:spAutoFit/>
          </a:bodyPr>
          <a:lstStyle/>
          <a:p>
            <a:pPr>
              <a:spcAft>
                <a:spcPts val="600"/>
              </a:spcAft>
            </a:pPr>
            <a:r>
              <a:rPr lang="en-US" sz="2800" dirty="0"/>
              <a:t>SD = 2.1</a:t>
            </a:r>
          </a:p>
        </p:txBody>
      </p:sp>
      <p:sp>
        <p:nvSpPr>
          <p:cNvPr id="9" name="Right Arrow 8"/>
          <p:cNvSpPr/>
          <p:nvPr/>
        </p:nvSpPr>
        <p:spPr>
          <a:xfrm>
            <a:off x="2300025" y="4059600"/>
            <a:ext cx="2545569" cy="76114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a-IR" b="1" dirty="0">
                <a:solidFill>
                  <a:schemeClr val="tx1"/>
                </a:solidFill>
              </a:rPr>
              <a:t>بهبود دقت</a:t>
            </a:r>
            <a:endParaRPr lang="en-US" b="1" dirty="0">
              <a:solidFill>
                <a:schemeClr val="tx1"/>
              </a:solidFill>
            </a:endParaRPr>
          </a:p>
        </p:txBody>
      </p:sp>
      <p:sp>
        <p:nvSpPr>
          <p:cNvPr id="10" name="TextBox 9"/>
          <p:cNvSpPr txBox="1"/>
          <p:nvPr/>
        </p:nvSpPr>
        <p:spPr>
          <a:xfrm>
            <a:off x="5678883" y="5502304"/>
            <a:ext cx="1705875" cy="523220"/>
          </a:xfrm>
          <a:prstGeom prst="rect">
            <a:avLst/>
          </a:prstGeom>
          <a:noFill/>
        </p:spPr>
        <p:txBody>
          <a:bodyPr wrap="square" rtlCol="0">
            <a:spAutoFit/>
          </a:bodyPr>
          <a:lstStyle/>
          <a:p>
            <a:pPr>
              <a:spcAft>
                <a:spcPts val="600"/>
              </a:spcAft>
            </a:pPr>
            <a:r>
              <a:rPr lang="en-US" sz="2800" b="1" dirty="0"/>
              <a:t>SM = 3.62</a:t>
            </a:r>
          </a:p>
        </p:txBody>
      </p:sp>
      <p:sp>
        <p:nvSpPr>
          <p:cNvPr id="11" name="Right Arrow 10"/>
          <p:cNvSpPr/>
          <p:nvPr/>
        </p:nvSpPr>
        <p:spPr>
          <a:xfrm>
            <a:off x="2556375" y="5384089"/>
            <a:ext cx="3029744" cy="76114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2.38 x 1.52</a:t>
            </a:r>
          </a:p>
        </p:txBody>
      </p:sp>
      <p:cxnSp>
        <p:nvCxnSpPr>
          <p:cNvPr id="13" name="Straight Connector 12"/>
          <p:cNvCxnSpPr/>
          <p:nvPr/>
        </p:nvCxnSpPr>
        <p:spPr>
          <a:xfrm>
            <a:off x="7170613" y="1729171"/>
            <a:ext cx="0" cy="208800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5159517" y="1865903"/>
            <a:ext cx="23450" cy="165600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9195817" y="1909447"/>
            <a:ext cx="0" cy="165600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030829" y="1841605"/>
            <a:ext cx="0" cy="1711729"/>
          </a:xfrm>
          <a:prstGeom prst="line">
            <a:avLst/>
          </a:prstGeom>
          <a:ln w="3810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24465" y="3506742"/>
            <a:ext cx="4608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5182967" y="3102363"/>
            <a:ext cx="1836000" cy="0"/>
          </a:xfrm>
          <a:prstGeom prst="straightConnector1">
            <a:avLst/>
          </a:prstGeom>
          <a:ln w="5715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555553" y="2742580"/>
            <a:ext cx="783771" cy="338554"/>
          </a:xfrm>
          <a:prstGeom prst="rect">
            <a:avLst/>
          </a:prstGeom>
          <a:noFill/>
        </p:spPr>
        <p:txBody>
          <a:bodyPr wrap="square" rtlCol="0">
            <a:spAutoFit/>
          </a:bodyPr>
          <a:lstStyle/>
          <a:p>
            <a:r>
              <a:rPr lang="en-US" sz="1600" dirty="0"/>
              <a:t>2.38</a:t>
            </a:r>
          </a:p>
        </p:txBody>
      </p:sp>
      <p:sp>
        <p:nvSpPr>
          <p:cNvPr id="19" name="TextBox 18"/>
          <p:cNvSpPr txBox="1"/>
          <p:nvPr/>
        </p:nvSpPr>
        <p:spPr>
          <a:xfrm>
            <a:off x="841783" y="3521903"/>
            <a:ext cx="3882682" cy="3170099"/>
          </a:xfrm>
          <a:prstGeom prst="rect">
            <a:avLst/>
          </a:prstGeom>
          <a:noFill/>
        </p:spPr>
        <p:txBody>
          <a:bodyPr wrap="square" rtlCol="0">
            <a:spAutoFit/>
          </a:bodyPr>
          <a:lstStyle/>
          <a:p>
            <a:pPr>
              <a:spcBef>
                <a:spcPts val="600"/>
              </a:spcBef>
              <a:spcAft>
                <a:spcPts val="1200"/>
              </a:spcAft>
            </a:pPr>
            <a:r>
              <a:rPr lang="en-US" sz="2800" dirty="0"/>
              <a:t>TEa = 8</a:t>
            </a:r>
          </a:p>
          <a:p>
            <a:pPr>
              <a:spcBef>
                <a:spcPts val="600"/>
              </a:spcBef>
              <a:spcAft>
                <a:spcPts val="1200"/>
              </a:spcAft>
            </a:pPr>
            <a:r>
              <a:rPr lang="en-US" sz="2800" dirty="0"/>
              <a:t>SD = 3.2</a:t>
            </a:r>
          </a:p>
          <a:p>
            <a:pPr>
              <a:spcBef>
                <a:spcPts val="600"/>
              </a:spcBef>
              <a:spcAft>
                <a:spcPts val="1200"/>
              </a:spcAft>
            </a:pPr>
            <a:r>
              <a:rPr lang="en-US" sz="2800" dirty="0"/>
              <a:t>Bias = -0.4 = 0.12 SD</a:t>
            </a:r>
          </a:p>
          <a:p>
            <a:pPr>
              <a:spcBef>
                <a:spcPts val="600"/>
              </a:spcBef>
              <a:spcAft>
                <a:spcPts val="1200"/>
              </a:spcAft>
            </a:pPr>
            <a:r>
              <a:rPr lang="en-US" sz="2800" b="1" dirty="0"/>
              <a:t>SM = 2.38</a:t>
            </a:r>
          </a:p>
          <a:p>
            <a:pPr>
              <a:spcBef>
                <a:spcPts val="600"/>
              </a:spcBef>
              <a:spcAft>
                <a:spcPts val="1200"/>
              </a:spcAft>
            </a:pPr>
            <a:r>
              <a:rPr lang="en-US" sz="2800" b="1" dirty="0"/>
              <a:t>DR = 17313 DPM</a:t>
            </a:r>
          </a:p>
        </p:txBody>
      </p:sp>
      <p:cxnSp>
        <p:nvCxnSpPr>
          <p:cNvPr id="21" name="Straight Arrow Connector 20"/>
          <p:cNvCxnSpPr/>
          <p:nvPr/>
        </p:nvCxnSpPr>
        <p:spPr>
          <a:xfrm flipH="1">
            <a:off x="6994926" y="3111430"/>
            <a:ext cx="182880"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6539816" y="4185247"/>
            <a:ext cx="3363836" cy="523220"/>
          </a:xfrm>
          <a:prstGeom prst="rect">
            <a:avLst/>
          </a:prstGeom>
          <a:noFill/>
        </p:spPr>
        <p:txBody>
          <a:bodyPr wrap="square" rtlCol="0">
            <a:spAutoFit/>
          </a:bodyPr>
          <a:lstStyle/>
          <a:p>
            <a:pPr>
              <a:spcAft>
                <a:spcPts val="600"/>
              </a:spcAft>
            </a:pPr>
            <a:r>
              <a:rPr lang="en-US" sz="2800" b="1" dirty="0">
                <a:solidFill>
                  <a:srgbClr val="FF0000"/>
                </a:solidFill>
              </a:rPr>
              <a:t>3.2/2.1 = 1.52</a:t>
            </a:r>
          </a:p>
        </p:txBody>
      </p:sp>
      <p:sp>
        <p:nvSpPr>
          <p:cNvPr id="25" name="TextBox 24"/>
          <p:cNvSpPr txBox="1"/>
          <p:nvPr/>
        </p:nvSpPr>
        <p:spPr>
          <a:xfrm>
            <a:off x="5843372" y="2740434"/>
            <a:ext cx="783771" cy="338554"/>
          </a:xfrm>
          <a:prstGeom prst="rect">
            <a:avLst/>
          </a:prstGeom>
          <a:noFill/>
        </p:spPr>
        <p:txBody>
          <a:bodyPr wrap="square" rtlCol="0">
            <a:spAutoFit/>
          </a:bodyPr>
          <a:lstStyle/>
          <a:p>
            <a:r>
              <a:rPr lang="en-US" sz="1600" b="1" dirty="0"/>
              <a:t>3.62</a:t>
            </a:r>
          </a:p>
        </p:txBody>
      </p:sp>
      <p:sp>
        <p:nvSpPr>
          <p:cNvPr id="26" name="Right Arrow 25"/>
          <p:cNvSpPr/>
          <p:nvPr/>
        </p:nvSpPr>
        <p:spPr>
          <a:xfrm>
            <a:off x="3496144" y="6011604"/>
            <a:ext cx="1075865" cy="76114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1"/>
              </a:solidFill>
            </a:endParaRPr>
          </a:p>
        </p:txBody>
      </p:sp>
      <p:sp>
        <p:nvSpPr>
          <p:cNvPr id="27" name="TextBox 26"/>
          <p:cNvSpPr txBox="1"/>
          <p:nvPr/>
        </p:nvSpPr>
        <p:spPr>
          <a:xfrm>
            <a:off x="4591097" y="6149263"/>
            <a:ext cx="2958346" cy="523220"/>
          </a:xfrm>
          <a:prstGeom prst="rect">
            <a:avLst/>
          </a:prstGeom>
          <a:noFill/>
        </p:spPr>
        <p:txBody>
          <a:bodyPr wrap="square" rtlCol="0">
            <a:spAutoFit/>
          </a:bodyPr>
          <a:lstStyle/>
          <a:p>
            <a:pPr>
              <a:spcAft>
                <a:spcPts val="600"/>
              </a:spcAft>
            </a:pPr>
            <a:r>
              <a:rPr lang="en-US" sz="2800" b="1" dirty="0"/>
              <a:t>DR = 296 DPM</a:t>
            </a:r>
          </a:p>
        </p:txBody>
      </p:sp>
      <p:sp>
        <p:nvSpPr>
          <p:cNvPr id="28" name="Rounded Rectangular Callout 27"/>
          <p:cNvSpPr/>
          <p:nvPr/>
        </p:nvSpPr>
        <p:spPr>
          <a:xfrm>
            <a:off x="7954388" y="5458387"/>
            <a:ext cx="3855947" cy="429519"/>
          </a:xfrm>
          <a:prstGeom prst="wedgeRoundRectCallout">
            <a:avLst>
              <a:gd name="adj1" fmla="val -65176"/>
              <a:gd name="adj2" fmla="val 26473"/>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a:solidFill>
                  <a:srgbClr val="FF0000"/>
                </a:solidFill>
              </a:rPr>
              <a:t>1.52 برابر افزایش عیار سیگما</a:t>
            </a:r>
            <a:endParaRPr lang="en-US" sz="2400" dirty="0">
              <a:solidFill>
                <a:srgbClr val="FF0000"/>
              </a:solidFill>
            </a:endParaRPr>
          </a:p>
        </p:txBody>
      </p:sp>
      <p:sp>
        <p:nvSpPr>
          <p:cNvPr id="29" name="Rounded Rectangular Callout 28"/>
          <p:cNvSpPr/>
          <p:nvPr/>
        </p:nvSpPr>
        <p:spPr>
          <a:xfrm>
            <a:off x="7799131" y="6204923"/>
            <a:ext cx="4077464" cy="429519"/>
          </a:xfrm>
          <a:prstGeom prst="wedgeRoundRectCallout">
            <a:avLst>
              <a:gd name="adj1" fmla="val -71284"/>
              <a:gd name="adj2" fmla="val 6821"/>
              <a:gd name="adj3" fmla="val 16667"/>
            </a:avLst>
          </a:prstGeom>
          <a:solidFill>
            <a:schemeClr val="bg1"/>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400" dirty="0">
                <a:solidFill>
                  <a:srgbClr val="FF0000"/>
                </a:solidFill>
              </a:rPr>
              <a:t>58 مرتبه کاهش در نرخ خطا</a:t>
            </a:r>
            <a:endParaRPr lang="en-US" sz="2400" dirty="0">
              <a:solidFill>
                <a:srgbClr val="FF0000"/>
              </a:solidFill>
            </a:endParaRPr>
          </a:p>
        </p:txBody>
      </p:sp>
      <p:sp>
        <p:nvSpPr>
          <p:cNvPr id="32" name="TextBox 31"/>
          <p:cNvSpPr txBox="1"/>
          <p:nvPr/>
        </p:nvSpPr>
        <p:spPr>
          <a:xfrm>
            <a:off x="1234873" y="2948654"/>
            <a:ext cx="1575582" cy="523220"/>
          </a:xfrm>
          <a:prstGeom prst="rect">
            <a:avLst/>
          </a:prstGeom>
          <a:noFill/>
        </p:spPr>
        <p:txBody>
          <a:bodyPr wrap="square" rtlCol="0">
            <a:spAutoFit/>
          </a:bodyPr>
          <a:lstStyle/>
          <a:p>
            <a:r>
              <a:rPr lang="fa-IR" sz="2800" b="1" dirty="0">
                <a:solidFill>
                  <a:srgbClr val="0070C0"/>
                </a:solidFill>
              </a:rPr>
              <a:t>مثال</a:t>
            </a:r>
            <a:endParaRPr lang="en-US" sz="2800" b="1" dirty="0">
              <a:solidFill>
                <a:srgbClr val="0070C0"/>
              </a:solidFill>
            </a:endParaRPr>
          </a:p>
        </p:txBody>
      </p:sp>
      <p:sp>
        <p:nvSpPr>
          <p:cNvPr id="30" name="TextBox 29">
            <a:extLst>
              <a:ext uri="{FF2B5EF4-FFF2-40B4-BE49-F238E27FC236}">
                <a16:creationId xmlns:a16="http://schemas.microsoft.com/office/drawing/2014/main" id="{0AABA6F5-2084-47E2-B920-B5E1A159EF7E}"/>
              </a:ext>
            </a:extLst>
          </p:cNvPr>
          <p:cNvSpPr txBox="1"/>
          <p:nvPr/>
        </p:nvSpPr>
        <p:spPr>
          <a:xfrm>
            <a:off x="2898342" y="351018"/>
            <a:ext cx="8575706" cy="584775"/>
          </a:xfrm>
          <a:prstGeom prst="rect">
            <a:avLst/>
          </a:prstGeom>
          <a:solidFill>
            <a:schemeClr val="bg1">
              <a:lumMod val="85000"/>
            </a:schemeClr>
          </a:solidFill>
        </p:spPr>
        <p:txBody>
          <a:bodyPr wrap="square" rtlCol="0">
            <a:spAutoFit/>
          </a:bodyPr>
          <a:lstStyle/>
          <a:p>
            <a:pPr algn="r" rtl="1"/>
            <a:r>
              <a:rPr lang="fa-IR" sz="3200" dirty="0"/>
              <a:t>بهبود عملکرد</a:t>
            </a:r>
            <a:r>
              <a:rPr lang="en-US" sz="3200" dirty="0"/>
              <a:t> – </a:t>
            </a:r>
            <a:r>
              <a:rPr lang="fa-IR" sz="3200" dirty="0"/>
              <a:t>افزایش عیار </a:t>
            </a:r>
            <a:r>
              <a:rPr lang="fa-IR" sz="3200" dirty="0" err="1"/>
              <a:t>سیگما</a:t>
            </a:r>
            <a:r>
              <a:rPr lang="fa-IR" sz="3200" dirty="0"/>
              <a:t> با </a:t>
            </a:r>
            <a:r>
              <a:rPr lang="fa-IR" sz="3200" b="1" dirty="0">
                <a:solidFill>
                  <a:srgbClr val="FF0000"/>
                </a:solidFill>
              </a:rPr>
              <a:t>کاهش عدم دقت</a:t>
            </a:r>
            <a:endParaRPr lang="en-US" sz="3200" b="1" dirty="0">
              <a:solidFill>
                <a:srgbClr val="FF0000"/>
              </a:solidFill>
            </a:endParaRPr>
          </a:p>
        </p:txBody>
      </p:sp>
    </p:spTree>
    <p:extLst>
      <p:ext uri="{BB962C8B-B14F-4D97-AF65-F5344CB8AC3E}">
        <p14:creationId xmlns:p14="http://schemas.microsoft.com/office/powerpoint/2010/main" val="2485937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xit" presetSubtype="0" fill="hold" nodeType="afterEffect">
                                  <p:stCondLst>
                                    <p:cond delay="0"/>
                                  </p:stCondLst>
                                  <p:childTnLst>
                                    <p:animEffect transition="out" filter="fade">
                                      <p:cBhvr>
                                        <p:cTn id="14" dur="1000"/>
                                        <p:tgtEl>
                                          <p:spTgt spid="12"/>
                                        </p:tgtEl>
                                      </p:cBhvr>
                                    </p:animEffect>
                                    <p:set>
                                      <p:cBhvr>
                                        <p:cTn id="15" dur="1" fill="hold">
                                          <p:stCondLst>
                                            <p:cond delay="999"/>
                                          </p:stCondLst>
                                        </p:cTn>
                                        <p:tgtEl>
                                          <p:spTgt spid="12"/>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1000"/>
                                        <p:tgtEl>
                                          <p:spTgt spid="22"/>
                                        </p:tgtEl>
                                      </p:cBhvr>
                                    </p:animEffect>
                                  </p:childTnLst>
                                </p:cTn>
                              </p:par>
                              <p:par>
                                <p:cTn id="19" presetID="10" presetClass="exit" presetSubtype="0" fill="hold" grpId="0" nodeType="withEffect">
                                  <p:stCondLst>
                                    <p:cond delay="0"/>
                                  </p:stCondLst>
                                  <p:childTnLst>
                                    <p:animEffect transition="out" filter="fade">
                                      <p:cBhvr>
                                        <p:cTn id="20" dur="500"/>
                                        <p:tgtEl>
                                          <p:spTgt spid="20"/>
                                        </p:tgtEl>
                                      </p:cBhvr>
                                    </p:animEffect>
                                    <p:set>
                                      <p:cBhvr>
                                        <p:cTn id="21" dur="1" fill="hold">
                                          <p:stCondLst>
                                            <p:cond delay="499"/>
                                          </p:stCondLst>
                                        </p:cTn>
                                        <p:tgtEl>
                                          <p:spTgt spid="20"/>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wipe(left)">
                                      <p:cBhvr>
                                        <p:cTn id="26" dur="500"/>
                                        <p:tgtEl>
                                          <p:spTgt spid="2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500"/>
                                        <p:tgtEl>
                                          <p:spTgt spid="2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par>
                          <p:cTn id="45" fill="hold">
                            <p:stCondLst>
                              <p:cond delay="500"/>
                            </p:stCondLst>
                            <p:childTnLst>
                              <p:par>
                                <p:cTn id="46" presetID="22" presetClass="entr" presetSubtype="8" fill="hold" grpId="0" nodeType="afterEffect">
                                  <p:stCondLst>
                                    <p:cond delay="1000"/>
                                  </p:stCondLst>
                                  <p:childTnLst>
                                    <p:set>
                                      <p:cBhvr>
                                        <p:cTn id="47" dur="1" fill="hold">
                                          <p:stCondLst>
                                            <p:cond delay="0"/>
                                          </p:stCondLst>
                                        </p:cTn>
                                        <p:tgtEl>
                                          <p:spTgt spid="27"/>
                                        </p:tgtEl>
                                        <p:attrNameLst>
                                          <p:attrName>style.visibility</p:attrName>
                                        </p:attrNameLst>
                                      </p:cBhvr>
                                      <p:to>
                                        <p:strVal val="visible"/>
                                      </p:to>
                                    </p:set>
                                    <p:animEffect transition="in" filter="wipe(left)">
                                      <p:cBhvr>
                                        <p:cTn id="48" dur="500"/>
                                        <p:tgtEl>
                                          <p:spTgt spid="2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2" fill="hold" grpId="0"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wipe(right)">
                                      <p:cBhvr>
                                        <p:cTn id="53" dur="500"/>
                                        <p:tgtEl>
                                          <p:spTgt spid="28"/>
                                        </p:tgtEl>
                                      </p:cBhvr>
                                    </p:animEffect>
                                  </p:childTnLst>
                                </p:cTn>
                              </p:par>
                            </p:childTnLst>
                          </p:cTn>
                        </p:par>
                        <p:par>
                          <p:cTn id="54" fill="hold">
                            <p:stCondLst>
                              <p:cond delay="500"/>
                            </p:stCondLst>
                            <p:childTnLst>
                              <p:par>
                                <p:cTn id="55" presetID="22" presetClass="entr" presetSubtype="2"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right)">
                                      <p:cBhvr>
                                        <p:cTn id="5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animBg="1"/>
      <p:bldP spid="10" grpId="0"/>
      <p:bldP spid="11" grpId="0" animBg="1"/>
      <p:bldP spid="20" grpId="0"/>
      <p:bldP spid="24" grpId="0"/>
      <p:bldP spid="25" grpId="0"/>
      <p:bldP spid="26" grpId="0" animBg="1"/>
      <p:bldP spid="27" grpId="0"/>
      <p:bldP spid="28" grpId="0" animBg="1"/>
      <p:bldP spid="29"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D7FEBE5-2CA4-47E1-BADD-77625BDF6405}"/>
              </a:ext>
            </a:extLst>
          </p:cNvPr>
          <p:cNvSpPr txBox="1"/>
          <p:nvPr/>
        </p:nvSpPr>
        <p:spPr>
          <a:xfrm>
            <a:off x="1038666" y="2281442"/>
            <a:ext cx="9608233" cy="1077218"/>
          </a:xfrm>
          <a:prstGeom prst="rect">
            <a:avLst/>
          </a:prstGeom>
          <a:noFill/>
        </p:spPr>
        <p:txBody>
          <a:bodyPr wrap="square" rtlCol="1">
            <a:spAutoFit/>
          </a:bodyPr>
          <a:lstStyle>
            <a:defPPr>
              <a:defRPr lang="fa-IR"/>
            </a:defPPr>
            <a:lvl1pPr marL="457200" indent="-457200" algn="justLow" rtl="1">
              <a:buFont typeface="Wingdings" panose="05000000000000000000" pitchFamily="2" charset="2"/>
              <a:buChar char="Ø"/>
              <a:defRPr sz="3200" b="1">
                <a:solidFill>
                  <a:srgbClr val="7030A0"/>
                </a:solidFill>
              </a:defRPr>
            </a:lvl1pPr>
          </a:lstStyle>
          <a:p>
            <a:r>
              <a:rPr lang="fa-IR" dirty="0">
                <a:solidFill>
                  <a:schemeClr val="accent2">
                    <a:lumMod val="75000"/>
                  </a:schemeClr>
                </a:solidFill>
              </a:rPr>
              <a:t>عیار </a:t>
            </a:r>
            <a:r>
              <a:rPr lang="fa-IR" dirty="0" err="1">
                <a:solidFill>
                  <a:schemeClr val="accent2">
                    <a:lumMod val="75000"/>
                  </a:schemeClr>
                </a:solidFill>
              </a:rPr>
              <a:t>سیگما</a:t>
            </a:r>
            <a:r>
              <a:rPr lang="fa-IR" dirty="0">
                <a:solidFill>
                  <a:schemeClr val="accent2">
                    <a:lumMod val="75000"/>
                  </a:schemeClr>
                </a:solidFill>
              </a:rPr>
              <a:t> شاخص نرخ خطا و به عبارت دیگر شاخص کیفیت عملکرد است</a:t>
            </a:r>
          </a:p>
        </p:txBody>
      </p:sp>
      <p:sp>
        <p:nvSpPr>
          <p:cNvPr id="3" name="TextBox 2">
            <a:extLst>
              <a:ext uri="{FF2B5EF4-FFF2-40B4-BE49-F238E27FC236}">
                <a16:creationId xmlns:a16="http://schemas.microsoft.com/office/drawing/2014/main" id="{5C2B1201-3427-4431-B2B0-AF5E5937F480}"/>
              </a:ext>
            </a:extLst>
          </p:cNvPr>
          <p:cNvSpPr txBox="1"/>
          <p:nvPr/>
        </p:nvSpPr>
        <p:spPr>
          <a:xfrm>
            <a:off x="1038666" y="1179342"/>
            <a:ext cx="9608233" cy="1077218"/>
          </a:xfrm>
          <a:prstGeom prst="rect">
            <a:avLst/>
          </a:prstGeom>
          <a:noFill/>
        </p:spPr>
        <p:txBody>
          <a:bodyPr wrap="square" rtlCol="1">
            <a:spAutoFit/>
          </a:bodyPr>
          <a:lstStyle/>
          <a:p>
            <a:pPr marL="457200" indent="-457200" algn="justLow" rtl="1">
              <a:buFont typeface="Wingdings" panose="05000000000000000000" pitchFamily="2" charset="2"/>
              <a:buChar char="Ø"/>
            </a:pPr>
            <a:r>
              <a:rPr lang="fa-IR" sz="3200" b="1" dirty="0">
                <a:solidFill>
                  <a:srgbClr val="7030A0"/>
                </a:solidFill>
              </a:rPr>
              <a:t>عیار </a:t>
            </a:r>
            <a:r>
              <a:rPr lang="fa-IR" sz="3200" b="1" dirty="0" err="1">
                <a:solidFill>
                  <a:srgbClr val="7030A0"/>
                </a:solidFill>
              </a:rPr>
              <a:t>سیگما</a:t>
            </a:r>
            <a:r>
              <a:rPr lang="fa-IR" sz="3200" b="1" dirty="0">
                <a:solidFill>
                  <a:srgbClr val="7030A0"/>
                </a:solidFill>
              </a:rPr>
              <a:t> یعنی فاصله بین میانگین و مرز (نزدیک) به واحد </a:t>
            </a:r>
            <a:r>
              <a:rPr lang="en-US" sz="3200" b="1" dirty="0">
                <a:solidFill>
                  <a:srgbClr val="7030A0"/>
                </a:solidFill>
              </a:rPr>
              <a:t>SD</a:t>
            </a:r>
            <a:r>
              <a:rPr lang="fa-IR" sz="3200" b="1" dirty="0">
                <a:solidFill>
                  <a:srgbClr val="7030A0"/>
                </a:solidFill>
              </a:rPr>
              <a:t> یا </a:t>
            </a:r>
            <a:r>
              <a:rPr lang="en-US" sz="3200" b="1" dirty="0">
                <a:solidFill>
                  <a:srgbClr val="7030A0"/>
                </a:solidFill>
              </a:rPr>
              <a:t>CV</a:t>
            </a:r>
            <a:endParaRPr lang="fa-IR" sz="3200" b="1" dirty="0">
              <a:solidFill>
                <a:srgbClr val="7030A0"/>
              </a:solidFill>
            </a:endParaRPr>
          </a:p>
        </p:txBody>
      </p:sp>
      <p:sp>
        <p:nvSpPr>
          <p:cNvPr id="4" name="TextBox 3">
            <a:extLst>
              <a:ext uri="{FF2B5EF4-FFF2-40B4-BE49-F238E27FC236}">
                <a16:creationId xmlns:a16="http://schemas.microsoft.com/office/drawing/2014/main" id="{2D12E6E2-1294-4A46-9BD6-428FE278EBD4}"/>
              </a:ext>
            </a:extLst>
          </p:cNvPr>
          <p:cNvSpPr txBox="1"/>
          <p:nvPr/>
        </p:nvSpPr>
        <p:spPr>
          <a:xfrm>
            <a:off x="1038666" y="3671800"/>
            <a:ext cx="9608233" cy="1077218"/>
          </a:xfrm>
          <a:prstGeom prst="rect">
            <a:avLst/>
          </a:prstGeom>
          <a:noFill/>
        </p:spPr>
        <p:txBody>
          <a:bodyPr wrap="square" rtlCol="1">
            <a:spAutoFit/>
          </a:bodyPr>
          <a:lstStyle>
            <a:defPPr>
              <a:defRPr lang="fa-IR"/>
            </a:defPPr>
            <a:lvl1pPr marL="457200" indent="-457200" algn="justLow" rtl="1">
              <a:buFont typeface="Wingdings" panose="05000000000000000000" pitchFamily="2" charset="2"/>
              <a:buChar char="Ø"/>
              <a:defRPr sz="3200" b="1">
                <a:solidFill>
                  <a:srgbClr val="7030A0"/>
                </a:solidFill>
              </a:defRPr>
            </a:lvl1pPr>
          </a:lstStyle>
          <a:p>
            <a:r>
              <a:rPr lang="fa-IR" dirty="0"/>
              <a:t>اگر عیار </a:t>
            </a:r>
            <a:r>
              <a:rPr lang="fa-IR" dirty="0" err="1"/>
              <a:t>سیگما</a:t>
            </a:r>
            <a:r>
              <a:rPr lang="fa-IR" dirty="0"/>
              <a:t> 2 باشد، نرخ خطا (بسته به مقدار عدم صحت)  5% یا کمتر از 5% است</a:t>
            </a:r>
          </a:p>
        </p:txBody>
      </p:sp>
      <p:sp>
        <p:nvSpPr>
          <p:cNvPr id="5" name="TextBox 4">
            <a:extLst>
              <a:ext uri="{FF2B5EF4-FFF2-40B4-BE49-F238E27FC236}">
                <a16:creationId xmlns:a16="http://schemas.microsoft.com/office/drawing/2014/main" id="{EB440D51-8F39-4920-8E56-3016DBAA2600}"/>
              </a:ext>
            </a:extLst>
          </p:cNvPr>
          <p:cNvSpPr txBox="1"/>
          <p:nvPr/>
        </p:nvSpPr>
        <p:spPr>
          <a:xfrm>
            <a:off x="1559496" y="5075126"/>
            <a:ext cx="8096065" cy="584775"/>
          </a:xfrm>
          <a:prstGeom prst="rect">
            <a:avLst/>
          </a:prstGeom>
          <a:noFill/>
        </p:spPr>
        <p:txBody>
          <a:bodyPr wrap="square" rtlCol="1">
            <a:spAutoFit/>
          </a:bodyPr>
          <a:lstStyle>
            <a:defPPr>
              <a:defRPr lang="fa-IR"/>
            </a:defPPr>
            <a:lvl1pPr marL="457200" indent="-457200" algn="justLow" rtl="1">
              <a:buFont typeface="Wingdings" panose="05000000000000000000" pitchFamily="2" charset="2"/>
              <a:buChar char="Ø"/>
              <a:defRPr sz="3200" b="1">
                <a:solidFill>
                  <a:schemeClr val="accent2">
                    <a:lumMod val="75000"/>
                  </a:schemeClr>
                </a:solidFill>
              </a:defRPr>
            </a:lvl1pPr>
          </a:lstStyle>
          <a:p>
            <a:pPr>
              <a:buFont typeface="Wingdings" panose="05000000000000000000" pitchFamily="2" charset="2"/>
              <a:buChar char="v"/>
            </a:pPr>
            <a:r>
              <a:rPr lang="fa-IR" dirty="0">
                <a:solidFill>
                  <a:srgbClr val="FF0000"/>
                </a:solidFill>
              </a:rPr>
              <a:t>حداقل عیار سیگمای مجاز به طور </a:t>
            </a:r>
            <a:r>
              <a:rPr lang="fa-IR" dirty="0" err="1">
                <a:solidFill>
                  <a:srgbClr val="FF0000"/>
                </a:solidFill>
              </a:rPr>
              <a:t>سرانگشتی</a:t>
            </a:r>
            <a:r>
              <a:rPr lang="fa-IR" dirty="0">
                <a:solidFill>
                  <a:srgbClr val="FF0000"/>
                </a:solidFill>
              </a:rPr>
              <a:t> 2 است</a:t>
            </a:r>
          </a:p>
        </p:txBody>
      </p:sp>
    </p:spTree>
    <p:extLst>
      <p:ext uri="{BB962C8B-B14F-4D97-AF65-F5344CB8AC3E}">
        <p14:creationId xmlns:p14="http://schemas.microsoft.com/office/powerpoint/2010/main" val="375240199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righ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8CA9572-273B-47E2-B256-B8906725FF29}"/>
              </a:ext>
            </a:extLst>
          </p:cNvPr>
          <p:cNvSpPr>
            <a:spLocks noGrp="1"/>
          </p:cNvSpPr>
          <p:nvPr>
            <p:ph type="sldNum" sz="quarter" idx="12"/>
          </p:nvPr>
        </p:nvSpPr>
        <p:spPr/>
        <p:txBody>
          <a:bodyPr/>
          <a:lstStyle/>
          <a:p>
            <a:fld id="{6FAF22BB-B8CB-43B2-9A75-2AB6527143BB}" type="slidenum">
              <a:rPr lang="en-US" smtClean="0"/>
              <a:pPr/>
              <a:t>92</a:t>
            </a:fld>
            <a:endParaRPr lang="en-US"/>
          </a:p>
        </p:txBody>
      </p:sp>
      <p:pic>
        <p:nvPicPr>
          <p:cNvPr id="6" name="Picture 5">
            <a:extLst>
              <a:ext uri="{FF2B5EF4-FFF2-40B4-BE49-F238E27FC236}">
                <a16:creationId xmlns:a16="http://schemas.microsoft.com/office/drawing/2014/main" id="{4A9B8470-90EB-44F4-8808-6AA1C3FA067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1764749" y="760735"/>
            <a:ext cx="6845851" cy="5336530"/>
          </a:xfrm>
          <a:prstGeom prst="rect">
            <a:avLst/>
          </a:prstGeom>
        </p:spPr>
      </p:pic>
      <p:sp>
        <p:nvSpPr>
          <p:cNvPr id="7" name="Rectangle 6">
            <a:extLst>
              <a:ext uri="{FF2B5EF4-FFF2-40B4-BE49-F238E27FC236}">
                <a16:creationId xmlns:a16="http://schemas.microsoft.com/office/drawing/2014/main" id="{DC8878AC-99D3-4FFD-AB97-F8F3D6584EF0}"/>
              </a:ext>
            </a:extLst>
          </p:cNvPr>
          <p:cNvSpPr/>
          <p:nvPr/>
        </p:nvSpPr>
        <p:spPr>
          <a:xfrm>
            <a:off x="4854704" y="2703200"/>
            <a:ext cx="1097280" cy="3657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0" name="Rectangle 9">
            <a:extLst>
              <a:ext uri="{FF2B5EF4-FFF2-40B4-BE49-F238E27FC236}">
                <a16:creationId xmlns:a16="http://schemas.microsoft.com/office/drawing/2014/main" id="{898BE06B-3A4C-4AFE-B579-9FEAF588DD1E}"/>
              </a:ext>
            </a:extLst>
          </p:cNvPr>
          <p:cNvSpPr/>
          <p:nvPr/>
        </p:nvSpPr>
        <p:spPr>
          <a:xfrm>
            <a:off x="4854704" y="4005064"/>
            <a:ext cx="1097280" cy="3657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1" name="Rectangle 10">
            <a:extLst>
              <a:ext uri="{FF2B5EF4-FFF2-40B4-BE49-F238E27FC236}">
                <a16:creationId xmlns:a16="http://schemas.microsoft.com/office/drawing/2014/main" id="{E61A5369-E150-4BE0-977E-0FB44DA1D8C1}"/>
              </a:ext>
            </a:extLst>
          </p:cNvPr>
          <p:cNvSpPr/>
          <p:nvPr/>
        </p:nvSpPr>
        <p:spPr>
          <a:xfrm>
            <a:off x="4871864" y="5013176"/>
            <a:ext cx="1097280" cy="36576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
        <p:nvSpPr>
          <p:cNvPr id="12" name="Oval 11">
            <a:extLst>
              <a:ext uri="{FF2B5EF4-FFF2-40B4-BE49-F238E27FC236}">
                <a16:creationId xmlns:a16="http://schemas.microsoft.com/office/drawing/2014/main" id="{FCC0FDC6-EA0C-420E-908B-D50F5C5E9F91}"/>
              </a:ext>
            </a:extLst>
          </p:cNvPr>
          <p:cNvSpPr/>
          <p:nvPr/>
        </p:nvSpPr>
        <p:spPr>
          <a:xfrm>
            <a:off x="3359696" y="3645024"/>
            <a:ext cx="4392488" cy="1109067"/>
          </a:xfrm>
          <a:prstGeom prst="ellipse">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249105040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r" rtl="1"/>
            <a:r>
              <a:rPr lang="fa-IR" b="1" dirty="0">
                <a:solidFill>
                  <a:srgbClr val="FF0000"/>
                </a:solidFill>
              </a:rPr>
              <a:t>ارزشیابی</a:t>
            </a:r>
            <a:endParaRPr lang="en-US" b="1" dirty="0">
              <a:solidFill>
                <a:srgbClr val="FF0000"/>
              </a:solidFill>
            </a:endParaRPr>
          </a:p>
        </p:txBody>
      </p:sp>
      <p:sp>
        <p:nvSpPr>
          <p:cNvPr id="3" name="Content Placeholder 2"/>
          <p:cNvSpPr>
            <a:spLocks noGrp="1"/>
          </p:cNvSpPr>
          <p:nvPr>
            <p:ph idx="1"/>
          </p:nvPr>
        </p:nvSpPr>
        <p:spPr>
          <a:xfrm>
            <a:off x="1524000" y="1916832"/>
            <a:ext cx="9043988" cy="3300413"/>
          </a:xfrm>
          <a:noFill/>
        </p:spPr>
        <p:style>
          <a:lnRef idx="1">
            <a:schemeClr val="accent5"/>
          </a:lnRef>
          <a:fillRef idx="2">
            <a:schemeClr val="accent5"/>
          </a:fillRef>
          <a:effectRef idx="1">
            <a:schemeClr val="accent5"/>
          </a:effectRef>
          <a:fontRef idx="minor">
            <a:schemeClr val="dk1"/>
          </a:fontRef>
        </p:style>
        <p:txBody>
          <a:bodyPr anchor="ctr">
            <a:normAutofit/>
          </a:bodyPr>
          <a:lstStyle/>
          <a:p>
            <a:pPr algn="ctr" rtl="1">
              <a:lnSpc>
                <a:spcPct val="150000"/>
              </a:lnSpc>
              <a:buNone/>
            </a:pPr>
            <a:r>
              <a:rPr lang="fa-IR" sz="4950" dirty="0"/>
              <a:t>بررسی این که آیا عملکرد یک سامانه همان</a:t>
            </a:r>
            <a:r>
              <a:rPr lang="en-US" sz="4950" dirty="0"/>
              <a:t> </a:t>
            </a:r>
            <a:r>
              <a:rPr lang="fa-IR" sz="4950" dirty="0"/>
              <a:t>طوری است که </a:t>
            </a:r>
            <a:r>
              <a:rPr lang="fa-IR" sz="4950" dirty="0">
                <a:solidFill>
                  <a:srgbClr val="FF0000"/>
                </a:solidFill>
              </a:rPr>
              <a:t>انتظار</a:t>
            </a:r>
            <a:r>
              <a:rPr lang="fa-IR" sz="4950" dirty="0"/>
              <a:t> </a:t>
            </a:r>
            <a:r>
              <a:rPr lang="fa-IR" sz="4950" dirty="0">
                <a:solidFill>
                  <a:schemeClr val="tx1"/>
                </a:solidFill>
              </a:rPr>
              <a:t>می‌رود</a:t>
            </a:r>
            <a:r>
              <a:rPr lang="fa-IR" sz="4950" dirty="0"/>
              <a:t>.</a:t>
            </a:r>
            <a:endParaRPr lang="en-US" sz="4950" dirty="0"/>
          </a:p>
          <a:p>
            <a:pPr marL="82296" indent="0" algn="r" rtl="1">
              <a:buNone/>
            </a:pPr>
            <a:endParaRPr lang="en-US" sz="2700" dirty="0"/>
          </a:p>
        </p:txBody>
      </p:sp>
    </p:spTree>
    <p:extLst>
      <p:ext uri="{BB962C8B-B14F-4D97-AF65-F5344CB8AC3E}">
        <p14:creationId xmlns:p14="http://schemas.microsoft.com/office/powerpoint/2010/main" val="2618811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80144" y="930729"/>
            <a:ext cx="8708243" cy="4859324"/>
          </a:xfrm>
          <a:noFill/>
        </p:spPr>
        <p:style>
          <a:lnRef idx="1">
            <a:schemeClr val="accent5"/>
          </a:lnRef>
          <a:fillRef idx="2">
            <a:schemeClr val="accent5"/>
          </a:fillRef>
          <a:effectRef idx="1">
            <a:schemeClr val="accent5"/>
          </a:effectRef>
          <a:fontRef idx="minor">
            <a:schemeClr val="dk1"/>
          </a:fontRef>
        </p:style>
        <p:txBody>
          <a:bodyPr anchor="ctr"/>
          <a:lstStyle/>
          <a:p>
            <a:pPr marL="775097" indent="-391716" algn="r" rtl="1">
              <a:buFont typeface="Wingdings" pitchFamily="2" charset="2"/>
              <a:buChar char="v"/>
            </a:pPr>
            <a:r>
              <a:rPr lang="fa-IR" sz="3000" dirty="0"/>
              <a:t>ارزشیابی یعنی بررسی </a:t>
            </a:r>
            <a:r>
              <a:rPr lang="fa-IR" sz="3000" b="1" dirty="0">
                <a:solidFill>
                  <a:srgbClr val="FF0000"/>
                </a:solidFill>
              </a:rPr>
              <a:t>انحراف</a:t>
            </a:r>
            <a:r>
              <a:rPr lang="fa-IR" sz="3000" dirty="0"/>
              <a:t>:</a:t>
            </a:r>
          </a:p>
          <a:p>
            <a:pPr marL="0" indent="0" algn="r" rtl="1">
              <a:buNone/>
            </a:pPr>
            <a:endParaRPr lang="fa-IR" sz="3000" dirty="0"/>
          </a:p>
          <a:p>
            <a:pPr marL="1289447" algn="r" rtl="1">
              <a:lnSpc>
                <a:spcPct val="200000"/>
              </a:lnSpc>
              <a:buFont typeface="Courier New" panose="02070309020205020404" pitchFamily="49" charset="0"/>
              <a:buChar char="o"/>
            </a:pPr>
            <a:r>
              <a:rPr lang="fa-IR" dirty="0"/>
              <a:t>جوابی که تولید کرده‌ایم چقدر با مقدار واقعی </a:t>
            </a:r>
            <a:r>
              <a:rPr lang="fa-IR" i="1" dirty="0">
                <a:solidFill>
                  <a:srgbClr val="FF0000"/>
                </a:solidFill>
              </a:rPr>
              <a:t>اختلاف</a:t>
            </a:r>
            <a:r>
              <a:rPr lang="fa-IR" dirty="0"/>
              <a:t> دارد؟</a:t>
            </a:r>
          </a:p>
          <a:p>
            <a:pPr marL="1289447" algn="r" rtl="1">
              <a:lnSpc>
                <a:spcPct val="200000"/>
              </a:lnSpc>
              <a:buFont typeface="Courier New" panose="02070309020205020404" pitchFamily="49" charset="0"/>
              <a:buChar char="o"/>
            </a:pPr>
            <a:r>
              <a:rPr lang="fa-IR" dirty="0"/>
              <a:t> آیا این مقدار انحراف به اندازه‌‌ای هست که </a:t>
            </a:r>
            <a:r>
              <a:rPr lang="fa-IR" i="1" dirty="0">
                <a:solidFill>
                  <a:srgbClr val="FF0000"/>
                </a:solidFill>
              </a:rPr>
              <a:t>به کاربرد جواب آسیب بزند </a:t>
            </a:r>
            <a:r>
              <a:rPr lang="fa-IR" dirty="0"/>
              <a:t>یا نه؟</a:t>
            </a:r>
          </a:p>
        </p:txBody>
      </p:sp>
    </p:spTree>
    <p:extLst>
      <p:ext uri="{BB962C8B-B14F-4D97-AF65-F5344CB8AC3E}">
        <p14:creationId xmlns:p14="http://schemas.microsoft.com/office/powerpoint/2010/main" val="18006069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24375" y="3994392"/>
            <a:ext cx="3943350" cy="553998"/>
          </a:xfrm>
          <a:prstGeom prst="rect">
            <a:avLst/>
          </a:prstGeom>
          <a:noFill/>
        </p:spPr>
        <p:txBody>
          <a:bodyPr wrap="square" rtlCol="0">
            <a:spAutoFit/>
          </a:bodyPr>
          <a:lstStyle/>
          <a:p>
            <a:pPr marL="342900" indent="-342900" algn="r" rtl="1">
              <a:buFont typeface="Wingdings" panose="05000000000000000000" pitchFamily="2" charset="2"/>
              <a:buChar char="Ø"/>
            </a:pPr>
            <a:r>
              <a:rPr lang="fa-IR" sz="3000" b="1" dirty="0">
                <a:solidFill>
                  <a:srgbClr val="FF0000"/>
                </a:solidFill>
              </a:rPr>
              <a:t>ثابت</a:t>
            </a:r>
            <a:endParaRPr lang="en-US" sz="3000" b="1" dirty="0">
              <a:solidFill>
                <a:srgbClr val="FF0000"/>
              </a:solidFill>
            </a:endParaRPr>
          </a:p>
        </p:txBody>
      </p:sp>
      <p:sp>
        <p:nvSpPr>
          <p:cNvPr id="6" name="TextBox 5"/>
          <p:cNvSpPr txBox="1"/>
          <p:nvPr/>
        </p:nvSpPr>
        <p:spPr>
          <a:xfrm>
            <a:off x="4524375" y="4610413"/>
            <a:ext cx="3886200" cy="553998"/>
          </a:xfrm>
          <a:prstGeom prst="rect">
            <a:avLst/>
          </a:prstGeom>
          <a:noFill/>
        </p:spPr>
        <p:txBody>
          <a:bodyPr wrap="square" rtlCol="0">
            <a:spAutoFit/>
          </a:bodyPr>
          <a:lstStyle/>
          <a:p>
            <a:pPr marL="342900" indent="-342900" algn="r" rtl="1">
              <a:buFont typeface="Wingdings" panose="05000000000000000000" pitchFamily="2" charset="2"/>
              <a:buChar char="Ø"/>
            </a:pPr>
            <a:r>
              <a:rPr lang="fa-IR" sz="3000" b="1" dirty="0">
                <a:solidFill>
                  <a:srgbClr val="FF0000"/>
                </a:solidFill>
              </a:rPr>
              <a:t>نسبی (تناسبی؟)</a:t>
            </a:r>
            <a:endParaRPr lang="en-US" sz="3000" b="1" dirty="0">
              <a:solidFill>
                <a:srgbClr val="FF0000"/>
              </a:solidFill>
            </a:endParaRPr>
          </a:p>
        </p:txBody>
      </p:sp>
      <p:sp>
        <p:nvSpPr>
          <p:cNvPr id="3" name="Title 2"/>
          <p:cNvSpPr>
            <a:spLocks noGrp="1"/>
          </p:cNvSpPr>
          <p:nvPr>
            <p:ph type="title"/>
          </p:nvPr>
        </p:nvSpPr>
        <p:spPr/>
        <p:txBody>
          <a:bodyPr/>
          <a:lstStyle/>
          <a:p>
            <a:pPr algn="r"/>
            <a:r>
              <a:rPr lang="fa-IR" dirty="0"/>
              <a:t>انواع خطا:</a:t>
            </a:r>
            <a:endParaRPr lang="en-US" dirty="0"/>
          </a:p>
        </p:txBody>
      </p:sp>
      <p:sp>
        <p:nvSpPr>
          <p:cNvPr id="7" name="Content Placeholder 6"/>
          <p:cNvSpPr txBox="1">
            <a:spLocks noGrp="1"/>
          </p:cNvSpPr>
          <p:nvPr>
            <p:ph idx="1"/>
          </p:nvPr>
        </p:nvSpPr>
        <p:spPr>
          <a:xfrm>
            <a:off x="3009900" y="2544320"/>
            <a:ext cx="6172200" cy="507831"/>
          </a:xfrm>
          <a:prstGeom prst="rect">
            <a:avLst/>
          </a:prstGeom>
          <a:noFill/>
        </p:spPr>
        <p:txBody>
          <a:bodyPr wrap="square" rtlCol="0">
            <a:spAutoFit/>
          </a:bodyPr>
          <a:lstStyle/>
          <a:p>
            <a:pPr marL="428625" indent="-428625" algn="r" rtl="1">
              <a:buFont typeface="Wingdings" panose="05000000000000000000" pitchFamily="2" charset="2"/>
              <a:buChar char="v"/>
            </a:pPr>
            <a:r>
              <a:rPr lang="fa-IR" sz="3000" b="1" dirty="0"/>
              <a:t>اتفاقی (تصادفی)</a:t>
            </a:r>
            <a:endParaRPr lang="en-US" sz="3000" b="1" dirty="0"/>
          </a:p>
        </p:txBody>
      </p:sp>
      <p:sp>
        <p:nvSpPr>
          <p:cNvPr id="9" name="Content Placeholder 6"/>
          <p:cNvSpPr txBox="1">
            <a:spLocks/>
          </p:cNvSpPr>
          <p:nvPr/>
        </p:nvSpPr>
        <p:spPr>
          <a:xfrm>
            <a:off x="3116205" y="3365522"/>
            <a:ext cx="6172200" cy="553998"/>
          </a:xfrm>
          <a:prstGeom prst="rect">
            <a:avLst/>
          </a:prstGeom>
          <a:noFill/>
        </p:spPr>
        <p:txBody>
          <a:bodyPr vert="horz" wrap="square" rtlCol="0">
            <a:spAutoFit/>
          </a:bodyPr>
          <a:lst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pPr marL="428625" indent="-428625" algn="r" rtl="1">
              <a:buFont typeface="Wingdings" panose="05000000000000000000" pitchFamily="2" charset="2"/>
              <a:buChar char="v"/>
            </a:pPr>
            <a:r>
              <a:rPr lang="fa-IR" sz="3000" b="1" dirty="0"/>
              <a:t>سامانمند (منظم)</a:t>
            </a:r>
            <a:endParaRPr lang="en-US" sz="3000" b="1" dirty="0"/>
          </a:p>
        </p:txBody>
      </p:sp>
      <p:sp>
        <p:nvSpPr>
          <p:cNvPr id="2" name="Pentagon 1"/>
          <p:cNvSpPr/>
          <p:nvPr/>
        </p:nvSpPr>
        <p:spPr>
          <a:xfrm>
            <a:off x="2286000" y="2514600"/>
            <a:ext cx="4196687" cy="522027"/>
          </a:xfrm>
          <a:prstGeom prst="homePlate">
            <a:avLst/>
          </a:prstGeom>
          <a:solidFill>
            <a:srgbClr val="FFFF00"/>
          </a:solidFill>
          <a:ln w="28575">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fa-IR" sz="2400" dirty="0">
                <a:solidFill>
                  <a:schemeClr val="tx1"/>
                </a:solidFill>
              </a:rPr>
              <a:t>تکرار سنجش</a:t>
            </a:r>
            <a:endParaRPr lang="en-US" sz="2400" dirty="0">
              <a:solidFill>
                <a:schemeClr val="tx1"/>
              </a:solidFill>
            </a:endParaRPr>
          </a:p>
        </p:txBody>
      </p:sp>
      <p:sp>
        <p:nvSpPr>
          <p:cNvPr id="10" name="Pentagon 9"/>
          <p:cNvSpPr/>
          <p:nvPr/>
        </p:nvSpPr>
        <p:spPr>
          <a:xfrm>
            <a:off x="2209800" y="3592773"/>
            <a:ext cx="4196687" cy="522027"/>
          </a:xfrm>
          <a:prstGeom prst="homePlate">
            <a:avLst/>
          </a:prstGeom>
          <a:solidFill>
            <a:srgbClr val="FFFF00"/>
          </a:solidFill>
          <a:ln w="28575">
            <a:prstDash val="dash"/>
          </a:ln>
        </p:spPr>
        <p:style>
          <a:lnRef idx="2">
            <a:schemeClr val="accent1"/>
          </a:lnRef>
          <a:fillRef idx="1">
            <a:schemeClr val="lt1"/>
          </a:fillRef>
          <a:effectRef idx="0">
            <a:schemeClr val="accent1"/>
          </a:effectRef>
          <a:fontRef idx="minor">
            <a:schemeClr val="dk1"/>
          </a:fontRef>
        </p:style>
        <p:txBody>
          <a:bodyPr rtlCol="0" anchor="ctr"/>
          <a:lstStyle/>
          <a:p>
            <a:pPr algn="ctr"/>
            <a:r>
              <a:rPr lang="fa-IR" sz="2400" dirty="0">
                <a:solidFill>
                  <a:schemeClr val="tx1"/>
                </a:solidFill>
              </a:rPr>
              <a:t>مقایسه با ماده یا روش مرجع</a:t>
            </a:r>
            <a:endParaRPr lang="en-US" sz="2400" dirty="0">
              <a:solidFill>
                <a:schemeClr val="tx1"/>
              </a:solidFill>
            </a:endParaRPr>
          </a:p>
        </p:txBody>
      </p:sp>
    </p:spTree>
    <p:extLst>
      <p:ext uri="{BB962C8B-B14F-4D97-AF65-F5344CB8AC3E}">
        <p14:creationId xmlns:p14="http://schemas.microsoft.com/office/powerpoint/2010/main" val="85871365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364" y="1366931"/>
            <a:ext cx="8229600" cy="1269833"/>
          </a:xfrm>
        </p:spPr>
        <p:style>
          <a:lnRef idx="1">
            <a:schemeClr val="accent5"/>
          </a:lnRef>
          <a:fillRef idx="2">
            <a:schemeClr val="accent5"/>
          </a:fillRef>
          <a:effectRef idx="1">
            <a:schemeClr val="accent5"/>
          </a:effectRef>
          <a:fontRef idx="minor">
            <a:schemeClr val="dk1"/>
          </a:fontRef>
        </p:style>
        <p:txBody>
          <a:bodyPr>
            <a:normAutofit/>
          </a:bodyPr>
          <a:lstStyle/>
          <a:p>
            <a:pPr algn="ctr" rtl="1"/>
            <a:r>
              <a:rPr lang="fa-IR" sz="3600"/>
              <a:t>مراحل ارزشیابی </a:t>
            </a:r>
            <a:r>
              <a:rPr lang="fa-IR" sz="3600" dirty="0"/>
              <a:t>روش</a:t>
            </a:r>
            <a:endParaRPr lang="en-US" sz="3600" dirty="0"/>
          </a:p>
        </p:txBody>
      </p:sp>
      <p:sp>
        <p:nvSpPr>
          <p:cNvPr id="3" name="Content Placeholder 2"/>
          <p:cNvSpPr>
            <a:spLocks noGrp="1"/>
          </p:cNvSpPr>
          <p:nvPr>
            <p:ph idx="1"/>
          </p:nvPr>
        </p:nvSpPr>
        <p:spPr>
          <a:xfrm>
            <a:off x="1981200" y="2760907"/>
            <a:ext cx="8229600" cy="3141547"/>
          </a:xfrm>
        </p:spPr>
        <p:style>
          <a:lnRef idx="1">
            <a:schemeClr val="accent5"/>
          </a:lnRef>
          <a:fillRef idx="1001">
            <a:schemeClr val="lt2"/>
          </a:fillRef>
          <a:effectRef idx="1">
            <a:schemeClr val="accent5"/>
          </a:effectRef>
          <a:fontRef idx="minor">
            <a:schemeClr val="dk1"/>
          </a:fontRef>
        </p:style>
        <p:txBody>
          <a:bodyPr anchor="t">
            <a:normAutofit lnSpcReduction="10000"/>
          </a:bodyPr>
          <a:lstStyle/>
          <a:p>
            <a:pPr algn="r" rtl="1">
              <a:lnSpc>
                <a:spcPct val="150000"/>
              </a:lnSpc>
              <a:spcBef>
                <a:spcPts val="2250"/>
              </a:spcBef>
            </a:pPr>
            <a:r>
              <a:rPr lang="fa-IR" sz="1800" b="1" dirty="0">
                <a:solidFill>
                  <a:srgbClr val="C00000"/>
                </a:solidFill>
              </a:rPr>
              <a:t>خطی بودن </a:t>
            </a:r>
            <a:r>
              <a:rPr lang="fa-IR" sz="1800" dirty="0"/>
              <a:t>روش؛ گستره‌ی قابل گزارش</a:t>
            </a:r>
          </a:p>
          <a:p>
            <a:pPr algn="r" rtl="1">
              <a:lnSpc>
                <a:spcPct val="150000"/>
              </a:lnSpc>
            </a:pPr>
            <a:r>
              <a:rPr lang="fa-IR" sz="1800" dirty="0"/>
              <a:t>بررسی نوسان؛ </a:t>
            </a:r>
            <a:r>
              <a:rPr lang="fa-IR" sz="1800" b="1" dirty="0">
                <a:solidFill>
                  <a:srgbClr val="C00000"/>
                </a:solidFill>
              </a:rPr>
              <a:t>تکرارپذیری</a:t>
            </a:r>
          </a:p>
          <a:p>
            <a:pPr algn="r" rtl="1">
              <a:lnSpc>
                <a:spcPct val="150000"/>
              </a:lnSpc>
            </a:pPr>
            <a:r>
              <a:rPr lang="fa-IR" sz="1800" dirty="0"/>
              <a:t>بررسی </a:t>
            </a:r>
            <a:r>
              <a:rPr lang="fa-IR" sz="1800" b="1" dirty="0">
                <a:solidFill>
                  <a:srgbClr val="C00000"/>
                </a:solidFill>
              </a:rPr>
              <a:t>نامیزانی</a:t>
            </a:r>
          </a:p>
          <a:p>
            <a:pPr algn="r" rtl="1">
              <a:lnSpc>
                <a:spcPct val="150000"/>
              </a:lnSpc>
            </a:pPr>
            <a:r>
              <a:rPr lang="fa-IR" sz="1800" dirty="0"/>
              <a:t>بررسی </a:t>
            </a:r>
            <a:r>
              <a:rPr lang="fa-IR" sz="1800" b="1" dirty="0">
                <a:solidFill>
                  <a:srgbClr val="C00000"/>
                </a:solidFill>
              </a:rPr>
              <a:t>مداخله‌گرها </a:t>
            </a:r>
            <a:r>
              <a:rPr lang="fa-IR" sz="1800" dirty="0"/>
              <a:t>و </a:t>
            </a:r>
            <a:r>
              <a:rPr lang="fa-IR" sz="1800" b="1" dirty="0">
                <a:solidFill>
                  <a:srgbClr val="C00000"/>
                </a:solidFill>
              </a:rPr>
              <a:t>بازیافت</a:t>
            </a:r>
          </a:p>
          <a:p>
            <a:pPr algn="r" rtl="1">
              <a:lnSpc>
                <a:spcPct val="150000"/>
              </a:lnSpc>
            </a:pPr>
            <a:r>
              <a:rPr lang="fa-IR" sz="1800" dirty="0"/>
              <a:t>بررسی </a:t>
            </a:r>
            <a:r>
              <a:rPr lang="fa-IR" sz="1800" b="1" dirty="0">
                <a:solidFill>
                  <a:srgbClr val="C00000"/>
                </a:solidFill>
              </a:rPr>
              <a:t>مرز تشخیص </a:t>
            </a:r>
            <a:r>
              <a:rPr lang="fa-IR" sz="1800" dirty="0"/>
              <a:t>روش</a:t>
            </a:r>
          </a:p>
          <a:p>
            <a:pPr algn="r" rtl="1">
              <a:lnSpc>
                <a:spcPct val="150000"/>
              </a:lnSpc>
            </a:pPr>
            <a:r>
              <a:rPr lang="fa-IR" sz="1800" dirty="0"/>
              <a:t>تایید/تعیین </a:t>
            </a:r>
            <a:r>
              <a:rPr lang="fa-IR" sz="1800" b="1" dirty="0">
                <a:solidFill>
                  <a:srgbClr val="C00000"/>
                </a:solidFill>
              </a:rPr>
              <a:t>محدوده‌ی مرجع</a:t>
            </a:r>
          </a:p>
          <a:p>
            <a:pPr marL="82296" indent="0" algn="r" rtl="1">
              <a:buNone/>
            </a:pPr>
            <a:endParaRPr lang="en-US" sz="1800" dirty="0"/>
          </a:p>
          <a:p>
            <a:pPr marL="82296" indent="0">
              <a:buNone/>
            </a:pPr>
            <a:endParaRPr lang="en-US" sz="1800" dirty="0"/>
          </a:p>
        </p:txBody>
      </p:sp>
      <p:sp>
        <p:nvSpPr>
          <p:cNvPr id="5" name="Right Arrow 4"/>
          <p:cNvSpPr/>
          <p:nvPr/>
        </p:nvSpPr>
        <p:spPr>
          <a:xfrm>
            <a:off x="2207485" y="3434182"/>
            <a:ext cx="5465928" cy="985418"/>
          </a:xfrm>
          <a:prstGeom prst="rightArrow">
            <a:avLst/>
          </a:prstGeom>
          <a:solidFill>
            <a:schemeClr val="bg1"/>
          </a:solidFill>
          <a:ln w="76200">
            <a:solidFill>
              <a:srgbClr val="0070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fa-IR" sz="2700" dirty="0">
                <a:solidFill>
                  <a:schemeClr val="tx1"/>
                </a:solidFill>
              </a:rPr>
              <a:t>ویژگی‌های مربوط به اعتمادپذیری</a:t>
            </a:r>
            <a:endParaRPr lang="en-US" sz="2700" dirty="0">
              <a:solidFill>
                <a:schemeClr val="tx1"/>
              </a:solidFill>
            </a:endParaRPr>
          </a:p>
        </p:txBody>
      </p:sp>
      <p:sp>
        <p:nvSpPr>
          <p:cNvPr id="4" name="TextBox 3"/>
          <p:cNvSpPr txBox="1"/>
          <p:nvPr/>
        </p:nvSpPr>
        <p:spPr>
          <a:xfrm>
            <a:off x="2133600" y="4543743"/>
            <a:ext cx="7927115" cy="523220"/>
          </a:xfrm>
          <a:prstGeom prst="rect">
            <a:avLst/>
          </a:prstGeom>
          <a:solidFill>
            <a:schemeClr val="bg1"/>
          </a:solidFill>
        </p:spPr>
        <p:txBody>
          <a:bodyPr wrap="square" rtlCol="0">
            <a:spAutoFit/>
          </a:bodyPr>
          <a:lstStyle/>
          <a:p>
            <a:pPr algn="r" rtl="1"/>
            <a:r>
              <a:rPr lang="fa-IR" sz="2800" dirty="0"/>
              <a:t>چند درصد از نتایج ما سالم است؟ </a:t>
            </a:r>
            <a:endParaRPr lang="en-US" sz="2800" dirty="0"/>
          </a:p>
        </p:txBody>
      </p:sp>
      <p:sp>
        <p:nvSpPr>
          <p:cNvPr id="6" name="TextBox 5"/>
          <p:cNvSpPr txBox="1"/>
          <p:nvPr/>
        </p:nvSpPr>
        <p:spPr>
          <a:xfrm>
            <a:off x="2131285" y="5191780"/>
            <a:ext cx="7927115" cy="523220"/>
          </a:xfrm>
          <a:prstGeom prst="rect">
            <a:avLst/>
          </a:prstGeom>
          <a:solidFill>
            <a:schemeClr val="bg1"/>
          </a:solidFill>
        </p:spPr>
        <p:txBody>
          <a:bodyPr wrap="square" rtlCol="0">
            <a:spAutoFit/>
          </a:bodyPr>
          <a:lstStyle/>
          <a:p>
            <a:pPr algn="r" rtl="1"/>
            <a:r>
              <a:rPr lang="fa-IR" sz="2800" dirty="0"/>
              <a:t>آیا عملکرد ما قابل قبول است؟ </a:t>
            </a:r>
            <a:endParaRPr lang="en-US" sz="2800" dirty="0"/>
          </a:p>
        </p:txBody>
      </p:sp>
      <p:sp>
        <p:nvSpPr>
          <p:cNvPr id="7" name="TextBox 6"/>
          <p:cNvSpPr txBox="1"/>
          <p:nvPr/>
        </p:nvSpPr>
        <p:spPr>
          <a:xfrm>
            <a:off x="2140606" y="2514600"/>
            <a:ext cx="7927115" cy="523220"/>
          </a:xfrm>
          <a:prstGeom prst="rect">
            <a:avLst/>
          </a:prstGeom>
          <a:solidFill>
            <a:schemeClr val="bg1"/>
          </a:solidFill>
        </p:spPr>
        <p:txBody>
          <a:bodyPr wrap="square" rtlCol="0">
            <a:spAutoFit/>
          </a:bodyPr>
          <a:lstStyle/>
          <a:p>
            <a:pPr algn="r" rtl="1"/>
            <a:r>
              <a:rPr lang="fa-IR" sz="2800" b="1" dirty="0">
                <a:ln>
                  <a:solidFill>
                    <a:schemeClr val="tx1"/>
                  </a:solidFill>
                </a:ln>
                <a:solidFill>
                  <a:srgbClr val="FF0000"/>
                </a:solidFill>
              </a:rPr>
              <a:t>ویلیام اسلر: پزشکی علم عدم قطعیت و هنر احتمالات است.</a:t>
            </a:r>
            <a:endParaRPr lang="en-US" sz="2800" b="1" dirty="0">
              <a:ln>
                <a:solidFill>
                  <a:schemeClr val="tx1"/>
                </a:solidFill>
              </a:ln>
              <a:solidFill>
                <a:srgbClr val="FF0000"/>
              </a:solidFill>
            </a:endParaRPr>
          </a:p>
        </p:txBody>
      </p:sp>
    </p:spTree>
    <p:extLst>
      <p:ext uri="{BB962C8B-B14F-4D97-AF65-F5344CB8AC3E}">
        <p14:creationId xmlns:p14="http://schemas.microsoft.com/office/powerpoint/2010/main" val="25758173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nodeType="clickEffect">
                                  <p:stCondLst>
                                    <p:cond delay="0"/>
                                  </p:stCondLst>
                                  <p:iterate type="lt">
                                    <p:tmPct val="10000"/>
                                  </p:iterate>
                                  <p:childTnLst>
                                    <p:animMotion origin="layout" path="M 1.45833E-6 3.7037E-6 L 1.45833E-6 -0.07223 " pathEditMode="relative" rAng="0" ptsTypes="AA">
                                      <p:cBhvr>
                                        <p:cTn id="6" dur="250" accel="50000" decel="50000" autoRev="1" fill="hold">
                                          <p:stCondLst>
                                            <p:cond delay="0"/>
                                          </p:stCondLst>
                                        </p:cTn>
                                        <p:tgtEl>
                                          <p:spTgt spid="3">
                                            <p:txEl>
                                              <p:pRg st="1" end="1"/>
                                            </p:txEl>
                                          </p:spTgt>
                                        </p:tgtEl>
                                        <p:attrNameLst>
                                          <p:attrName>ppt_x</p:attrName>
                                          <p:attrName>ppt_y</p:attrName>
                                        </p:attrNameLst>
                                      </p:cBhvr>
                                      <p:rCtr x="0" y="-3611"/>
                                    </p:animMotion>
                                    <p:animRot by="1500000">
                                      <p:cBhvr>
                                        <p:cTn id="7" dur="125" fill="hold">
                                          <p:stCondLst>
                                            <p:cond delay="0"/>
                                          </p:stCondLst>
                                        </p:cTn>
                                        <p:tgtEl>
                                          <p:spTgt spid="3">
                                            <p:txEl>
                                              <p:pRg st="1" end="1"/>
                                            </p:txEl>
                                          </p:spTgt>
                                        </p:tgtEl>
                                        <p:attrNameLst>
                                          <p:attrName>r</p:attrName>
                                        </p:attrNameLst>
                                      </p:cBhvr>
                                    </p:animRot>
                                    <p:animRot by="-1500000">
                                      <p:cBhvr>
                                        <p:cTn id="8" dur="125" fill="hold">
                                          <p:stCondLst>
                                            <p:cond delay="125"/>
                                          </p:stCondLst>
                                        </p:cTn>
                                        <p:tgtEl>
                                          <p:spTgt spid="3">
                                            <p:txEl>
                                              <p:pRg st="1" end="1"/>
                                            </p:txEl>
                                          </p:spTgt>
                                        </p:tgtEl>
                                        <p:attrNameLst>
                                          <p:attrName>r</p:attrName>
                                        </p:attrNameLst>
                                      </p:cBhvr>
                                    </p:animRot>
                                    <p:animRot by="-1500000">
                                      <p:cBhvr>
                                        <p:cTn id="9" dur="125" fill="hold">
                                          <p:stCondLst>
                                            <p:cond delay="250"/>
                                          </p:stCondLst>
                                        </p:cTn>
                                        <p:tgtEl>
                                          <p:spTgt spid="3">
                                            <p:txEl>
                                              <p:pRg st="1" end="1"/>
                                            </p:txEl>
                                          </p:spTgt>
                                        </p:tgtEl>
                                        <p:attrNameLst>
                                          <p:attrName>r</p:attrName>
                                        </p:attrNameLst>
                                      </p:cBhvr>
                                    </p:animRot>
                                    <p:animRot by="1500000">
                                      <p:cBhvr>
                                        <p:cTn id="10" dur="125" fill="hold">
                                          <p:stCondLst>
                                            <p:cond delay="375"/>
                                          </p:stCondLst>
                                        </p:cTn>
                                        <p:tgtEl>
                                          <p:spTgt spid="3">
                                            <p:txEl>
                                              <p:pRg st="1" end="1"/>
                                            </p:txEl>
                                          </p:spTgt>
                                        </p:tgtEl>
                                        <p:attrNameLst>
                                          <p:attrName>r</p:attrName>
                                        </p:attrNameLst>
                                      </p:cBhvr>
                                    </p:animRot>
                                  </p:childTnLst>
                                </p:cTn>
                              </p:par>
                            </p:childTnLst>
                          </p:cTn>
                        </p:par>
                        <p:par>
                          <p:cTn id="11" fill="hold">
                            <p:stCondLst>
                              <p:cond delay="1500"/>
                            </p:stCondLst>
                            <p:childTnLst>
                              <p:par>
                                <p:cTn id="12" presetID="14" presetClass="exit" presetSubtype="10" fill="hold" nodeType="afterEffect">
                                  <p:stCondLst>
                                    <p:cond delay="0"/>
                                  </p:stCondLst>
                                  <p:childTnLst>
                                    <p:animEffect transition="out" filter="randombar(horizontal)">
                                      <p:cBhvr>
                                        <p:cTn id="13" dur="500"/>
                                        <p:tgtEl>
                                          <p:spTgt spid="3">
                                            <p:txEl>
                                              <p:pRg st="0" end="0"/>
                                            </p:txEl>
                                          </p:spTgt>
                                        </p:tgtEl>
                                      </p:cBhvr>
                                    </p:animEffect>
                                    <p:set>
                                      <p:cBhvr>
                                        <p:cTn id="14" dur="1" fill="hold">
                                          <p:stCondLst>
                                            <p:cond delay="499"/>
                                          </p:stCondLst>
                                        </p:cTn>
                                        <p:tgtEl>
                                          <p:spTgt spid="3">
                                            <p:txEl>
                                              <p:pRg st="0" end="0"/>
                                            </p:txEl>
                                          </p:spTgt>
                                        </p:tgtEl>
                                        <p:attrNameLst>
                                          <p:attrName>style.visibility</p:attrName>
                                        </p:attrNameLst>
                                      </p:cBhvr>
                                      <p:to>
                                        <p:strVal val="hidden"/>
                                      </p:to>
                                    </p:set>
                                  </p:childTnLst>
                                </p:cTn>
                              </p:par>
                              <p:par>
                                <p:cTn id="15" presetID="34" presetClass="emph" presetSubtype="0" fill="hold" nodeType="withEffect">
                                  <p:stCondLst>
                                    <p:cond delay="0"/>
                                  </p:stCondLst>
                                  <p:iterate type="lt">
                                    <p:tmPct val="10000"/>
                                  </p:iterate>
                                  <p:childTnLst>
                                    <p:animMotion origin="layout" path="M -4.58333E-6 -3.33333E-6 L -4.58333E-6 -0.07222 " pathEditMode="relative" rAng="0" ptsTypes="AA">
                                      <p:cBhvr>
                                        <p:cTn id="16" dur="250" accel="50000" decel="50000" autoRev="1" fill="hold">
                                          <p:stCondLst>
                                            <p:cond delay="0"/>
                                          </p:stCondLst>
                                        </p:cTn>
                                        <p:tgtEl>
                                          <p:spTgt spid="3">
                                            <p:txEl>
                                              <p:pRg st="2" end="2"/>
                                            </p:txEl>
                                          </p:spTgt>
                                        </p:tgtEl>
                                        <p:attrNameLst>
                                          <p:attrName>ppt_x</p:attrName>
                                          <p:attrName>ppt_y</p:attrName>
                                        </p:attrNameLst>
                                      </p:cBhvr>
                                      <p:rCtr x="0" y="-3611"/>
                                    </p:animMotion>
                                    <p:animRot by="1500000">
                                      <p:cBhvr>
                                        <p:cTn id="17" dur="125" fill="hold">
                                          <p:stCondLst>
                                            <p:cond delay="0"/>
                                          </p:stCondLst>
                                        </p:cTn>
                                        <p:tgtEl>
                                          <p:spTgt spid="3">
                                            <p:txEl>
                                              <p:pRg st="2" end="2"/>
                                            </p:txEl>
                                          </p:spTgt>
                                        </p:tgtEl>
                                        <p:attrNameLst>
                                          <p:attrName>r</p:attrName>
                                        </p:attrNameLst>
                                      </p:cBhvr>
                                    </p:animRot>
                                    <p:animRot by="-1500000">
                                      <p:cBhvr>
                                        <p:cTn id="18" dur="125" fill="hold">
                                          <p:stCondLst>
                                            <p:cond delay="125"/>
                                          </p:stCondLst>
                                        </p:cTn>
                                        <p:tgtEl>
                                          <p:spTgt spid="3">
                                            <p:txEl>
                                              <p:pRg st="2" end="2"/>
                                            </p:txEl>
                                          </p:spTgt>
                                        </p:tgtEl>
                                        <p:attrNameLst>
                                          <p:attrName>r</p:attrName>
                                        </p:attrNameLst>
                                      </p:cBhvr>
                                    </p:animRot>
                                    <p:animRot by="-1500000">
                                      <p:cBhvr>
                                        <p:cTn id="19" dur="125" fill="hold">
                                          <p:stCondLst>
                                            <p:cond delay="250"/>
                                          </p:stCondLst>
                                        </p:cTn>
                                        <p:tgtEl>
                                          <p:spTgt spid="3">
                                            <p:txEl>
                                              <p:pRg st="2" end="2"/>
                                            </p:txEl>
                                          </p:spTgt>
                                        </p:tgtEl>
                                        <p:attrNameLst>
                                          <p:attrName>r</p:attrName>
                                        </p:attrNameLst>
                                      </p:cBhvr>
                                    </p:animRot>
                                    <p:animRot by="1500000">
                                      <p:cBhvr>
                                        <p:cTn id="20" dur="125" fill="hold">
                                          <p:stCondLst>
                                            <p:cond delay="375"/>
                                          </p:stCondLst>
                                        </p:cTn>
                                        <p:tgtEl>
                                          <p:spTgt spid="3">
                                            <p:txEl>
                                              <p:pRg st="2" end="2"/>
                                            </p:txEl>
                                          </p:spTgt>
                                        </p:tgtEl>
                                        <p:attrNameLst>
                                          <p:attrName>r</p:attrName>
                                        </p:attrNameLst>
                                      </p:cBhvr>
                                    </p:animRot>
                                  </p:childTnLst>
                                </p:cTn>
                              </p:par>
                              <p:par>
                                <p:cTn id="21" presetID="14" presetClass="exit" presetSubtype="10" fill="hold" nodeType="withEffect">
                                  <p:stCondLst>
                                    <p:cond delay="0"/>
                                  </p:stCondLst>
                                  <p:childTnLst>
                                    <p:animEffect transition="out" filter="randombar(horizontal)">
                                      <p:cBhvr>
                                        <p:cTn id="22" dur="500"/>
                                        <p:tgtEl>
                                          <p:spTgt spid="3">
                                            <p:txEl>
                                              <p:pRg st="3" end="3"/>
                                            </p:txEl>
                                          </p:spTgt>
                                        </p:tgtEl>
                                      </p:cBhvr>
                                    </p:animEffect>
                                    <p:set>
                                      <p:cBhvr>
                                        <p:cTn id="23" dur="1" fill="hold">
                                          <p:stCondLst>
                                            <p:cond delay="499"/>
                                          </p:stCondLst>
                                        </p:cTn>
                                        <p:tgtEl>
                                          <p:spTgt spid="3">
                                            <p:txEl>
                                              <p:pRg st="3" end="3"/>
                                            </p:txEl>
                                          </p:spTgt>
                                        </p:tgtEl>
                                        <p:attrNameLst>
                                          <p:attrName>style.visibility</p:attrName>
                                        </p:attrNameLst>
                                      </p:cBhvr>
                                      <p:to>
                                        <p:strVal val="hidden"/>
                                      </p:to>
                                    </p:set>
                                  </p:childTnLst>
                                </p:cTn>
                              </p:par>
                              <p:par>
                                <p:cTn id="24" presetID="14" presetClass="exit" presetSubtype="10" fill="hold" nodeType="withEffect">
                                  <p:stCondLst>
                                    <p:cond delay="0"/>
                                  </p:stCondLst>
                                  <p:childTnLst>
                                    <p:animEffect transition="out" filter="randombar(horizontal)">
                                      <p:cBhvr>
                                        <p:cTn id="25" dur="500"/>
                                        <p:tgtEl>
                                          <p:spTgt spid="3">
                                            <p:txEl>
                                              <p:pRg st="4" end="4"/>
                                            </p:txEl>
                                          </p:spTgt>
                                        </p:tgtEl>
                                      </p:cBhvr>
                                    </p:animEffect>
                                    <p:set>
                                      <p:cBhvr>
                                        <p:cTn id="26" dur="1" fill="hold">
                                          <p:stCondLst>
                                            <p:cond delay="499"/>
                                          </p:stCondLst>
                                        </p:cTn>
                                        <p:tgtEl>
                                          <p:spTgt spid="3">
                                            <p:txEl>
                                              <p:pRg st="4" end="4"/>
                                            </p:txEl>
                                          </p:spTgt>
                                        </p:tgtEl>
                                        <p:attrNameLst>
                                          <p:attrName>style.visibility</p:attrName>
                                        </p:attrNameLst>
                                      </p:cBhvr>
                                      <p:to>
                                        <p:strVal val="hidden"/>
                                      </p:to>
                                    </p:set>
                                  </p:childTnLst>
                                </p:cTn>
                              </p:par>
                              <p:par>
                                <p:cTn id="27" presetID="14" presetClass="exit" presetSubtype="10" fill="hold" nodeType="withEffect">
                                  <p:stCondLst>
                                    <p:cond delay="0"/>
                                  </p:stCondLst>
                                  <p:childTnLst>
                                    <p:animEffect transition="out" filter="randombar(horizontal)">
                                      <p:cBhvr>
                                        <p:cTn id="28" dur="500"/>
                                        <p:tgtEl>
                                          <p:spTgt spid="3">
                                            <p:txEl>
                                              <p:pRg st="5" end="5"/>
                                            </p:txEl>
                                          </p:spTgt>
                                        </p:tgtEl>
                                      </p:cBhvr>
                                    </p:animEffect>
                                    <p:set>
                                      <p:cBhvr>
                                        <p:cTn id="29" dur="1" fill="hold">
                                          <p:stCondLst>
                                            <p:cond delay="499"/>
                                          </p:stCondLst>
                                        </p:cTn>
                                        <p:tgtEl>
                                          <p:spTgt spid="3">
                                            <p:txEl>
                                              <p:pRg st="5" end="5"/>
                                            </p:txEl>
                                          </p:spTgt>
                                        </p:tgtEl>
                                        <p:attrNameLst>
                                          <p:attrName>style.visibility</p:attrName>
                                        </p:attrNameLst>
                                      </p:cBhvr>
                                      <p:to>
                                        <p:strVal val="hidden"/>
                                      </p:to>
                                    </p:set>
                                  </p:childTnLst>
                                </p:cTn>
                              </p:par>
                            </p:childTnLst>
                          </p:cTn>
                        </p:par>
                        <p:par>
                          <p:cTn id="30" fill="hold">
                            <p:stCondLst>
                              <p:cond delay="2600"/>
                            </p:stCondLst>
                            <p:childTnLst>
                              <p:par>
                                <p:cTn id="31" presetID="16" presetClass="entr" presetSubtype="21"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barn(inVertical)">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barn(inVertical)">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barn(inVertical)">
                                      <p:cBhvr>
                                        <p:cTn id="43" dur="500"/>
                                        <p:tgtEl>
                                          <p:spTgt spid="6"/>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fade">
                                      <p:cBhvr>
                                        <p:cTn id="48" dur="1000"/>
                                        <p:tgtEl>
                                          <p:spTgt spid="7"/>
                                        </p:tgtEl>
                                      </p:cBhvr>
                                    </p:animEffect>
                                    <p:anim calcmode="lin" valueType="num">
                                      <p:cBhvr>
                                        <p:cTn id="49" dur="1000" fill="hold"/>
                                        <p:tgtEl>
                                          <p:spTgt spid="7"/>
                                        </p:tgtEl>
                                        <p:attrNameLst>
                                          <p:attrName>ppt_x</p:attrName>
                                        </p:attrNameLst>
                                      </p:cBhvr>
                                      <p:tavLst>
                                        <p:tav tm="0">
                                          <p:val>
                                            <p:strVal val="#ppt_x"/>
                                          </p:val>
                                        </p:tav>
                                        <p:tav tm="100000">
                                          <p:val>
                                            <p:strVal val="#ppt_x"/>
                                          </p:val>
                                        </p:tav>
                                      </p:tavLst>
                                    </p:anim>
                                    <p:anim calcmode="lin" valueType="num">
                                      <p:cBhvr>
                                        <p:cTn id="5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P spid="6" grpId="0" animBg="1"/>
      <p:bldP spid="7"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19200" y="28135"/>
            <a:ext cx="10515600" cy="1325563"/>
          </a:xfrm>
        </p:spPr>
        <p:txBody>
          <a:bodyPr/>
          <a:lstStyle/>
          <a:p>
            <a:pPr algn="r"/>
            <a:r>
              <a:rPr lang="fa-IR" dirty="0">
                <a:solidFill>
                  <a:srgbClr val="FF0000"/>
                </a:solidFill>
              </a:rPr>
              <a:t>بررسی خطای تصادفی</a:t>
            </a:r>
            <a:endParaRPr lang="en-US" dirty="0">
              <a:solidFill>
                <a:srgbClr val="FF0000"/>
              </a:solidFill>
            </a:endParaRPr>
          </a:p>
        </p:txBody>
      </p:sp>
      <p:sp>
        <p:nvSpPr>
          <p:cNvPr id="3" name="Content Placeholder 2"/>
          <p:cNvSpPr>
            <a:spLocks noGrp="1"/>
          </p:cNvSpPr>
          <p:nvPr>
            <p:ph idx="1"/>
          </p:nvPr>
        </p:nvSpPr>
        <p:spPr>
          <a:xfrm>
            <a:off x="1828800" y="1367766"/>
            <a:ext cx="9034817" cy="4953000"/>
          </a:xfrm>
          <a:solidFill>
            <a:schemeClr val="bg1"/>
          </a:solidFill>
          <a:ln>
            <a:solidFill>
              <a:srgbClr val="92D050"/>
            </a:solidFill>
          </a:ln>
        </p:spPr>
        <p:style>
          <a:lnRef idx="1">
            <a:schemeClr val="accent1"/>
          </a:lnRef>
          <a:fillRef idx="2">
            <a:schemeClr val="accent1"/>
          </a:fillRef>
          <a:effectRef idx="1">
            <a:schemeClr val="accent1"/>
          </a:effectRef>
          <a:fontRef idx="minor">
            <a:schemeClr val="dk1"/>
          </a:fontRef>
        </p:style>
        <p:txBody>
          <a:bodyPr anchor="ctr">
            <a:normAutofit/>
          </a:bodyPr>
          <a:lstStyle/>
          <a:p>
            <a:pPr algn="r" rtl="1">
              <a:spcBef>
                <a:spcPts val="0"/>
              </a:spcBef>
              <a:spcAft>
                <a:spcPts val="1350"/>
              </a:spcAft>
              <a:buFont typeface="Courier New" panose="02070309020205020404" pitchFamily="49" charset="0"/>
              <a:buChar char="o"/>
            </a:pPr>
            <a:r>
              <a:rPr lang="fa-IR" dirty="0">
                <a:solidFill>
                  <a:schemeClr val="tx1"/>
                </a:solidFill>
              </a:rPr>
              <a:t> </a:t>
            </a:r>
            <a:r>
              <a:rPr lang="fa-IR" b="1" dirty="0">
                <a:solidFill>
                  <a:srgbClr val="0070C0"/>
                </a:solidFill>
              </a:rPr>
              <a:t>طول ارزیابی: </a:t>
            </a:r>
            <a:r>
              <a:rPr lang="fa-IR" dirty="0">
                <a:solidFill>
                  <a:schemeClr val="tx1"/>
                </a:solidFill>
              </a:rPr>
              <a:t>درون دوری، درون روزی، روز به روز یا بین روزی</a:t>
            </a:r>
          </a:p>
          <a:p>
            <a:pPr algn="r" rtl="1">
              <a:spcAft>
                <a:spcPts val="1350"/>
              </a:spcAft>
              <a:buFont typeface="Courier New" panose="02070309020205020404" pitchFamily="49" charset="0"/>
              <a:buChar char="o"/>
            </a:pPr>
            <a:r>
              <a:rPr lang="fa-IR" dirty="0">
                <a:solidFill>
                  <a:schemeClr val="tx1"/>
                </a:solidFill>
              </a:rPr>
              <a:t> </a:t>
            </a:r>
            <a:r>
              <a:rPr lang="fa-IR" b="1" dirty="0">
                <a:solidFill>
                  <a:srgbClr val="0070C0"/>
                </a:solidFill>
              </a:rPr>
              <a:t>ماده زمینه ای: </a:t>
            </a:r>
            <a:r>
              <a:rPr lang="fa-IR" dirty="0">
                <a:solidFill>
                  <a:schemeClr val="tx1"/>
                </a:solidFill>
              </a:rPr>
              <a:t>سرم، پلاسما، ادرار، </a:t>
            </a:r>
            <a:r>
              <a:rPr lang="en-US" dirty="0">
                <a:solidFill>
                  <a:schemeClr val="tx1"/>
                </a:solidFill>
              </a:rPr>
              <a:t>CSF</a:t>
            </a:r>
            <a:r>
              <a:rPr lang="fa-IR" dirty="0">
                <a:solidFill>
                  <a:schemeClr val="tx1"/>
                </a:solidFill>
              </a:rPr>
              <a:t>، مایع سروزی</a:t>
            </a:r>
          </a:p>
          <a:p>
            <a:pPr algn="r" rtl="1">
              <a:spcAft>
                <a:spcPts val="1350"/>
              </a:spcAft>
              <a:buFont typeface="Courier New" panose="02070309020205020404" pitchFamily="49" charset="0"/>
              <a:buChar char="o"/>
            </a:pPr>
            <a:r>
              <a:rPr lang="fa-IR" dirty="0">
                <a:solidFill>
                  <a:schemeClr val="tx1"/>
                </a:solidFill>
              </a:rPr>
              <a:t> </a:t>
            </a:r>
            <a:r>
              <a:rPr lang="fa-IR" b="1" dirty="0">
                <a:solidFill>
                  <a:srgbClr val="0070C0"/>
                </a:solidFill>
              </a:rPr>
              <a:t>سطوح ارزیابی:</a:t>
            </a:r>
            <a:r>
              <a:rPr lang="fa-IR" dirty="0">
                <a:solidFill>
                  <a:srgbClr val="0070C0"/>
                </a:solidFill>
              </a:rPr>
              <a:t> </a:t>
            </a:r>
            <a:r>
              <a:rPr lang="fa-IR" dirty="0">
                <a:solidFill>
                  <a:schemeClr val="tx1"/>
                </a:solidFill>
              </a:rPr>
              <a:t>سطوح مهم بالینی</a:t>
            </a:r>
          </a:p>
          <a:p>
            <a:pPr algn="r" rtl="1">
              <a:spcAft>
                <a:spcPts val="1350"/>
              </a:spcAft>
              <a:buFont typeface="Courier New" panose="02070309020205020404" pitchFamily="49" charset="0"/>
              <a:buChar char="o"/>
            </a:pPr>
            <a:r>
              <a:rPr lang="fa-IR" dirty="0">
                <a:solidFill>
                  <a:schemeClr val="tx1"/>
                </a:solidFill>
              </a:rPr>
              <a:t> </a:t>
            </a:r>
            <a:r>
              <a:rPr lang="fa-IR" b="1" dirty="0">
                <a:solidFill>
                  <a:srgbClr val="0070C0"/>
                </a:solidFill>
              </a:rPr>
              <a:t>تعداد تکرار: </a:t>
            </a:r>
            <a:r>
              <a:rPr lang="fa-IR" dirty="0">
                <a:solidFill>
                  <a:schemeClr val="tx1"/>
                </a:solidFill>
              </a:rPr>
              <a:t>حداقل 20 تکرار (مقدماتی)، بلند مدت 6 ماه</a:t>
            </a:r>
          </a:p>
          <a:p>
            <a:pPr algn="r" rtl="1">
              <a:spcAft>
                <a:spcPts val="1350"/>
              </a:spcAft>
              <a:buFont typeface="Courier New" panose="02070309020205020404" pitchFamily="49" charset="0"/>
              <a:buChar char="o"/>
            </a:pPr>
            <a:r>
              <a:rPr lang="fa-IR" dirty="0">
                <a:solidFill>
                  <a:schemeClr val="tx1"/>
                </a:solidFill>
              </a:rPr>
              <a:t> </a:t>
            </a:r>
            <a:r>
              <a:rPr lang="fa-IR" b="1" dirty="0">
                <a:solidFill>
                  <a:srgbClr val="0070C0"/>
                </a:solidFill>
              </a:rPr>
              <a:t>نوع نمونه: </a:t>
            </a:r>
            <a:r>
              <a:rPr lang="fa-IR" dirty="0">
                <a:solidFill>
                  <a:schemeClr val="tx1"/>
                </a:solidFill>
              </a:rPr>
              <a:t>نمونه‌های بیماران، کنترل تجاری، استاندارد</a:t>
            </a:r>
            <a:endParaRPr lang="en-US" dirty="0">
              <a:solidFill>
                <a:schemeClr val="tx1"/>
              </a:solidFill>
            </a:endParaRPr>
          </a:p>
        </p:txBody>
      </p:sp>
    </p:spTree>
    <p:extLst>
      <p:ext uri="{BB962C8B-B14F-4D97-AF65-F5344CB8AC3E}">
        <p14:creationId xmlns:p14="http://schemas.microsoft.com/office/powerpoint/2010/main" val="2797384175"/>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righ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righ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righ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righ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0" y="857250"/>
            <a:ext cx="9144000" cy="6858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76200">
            <a:solidFill>
              <a:srgbClr val="00B050"/>
            </a:solidFill>
          </a:ln>
        </p:spPr>
        <p:txBody>
          <a:bodyPr>
            <a:normAutofit fontScale="90000"/>
          </a:bodyPr>
          <a:lstStyle/>
          <a:p>
            <a:pPr algn="r" rtl="1"/>
            <a:r>
              <a:rPr lang="fa-IR" b="1" dirty="0">
                <a:solidFill>
                  <a:schemeClr val="accent5">
                    <a:lumMod val="50000"/>
                  </a:schemeClr>
                </a:solidFill>
              </a:rPr>
              <a:t>اجزای دقت در تعاریف </a:t>
            </a:r>
            <a:r>
              <a:rPr lang="en-US" b="1" dirty="0">
                <a:solidFill>
                  <a:schemeClr val="accent5">
                    <a:lumMod val="50000"/>
                  </a:schemeClr>
                </a:solidFill>
              </a:rPr>
              <a:t>CLSI</a:t>
            </a:r>
          </a:p>
        </p:txBody>
      </p:sp>
      <p:sp>
        <p:nvSpPr>
          <p:cNvPr id="3" name="Content Placeholder 2"/>
          <p:cNvSpPr>
            <a:spLocks noGrp="1"/>
          </p:cNvSpPr>
          <p:nvPr>
            <p:ph idx="1"/>
          </p:nvPr>
        </p:nvSpPr>
        <p:spPr>
          <a:xfrm>
            <a:off x="1524000" y="1514855"/>
            <a:ext cx="9126116" cy="4457700"/>
          </a:xfrm>
          <a:solidFill>
            <a:srgbClr val="F2D8F3"/>
          </a:solidFill>
        </p:spPr>
        <p:style>
          <a:lnRef idx="1">
            <a:schemeClr val="accent5"/>
          </a:lnRef>
          <a:fillRef idx="2">
            <a:schemeClr val="accent5"/>
          </a:fillRef>
          <a:effectRef idx="1">
            <a:schemeClr val="accent5"/>
          </a:effectRef>
          <a:fontRef idx="minor">
            <a:schemeClr val="dk1"/>
          </a:fontRef>
        </p:style>
        <p:txBody>
          <a:bodyPr anchor="t">
            <a:normAutofit/>
          </a:bodyPr>
          <a:lstStyle/>
          <a:p>
            <a:pPr algn="r" rtl="1">
              <a:buFont typeface="Wingdings" panose="05000000000000000000" pitchFamily="2" charset="2"/>
              <a:buChar char="Ø"/>
            </a:pPr>
            <a:endParaRPr lang="fa-IR" sz="1500" b="1" dirty="0">
              <a:solidFill>
                <a:schemeClr val="tx1"/>
              </a:solidFill>
            </a:endParaRPr>
          </a:p>
          <a:p>
            <a:pPr algn="r" rtl="1">
              <a:buFont typeface="Wingdings" panose="05000000000000000000" pitchFamily="2" charset="2"/>
              <a:buChar char="Ø"/>
            </a:pPr>
            <a:r>
              <a:rPr lang="fa-IR" sz="1500" b="1" dirty="0">
                <a:solidFill>
                  <a:schemeClr val="tx1"/>
                </a:solidFill>
              </a:rPr>
              <a:t>دقت: نزدیکی همخوانی بین نتایج مستقل آزمایش که در </a:t>
            </a:r>
            <a:r>
              <a:rPr lang="fa-IR" sz="1500" b="1" dirty="0">
                <a:solidFill>
                  <a:schemeClr val="tx1"/>
                </a:solidFill>
                <a:effectLst>
                  <a:glow rad="228600">
                    <a:schemeClr val="accent5">
                      <a:satMod val="175000"/>
                      <a:alpha val="40000"/>
                    </a:schemeClr>
                  </a:glow>
                </a:effectLst>
              </a:rPr>
              <a:t>شرایط معین </a:t>
            </a:r>
            <a:r>
              <a:rPr lang="fa-IR" sz="1500" b="1" dirty="0">
                <a:solidFill>
                  <a:schemeClr val="tx1"/>
                </a:solidFill>
              </a:rPr>
              <a:t>به دست آمده است (</a:t>
            </a:r>
            <a:r>
              <a:rPr lang="en-US" sz="1500" b="1" dirty="0">
                <a:solidFill>
                  <a:schemeClr val="tx1"/>
                </a:solidFill>
              </a:rPr>
              <a:t>ISO 3534-1</a:t>
            </a:r>
            <a:r>
              <a:rPr lang="fa-IR" sz="1500" b="1" dirty="0">
                <a:solidFill>
                  <a:schemeClr val="tx1"/>
                </a:solidFill>
              </a:rPr>
              <a:t>)</a:t>
            </a:r>
          </a:p>
          <a:p>
            <a:pPr algn="r" rtl="1">
              <a:buFont typeface="Wingdings" panose="05000000000000000000" pitchFamily="2" charset="2"/>
              <a:buChar char="Ø"/>
            </a:pPr>
            <a:endParaRPr lang="fa-IR" sz="1500" b="1" dirty="0">
              <a:solidFill>
                <a:schemeClr val="tx1"/>
              </a:solidFill>
            </a:endParaRPr>
          </a:p>
        </p:txBody>
      </p:sp>
      <p:sp>
        <p:nvSpPr>
          <p:cNvPr id="7" name="TextBox 6"/>
          <p:cNvSpPr txBox="1"/>
          <p:nvPr/>
        </p:nvSpPr>
        <p:spPr>
          <a:xfrm>
            <a:off x="8673426" y="3288923"/>
            <a:ext cx="1858040" cy="1200329"/>
          </a:xfrm>
          <a:prstGeom prst="rect">
            <a:avLst/>
          </a:prstGeom>
          <a:noFill/>
        </p:spPr>
        <p:txBody>
          <a:bodyPr wrap="square" rtlCol="1">
            <a:spAutoFit/>
          </a:bodyPr>
          <a:lstStyle/>
          <a:p>
            <a:pPr marL="257175" indent="-257175" algn="r" rtl="1">
              <a:buFont typeface="Arial" panose="020B0604020202020204" pitchFamily="34" charset="0"/>
              <a:buChar char="•"/>
            </a:pPr>
            <a:r>
              <a:rPr lang="fa-IR" dirty="0"/>
              <a:t>یک آزمایشگاه</a:t>
            </a:r>
          </a:p>
          <a:p>
            <a:pPr marL="257175" indent="-257175" algn="r" rtl="1">
              <a:buFont typeface="Arial" panose="020B0604020202020204" pitchFamily="34" charset="0"/>
              <a:buChar char="•"/>
            </a:pPr>
            <a:r>
              <a:rPr lang="fa-IR" dirty="0"/>
              <a:t>زمان کوتاه</a:t>
            </a:r>
          </a:p>
          <a:p>
            <a:pPr marL="257175" indent="-257175" algn="r" rtl="1">
              <a:buFont typeface="Arial" panose="020B0604020202020204" pitchFamily="34" charset="0"/>
              <a:buChar char="•"/>
            </a:pPr>
            <a:r>
              <a:rPr lang="fa-IR" dirty="0"/>
              <a:t>یک کاربر</a:t>
            </a:r>
          </a:p>
          <a:p>
            <a:pPr marL="257175" indent="-257175" algn="r" rtl="1">
              <a:buFont typeface="Arial" panose="020B0604020202020204" pitchFamily="34" charset="0"/>
              <a:buChar char="•"/>
            </a:pPr>
            <a:r>
              <a:rPr lang="fa-IR" dirty="0"/>
              <a:t>وسایل یکسان</a:t>
            </a:r>
            <a:endParaRPr lang="fa-IR" sz="1350" dirty="0">
              <a:cs typeface="+mj-cs"/>
            </a:endParaRPr>
          </a:p>
        </p:txBody>
      </p:sp>
      <p:sp>
        <p:nvSpPr>
          <p:cNvPr id="4" name="Flowchart: Manual Operation 3"/>
          <p:cNvSpPr/>
          <p:nvPr/>
        </p:nvSpPr>
        <p:spPr>
          <a:xfrm rot="16200000">
            <a:off x="5248785" y="-1595368"/>
            <a:ext cx="1667355" cy="889800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2175"/>
              <a:gd name="connsiteY0" fmla="*/ 0 h 10063"/>
              <a:gd name="connsiteX1" fmla="*/ 12175 w 12175"/>
              <a:gd name="connsiteY1" fmla="*/ 63 h 10063"/>
              <a:gd name="connsiteX2" fmla="*/ 10175 w 12175"/>
              <a:gd name="connsiteY2" fmla="*/ 10063 h 10063"/>
              <a:gd name="connsiteX3" fmla="*/ 4175 w 12175"/>
              <a:gd name="connsiteY3" fmla="*/ 10063 h 10063"/>
              <a:gd name="connsiteX4" fmla="*/ 0 w 12175"/>
              <a:gd name="connsiteY4" fmla="*/ 0 h 10063"/>
              <a:gd name="connsiteX0" fmla="*/ 0 w 14214"/>
              <a:gd name="connsiteY0" fmla="*/ 0 h 10063"/>
              <a:gd name="connsiteX1" fmla="*/ 14214 w 14214"/>
              <a:gd name="connsiteY1" fmla="*/ 36 h 10063"/>
              <a:gd name="connsiteX2" fmla="*/ 10175 w 14214"/>
              <a:gd name="connsiteY2" fmla="*/ 10063 h 10063"/>
              <a:gd name="connsiteX3" fmla="*/ 4175 w 14214"/>
              <a:gd name="connsiteY3" fmla="*/ 10063 h 10063"/>
              <a:gd name="connsiteX4" fmla="*/ 0 w 14214"/>
              <a:gd name="connsiteY4" fmla="*/ 0 h 1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4" h="10063">
                <a:moveTo>
                  <a:pt x="0" y="0"/>
                </a:moveTo>
                <a:lnTo>
                  <a:pt x="14214" y="36"/>
                </a:lnTo>
                <a:lnTo>
                  <a:pt x="10175" y="10063"/>
                </a:lnTo>
                <a:lnTo>
                  <a:pt x="4175" y="10063"/>
                </a:lnTo>
                <a:lnTo>
                  <a:pt x="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sp>
        <p:nvSpPr>
          <p:cNvPr id="11" name="TextBox 10"/>
          <p:cNvSpPr txBox="1"/>
          <p:nvPr/>
        </p:nvSpPr>
        <p:spPr>
          <a:xfrm>
            <a:off x="1459347" y="2553885"/>
            <a:ext cx="1858040" cy="577081"/>
          </a:xfrm>
          <a:prstGeom prst="rect">
            <a:avLst/>
          </a:prstGeom>
          <a:noFill/>
        </p:spPr>
        <p:txBody>
          <a:bodyPr wrap="square" rtlCol="1">
            <a:spAutoFit/>
          </a:bodyPr>
          <a:lstStyle/>
          <a:p>
            <a:pPr algn="ctr" rtl="1"/>
            <a:r>
              <a:rPr lang="fa-IR" b="1" i="1" dirty="0">
                <a:solidFill>
                  <a:srgbClr val="FF0000"/>
                </a:solidFill>
              </a:rPr>
              <a:t>باز آفرینی</a:t>
            </a:r>
          </a:p>
          <a:p>
            <a:pPr algn="ctr" rtl="1"/>
            <a:r>
              <a:rPr lang="en-US" sz="1350" b="1" dirty="0">
                <a:cs typeface="+mj-cs"/>
              </a:rPr>
              <a:t>Reproducibility</a:t>
            </a:r>
            <a:endParaRPr lang="fa-IR" sz="1350" b="1" dirty="0">
              <a:cs typeface="+mj-cs"/>
            </a:endParaRPr>
          </a:p>
        </p:txBody>
      </p:sp>
      <p:sp>
        <p:nvSpPr>
          <p:cNvPr id="12" name="TextBox 11"/>
          <p:cNvSpPr txBox="1"/>
          <p:nvPr/>
        </p:nvSpPr>
        <p:spPr>
          <a:xfrm>
            <a:off x="8964295" y="2576638"/>
            <a:ext cx="1858040" cy="577081"/>
          </a:xfrm>
          <a:prstGeom prst="rect">
            <a:avLst/>
          </a:prstGeom>
          <a:noFill/>
        </p:spPr>
        <p:txBody>
          <a:bodyPr wrap="square" rtlCol="1">
            <a:spAutoFit/>
          </a:bodyPr>
          <a:lstStyle/>
          <a:p>
            <a:pPr algn="ctr" rtl="1"/>
            <a:r>
              <a:rPr lang="fa-IR" b="1" i="1" dirty="0">
                <a:solidFill>
                  <a:srgbClr val="FF0000"/>
                </a:solidFill>
              </a:rPr>
              <a:t>تکرارپذیری</a:t>
            </a:r>
          </a:p>
          <a:p>
            <a:pPr algn="ctr" rtl="1"/>
            <a:r>
              <a:rPr lang="en-US" sz="1350" b="1" dirty="0">
                <a:cs typeface="+mj-cs"/>
              </a:rPr>
              <a:t>Repeatability</a:t>
            </a:r>
            <a:endParaRPr lang="fa-IR" sz="1350" b="1" dirty="0">
              <a:cs typeface="+mj-cs"/>
            </a:endParaRPr>
          </a:p>
        </p:txBody>
      </p:sp>
      <p:sp>
        <p:nvSpPr>
          <p:cNvPr id="13" name="TextBox 12"/>
          <p:cNvSpPr txBox="1"/>
          <p:nvPr/>
        </p:nvSpPr>
        <p:spPr>
          <a:xfrm>
            <a:off x="1389142" y="3635276"/>
            <a:ext cx="2157081" cy="2308324"/>
          </a:xfrm>
          <a:prstGeom prst="rect">
            <a:avLst/>
          </a:prstGeom>
          <a:noFill/>
        </p:spPr>
        <p:txBody>
          <a:bodyPr wrap="square" rtlCol="1">
            <a:spAutoFit/>
          </a:bodyPr>
          <a:lstStyle/>
          <a:p>
            <a:pPr marL="257175" indent="-257175" algn="r" rtl="1">
              <a:buFont typeface="Arial" panose="020B0604020202020204" pitchFamily="34" charset="0"/>
              <a:buChar char="•"/>
            </a:pPr>
            <a:r>
              <a:rPr lang="fa-IR" dirty="0"/>
              <a:t>آزمایشگاه‌های گوناگون</a:t>
            </a:r>
          </a:p>
          <a:p>
            <a:pPr marL="257175" indent="-257175" algn="r" rtl="1">
              <a:buFont typeface="Arial" panose="020B0604020202020204" pitchFamily="34" charset="0"/>
              <a:buChar char="•"/>
            </a:pPr>
            <a:r>
              <a:rPr lang="fa-IR" dirty="0"/>
              <a:t>شماره ساخت‌های گوناگون مواد،</a:t>
            </a:r>
          </a:p>
          <a:p>
            <a:pPr marL="257175" indent="-257175" algn="r" rtl="1">
              <a:buFont typeface="Arial" panose="020B0604020202020204" pitchFamily="34" charset="0"/>
              <a:buChar char="•"/>
            </a:pPr>
            <a:r>
              <a:rPr lang="fa-IR" dirty="0"/>
              <a:t>شماره ساخت‌های گوناگون کالیبراتور</a:t>
            </a:r>
          </a:p>
          <a:p>
            <a:pPr marL="257175" indent="-257175" algn="r" rtl="1">
              <a:buFont typeface="Arial" panose="020B0604020202020204" pitchFamily="34" charset="0"/>
              <a:buChar char="•"/>
            </a:pPr>
            <a:r>
              <a:rPr lang="fa-IR" dirty="0"/>
              <a:t>کاربران مختلف و وسایل مختلف</a:t>
            </a:r>
          </a:p>
          <a:p>
            <a:pPr marL="257175" indent="-257175" algn="r" rtl="1">
              <a:buFont typeface="Arial" panose="020B0604020202020204" pitchFamily="34" charset="0"/>
              <a:buChar char="•"/>
            </a:pPr>
            <a:r>
              <a:rPr lang="fa-IR" dirty="0">
                <a:cs typeface="+mj-cs"/>
              </a:rPr>
              <a:t>زمان طولانی</a:t>
            </a:r>
            <a:endParaRPr lang="fa-IR" sz="1350" dirty="0">
              <a:cs typeface="+mj-cs"/>
            </a:endParaRPr>
          </a:p>
        </p:txBody>
      </p:sp>
      <p:sp>
        <p:nvSpPr>
          <p:cNvPr id="14" name="TextBox 13"/>
          <p:cNvSpPr txBox="1"/>
          <p:nvPr/>
        </p:nvSpPr>
        <p:spPr>
          <a:xfrm>
            <a:off x="7723916" y="2560487"/>
            <a:ext cx="1276301" cy="646331"/>
          </a:xfrm>
          <a:prstGeom prst="rect">
            <a:avLst/>
          </a:prstGeom>
          <a:noFill/>
        </p:spPr>
        <p:txBody>
          <a:bodyPr wrap="square" rtlCol="1">
            <a:spAutoFit/>
          </a:bodyPr>
          <a:lstStyle/>
          <a:p>
            <a:pPr algn="ctr" rtl="1"/>
            <a:r>
              <a:rPr lang="fa-IR" b="1" i="1" dirty="0">
                <a:solidFill>
                  <a:srgbClr val="007033"/>
                </a:solidFill>
              </a:rPr>
              <a:t>دقت دور به دور</a:t>
            </a:r>
            <a:endParaRPr lang="fa-IR" sz="1350" b="1" dirty="0">
              <a:solidFill>
                <a:srgbClr val="007033"/>
              </a:solidFill>
              <a:cs typeface="+mj-cs"/>
            </a:endParaRPr>
          </a:p>
        </p:txBody>
      </p:sp>
      <p:sp>
        <p:nvSpPr>
          <p:cNvPr id="15" name="TextBox 14"/>
          <p:cNvSpPr txBox="1"/>
          <p:nvPr/>
        </p:nvSpPr>
        <p:spPr>
          <a:xfrm>
            <a:off x="6155069" y="2584845"/>
            <a:ext cx="1276301" cy="646331"/>
          </a:xfrm>
          <a:prstGeom prst="rect">
            <a:avLst/>
          </a:prstGeom>
          <a:noFill/>
        </p:spPr>
        <p:txBody>
          <a:bodyPr wrap="square" rtlCol="1">
            <a:spAutoFit/>
          </a:bodyPr>
          <a:lstStyle/>
          <a:p>
            <a:pPr algn="ctr" rtl="1"/>
            <a:r>
              <a:rPr lang="fa-IR" b="1" i="1" dirty="0">
                <a:solidFill>
                  <a:srgbClr val="007033"/>
                </a:solidFill>
              </a:rPr>
              <a:t>دقت روز به روز</a:t>
            </a:r>
          </a:p>
        </p:txBody>
      </p:sp>
      <p:sp>
        <p:nvSpPr>
          <p:cNvPr id="16" name="TextBox 15"/>
          <p:cNvSpPr txBox="1"/>
          <p:nvPr/>
        </p:nvSpPr>
        <p:spPr>
          <a:xfrm>
            <a:off x="4083851" y="2560487"/>
            <a:ext cx="1567170" cy="646331"/>
          </a:xfrm>
          <a:prstGeom prst="rect">
            <a:avLst/>
          </a:prstGeom>
          <a:noFill/>
        </p:spPr>
        <p:txBody>
          <a:bodyPr wrap="square" rtlCol="1">
            <a:spAutoFit/>
          </a:bodyPr>
          <a:lstStyle/>
          <a:p>
            <a:pPr algn="ctr" rtl="1"/>
            <a:r>
              <a:rPr lang="fa-IR" b="1" i="1" dirty="0">
                <a:solidFill>
                  <a:srgbClr val="007033"/>
                </a:solidFill>
              </a:rPr>
              <a:t>دقت درون آزمایشگاهی</a:t>
            </a:r>
            <a:endParaRPr lang="fa-IR" sz="1350" b="1" dirty="0">
              <a:solidFill>
                <a:srgbClr val="007033"/>
              </a:solidFill>
              <a:cs typeface="+mj-cs"/>
            </a:endParaRPr>
          </a:p>
        </p:txBody>
      </p:sp>
      <p:sp>
        <p:nvSpPr>
          <p:cNvPr id="17" name="TextBox 16"/>
          <p:cNvSpPr txBox="1"/>
          <p:nvPr/>
        </p:nvSpPr>
        <p:spPr>
          <a:xfrm>
            <a:off x="3610876" y="3531275"/>
            <a:ext cx="2237171" cy="2031325"/>
          </a:xfrm>
          <a:prstGeom prst="rect">
            <a:avLst/>
          </a:prstGeom>
          <a:noFill/>
        </p:spPr>
        <p:txBody>
          <a:bodyPr wrap="square" rtlCol="1">
            <a:spAutoFit/>
          </a:bodyPr>
          <a:lstStyle/>
          <a:p>
            <a:pPr marL="257175" indent="-257175" algn="r" rtl="1">
              <a:buFont typeface="Arial" panose="020B0604020202020204" pitchFamily="34" charset="0"/>
              <a:buChar char="•"/>
            </a:pPr>
            <a:r>
              <a:rPr lang="fa-IR" dirty="0"/>
              <a:t>یک آزمایشگاه</a:t>
            </a:r>
          </a:p>
          <a:p>
            <a:pPr marL="257175" indent="-257175" algn="r" rtl="1">
              <a:buFont typeface="Arial" panose="020B0604020202020204" pitchFamily="34" charset="0"/>
              <a:buChar char="•"/>
            </a:pPr>
            <a:r>
              <a:rPr lang="fa-IR" dirty="0"/>
              <a:t>زمان معین</a:t>
            </a:r>
          </a:p>
          <a:p>
            <a:pPr marL="257175" indent="-257175" algn="r" rtl="1">
              <a:buFont typeface="Arial" panose="020B0604020202020204" pitchFamily="34" charset="0"/>
              <a:buChar char="•"/>
            </a:pPr>
            <a:r>
              <a:rPr lang="fa-IR" dirty="0"/>
              <a:t>کاربران مختلف</a:t>
            </a:r>
          </a:p>
          <a:p>
            <a:pPr marL="257175" indent="-257175" algn="r" rtl="1">
              <a:buFont typeface="Arial" panose="020B0604020202020204" pitchFamily="34" charset="0"/>
              <a:buChar char="•"/>
            </a:pPr>
            <a:r>
              <a:rPr lang="fa-IR" dirty="0"/>
              <a:t>وسایل یکسان</a:t>
            </a:r>
            <a:endParaRPr lang="fa-IR" dirty="0">
              <a:cs typeface="+mj-cs"/>
            </a:endParaRPr>
          </a:p>
          <a:p>
            <a:pPr marL="257175" indent="-257175" algn="r" rtl="1">
              <a:buFont typeface="Arial" panose="020B0604020202020204" pitchFamily="34" charset="0"/>
              <a:buChar char="•"/>
            </a:pPr>
            <a:r>
              <a:rPr lang="fa-IR" dirty="0"/>
              <a:t>شماره ساخت‌ معرف‌ها و کالیبراتورها ممکن است فرق کند</a:t>
            </a:r>
          </a:p>
        </p:txBody>
      </p:sp>
      <p:sp>
        <p:nvSpPr>
          <p:cNvPr id="20" name="Right Bracket 19"/>
          <p:cNvSpPr/>
          <p:nvPr/>
        </p:nvSpPr>
        <p:spPr>
          <a:xfrm rot="16200000">
            <a:off x="6465334" y="124798"/>
            <a:ext cx="153401" cy="4916365"/>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sz="1350"/>
          </a:p>
        </p:txBody>
      </p:sp>
      <p:sp>
        <p:nvSpPr>
          <p:cNvPr id="21" name="TextBox 20"/>
          <p:cNvSpPr txBox="1"/>
          <p:nvPr/>
        </p:nvSpPr>
        <p:spPr>
          <a:xfrm>
            <a:off x="5164731" y="2140226"/>
            <a:ext cx="1641791" cy="369332"/>
          </a:xfrm>
          <a:prstGeom prst="rect">
            <a:avLst/>
          </a:prstGeom>
          <a:noFill/>
        </p:spPr>
        <p:txBody>
          <a:bodyPr wrap="square" rtlCol="1">
            <a:spAutoFit/>
          </a:bodyPr>
          <a:lstStyle/>
          <a:p>
            <a:pPr algn="ctr" rtl="1"/>
            <a:r>
              <a:rPr lang="fa-IR" b="1" i="1" dirty="0">
                <a:solidFill>
                  <a:schemeClr val="accent6">
                    <a:lumMod val="50000"/>
                  </a:schemeClr>
                </a:solidFill>
              </a:rPr>
              <a:t>دقت بینابینی</a:t>
            </a:r>
          </a:p>
        </p:txBody>
      </p:sp>
      <p:sp>
        <p:nvSpPr>
          <p:cNvPr id="22" name="TextBox 21"/>
          <p:cNvSpPr txBox="1"/>
          <p:nvPr/>
        </p:nvSpPr>
        <p:spPr>
          <a:xfrm>
            <a:off x="8673426" y="4523247"/>
            <a:ext cx="1858040" cy="854080"/>
          </a:xfrm>
          <a:prstGeom prst="rect">
            <a:avLst/>
          </a:prstGeom>
          <a:noFill/>
        </p:spPr>
        <p:txBody>
          <a:bodyPr wrap="square" rtlCol="1">
            <a:spAutoFit/>
          </a:bodyPr>
          <a:lstStyle/>
          <a:p>
            <a:pPr algn="ctr" rtl="1"/>
            <a:r>
              <a:rPr lang="fa-IR" b="1" i="1" dirty="0">
                <a:solidFill>
                  <a:srgbClr val="FF0000"/>
                </a:solidFill>
              </a:rPr>
              <a:t>دقت درون دوری سابق</a:t>
            </a:r>
          </a:p>
          <a:p>
            <a:pPr algn="ctr" rtl="1"/>
            <a:endParaRPr lang="fa-IR" sz="1350" b="1" dirty="0">
              <a:cs typeface="+mj-cs"/>
            </a:endParaRPr>
          </a:p>
        </p:txBody>
      </p:sp>
      <p:cxnSp>
        <p:nvCxnSpPr>
          <p:cNvPr id="24" name="Straight Connector 23"/>
          <p:cNvCxnSpPr/>
          <p:nvPr/>
        </p:nvCxnSpPr>
        <p:spPr>
          <a:xfrm flipH="1">
            <a:off x="3610874" y="2140227"/>
            <a:ext cx="46734" cy="347034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85709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6" presetClass="entr" presetSubtype="21" fill="hold" grpId="0" nodeType="after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barn(inVertical)">
                                      <p:cBhvr>
                                        <p:cTn id="13" dur="500"/>
                                        <p:tgtEl>
                                          <p:spTgt spid="22"/>
                                        </p:tgtEl>
                                      </p:cBhvr>
                                    </p:animEffect>
                                  </p:childTnLst>
                                </p:cTn>
                              </p:par>
                            </p:childTnLst>
                          </p:cTn>
                        </p:par>
                        <p:par>
                          <p:cTn id="14" fill="hold">
                            <p:stCondLst>
                              <p:cond delay="3500"/>
                            </p:stCondLst>
                            <p:childTnLst>
                              <p:par>
                                <p:cTn id="15" presetID="42" presetClass="entr" presetSubtype="0" fill="hold" grpId="0" nodeType="afterEffect">
                                  <p:stCondLst>
                                    <p:cond delay="500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barn(inVertical)">
                                      <p:cBhvr>
                                        <p:cTn id="30" dur="500"/>
                                        <p:tgtEl>
                                          <p:spTgt spid="16"/>
                                        </p:tgtEl>
                                      </p:cBhvr>
                                    </p:animEffect>
                                  </p:childTnLst>
                                </p:cTn>
                              </p:par>
                              <p:par>
                                <p:cTn id="31" presetID="16" presetClass="entr" presetSubtype="21" fill="hold" grpId="0" nodeType="withEffect">
                                  <p:stCondLst>
                                    <p:cond delay="2000"/>
                                  </p:stCondLst>
                                  <p:childTnLst>
                                    <p:set>
                                      <p:cBhvr>
                                        <p:cTn id="32" dur="1" fill="hold">
                                          <p:stCondLst>
                                            <p:cond delay="0"/>
                                          </p:stCondLst>
                                        </p:cTn>
                                        <p:tgtEl>
                                          <p:spTgt spid="20"/>
                                        </p:tgtEl>
                                        <p:attrNameLst>
                                          <p:attrName>style.visibility</p:attrName>
                                        </p:attrNameLst>
                                      </p:cBhvr>
                                      <p:to>
                                        <p:strVal val="visible"/>
                                      </p:to>
                                    </p:set>
                                    <p:animEffect transition="in" filter="barn(inVertical)">
                                      <p:cBhvr>
                                        <p:cTn id="33" dur="500"/>
                                        <p:tgtEl>
                                          <p:spTgt spid="20"/>
                                        </p:tgtEl>
                                      </p:cBhvr>
                                    </p:animEffect>
                                  </p:childTnLst>
                                </p:cTn>
                              </p:par>
                              <p:par>
                                <p:cTn id="34" presetID="16" presetClass="entr" presetSubtype="21" fill="hold" grpId="0" nodeType="withEffect">
                                  <p:stCondLst>
                                    <p:cond delay="2000"/>
                                  </p:stCondLst>
                                  <p:childTnLst>
                                    <p:set>
                                      <p:cBhvr>
                                        <p:cTn id="35" dur="1" fill="hold">
                                          <p:stCondLst>
                                            <p:cond delay="0"/>
                                          </p:stCondLst>
                                        </p:cTn>
                                        <p:tgtEl>
                                          <p:spTgt spid="21"/>
                                        </p:tgtEl>
                                        <p:attrNameLst>
                                          <p:attrName>style.visibility</p:attrName>
                                        </p:attrNameLst>
                                      </p:cBhvr>
                                      <p:to>
                                        <p:strVal val="visible"/>
                                      </p:to>
                                    </p:set>
                                    <p:animEffect transition="in" filter="barn(inVertical)">
                                      <p:cBhvr>
                                        <p:cTn id="36" dur="500"/>
                                        <p:tgtEl>
                                          <p:spTgt spid="21"/>
                                        </p:tgtEl>
                                      </p:cBhvr>
                                    </p:animEffect>
                                  </p:childTnLst>
                                </p:cTn>
                              </p:par>
                            </p:childTnLst>
                          </p:cTn>
                        </p:par>
                        <p:par>
                          <p:cTn id="37" fill="hold">
                            <p:stCondLst>
                              <p:cond delay="2500"/>
                            </p:stCondLst>
                            <p:childTnLst>
                              <p:par>
                                <p:cTn id="38" presetID="42" presetClass="entr" presetSubtype="0" fill="hold" grpId="0" nodeType="afterEffect">
                                  <p:stCondLst>
                                    <p:cond delay="500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1000"/>
                                        <p:tgtEl>
                                          <p:spTgt spid="17"/>
                                        </p:tgtEl>
                                      </p:cBhvr>
                                    </p:animEffect>
                                    <p:anim calcmode="lin" valueType="num">
                                      <p:cBhvr>
                                        <p:cTn id="41" dur="1000" fill="hold"/>
                                        <p:tgtEl>
                                          <p:spTgt spid="17"/>
                                        </p:tgtEl>
                                        <p:attrNameLst>
                                          <p:attrName>ppt_x</p:attrName>
                                        </p:attrNameLst>
                                      </p:cBhvr>
                                      <p:tavLst>
                                        <p:tav tm="0">
                                          <p:val>
                                            <p:strVal val="#ppt_x"/>
                                          </p:val>
                                        </p:tav>
                                        <p:tav tm="100000">
                                          <p:val>
                                            <p:strVal val="#ppt_x"/>
                                          </p:val>
                                        </p:tav>
                                      </p:tavLst>
                                    </p:anim>
                                    <p:anim calcmode="lin" valueType="num">
                                      <p:cBhvr>
                                        <p:cTn id="42" dur="1000" fill="hold"/>
                                        <p:tgtEl>
                                          <p:spTgt spid="17"/>
                                        </p:tgtEl>
                                        <p:attrNameLst>
                                          <p:attrName>ppt_y</p:attrName>
                                        </p:attrNameLst>
                                      </p:cBhvr>
                                      <p:tavLst>
                                        <p:tav tm="0">
                                          <p:val>
                                            <p:strVal val="#ppt_y+.1"/>
                                          </p:val>
                                        </p:tav>
                                        <p:tav tm="100000">
                                          <p:val>
                                            <p:strVal val="#ppt_y"/>
                                          </p:val>
                                        </p:tav>
                                      </p:tavLst>
                                    </p:anim>
                                  </p:childTnLst>
                                </p:cTn>
                              </p:par>
                            </p:childTnLst>
                          </p:cTn>
                        </p:par>
                        <p:par>
                          <p:cTn id="43" fill="hold">
                            <p:stCondLst>
                              <p:cond delay="8500"/>
                            </p:stCondLst>
                            <p:childTnLst>
                              <p:par>
                                <p:cTn id="44" presetID="21" presetClass="entr" presetSubtype="1" fill="hold" nodeType="afterEffect">
                                  <p:stCondLst>
                                    <p:cond delay="10000"/>
                                  </p:stCondLst>
                                  <p:childTnLst>
                                    <p:set>
                                      <p:cBhvr>
                                        <p:cTn id="45" dur="1" fill="hold">
                                          <p:stCondLst>
                                            <p:cond delay="0"/>
                                          </p:stCondLst>
                                        </p:cTn>
                                        <p:tgtEl>
                                          <p:spTgt spid="24"/>
                                        </p:tgtEl>
                                        <p:attrNameLst>
                                          <p:attrName>style.visibility</p:attrName>
                                        </p:attrNameLst>
                                      </p:cBhvr>
                                      <p:to>
                                        <p:strVal val="visible"/>
                                      </p:to>
                                    </p:set>
                                    <p:animEffect transition="in" filter="wheel(1)">
                                      <p:cBhvr>
                                        <p:cTn id="46"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P spid="15" grpId="0"/>
      <p:bldP spid="16" grpId="0"/>
      <p:bldP spid="17" grpId="0"/>
      <p:bldP spid="20" grpId="0" animBg="1"/>
      <p:bldP spid="21" grpId="0"/>
      <p:bldP spid="22" grpId="0"/>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0" y="857250"/>
            <a:ext cx="9144000" cy="685800"/>
          </a:xfrm>
          <a:gradFill flip="none" rotWithShape="1">
            <a:gsLst>
              <a:gs pos="0">
                <a:srgbClr val="FFC000">
                  <a:tint val="66000"/>
                  <a:satMod val="160000"/>
                </a:srgbClr>
              </a:gs>
              <a:gs pos="50000">
                <a:srgbClr val="FFC000">
                  <a:tint val="44500"/>
                  <a:satMod val="160000"/>
                </a:srgbClr>
              </a:gs>
              <a:gs pos="100000">
                <a:srgbClr val="FFC000">
                  <a:tint val="23500"/>
                  <a:satMod val="160000"/>
                </a:srgbClr>
              </a:gs>
            </a:gsLst>
            <a:lin ang="0" scaled="1"/>
            <a:tileRect/>
          </a:gradFill>
          <a:ln w="76200">
            <a:solidFill>
              <a:srgbClr val="00B050"/>
            </a:solidFill>
          </a:ln>
        </p:spPr>
        <p:txBody>
          <a:bodyPr>
            <a:normAutofit fontScale="90000"/>
          </a:bodyPr>
          <a:lstStyle/>
          <a:p>
            <a:pPr algn="r" rtl="1"/>
            <a:r>
              <a:rPr lang="fa-IR" b="1" dirty="0">
                <a:solidFill>
                  <a:schemeClr val="accent5">
                    <a:lumMod val="50000"/>
                  </a:schemeClr>
                </a:solidFill>
              </a:rPr>
              <a:t>اجزای دقت در تعاریف </a:t>
            </a:r>
            <a:r>
              <a:rPr lang="en-US" b="1" dirty="0">
                <a:solidFill>
                  <a:schemeClr val="accent5">
                    <a:lumMod val="50000"/>
                  </a:schemeClr>
                </a:solidFill>
              </a:rPr>
              <a:t>CLSI</a:t>
            </a:r>
          </a:p>
        </p:txBody>
      </p:sp>
      <p:sp>
        <p:nvSpPr>
          <p:cNvPr id="3" name="Content Placeholder 2"/>
          <p:cNvSpPr>
            <a:spLocks noGrp="1"/>
          </p:cNvSpPr>
          <p:nvPr>
            <p:ph idx="1"/>
          </p:nvPr>
        </p:nvSpPr>
        <p:spPr>
          <a:xfrm>
            <a:off x="1524000" y="1514855"/>
            <a:ext cx="9126116" cy="4457700"/>
          </a:xfrm>
          <a:solidFill>
            <a:srgbClr val="F2D8F3"/>
          </a:solidFill>
        </p:spPr>
        <p:style>
          <a:lnRef idx="1">
            <a:schemeClr val="accent5"/>
          </a:lnRef>
          <a:fillRef idx="2">
            <a:schemeClr val="accent5"/>
          </a:fillRef>
          <a:effectRef idx="1">
            <a:schemeClr val="accent5"/>
          </a:effectRef>
          <a:fontRef idx="minor">
            <a:schemeClr val="dk1"/>
          </a:fontRef>
        </p:style>
        <p:txBody>
          <a:bodyPr anchor="t">
            <a:normAutofit/>
          </a:bodyPr>
          <a:lstStyle/>
          <a:p>
            <a:pPr algn="r" rtl="1">
              <a:buFont typeface="Wingdings" panose="05000000000000000000" pitchFamily="2" charset="2"/>
              <a:buChar char="Ø"/>
            </a:pPr>
            <a:endParaRPr lang="fa-IR" sz="1500" b="1" dirty="0">
              <a:solidFill>
                <a:schemeClr val="tx1"/>
              </a:solidFill>
            </a:endParaRPr>
          </a:p>
          <a:p>
            <a:pPr marL="0" indent="0" algn="r" rtl="1">
              <a:buNone/>
            </a:pPr>
            <a:endParaRPr lang="fa-IR" sz="1500" b="1" dirty="0">
              <a:solidFill>
                <a:schemeClr val="tx1"/>
              </a:solidFill>
            </a:endParaRPr>
          </a:p>
        </p:txBody>
      </p:sp>
      <p:sp>
        <p:nvSpPr>
          <p:cNvPr id="7" name="TextBox 6"/>
          <p:cNvSpPr txBox="1"/>
          <p:nvPr/>
        </p:nvSpPr>
        <p:spPr>
          <a:xfrm rot="19297735">
            <a:off x="15735655" y="5372390"/>
            <a:ext cx="1858040" cy="1200329"/>
          </a:xfrm>
          <a:prstGeom prst="rect">
            <a:avLst/>
          </a:prstGeom>
          <a:noFill/>
        </p:spPr>
        <p:txBody>
          <a:bodyPr wrap="square" rtlCol="1">
            <a:spAutoFit/>
          </a:bodyPr>
          <a:lstStyle/>
          <a:p>
            <a:pPr marL="257175" indent="-257175" algn="r" rtl="1">
              <a:buFont typeface="Arial" panose="020B0604020202020204" pitchFamily="34" charset="0"/>
              <a:buChar char="•"/>
            </a:pPr>
            <a:r>
              <a:rPr lang="fa-IR" dirty="0"/>
              <a:t>یک آزمایشگاه</a:t>
            </a:r>
          </a:p>
          <a:p>
            <a:pPr marL="257175" indent="-257175" algn="r" rtl="1">
              <a:buFont typeface="Arial" panose="020B0604020202020204" pitchFamily="34" charset="0"/>
              <a:buChar char="•"/>
            </a:pPr>
            <a:r>
              <a:rPr lang="fa-IR" dirty="0"/>
              <a:t>زمان کوتاه</a:t>
            </a:r>
          </a:p>
          <a:p>
            <a:pPr marL="257175" indent="-257175" algn="r" rtl="1">
              <a:buFont typeface="Arial" panose="020B0604020202020204" pitchFamily="34" charset="0"/>
              <a:buChar char="•"/>
            </a:pPr>
            <a:r>
              <a:rPr lang="fa-IR" dirty="0"/>
              <a:t>یک کاربر</a:t>
            </a:r>
          </a:p>
          <a:p>
            <a:pPr marL="257175" indent="-257175" algn="r" rtl="1">
              <a:buFont typeface="Arial" panose="020B0604020202020204" pitchFamily="34" charset="0"/>
              <a:buChar char="•"/>
            </a:pPr>
            <a:r>
              <a:rPr lang="fa-IR" dirty="0"/>
              <a:t>وسایل یکسان</a:t>
            </a:r>
            <a:endParaRPr lang="fa-IR" sz="1350" dirty="0">
              <a:cs typeface="+mj-cs"/>
            </a:endParaRPr>
          </a:p>
        </p:txBody>
      </p:sp>
      <p:sp>
        <p:nvSpPr>
          <p:cNvPr id="4" name="Flowchart: Manual Operation 3"/>
          <p:cNvSpPr/>
          <p:nvPr/>
        </p:nvSpPr>
        <p:spPr>
          <a:xfrm rot="16200000">
            <a:off x="5248785" y="-1595368"/>
            <a:ext cx="1667355" cy="8898007"/>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2175"/>
              <a:gd name="connsiteY0" fmla="*/ 0 h 10063"/>
              <a:gd name="connsiteX1" fmla="*/ 12175 w 12175"/>
              <a:gd name="connsiteY1" fmla="*/ 63 h 10063"/>
              <a:gd name="connsiteX2" fmla="*/ 10175 w 12175"/>
              <a:gd name="connsiteY2" fmla="*/ 10063 h 10063"/>
              <a:gd name="connsiteX3" fmla="*/ 4175 w 12175"/>
              <a:gd name="connsiteY3" fmla="*/ 10063 h 10063"/>
              <a:gd name="connsiteX4" fmla="*/ 0 w 12175"/>
              <a:gd name="connsiteY4" fmla="*/ 0 h 10063"/>
              <a:gd name="connsiteX0" fmla="*/ 0 w 14214"/>
              <a:gd name="connsiteY0" fmla="*/ 0 h 10063"/>
              <a:gd name="connsiteX1" fmla="*/ 14214 w 14214"/>
              <a:gd name="connsiteY1" fmla="*/ 36 h 10063"/>
              <a:gd name="connsiteX2" fmla="*/ 10175 w 14214"/>
              <a:gd name="connsiteY2" fmla="*/ 10063 h 10063"/>
              <a:gd name="connsiteX3" fmla="*/ 4175 w 14214"/>
              <a:gd name="connsiteY3" fmla="*/ 10063 h 10063"/>
              <a:gd name="connsiteX4" fmla="*/ 0 w 14214"/>
              <a:gd name="connsiteY4" fmla="*/ 0 h 100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14" h="10063">
                <a:moveTo>
                  <a:pt x="0" y="0"/>
                </a:moveTo>
                <a:lnTo>
                  <a:pt x="14214" y="36"/>
                </a:lnTo>
                <a:lnTo>
                  <a:pt x="10175" y="10063"/>
                </a:lnTo>
                <a:lnTo>
                  <a:pt x="4175" y="10063"/>
                </a:lnTo>
                <a:lnTo>
                  <a:pt x="0" y="0"/>
                </a:lnTo>
                <a:close/>
              </a:path>
            </a:pathLst>
          </a:cu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sz="1350"/>
          </a:p>
        </p:txBody>
      </p:sp>
      <p:sp>
        <p:nvSpPr>
          <p:cNvPr id="11" name="TextBox 10"/>
          <p:cNvSpPr txBox="1"/>
          <p:nvPr/>
        </p:nvSpPr>
        <p:spPr>
          <a:xfrm>
            <a:off x="1459347" y="2553885"/>
            <a:ext cx="1858040" cy="577081"/>
          </a:xfrm>
          <a:prstGeom prst="rect">
            <a:avLst/>
          </a:prstGeom>
          <a:noFill/>
        </p:spPr>
        <p:txBody>
          <a:bodyPr wrap="square" rtlCol="1">
            <a:spAutoFit/>
          </a:bodyPr>
          <a:lstStyle/>
          <a:p>
            <a:pPr algn="ctr" rtl="1"/>
            <a:r>
              <a:rPr lang="fa-IR" b="1" i="1" dirty="0">
                <a:solidFill>
                  <a:srgbClr val="FF0000"/>
                </a:solidFill>
              </a:rPr>
              <a:t>باز آفرینی</a:t>
            </a:r>
          </a:p>
          <a:p>
            <a:pPr algn="ctr" rtl="1"/>
            <a:r>
              <a:rPr lang="en-US" sz="1350" b="1" dirty="0">
                <a:cs typeface="+mj-cs"/>
              </a:rPr>
              <a:t>Reproducibility</a:t>
            </a:r>
            <a:endParaRPr lang="fa-IR" sz="1350" b="1" dirty="0">
              <a:cs typeface="+mj-cs"/>
            </a:endParaRPr>
          </a:p>
        </p:txBody>
      </p:sp>
      <p:sp>
        <p:nvSpPr>
          <p:cNvPr id="12" name="TextBox 11"/>
          <p:cNvSpPr txBox="1"/>
          <p:nvPr/>
        </p:nvSpPr>
        <p:spPr>
          <a:xfrm>
            <a:off x="8964295" y="2576638"/>
            <a:ext cx="1858040" cy="577081"/>
          </a:xfrm>
          <a:prstGeom prst="rect">
            <a:avLst/>
          </a:prstGeom>
          <a:noFill/>
        </p:spPr>
        <p:txBody>
          <a:bodyPr wrap="square" rtlCol="1">
            <a:spAutoFit/>
          </a:bodyPr>
          <a:lstStyle/>
          <a:p>
            <a:pPr algn="ctr" rtl="1"/>
            <a:r>
              <a:rPr lang="fa-IR" b="1" i="1" dirty="0">
                <a:solidFill>
                  <a:srgbClr val="FF0000"/>
                </a:solidFill>
              </a:rPr>
              <a:t>تکرارپذیری</a:t>
            </a:r>
          </a:p>
          <a:p>
            <a:pPr algn="ctr" rtl="1"/>
            <a:r>
              <a:rPr lang="en-US" sz="1350" b="1" dirty="0">
                <a:cs typeface="+mj-cs"/>
              </a:rPr>
              <a:t>Repeatability</a:t>
            </a:r>
            <a:endParaRPr lang="fa-IR" sz="1350" b="1" dirty="0">
              <a:cs typeface="+mj-cs"/>
            </a:endParaRPr>
          </a:p>
        </p:txBody>
      </p:sp>
      <p:sp>
        <p:nvSpPr>
          <p:cNvPr id="13" name="TextBox 12"/>
          <p:cNvSpPr txBox="1"/>
          <p:nvPr/>
        </p:nvSpPr>
        <p:spPr>
          <a:xfrm rot="2016885">
            <a:off x="-3238492" y="6503819"/>
            <a:ext cx="2157081" cy="2308324"/>
          </a:xfrm>
          <a:prstGeom prst="rect">
            <a:avLst/>
          </a:prstGeom>
          <a:noFill/>
        </p:spPr>
        <p:txBody>
          <a:bodyPr wrap="square" rtlCol="1">
            <a:spAutoFit/>
          </a:bodyPr>
          <a:lstStyle/>
          <a:p>
            <a:pPr marL="257175" indent="-257175" algn="r" rtl="1">
              <a:buFont typeface="Arial" panose="020B0604020202020204" pitchFamily="34" charset="0"/>
              <a:buChar char="•"/>
            </a:pPr>
            <a:r>
              <a:rPr lang="fa-IR" dirty="0"/>
              <a:t>آزمایشگاه‌های گوناگون</a:t>
            </a:r>
          </a:p>
          <a:p>
            <a:pPr marL="257175" indent="-257175" algn="r" rtl="1">
              <a:buFont typeface="Arial" panose="020B0604020202020204" pitchFamily="34" charset="0"/>
              <a:buChar char="•"/>
            </a:pPr>
            <a:r>
              <a:rPr lang="fa-IR" dirty="0"/>
              <a:t>شماره ساخت‌های گوناگون مواد،</a:t>
            </a:r>
          </a:p>
          <a:p>
            <a:pPr marL="257175" indent="-257175" algn="r" rtl="1">
              <a:buFont typeface="Arial" panose="020B0604020202020204" pitchFamily="34" charset="0"/>
              <a:buChar char="•"/>
            </a:pPr>
            <a:r>
              <a:rPr lang="fa-IR" dirty="0"/>
              <a:t>شماره ساخت‌های گوناگون کالیبراتور</a:t>
            </a:r>
          </a:p>
          <a:p>
            <a:pPr marL="257175" indent="-257175" algn="r" rtl="1">
              <a:buFont typeface="Arial" panose="020B0604020202020204" pitchFamily="34" charset="0"/>
              <a:buChar char="•"/>
            </a:pPr>
            <a:r>
              <a:rPr lang="fa-IR" dirty="0"/>
              <a:t>کاربران مختلف و وسایل مختلف</a:t>
            </a:r>
          </a:p>
          <a:p>
            <a:pPr marL="257175" indent="-257175" algn="r" rtl="1">
              <a:buFont typeface="Arial" panose="020B0604020202020204" pitchFamily="34" charset="0"/>
              <a:buChar char="•"/>
            </a:pPr>
            <a:r>
              <a:rPr lang="fa-IR" dirty="0">
                <a:cs typeface="+mj-cs"/>
              </a:rPr>
              <a:t>زمان طولانی</a:t>
            </a:r>
            <a:endParaRPr lang="fa-IR" sz="1350" dirty="0">
              <a:cs typeface="+mj-cs"/>
            </a:endParaRPr>
          </a:p>
        </p:txBody>
      </p:sp>
      <p:sp>
        <p:nvSpPr>
          <p:cNvPr id="14" name="TextBox 13"/>
          <p:cNvSpPr txBox="1"/>
          <p:nvPr/>
        </p:nvSpPr>
        <p:spPr>
          <a:xfrm>
            <a:off x="7723916" y="2560487"/>
            <a:ext cx="1276301" cy="646331"/>
          </a:xfrm>
          <a:prstGeom prst="rect">
            <a:avLst/>
          </a:prstGeom>
          <a:noFill/>
        </p:spPr>
        <p:txBody>
          <a:bodyPr wrap="square" rtlCol="1">
            <a:spAutoFit/>
          </a:bodyPr>
          <a:lstStyle/>
          <a:p>
            <a:pPr algn="ctr" rtl="1"/>
            <a:r>
              <a:rPr lang="fa-IR" b="1" i="1" dirty="0">
                <a:solidFill>
                  <a:srgbClr val="007033"/>
                </a:solidFill>
              </a:rPr>
              <a:t>دقت دور به دور</a:t>
            </a:r>
            <a:endParaRPr lang="fa-IR" sz="1350" b="1" dirty="0">
              <a:solidFill>
                <a:srgbClr val="007033"/>
              </a:solidFill>
              <a:cs typeface="+mj-cs"/>
            </a:endParaRPr>
          </a:p>
        </p:txBody>
      </p:sp>
      <p:sp>
        <p:nvSpPr>
          <p:cNvPr id="15" name="TextBox 14"/>
          <p:cNvSpPr txBox="1"/>
          <p:nvPr/>
        </p:nvSpPr>
        <p:spPr>
          <a:xfrm>
            <a:off x="6155069" y="2584845"/>
            <a:ext cx="1276301" cy="646331"/>
          </a:xfrm>
          <a:prstGeom prst="rect">
            <a:avLst/>
          </a:prstGeom>
          <a:noFill/>
        </p:spPr>
        <p:txBody>
          <a:bodyPr wrap="square" rtlCol="1">
            <a:spAutoFit/>
          </a:bodyPr>
          <a:lstStyle/>
          <a:p>
            <a:pPr algn="ctr" rtl="1"/>
            <a:r>
              <a:rPr lang="fa-IR" b="1" i="1" dirty="0">
                <a:solidFill>
                  <a:srgbClr val="007033"/>
                </a:solidFill>
              </a:rPr>
              <a:t>دقت روز به روز</a:t>
            </a:r>
          </a:p>
        </p:txBody>
      </p:sp>
      <p:sp>
        <p:nvSpPr>
          <p:cNvPr id="16" name="TextBox 15"/>
          <p:cNvSpPr txBox="1"/>
          <p:nvPr/>
        </p:nvSpPr>
        <p:spPr>
          <a:xfrm>
            <a:off x="4083851" y="2560487"/>
            <a:ext cx="1567170" cy="646331"/>
          </a:xfrm>
          <a:prstGeom prst="rect">
            <a:avLst/>
          </a:prstGeom>
          <a:noFill/>
        </p:spPr>
        <p:txBody>
          <a:bodyPr wrap="square" rtlCol="1">
            <a:spAutoFit/>
          </a:bodyPr>
          <a:lstStyle/>
          <a:p>
            <a:pPr algn="ctr" rtl="1"/>
            <a:r>
              <a:rPr lang="fa-IR" b="1" i="1" dirty="0">
                <a:solidFill>
                  <a:srgbClr val="007033"/>
                </a:solidFill>
              </a:rPr>
              <a:t>دقت درون آزمایشگاهی</a:t>
            </a:r>
            <a:endParaRPr lang="fa-IR" sz="1350" b="1" dirty="0">
              <a:solidFill>
                <a:srgbClr val="007033"/>
              </a:solidFill>
              <a:cs typeface="+mj-cs"/>
            </a:endParaRPr>
          </a:p>
        </p:txBody>
      </p:sp>
      <p:sp>
        <p:nvSpPr>
          <p:cNvPr id="17" name="TextBox 16"/>
          <p:cNvSpPr txBox="1"/>
          <p:nvPr/>
        </p:nvSpPr>
        <p:spPr>
          <a:xfrm>
            <a:off x="4867436" y="7184905"/>
            <a:ext cx="2237171" cy="2031325"/>
          </a:xfrm>
          <a:prstGeom prst="rect">
            <a:avLst/>
          </a:prstGeom>
          <a:noFill/>
        </p:spPr>
        <p:txBody>
          <a:bodyPr wrap="square" rtlCol="1">
            <a:spAutoFit/>
          </a:bodyPr>
          <a:lstStyle/>
          <a:p>
            <a:pPr marL="257175" indent="-257175" algn="r" rtl="1">
              <a:buFont typeface="Arial" panose="020B0604020202020204" pitchFamily="34" charset="0"/>
              <a:buChar char="•"/>
            </a:pPr>
            <a:r>
              <a:rPr lang="fa-IR" dirty="0"/>
              <a:t>یک آزمایشگاه</a:t>
            </a:r>
          </a:p>
          <a:p>
            <a:pPr marL="257175" indent="-257175" algn="r" rtl="1">
              <a:buFont typeface="Arial" panose="020B0604020202020204" pitchFamily="34" charset="0"/>
              <a:buChar char="•"/>
            </a:pPr>
            <a:r>
              <a:rPr lang="fa-IR" dirty="0"/>
              <a:t>زمان معین</a:t>
            </a:r>
          </a:p>
          <a:p>
            <a:pPr marL="257175" indent="-257175" algn="r" rtl="1">
              <a:buFont typeface="Arial" panose="020B0604020202020204" pitchFamily="34" charset="0"/>
              <a:buChar char="•"/>
            </a:pPr>
            <a:r>
              <a:rPr lang="fa-IR" dirty="0"/>
              <a:t>کاربران مختلف</a:t>
            </a:r>
          </a:p>
          <a:p>
            <a:pPr marL="257175" indent="-257175" algn="r" rtl="1">
              <a:buFont typeface="Arial" panose="020B0604020202020204" pitchFamily="34" charset="0"/>
              <a:buChar char="•"/>
            </a:pPr>
            <a:r>
              <a:rPr lang="fa-IR" dirty="0"/>
              <a:t>وسایل یکسان</a:t>
            </a:r>
            <a:endParaRPr lang="fa-IR" dirty="0">
              <a:cs typeface="+mj-cs"/>
            </a:endParaRPr>
          </a:p>
          <a:p>
            <a:pPr marL="257175" indent="-257175" algn="r" rtl="1">
              <a:buFont typeface="Arial" panose="020B0604020202020204" pitchFamily="34" charset="0"/>
              <a:buChar char="•"/>
            </a:pPr>
            <a:r>
              <a:rPr lang="fa-IR" dirty="0"/>
              <a:t>شماره ساخت‌ معرف‌ها و کالیبراتورها ممکن است فرق کند</a:t>
            </a:r>
          </a:p>
        </p:txBody>
      </p:sp>
      <p:sp>
        <p:nvSpPr>
          <p:cNvPr id="20" name="Right Bracket 19"/>
          <p:cNvSpPr/>
          <p:nvPr/>
        </p:nvSpPr>
        <p:spPr>
          <a:xfrm rot="17863186">
            <a:off x="13456629" y="-2354371"/>
            <a:ext cx="153401" cy="4916365"/>
          </a:xfrm>
          <a:prstGeom prst="rightBracket">
            <a:avLst/>
          </a:prstGeom>
          <a:ln w="38100"/>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sz="1350"/>
          </a:p>
        </p:txBody>
      </p:sp>
      <p:sp>
        <p:nvSpPr>
          <p:cNvPr id="21" name="TextBox 20"/>
          <p:cNvSpPr txBox="1"/>
          <p:nvPr/>
        </p:nvSpPr>
        <p:spPr>
          <a:xfrm rot="1663186">
            <a:off x="14924176" y="-746860"/>
            <a:ext cx="1641791" cy="369332"/>
          </a:xfrm>
          <a:prstGeom prst="rect">
            <a:avLst/>
          </a:prstGeom>
          <a:noFill/>
        </p:spPr>
        <p:txBody>
          <a:bodyPr wrap="square" rtlCol="1">
            <a:spAutoFit/>
          </a:bodyPr>
          <a:lstStyle/>
          <a:p>
            <a:pPr algn="ctr" rtl="1"/>
            <a:r>
              <a:rPr lang="fa-IR" b="1" i="1" dirty="0">
                <a:solidFill>
                  <a:schemeClr val="accent6">
                    <a:lumMod val="50000"/>
                  </a:schemeClr>
                </a:solidFill>
              </a:rPr>
              <a:t>دقت بینابینی</a:t>
            </a:r>
          </a:p>
        </p:txBody>
      </p:sp>
      <p:sp>
        <p:nvSpPr>
          <p:cNvPr id="22" name="TextBox 21"/>
          <p:cNvSpPr txBox="1"/>
          <p:nvPr/>
        </p:nvSpPr>
        <p:spPr>
          <a:xfrm rot="20115205">
            <a:off x="15838519" y="8012473"/>
            <a:ext cx="1858040" cy="854080"/>
          </a:xfrm>
          <a:prstGeom prst="rect">
            <a:avLst/>
          </a:prstGeom>
          <a:noFill/>
        </p:spPr>
        <p:txBody>
          <a:bodyPr wrap="square" rtlCol="1">
            <a:spAutoFit/>
          </a:bodyPr>
          <a:lstStyle/>
          <a:p>
            <a:pPr algn="ctr" rtl="1"/>
            <a:r>
              <a:rPr lang="fa-IR" b="1" i="1" dirty="0">
                <a:solidFill>
                  <a:srgbClr val="FF0000"/>
                </a:solidFill>
              </a:rPr>
              <a:t>دقت درون دوری سابق</a:t>
            </a:r>
          </a:p>
          <a:p>
            <a:pPr algn="ctr" rtl="1"/>
            <a:endParaRPr lang="fa-IR" sz="1350" b="1" dirty="0">
              <a:cs typeface="+mj-cs"/>
            </a:endParaRPr>
          </a:p>
        </p:txBody>
      </p:sp>
      <p:cxnSp>
        <p:nvCxnSpPr>
          <p:cNvPr id="24" name="Straight Connector 23"/>
          <p:cNvCxnSpPr/>
          <p:nvPr/>
        </p:nvCxnSpPr>
        <p:spPr>
          <a:xfrm flipH="1">
            <a:off x="-2760984" y="1438784"/>
            <a:ext cx="46734" cy="3470341"/>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 name="Arrow: Pentagon 1">
            <a:extLst>
              <a:ext uri="{FF2B5EF4-FFF2-40B4-BE49-F238E27FC236}">
                <a16:creationId xmlns:a16="http://schemas.microsoft.com/office/drawing/2014/main" id="{7B825625-DDC5-4C8B-B0F3-1E6C02D1A775}"/>
              </a:ext>
            </a:extLst>
          </p:cNvPr>
          <p:cNvSpPr/>
          <p:nvPr/>
        </p:nvSpPr>
        <p:spPr>
          <a:xfrm flipH="1">
            <a:off x="5519936" y="2523856"/>
            <a:ext cx="4896544" cy="646332"/>
          </a:xfrm>
          <a:prstGeom prst="homePlate">
            <a:avLst/>
          </a:prstGeom>
          <a:noFill/>
          <a:ln w="38100">
            <a:solidFill>
              <a:srgbClr val="C4652D"/>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extLst>
      <p:ext uri="{BB962C8B-B14F-4D97-AF65-F5344CB8AC3E}">
        <p14:creationId xmlns:p14="http://schemas.microsoft.com/office/powerpoint/2010/main" val="1745517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18566</TotalTime>
  <Words>9261</Words>
  <Application>Microsoft Office PowerPoint</Application>
  <PresentationFormat>Widescreen</PresentationFormat>
  <Paragraphs>2750</Paragraphs>
  <Slides>247</Slides>
  <Notes>15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247</vt:i4>
      </vt:variant>
    </vt:vector>
  </HeadingPairs>
  <TitlesOfParts>
    <vt:vector size="263" baseType="lpstr">
      <vt:lpstr>2  Bardiya</vt:lpstr>
      <vt:lpstr>Arial</vt:lpstr>
      <vt:lpstr>B Elham</vt:lpstr>
      <vt:lpstr>Bradley Hand ITC</vt:lpstr>
      <vt:lpstr>Calibri</vt:lpstr>
      <vt:lpstr>Calibri Light</vt:lpstr>
      <vt:lpstr>Cambria Math</vt:lpstr>
      <vt:lpstr>Comic Sans MS</vt:lpstr>
      <vt:lpstr>Courier New</vt:lpstr>
      <vt:lpstr>MRT_Contrast</vt:lpstr>
      <vt:lpstr>Open Sans</vt:lpstr>
      <vt:lpstr>Sakkal Majalla</vt:lpstr>
      <vt:lpstr>Tahoma</vt:lpstr>
      <vt:lpstr>Times New Roman</vt:lpstr>
      <vt:lpstr>Wingdings</vt:lpstr>
      <vt:lpstr>Office Theme</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کیفیت:</vt:lpstr>
      <vt:lpstr>PowerPoint Presentation</vt:lpstr>
      <vt:lpstr>PowerPoint Presentation</vt:lpstr>
      <vt:lpstr>عملکرد خوب (با کیفیت) یعنی چی؟</vt:lpstr>
      <vt:lpstr>PowerPoint Presentation</vt:lpstr>
      <vt:lpstr>کیفیت محصول در مقابل کیفیت عملکرد</vt:lpstr>
      <vt:lpstr>کیفیت محصول در مقابل کیفیت عملکرد</vt:lpstr>
      <vt:lpstr>کیفیت محصول در مقابل کیفیت عملکرد</vt:lpstr>
      <vt:lpstr>کیفیت محصول در مقابل کیفیت عملکرد</vt:lpstr>
      <vt:lpstr>PowerPoint Presentation</vt:lpstr>
      <vt:lpstr>PowerPoint Presentation</vt:lpstr>
      <vt:lpstr>PowerPoint Presentation</vt:lpstr>
      <vt:lpstr>PowerPoint Presentation</vt:lpstr>
      <vt:lpstr>PowerPoint Presentation</vt:lpstr>
      <vt:lpstr>PowerPoint Presentation</vt:lpstr>
      <vt:lpstr>کیفیت محصول در مقابل کیفیت عملکرد</vt:lpstr>
      <vt:lpstr>جداول خطای مجاز</vt:lpstr>
      <vt:lpstr>کیفیت محصول در مقابل کیفیت عملکرد</vt:lpstr>
      <vt:lpstr>کیفیت محصول در مقابل کیفیت عملکرد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یکدستی/همسانی</vt:lpstr>
      <vt:lpstr>یکدستی بیشتر</vt:lpstr>
      <vt:lpstr>PowerPoint Presentation</vt:lpstr>
      <vt:lpstr>PowerPoint Presentation</vt:lpstr>
      <vt:lpstr>PowerPoint Presentation</vt:lpstr>
      <vt:lpstr>اِشکال!</vt:lpstr>
      <vt:lpstr>میانگین گرفتن از «مجذور» انحراف‌‌ها</vt:lpstr>
      <vt:lpstr>PowerPoint Presentation</vt:lpstr>
      <vt:lpstr>PowerPoint Presentation</vt:lpstr>
      <vt:lpstr>PowerPoint Presentation</vt:lpstr>
      <vt:lpstr>PowerPoint Presentation</vt:lpstr>
      <vt:lpstr>PowerPoint Presentation</vt:lpstr>
      <vt:lpstr>جمعیت - نمونه</vt:lpstr>
      <vt:lpstr>انحراف معیار نسبی Relative SD ضریب تغییرات CV</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ارزشیابی</vt:lpstr>
      <vt:lpstr>PowerPoint Presentation</vt:lpstr>
      <vt:lpstr>انواع خطا:</vt:lpstr>
      <vt:lpstr>مراحل ارزشیابی روش</vt:lpstr>
      <vt:lpstr>بررسی خطای تصادفی</vt:lpstr>
      <vt:lpstr>اجزای دقت در تعاریف CLSI</vt:lpstr>
      <vt:lpstr>اجزای دقت در تعاریف CLSI</vt:lpstr>
      <vt:lpstr>اجزای دقت در تعاریف CLSI</vt:lpstr>
      <vt:lpstr>PowerPoint Presentation</vt:lpstr>
      <vt:lpstr>PowerPoint Presentation</vt:lpstr>
      <vt:lpstr>PowerPoint Presentation</vt:lpstr>
      <vt:lpstr>PowerPoint Presentation</vt:lpstr>
      <vt:lpstr>داوری مقدماتی: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بررسی نامیزانی (عدم صحت)  Bias</vt:lpstr>
      <vt:lpstr>ویژگی های روش مقیاس:</vt:lpstr>
      <vt:lpstr>PowerPoint Presentation</vt:lpstr>
      <vt:lpstr>PowerPoint Presentation</vt:lpstr>
      <vt:lpstr>PowerPoint Presentation</vt:lpstr>
      <vt:lpstr>PowerPoint Presentation</vt:lpstr>
      <vt:lpstr>PowerPoint Presentation</vt:lpstr>
      <vt:lpstr>Statistical basis</vt:lpstr>
      <vt:lpstr>Statistical basis</vt:lpstr>
      <vt:lpstr>Statistical basis</vt:lpstr>
      <vt:lpstr>Statistical basis</vt:lpstr>
      <vt:lpstr>Statistical basis</vt:lpstr>
      <vt:lpstr>PowerPoint Presentation</vt:lpstr>
      <vt:lpstr>PowerPoint Presentation</vt:lpstr>
      <vt:lpstr>PowerPoint Presentation</vt:lpstr>
      <vt:lpstr>PowerPoint Presentation</vt:lpstr>
      <vt:lpstr>PowerPoint Presentation</vt:lpstr>
      <vt:lpstr>Fortress Diagnostics</vt:lpstr>
      <vt:lpstr>ALT</vt:lpstr>
      <vt:lpstr>Zinc</vt:lpstr>
      <vt:lpstr>Copper</vt:lpstr>
      <vt:lpstr>C4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عواملی که هنگام تعیین عدم صحت به روش مقایسه با روش مرجع باید در نظر گرفت:</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تصمیم‌گیری در باره‌ی روش</vt:lpstr>
      <vt:lpstr>تصمیم‌گیری در باره‌ی روش</vt:lpstr>
      <vt:lpstr>تصمیم‌گیری در باره‌ی روش</vt:lpstr>
      <vt:lpstr>تصمیم‌گیری در باره‌ی روش</vt:lpstr>
      <vt:lpstr>تصمیم‌گیری در باره‌ی روش</vt:lpstr>
      <vt:lpstr>PowerPoint Presentation</vt:lpstr>
      <vt:lpstr>PowerPoint Presentation</vt:lpstr>
      <vt:lpstr>تصمیم‌گیری در باره‌ی روش</vt:lpstr>
      <vt:lpstr>تصمیم‌گیری در باره‌ی روش</vt:lpstr>
      <vt:lpstr>عیار سیگما Six metrics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پایش کیفیت</vt:lpstr>
      <vt:lpstr>PowerPoint Presentation</vt:lpstr>
      <vt:lpstr>PowerPoint Presentation</vt:lpstr>
      <vt:lpstr>PowerPoint Presentation</vt:lpstr>
      <vt:lpstr>PowerPoint Presentation</vt:lpstr>
      <vt:lpstr>PowerPoint Presentation</vt:lpstr>
      <vt:lpstr>PowerPoint Presentation</vt:lpstr>
      <vt:lpstr>پایش کیفیت</vt:lpstr>
      <vt:lpstr>پایش کیفیت</vt:lpstr>
      <vt:lpstr>پایش کیفیت</vt:lpstr>
      <vt:lpstr>PowerPoint Presentation</vt:lpstr>
      <vt:lpstr>پاییدن کیفیت؛ گذاشتن زنگ هشدار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 Graphs: Tool for choosing appropriate QC</vt:lpstr>
      <vt:lpstr>Power Graphs</vt:lpstr>
      <vt:lpstr>Power Graphs</vt:lpstr>
      <vt:lpstr>نمودار توان</vt:lpstr>
      <vt:lpstr>CLSI C24-A3. Statistical Quality Control for Quantitative Measurement Procedures. 2006</vt:lpstr>
      <vt:lpstr>PowerPoint Presentation</vt:lpstr>
      <vt:lpstr>PowerPoint Presentation</vt:lpstr>
      <vt:lpstr>PowerPoint Presentation</vt:lpstr>
      <vt:lpstr>PowerPoint Presentation</vt:lpstr>
      <vt:lpstr>  </vt:lpstr>
      <vt:lpstr>PowerPoint Presentation</vt:lpstr>
      <vt:lpstr>روند تهیه‌ی برنامه‌ی پایش کیفیت: </vt:lpstr>
      <vt:lpstr>راهکار پایش کیفیت سنجش (AQCS)</vt:lpstr>
      <vt:lpstr>راهکار سرانگشتی وستگارد برای انتخاب AQCS بسته به کیفیت اجرا</vt:lpstr>
      <vt:lpstr>راهکار سرانگشتی وستگارد برای انتخاب AQCS بسته به کیفیت اجرا</vt:lpstr>
      <vt:lpstr>PowerPoint Presentation</vt:lpstr>
      <vt:lpstr>PowerPoint Presentation</vt:lpstr>
      <vt:lpstr>شاد باشید</vt:lpstr>
      <vt:lpstr>PowerPoint Presentation</vt:lpstr>
      <vt:lpstr>PowerPoint Presentation</vt:lpstr>
      <vt:lpstr>PowerPoint Presentation</vt:lpstr>
      <vt:lpstr>PowerPoint Presentation</vt:lpstr>
      <vt:lpstr>PowerPoint Presentation</vt:lpstr>
      <vt:lpstr>PowerPoint Presentation</vt:lpstr>
    </vt:vector>
  </TitlesOfParts>
  <Company>sazgar.com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QC in the Laboratory</dc:title>
  <dc:creator>Aria TM</dc:creator>
  <cp:lastModifiedBy>Saman Computer</cp:lastModifiedBy>
  <cp:revision>1809</cp:revision>
  <dcterms:created xsi:type="dcterms:W3CDTF">2011-10-26T20:37:45Z</dcterms:created>
  <dcterms:modified xsi:type="dcterms:W3CDTF">2025-08-27T04:00:35Z</dcterms:modified>
</cp:coreProperties>
</file>