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78" r:id="rId9"/>
    <p:sldId id="263" r:id="rId10"/>
    <p:sldId id="264" r:id="rId11"/>
    <p:sldId id="265" r:id="rId12"/>
    <p:sldId id="266" r:id="rId13"/>
    <p:sldId id="267" r:id="rId14"/>
    <p:sldId id="269" r:id="rId15"/>
    <p:sldId id="280" r:id="rId16"/>
    <p:sldId id="270" r:id="rId17"/>
    <p:sldId id="271" r:id="rId18"/>
    <p:sldId id="272" r:id="rId19"/>
    <p:sldId id="273" r:id="rId20"/>
    <p:sldId id="274" r:id="rId21"/>
    <p:sldId id="275" r:id="rId22"/>
    <p:sldId id="276"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E058AA-8682-4DF2-99EA-323E081452C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342237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121627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250226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525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1329925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FE058AA-8682-4DF2-99EA-323E081452CD}"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252449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FE058AA-8682-4DF2-99EA-323E081452CD}"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217351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E058AA-8682-4DF2-99EA-323E081452C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184897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E058AA-8682-4DF2-99EA-323E081452C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424139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E058AA-8682-4DF2-99EA-323E081452C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328399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058AA-8682-4DF2-99EA-323E081452C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213195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7063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E058AA-8682-4DF2-99EA-323E081452CD}"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86706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E058AA-8682-4DF2-99EA-323E081452CD}"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357263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058AA-8682-4DF2-99EA-323E081452CD}"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14536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76364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058AA-8682-4DF2-99EA-323E081452C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71340-D3ED-4804-A1C7-6C3FF6EF1C92}" type="slidenum">
              <a:rPr lang="en-US" smtClean="0"/>
              <a:t>‹#›</a:t>
            </a:fld>
            <a:endParaRPr lang="en-US"/>
          </a:p>
        </p:txBody>
      </p:sp>
    </p:spTree>
    <p:extLst>
      <p:ext uri="{BB962C8B-B14F-4D97-AF65-F5344CB8AC3E}">
        <p14:creationId xmlns:p14="http://schemas.microsoft.com/office/powerpoint/2010/main" val="289856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7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E058AA-8682-4DF2-99EA-323E081452CD}" type="datetimeFigureOut">
              <a:rPr lang="en-US" smtClean="0"/>
              <a:t>2/8/2026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B871340-D3ED-4804-A1C7-6C3FF6EF1C92}" type="slidenum">
              <a:rPr lang="en-US" smtClean="0"/>
              <a:t>‹#›</a:t>
            </a:fld>
            <a:endParaRPr lang="en-US"/>
          </a:p>
        </p:txBody>
      </p:sp>
    </p:spTree>
    <p:extLst>
      <p:ext uri="{BB962C8B-B14F-4D97-AF65-F5344CB8AC3E}">
        <p14:creationId xmlns:p14="http://schemas.microsoft.com/office/powerpoint/2010/main" val="13106303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989012" y="609600"/>
            <a:ext cx="10439400" cy="5486400"/>
          </a:xfrm>
          <a:prstGeom prst="rect">
            <a:avLst/>
          </a:prstGeom>
        </p:spPr>
      </p:pic>
    </p:spTree>
    <p:extLst>
      <p:ext uri="{BB962C8B-B14F-4D97-AF65-F5344CB8AC3E}">
        <p14:creationId xmlns:p14="http://schemas.microsoft.com/office/powerpoint/2010/main" val="738008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cs typeface="B Titr" panose="00000700000000000000" pitchFamily="2" charset="-78"/>
              </a:rPr>
              <a:t>موارد صلا </a:t>
            </a:r>
            <a:r>
              <a:rPr lang="fa-IR" dirty="0" smtClean="0">
                <a:cs typeface="B Titr" panose="00000700000000000000" pitchFamily="2" charset="-78"/>
              </a:rPr>
              <a:t>حيت کميته هاي دانشگاهي</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457200" indent="-457200" algn="r" rtl="1">
              <a:buFont typeface="+mj-lt"/>
              <a:buAutoNum type="arabicPeriod"/>
            </a:pPr>
            <a:r>
              <a:rPr lang="fa-IR" sz="2300" b="1" dirty="0" smtClean="0">
                <a:cs typeface="B Mitra" panose="00000400000000000000" pitchFamily="2" charset="-78"/>
              </a:rPr>
              <a:t> </a:t>
            </a:r>
            <a:r>
              <a:rPr lang="fa-IR" sz="2300" b="1" dirty="0">
                <a:cs typeface="B Mitra" panose="00000400000000000000" pitchFamily="2" charset="-78"/>
              </a:rPr>
              <a:t>بررسی و تأیيد </a:t>
            </a:r>
            <a:r>
              <a:rPr lang="fa-IR" sz="2300" b="1" dirty="0" smtClean="0">
                <a:cs typeface="B Mitra" panose="00000400000000000000" pitchFamily="2" charset="-78"/>
              </a:rPr>
              <a:t>تأسيس کميته هاي </a:t>
            </a:r>
            <a:r>
              <a:rPr lang="fa-IR" sz="2300" b="1" dirty="0">
                <a:cs typeface="B Mitra" panose="00000400000000000000" pitchFamily="2" charset="-78"/>
              </a:rPr>
              <a:t>اخلاق بيمارستانی</a:t>
            </a:r>
          </a:p>
          <a:p>
            <a:pPr marL="457200" indent="-457200" algn="r" rtl="1">
              <a:buFont typeface="+mj-lt"/>
              <a:buAutoNum type="arabicPeriod"/>
            </a:pPr>
            <a:r>
              <a:rPr lang="fa-IR" sz="2300" b="1" dirty="0" smtClean="0">
                <a:cs typeface="B Mitra" panose="00000400000000000000" pitchFamily="2" charset="-78"/>
              </a:rPr>
              <a:t> </a:t>
            </a:r>
            <a:r>
              <a:rPr lang="fa-IR" sz="2300" b="1" dirty="0">
                <a:cs typeface="B Mitra" panose="00000400000000000000" pitchFamily="2" charset="-78"/>
              </a:rPr>
              <a:t>نظارت بر </a:t>
            </a:r>
            <a:r>
              <a:rPr lang="fa-IR" sz="2300" b="1" dirty="0" smtClean="0">
                <a:cs typeface="B Mitra" panose="00000400000000000000" pitchFamily="2" charset="-78"/>
              </a:rPr>
              <a:t>عملکرد </a:t>
            </a:r>
            <a:r>
              <a:rPr lang="fa-IR" sz="2300" b="1" dirty="0">
                <a:cs typeface="B Mitra" panose="00000400000000000000" pitchFamily="2" charset="-78"/>
              </a:rPr>
              <a:t>کميته هاي اخلاق بيمارستانی</a:t>
            </a:r>
          </a:p>
          <a:p>
            <a:pPr marL="457200" indent="-457200" algn="r" rtl="1">
              <a:buFont typeface="+mj-lt"/>
              <a:buAutoNum type="arabicPeriod"/>
            </a:pPr>
            <a:r>
              <a:rPr lang="fa-IR" sz="2300" b="1" dirty="0" smtClean="0">
                <a:cs typeface="B Mitra" panose="00000400000000000000" pitchFamily="2" charset="-78"/>
              </a:rPr>
              <a:t> </a:t>
            </a:r>
            <a:r>
              <a:rPr lang="fa-IR" sz="2300" b="1" dirty="0">
                <a:cs typeface="B Mitra" panose="00000400000000000000" pitchFamily="2" charset="-78"/>
              </a:rPr>
              <a:t>رسيدگی به اعتراض </a:t>
            </a:r>
            <a:r>
              <a:rPr lang="fa-IR" sz="2300" b="1" dirty="0" smtClean="0">
                <a:cs typeface="B Mitra" panose="00000400000000000000" pitchFamily="2" charset="-78"/>
              </a:rPr>
              <a:t>نسبت </a:t>
            </a:r>
            <a:r>
              <a:rPr lang="fa-IR" sz="2300" b="1" dirty="0">
                <a:cs typeface="B Mitra" panose="00000400000000000000" pitchFamily="2" charset="-78"/>
              </a:rPr>
              <a:t>به تصميمات </a:t>
            </a:r>
            <a:r>
              <a:rPr lang="fa-IR" sz="2300" b="1" dirty="0" smtClean="0">
                <a:cs typeface="B Mitra" panose="00000400000000000000" pitchFamily="2" charset="-78"/>
              </a:rPr>
              <a:t>کميته هاي </a:t>
            </a:r>
            <a:r>
              <a:rPr lang="fa-IR" sz="2300" b="1" dirty="0">
                <a:cs typeface="B Mitra" panose="00000400000000000000" pitchFamily="2" charset="-78"/>
              </a:rPr>
              <a:t>اخلاق بيمارستانی</a:t>
            </a:r>
          </a:p>
          <a:p>
            <a:pPr marL="457200" indent="-457200" algn="r" rtl="1">
              <a:buFont typeface="+mj-lt"/>
              <a:buAutoNum type="arabicPeriod"/>
            </a:pPr>
            <a:r>
              <a:rPr lang="fa-IR" sz="2300" b="1" dirty="0" smtClean="0">
                <a:cs typeface="B Mitra" panose="00000400000000000000" pitchFamily="2" charset="-78"/>
              </a:rPr>
              <a:t> </a:t>
            </a:r>
            <a:r>
              <a:rPr lang="fa-IR" sz="2300" b="1" dirty="0">
                <a:cs typeface="B Mitra" panose="00000400000000000000" pitchFamily="2" charset="-78"/>
              </a:rPr>
              <a:t>پاسخ به </a:t>
            </a:r>
            <a:r>
              <a:rPr lang="fa-IR" sz="2300" b="1" dirty="0" smtClean="0">
                <a:cs typeface="B Mitra" panose="00000400000000000000" pitchFamily="2" charset="-78"/>
              </a:rPr>
              <a:t>پرسش ها </a:t>
            </a:r>
            <a:r>
              <a:rPr lang="fa-IR" sz="2300" b="1" dirty="0">
                <a:cs typeface="B Mitra" panose="00000400000000000000" pitchFamily="2" charset="-78"/>
              </a:rPr>
              <a:t>و </a:t>
            </a:r>
            <a:r>
              <a:rPr lang="fa-IR" sz="2300" b="1" dirty="0" smtClean="0">
                <a:cs typeface="B Mitra" panose="00000400000000000000" pitchFamily="2" charset="-78"/>
              </a:rPr>
              <a:t>حمایت </a:t>
            </a:r>
            <a:r>
              <a:rPr lang="fa-IR" sz="2300" b="1" dirty="0">
                <a:cs typeface="B Mitra" panose="00000400000000000000" pitchFamily="2" charset="-78"/>
              </a:rPr>
              <a:t>و توانمندسازي </a:t>
            </a:r>
            <a:r>
              <a:rPr lang="fa-IR" sz="2300" b="1" dirty="0" smtClean="0">
                <a:cs typeface="B Mitra" panose="00000400000000000000" pitchFamily="2" charset="-78"/>
              </a:rPr>
              <a:t>کميته هاي </a:t>
            </a:r>
            <a:r>
              <a:rPr lang="fa-IR" sz="2300" b="1" dirty="0">
                <a:cs typeface="B Mitra" panose="00000400000000000000" pitchFamily="2" charset="-78"/>
              </a:rPr>
              <a:t>اخلاق بيمارستانی</a:t>
            </a:r>
          </a:p>
          <a:p>
            <a:pPr marL="457200" indent="-457200" algn="r" rtl="1">
              <a:buFont typeface="+mj-lt"/>
              <a:buAutoNum type="arabicPeriod"/>
            </a:pPr>
            <a:r>
              <a:rPr lang="fa-IR" sz="2300" b="1" dirty="0" smtClean="0">
                <a:cs typeface="B Mitra" panose="00000400000000000000" pitchFamily="2" charset="-78"/>
              </a:rPr>
              <a:t> </a:t>
            </a:r>
            <a:r>
              <a:rPr lang="fa-IR" sz="2300" b="1" dirty="0">
                <a:cs typeface="B Mitra" panose="00000400000000000000" pitchFamily="2" charset="-78"/>
              </a:rPr>
              <a:t>نظارت بر </a:t>
            </a:r>
            <a:r>
              <a:rPr lang="fa-IR" sz="2300" b="1" dirty="0" smtClean="0">
                <a:cs typeface="B Mitra" panose="00000400000000000000" pitchFamily="2" charset="-78"/>
              </a:rPr>
              <a:t>فعاليت </a:t>
            </a:r>
            <a:r>
              <a:rPr lang="fa-IR" sz="2300" b="1" dirty="0">
                <a:cs typeface="B Mitra" panose="00000400000000000000" pitchFamily="2" charset="-78"/>
              </a:rPr>
              <a:t>هاي </a:t>
            </a:r>
            <a:r>
              <a:rPr lang="fa-IR" sz="2300" b="1" dirty="0" smtClean="0">
                <a:cs typeface="B Mitra" panose="00000400000000000000" pitchFamily="2" charset="-78"/>
              </a:rPr>
              <a:t>کميته هاي </a:t>
            </a:r>
            <a:r>
              <a:rPr lang="fa-IR" sz="2300" b="1" dirty="0">
                <a:cs typeface="B Mitra" panose="00000400000000000000" pitchFamily="2" charset="-78"/>
              </a:rPr>
              <a:t>اخلاق بيمارستانی</a:t>
            </a:r>
          </a:p>
          <a:p>
            <a:pPr marL="457200" indent="-457200" algn="r" rtl="1">
              <a:buFont typeface="+mj-lt"/>
              <a:buAutoNum type="arabicPeriod"/>
            </a:pPr>
            <a:r>
              <a:rPr lang="fa-IR" sz="2300" b="1" dirty="0" smtClean="0">
                <a:cs typeface="B Mitra" panose="00000400000000000000" pitchFamily="2" charset="-78"/>
              </a:rPr>
              <a:t> برنامه ریزي </a:t>
            </a:r>
            <a:r>
              <a:rPr lang="fa-IR" sz="2300" b="1" dirty="0">
                <a:cs typeface="B Mitra" panose="00000400000000000000" pitchFamily="2" charset="-78"/>
              </a:rPr>
              <a:t>براي آموزش و </a:t>
            </a:r>
            <a:r>
              <a:rPr lang="fa-IR" sz="2300" b="1" dirty="0" smtClean="0">
                <a:cs typeface="B Mitra" panose="00000400000000000000" pitchFamily="2" charset="-78"/>
              </a:rPr>
              <a:t>توانمندسازي </a:t>
            </a:r>
            <a:r>
              <a:rPr lang="fa-IR" sz="2300" b="1" dirty="0">
                <a:cs typeface="B Mitra" panose="00000400000000000000" pitchFamily="2" charset="-78"/>
              </a:rPr>
              <a:t>همه حرفه مندان، کارکنان رده هاي مختلف، </a:t>
            </a:r>
            <a:r>
              <a:rPr lang="fa-IR" sz="2300" b="1" dirty="0" smtClean="0">
                <a:cs typeface="B Mitra" panose="00000400000000000000" pitchFamily="2" charset="-78"/>
              </a:rPr>
              <a:t>اعضاي هيات </a:t>
            </a:r>
            <a:r>
              <a:rPr lang="fa-IR" sz="2300" b="1" dirty="0">
                <a:cs typeface="B Mitra" panose="00000400000000000000" pitchFamily="2" charset="-78"/>
              </a:rPr>
              <a:t>علمی، </a:t>
            </a:r>
            <a:r>
              <a:rPr lang="fa-IR" sz="2300" b="1" dirty="0" smtClean="0">
                <a:cs typeface="B Mitra" panose="00000400000000000000" pitchFamily="2" charset="-78"/>
              </a:rPr>
              <a:t>و دانشجویان </a:t>
            </a:r>
            <a:r>
              <a:rPr lang="fa-IR" sz="2300" b="1" dirty="0">
                <a:cs typeface="B Mitra" panose="00000400000000000000" pitchFamily="2" charset="-78"/>
              </a:rPr>
              <a:t>دوره هاي بالينی در زمينۀ اخلاق بالينی</a:t>
            </a:r>
          </a:p>
        </p:txBody>
      </p:sp>
    </p:spTree>
    <p:extLst>
      <p:ext uri="{BB962C8B-B14F-4D97-AF65-F5344CB8AC3E}">
        <p14:creationId xmlns:p14="http://schemas.microsoft.com/office/powerpoint/2010/main" val="204642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موارد صلا حيت کميته هاي دانشگاهي</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sz="2100" b="1" dirty="0" smtClean="0">
                <a:cs typeface="B Mitra" panose="00000400000000000000" pitchFamily="2" charset="-78"/>
              </a:rPr>
              <a:t>7-  تدوین </a:t>
            </a:r>
            <a:r>
              <a:rPr lang="fa-IR" sz="2100" b="1" dirty="0">
                <a:cs typeface="B Mitra" panose="00000400000000000000" pitchFamily="2" charset="-78"/>
              </a:rPr>
              <a:t>و اجراي برنامۀ راهبردي و عملياتی </a:t>
            </a:r>
            <a:r>
              <a:rPr lang="fa-IR" sz="2100" b="1" dirty="0" smtClean="0">
                <a:cs typeface="B Mitra" panose="00000400000000000000" pitchFamily="2" charset="-78"/>
              </a:rPr>
              <a:t>جهت </a:t>
            </a:r>
            <a:r>
              <a:rPr lang="fa-IR" sz="2100" b="1" dirty="0">
                <a:cs typeface="B Mitra" panose="00000400000000000000" pitchFamily="2" charset="-78"/>
              </a:rPr>
              <a:t>ارتقاء </a:t>
            </a:r>
            <a:r>
              <a:rPr lang="fa-IR" sz="2100" b="1" dirty="0" smtClean="0">
                <a:cs typeface="B Mitra" panose="00000400000000000000" pitchFamily="2" charset="-78"/>
              </a:rPr>
              <a:t>رعایت استانداردهاي </a:t>
            </a:r>
            <a:r>
              <a:rPr lang="fa-IR" sz="2100" b="1" dirty="0">
                <a:cs typeface="B Mitra" panose="00000400000000000000" pitchFamily="2" charset="-78"/>
              </a:rPr>
              <a:t>اخلاقی در </a:t>
            </a:r>
            <a:r>
              <a:rPr lang="fa-IR" sz="2100" b="1" dirty="0" smtClean="0">
                <a:cs typeface="B Mitra" panose="00000400000000000000" pitchFamily="2" charset="-78"/>
              </a:rPr>
              <a:t>محيط هاي </a:t>
            </a:r>
            <a:r>
              <a:rPr lang="fa-IR" sz="2100" b="1" dirty="0">
                <a:cs typeface="B Mitra" panose="00000400000000000000" pitchFamily="2" charset="-78"/>
              </a:rPr>
              <a:t>بالينی </a:t>
            </a:r>
            <a:r>
              <a:rPr lang="fa-IR" sz="2100" b="1" dirty="0" smtClean="0">
                <a:cs typeface="B Mitra" panose="00000400000000000000" pitchFamily="2" charset="-78"/>
              </a:rPr>
              <a:t>تحت نظر معاونت درمان دانشگاه</a:t>
            </a:r>
            <a:endParaRPr lang="fa-IR" sz="2100" b="1" dirty="0">
              <a:cs typeface="B Mitra" panose="00000400000000000000" pitchFamily="2" charset="-78"/>
            </a:endParaRPr>
          </a:p>
          <a:p>
            <a:pPr marL="0" indent="0" algn="r" rtl="1">
              <a:lnSpc>
                <a:spcPct val="150000"/>
              </a:lnSpc>
              <a:buNone/>
            </a:pPr>
            <a:r>
              <a:rPr lang="fa-IR" sz="2100" b="1" dirty="0" smtClean="0">
                <a:cs typeface="B Mitra" panose="00000400000000000000" pitchFamily="2" charset="-78"/>
              </a:rPr>
              <a:t>8-  </a:t>
            </a:r>
            <a:r>
              <a:rPr lang="fa-IR" sz="2100" b="1" dirty="0">
                <a:cs typeface="B Mitra" panose="00000400000000000000" pitchFamily="2" charset="-78"/>
              </a:rPr>
              <a:t>برنامه ریزي براي اجراي </a:t>
            </a:r>
            <a:r>
              <a:rPr lang="fa-IR" sz="2100" b="1" dirty="0" smtClean="0">
                <a:cs typeface="B Mitra" panose="00000400000000000000" pitchFamily="2" charset="-78"/>
              </a:rPr>
              <a:t>سياست </a:t>
            </a:r>
            <a:r>
              <a:rPr lang="fa-IR" sz="2100" b="1" dirty="0">
                <a:cs typeface="B Mitra" panose="00000400000000000000" pitchFamily="2" charset="-78"/>
              </a:rPr>
              <a:t>هاي کميته ملی اخلاق بالينی</a:t>
            </a:r>
          </a:p>
          <a:p>
            <a:pPr marL="0" indent="0" algn="r" rtl="1">
              <a:lnSpc>
                <a:spcPct val="150000"/>
              </a:lnSpc>
              <a:buNone/>
            </a:pPr>
            <a:r>
              <a:rPr lang="fa-IR" sz="2100" b="1" dirty="0" smtClean="0">
                <a:cs typeface="B Mitra" panose="00000400000000000000" pitchFamily="2" charset="-78"/>
              </a:rPr>
              <a:t> 9- دادن </a:t>
            </a:r>
            <a:r>
              <a:rPr lang="fa-IR" sz="2100" b="1" dirty="0">
                <a:cs typeface="B Mitra" panose="00000400000000000000" pitchFamily="2" charset="-78"/>
              </a:rPr>
              <a:t>گزارش دوره اي به کميته ملی اخلاق بالينی</a:t>
            </a:r>
          </a:p>
          <a:p>
            <a:pPr marL="0" indent="0" algn="r" rtl="1">
              <a:lnSpc>
                <a:spcPct val="150000"/>
              </a:lnSpc>
              <a:buNone/>
            </a:pPr>
            <a:r>
              <a:rPr lang="fa-IR" sz="2100" b="1" dirty="0" smtClean="0">
                <a:cs typeface="B Mitra" panose="00000400000000000000" pitchFamily="2" charset="-78"/>
              </a:rPr>
              <a:t> 10- حمایت </a:t>
            </a:r>
            <a:r>
              <a:rPr lang="fa-IR" sz="2100" b="1" dirty="0">
                <a:cs typeface="B Mitra" panose="00000400000000000000" pitchFamily="2" charset="-78"/>
              </a:rPr>
              <a:t>از </a:t>
            </a:r>
            <a:r>
              <a:rPr lang="fa-IR" sz="2100" b="1" dirty="0" smtClean="0">
                <a:cs typeface="B Mitra" panose="00000400000000000000" pitchFamily="2" charset="-78"/>
              </a:rPr>
              <a:t>پژوهش هاي </a:t>
            </a:r>
            <a:r>
              <a:rPr lang="fa-IR" sz="2100" b="1" dirty="0">
                <a:cs typeface="B Mitra" panose="00000400000000000000" pitchFamily="2" charset="-78"/>
              </a:rPr>
              <a:t>مربوط به حوزه اخلاق بالينی</a:t>
            </a:r>
            <a:endParaRPr lang="en-US" sz="2100" b="1" dirty="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3162842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30595" y="1272760"/>
            <a:ext cx="8595530" cy="4274600"/>
          </a:xfrm>
          <a:prstGeom prst="rect">
            <a:avLst/>
          </a:prstGeom>
        </p:spPr>
      </p:pic>
    </p:spTree>
    <p:extLst>
      <p:ext uri="{BB962C8B-B14F-4D97-AF65-F5344CB8AC3E}">
        <p14:creationId xmlns:p14="http://schemas.microsoft.com/office/powerpoint/2010/main" val="211431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76649" y="1135380"/>
            <a:ext cx="8428051" cy="4488180"/>
          </a:xfrm>
          <a:prstGeom prst="rect">
            <a:avLst/>
          </a:prstGeom>
        </p:spPr>
      </p:pic>
    </p:spTree>
    <p:extLst>
      <p:ext uri="{BB962C8B-B14F-4D97-AF65-F5344CB8AC3E}">
        <p14:creationId xmlns:p14="http://schemas.microsoft.com/office/powerpoint/2010/main" val="4179615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وظايف کميته اخلاق بيمارستاني</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r" rtl="1">
              <a:lnSpc>
                <a:spcPct val="150000"/>
              </a:lnSpc>
              <a:buNone/>
            </a:pPr>
            <a:r>
              <a:rPr lang="fa-IR" sz="2800" b="1" dirty="0" smtClean="0">
                <a:cs typeface="B Mitra" panose="00000400000000000000" pitchFamily="2" charset="-78"/>
              </a:rPr>
              <a:t>الف) برنامه ريزي </a:t>
            </a:r>
            <a:r>
              <a:rPr lang="fa-IR" sz="2800" b="1" dirty="0">
                <a:cs typeface="B Mitra" panose="00000400000000000000" pitchFamily="2" charset="-78"/>
              </a:rPr>
              <a:t>و </a:t>
            </a:r>
            <a:r>
              <a:rPr lang="fa-IR" sz="2800" b="1" dirty="0" smtClean="0">
                <a:cs typeface="B Mitra" panose="00000400000000000000" pitchFamily="2" charset="-78"/>
              </a:rPr>
              <a:t>راهبري</a:t>
            </a:r>
          </a:p>
          <a:p>
            <a:pPr marL="0" indent="0" algn="r" rtl="1">
              <a:lnSpc>
                <a:spcPct val="150000"/>
              </a:lnSpc>
              <a:buNone/>
            </a:pPr>
            <a:r>
              <a:rPr lang="fa-IR" sz="2800" b="1" dirty="0">
                <a:cs typeface="B Mitra" panose="00000400000000000000" pitchFamily="2" charset="-78"/>
              </a:rPr>
              <a:t>ب) پايش و </a:t>
            </a:r>
            <a:r>
              <a:rPr lang="fa-IR" sz="2800" b="1" dirty="0" smtClean="0">
                <a:cs typeface="B Mitra" panose="00000400000000000000" pitchFamily="2" charset="-78"/>
              </a:rPr>
              <a:t>نظارت</a:t>
            </a:r>
          </a:p>
          <a:p>
            <a:pPr marL="0" indent="0" algn="r" rtl="1">
              <a:lnSpc>
                <a:spcPct val="150000"/>
              </a:lnSpc>
              <a:buNone/>
            </a:pPr>
            <a:r>
              <a:rPr lang="fa-IR" sz="2800" b="1" dirty="0">
                <a:cs typeface="B Mitra" panose="00000400000000000000" pitchFamily="2" charset="-78"/>
              </a:rPr>
              <a:t>ج) آموزش و </a:t>
            </a:r>
            <a:r>
              <a:rPr lang="fa-IR" sz="2800" b="1" dirty="0" smtClean="0">
                <a:cs typeface="B Mitra" panose="00000400000000000000" pitchFamily="2" charset="-78"/>
              </a:rPr>
              <a:t>پژوهش</a:t>
            </a:r>
          </a:p>
          <a:p>
            <a:pPr marL="0" indent="0" algn="r" rtl="1">
              <a:lnSpc>
                <a:spcPct val="150000"/>
              </a:lnSpc>
              <a:buNone/>
            </a:pPr>
            <a:r>
              <a:rPr lang="fa-IR" sz="2800" b="1" dirty="0">
                <a:cs typeface="B Mitra" panose="00000400000000000000" pitchFamily="2" charset="-78"/>
              </a:rPr>
              <a:t>د) ارائه خدمت</a:t>
            </a:r>
          </a:p>
          <a:p>
            <a:pPr marL="0" indent="0" algn="r" rtl="1">
              <a:lnSpc>
                <a:spcPct val="150000"/>
              </a:lnSpc>
              <a:buNone/>
            </a:pPr>
            <a:r>
              <a:rPr lang="fa-IR" sz="2800" b="1" dirty="0" smtClean="0">
                <a:cs typeface="B Mitra" panose="00000400000000000000" pitchFamily="2" charset="-78"/>
              </a:rPr>
              <a:t> </a:t>
            </a:r>
            <a:endParaRPr lang="fa-IR" sz="2800" b="1" dirty="0">
              <a:cs typeface="B Mitra" panose="00000400000000000000" pitchFamily="2" charset="-78"/>
            </a:endParaRPr>
          </a:p>
          <a:p>
            <a:pPr marL="0" indent="0" algn="r" rtl="1">
              <a:buNone/>
            </a:pPr>
            <a:endParaRPr lang="fa-IR" sz="2800" b="1" dirty="0">
              <a:cs typeface="B Mitra" panose="00000400000000000000" pitchFamily="2" charset="-78"/>
            </a:endParaRPr>
          </a:p>
          <a:p>
            <a:pPr marL="0" indent="0" algn="r" rtl="1">
              <a:buNone/>
            </a:pPr>
            <a:endParaRPr lang="fa-IR" sz="2800" b="1" dirty="0">
              <a:cs typeface="B Mitra" panose="00000400000000000000" pitchFamily="2" charset="-78"/>
            </a:endParaRPr>
          </a:p>
        </p:txBody>
      </p:sp>
    </p:spTree>
    <p:extLst>
      <p:ext uri="{BB962C8B-B14F-4D97-AF65-F5344CB8AC3E}">
        <p14:creationId xmlns:p14="http://schemas.microsoft.com/office/powerpoint/2010/main" val="38555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وظايف کميته اخلاق بيمارستاني</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sz="2800" b="1" dirty="0" smtClean="0">
                <a:cs typeface="B Mitra" panose="00000400000000000000" pitchFamily="2" charset="-78"/>
              </a:rPr>
              <a:t>الف) برنامه ريزي </a:t>
            </a:r>
            <a:r>
              <a:rPr lang="fa-IR" sz="2800" b="1" dirty="0">
                <a:cs typeface="B Mitra" panose="00000400000000000000" pitchFamily="2" charset="-78"/>
              </a:rPr>
              <a:t>و </a:t>
            </a:r>
            <a:r>
              <a:rPr lang="fa-IR" sz="2800" b="1" dirty="0" smtClean="0">
                <a:cs typeface="B Mitra" panose="00000400000000000000" pitchFamily="2" charset="-78"/>
              </a:rPr>
              <a:t>راهبري</a:t>
            </a:r>
            <a:endParaRPr lang="fa-IR" sz="2800" b="1" dirty="0">
              <a:cs typeface="B Mitra" panose="00000400000000000000" pitchFamily="2" charset="-78"/>
            </a:endParaRPr>
          </a:p>
          <a:p>
            <a:pPr algn="r" rtl="1">
              <a:lnSpc>
                <a:spcPct val="150000"/>
              </a:lnSpc>
            </a:pPr>
            <a:r>
              <a:rPr lang="fa-IR" sz="2100" b="1" dirty="0" smtClean="0">
                <a:cs typeface="B Mitra" panose="00000400000000000000" pitchFamily="2" charset="-78"/>
              </a:rPr>
              <a:t>تدوین </a:t>
            </a:r>
            <a:r>
              <a:rPr lang="fa-IR" sz="2100" b="1" dirty="0">
                <a:cs typeface="B Mitra" panose="00000400000000000000" pitchFamily="2" charset="-78"/>
              </a:rPr>
              <a:t>و اجراي برنامه ارتقاء </a:t>
            </a:r>
            <a:r>
              <a:rPr lang="fa-IR" sz="2100" b="1" dirty="0" smtClean="0">
                <a:cs typeface="B Mitra" panose="00000400000000000000" pitchFamily="2" charset="-78"/>
              </a:rPr>
              <a:t>رعایت </a:t>
            </a:r>
            <a:r>
              <a:rPr lang="fa-IR" sz="2100" b="1" dirty="0">
                <a:cs typeface="B Mitra" panose="00000400000000000000" pitchFamily="2" charset="-78"/>
              </a:rPr>
              <a:t>استانداردهاي اخلاق بالينی در بيمارستان</a:t>
            </a:r>
          </a:p>
          <a:p>
            <a:pPr algn="r" rtl="1">
              <a:lnSpc>
                <a:spcPct val="150000"/>
              </a:lnSpc>
            </a:pPr>
            <a:r>
              <a:rPr lang="fa-IR" sz="2100" b="1" dirty="0" smtClean="0">
                <a:cs typeface="B Mitra" panose="00000400000000000000" pitchFamily="2" charset="-78"/>
              </a:rPr>
              <a:t>مميزي </a:t>
            </a:r>
            <a:r>
              <a:rPr lang="fa-IR" sz="2100" b="1" dirty="0">
                <a:cs typeface="B Mitra" panose="00000400000000000000" pitchFamily="2" charset="-78"/>
              </a:rPr>
              <a:t>اخلاقی </a:t>
            </a:r>
            <a:r>
              <a:rPr lang="fa-IR" sz="2100" b="1" dirty="0" smtClean="0">
                <a:cs typeface="B Mitra" panose="00000400000000000000" pitchFamily="2" charset="-78"/>
              </a:rPr>
              <a:t>ضوابط </a:t>
            </a:r>
            <a:r>
              <a:rPr lang="fa-IR" sz="2100" b="1" dirty="0">
                <a:cs typeface="B Mitra" panose="00000400000000000000" pitchFamily="2" charset="-78"/>
              </a:rPr>
              <a:t>بيمارستان به لحاظ </a:t>
            </a:r>
            <a:r>
              <a:rPr lang="fa-IR" sz="2100" b="1" dirty="0" smtClean="0">
                <a:cs typeface="B Mitra" panose="00000400000000000000" pitchFamily="2" charset="-78"/>
              </a:rPr>
              <a:t>رعایت </a:t>
            </a:r>
            <a:r>
              <a:rPr lang="fa-IR" sz="2100" b="1" dirty="0">
                <a:cs typeface="B Mitra" panose="00000400000000000000" pitchFamily="2" charset="-78"/>
              </a:rPr>
              <a:t>موازین اخلاق </a:t>
            </a:r>
            <a:r>
              <a:rPr lang="fa-IR" sz="2100" b="1" dirty="0" smtClean="0">
                <a:cs typeface="B Mitra" panose="00000400000000000000" pitchFamily="2" charset="-78"/>
              </a:rPr>
              <a:t>حرفه اي</a:t>
            </a:r>
            <a:endParaRPr lang="fa-IR" sz="2100" b="1" dirty="0">
              <a:cs typeface="B Mitra" panose="00000400000000000000" pitchFamily="2" charset="-78"/>
            </a:endParaRPr>
          </a:p>
          <a:p>
            <a:pPr algn="r" rtl="1">
              <a:lnSpc>
                <a:spcPct val="150000"/>
              </a:lnSpc>
            </a:pPr>
            <a:r>
              <a:rPr lang="fa-IR" sz="2100" b="1" dirty="0" smtClean="0">
                <a:cs typeface="B Mitra" panose="00000400000000000000" pitchFamily="2" charset="-78"/>
              </a:rPr>
              <a:t>تدوین</a:t>
            </a:r>
            <a:r>
              <a:rPr lang="fa-IR" sz="2100" b="1" dirty="0">
                <a:cs typeface="B Mitra" panose="00000400000000000000" pitchFamily="2" charset="-78"/>
              </a:rPr>
              <a:t>، مميزي و بهبود </a:t>
            </a:r>
            <a:r>
              <a:rPr lang="fa-IR" sz="2100" b="1" dirty="0" smtClean="0">
                <a:cs typeface="B Mitra" panose="00000400000000000000" pitchFamily="2" charset="-78"/>
              </a:rPr>
              <a:t>خط مشی ها</a:t>
            </a:r>
            <a:r>
              <a:rPr lang="fa-IR" sz="2100" b="1" dirty="0">
                <a:cs typeface="B Mitra" panose="00000400000000000000" pitchFamily="2" charset="-78"/>
              </a:rPr>
              <a:t>، فرآیندها و </a:t>
            </a:r>
            <a:r>
              <a:rPr lang="fa-IR" sz="2100" b="1" dirty="0" smtClean="0">
                <a:cs typeface="B Mitra" panose="00000400000000000000" pitchFamily="2" charset="-78"/>
              </a:rPr>
              <a:t>دستورالعمل </a:t>
            </a:r>
            <a:r>
              <a:rPr lang="fa-IR" sz="2100" b="1" dirty="0">
                <a:cs typeface="B Mitra" panose="00000400000000000000" pitchFamily="2" charset="-78"/>
              </a:rPr>
              <a:t>هاي اخلاقی و نظارت بر اجراي آن</a:t>
            </a:r>
          </a:p>
          <a:p>
            <a:pPr algn="r" rtl="1">
              <a:lnSpc>
                <a:spcPct val="150000"/>
              </a:lnSpc>
            </a:pPr>
            <a:r>
              <a:rPr lang="fa-IR" sz="2100" b="1" dirty="0" smtClean="0">
                <a:cs typeface="B Mitra" panose="00000400000000000000" pitchFamily="2" charset="-78"/>
              </a:rPr>
              <a:t> </a:t>
            </a:r>
            <a:r>
              <a:rPr lang="fa-IR" sz="2100" b="1" dirty="0">
                <a:cs typeface="B Mitra" panose="00000400000000000000" pitchFamily="2" charset="-78"/>
              </a:rPr>
              <a:t>پيشنهاد </a:t>
            </a:r>
            <a:r>
              <a:rPr lang="fa-IR" sz="2100" b="1" dirty="0" smtClean="0">
                <a:cs typeface="B Mitra" panose="00000400000000000000" pitchFamily="2" charset="-78"/>
              </a:rPr>
              <a:t>راه حل </a:t>
            </a:r>
            <a:r>
              <a:rPr lang="fa-IR" sz="2100" b="1" dirty="0">
                <a:cs typeface="B Mitra" panose="00000400000000000000" pitchFamily="2" charset="-78"/>
              </a:rPr>
              <a:t>هایی براي توزیع عادلانه منابع و ارائه پيشنهاد به سایر </a:t>
            </a:r>
            <a:r>
              <a:rPr lang="fa-IR" sz="2100" b="1" dirty="0" smtClean="0">
                <a:cs typeface="B Mitra" panose="00000400000000000000" pitchFamily="2" charset="-78"/>
              </a:rPr>
              <a:t>بخش هاي </a:t>
            </a:r>
            <a:r>
              <a:rPr lang="fa-IR" sz="2100" b="1" dirty="0">
                <a:cs typeface="B Mitra" panose="00000400000000000000" pitchFamily="2" charset="-78"/>
              </a:rPr>
              <a:t>مرتبط</a:t>
            </a:r>
            <a:endParaRPr lang="en-US" sz="2100" b="1" dirty="0">
              <a:cs typeface="B Mitra" panose="00000400000000000000" pitchFamily="2" charset="-78"/>
            </a:endParaRPr>
          </a:p>
        </p:txBody>
      </p:sp>
    </p:spTree>
    <p:extLst>
      <p:ext uri="{BB962C8B-B14F-4D97-AF65-F5344CB8AC3E}">
        <p14:creationId xmlns:p14="http://schemas.microsoft.com/office/powerpoint/2010/main" val="3165918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white"/>
                </a:solidFill>
                <a:cs typeface="B Titr" panose="00000700000000000000" pitchFamily="2" charset="-78"/>
              </a:rPr>
              <a:t>وظايف کميته اخلاق بيمارستاني</a:t>
            </a:r>
            <a:endParaRPr lang="en-US" dirty="0"/>
          </a:p>
        </p:txBody>
      </p:sp>
      <p:sp>
        <p:nvSpPr>
          <p:cNvPr id="3" name="Content Placeholder 2"/>
          <p:cNvSpPr>
            <a:spLocks noGrp="1"/>
          </p:cNvSpPr>
          <p:nvPr>
            <p:ph idx="1"/>
          </p:nvPr>
        </p:nvSpPr>
        <p:spPr>
          <a:xfrm>
            <a:off x="1356359" y="1852224"/>
            <a:ext cx="10167375" cy="4182816"/>
          </a:xfrm>
        </p:spPr>
        <p:txBody>
          <a:bodyPr>
            <a:noAutofit/>
          </a:bodyPr>
          <a:lstStyle/>
          <a:p>
            <a:pPr marL="0" indent="0" algn="ctr" rtl="1">
              <a:buNone/>
            </a:pPr>
            <a:r>
              <a:rPr lang="fa-IR" sz="2800" b="1" dirty="0">
                <a:cs typeface="B Mitra" panose="00000400000000000000" pitchFamily="2" charset="-78"/>
              </a:rPr>
              <a:t>ب) پايش و نظارت</a:t>
            </a:r>
          </a:p>
          <a:p>
            <a:pPr algn="r" rtl="1"/>
            <a:r>
              <a:rPr lang="fa-IR" sz="2100" b="1" dirty="0" smtClean="0">
                <a:cs typeface="B Mitra" panose="00000400000000000000" pitchFamily="2" charset="-78"/>
              </a:rPr>
              <a:t>بررسی گزارش هاي </a:t>
            </a:r>
            <a:r>
              <a:rPr lang="fa-IR" sz="2100" b="1" dirty="0">
                <a:cs typeface="B Mitra" panose="00000400000000000000" pitchFamily="2" charset="-78"/>
              </a:rPr>
              <a:t>مرتبط با </a:t>
            </a:r>
            <a:r>
              <a:rPr lang="fa-IR" sz="2100" b="1" dirty="0" smtClean="0">
                <a:cs typeface="B Mitra" panose="00000400000000000000" pitchFamily="2" charset="-78"/>
              </a:rPr>
              <a:t>سنجه هاي </a:t>
            </a:r>
            <a:r>
              <a:rPr lang="fa-IR" sz="2100" b="1" dirty="0">
                <a:cs typeface="B Mitra" panose="00000400000000000000" pitchFamily="2" charset="-78"/>
              </a:rPr>
              <a:t>حقوق بيمار در اعتباربخشی بيمارستان و ارائه بازخورد </a:t>
            </a:r>
            <a:r>
              <a:rPr lang="fa-IR" sz="2100" b="1" dirty="0" smtClean="0">
                <a:cs typeface="B Mitra" panose="00000400000000000000" pitchFamily="2" charset="-78"/>
              </a:rPr>
              <a:t>مناسب</a:t>
            </a:r>
            <a:endParaRPr lang="fa-IR" sz="2100" b="1" dirty="0">
              <a:cs typeface="B Mitra" panose="00000400000000000000" pitchFamily="2" charset="-78"/>
            </a:endParaRPr>
          </a:p>
          <a:p>
            <a:pPr algn="r" rtl="1"/>
            <a:r>
              <a:rPr lang="fa-IR" sz="2100" b="1" dirty="0" smtClean="0">
                <a:cs typeface="B Mitra" panose="00000400000000000000" pitchFamily="2" charset="-78"/>
              </a:rPr>
              <a:t>بررسی گزارش هاي </a:t>
            </a:r>
            <a:r>
              <a:rPr lang="fa-IR" sz="2100" b="1" dirty="0">
                <a:cs typeface="B Mitra" panose="00000400000000000000" pitchFamily="2" charset="-78"/>
              </a:rPr>
              <a:t>مرتبط با </a:t>
            </a:r>
            <a:r>
              <a:rPr lang="fa-IR" sz="2100" b="1" dirty="0" smtClean="0">
                <a:cs typeface="B Mitra" panose="00000400000000000000" pitchFamily="2" charset="-78"/>
              </a:rPr>
              <a:t>وضعیت رعایت ضوابط </a:t>
            </a:r>
            <a:r>
              <a:rPr lang="fa-IR" sz="2100" b="1" dirty="0">
                <a:cs typeface="B Mitra" panose="00000400000000000000" pitchFamily="2" charset="-78"/>
              </a:rPr>
              <a:t>اخلاق </a:t>
            </a:r>
            <a:r>
              <a:rPr lang="fa-IR" sz="2100" b="1" dirty="0" smtClean="0">
                <a:cs typeface="B Mitra" panose="00000400000000000000" pitchFamily="2" charset="-78"/>
              </a:rPr>
              <a:t>حرفه اي </a:t>
            </a:r>
            <a:r>
              <a:rPr lang="fa-IR" sz="2100" b="1" dirty="0">
                <a:cs typeface="B Mitra" panose="00000400000000000000" pitchFamily="2" charset="-78"/>
              </a:rPr>
              <a:t>از </a:t>
            </a:r>
            <a:r>
              <a:rPr lang="fa-IR" sz="2100" b="1" dirty="0" smtClean="0">
                <a:cs typeface="B Mitra" panose="00000400000000000000" pitchFamily="2" charset="-78"/>
              </a:rPr>
              <a:t>سوي </a:t>
            </a:r>
            <a:r>
              <a:rPr lang="fa-IR" sz="2100" b="1" dirty="0">
                <a:cs typeface="B Mitra" panose="00000400000000000000" pitchFamily="2" charset="-78"/>
              </a:rPr>
              <a:t>حرفه مندان در بيمارستان و ارائه </a:t>
            </a:r>
            <a:r>
              <a:rPr lang="fa-IR" sz="2100" b="1" dirty="0" smtClean="0">
                <a:cs typeface="B Mitra" panose="00000400000000000000" pitchFamily="2" charset="-78"/>
              </a:rPr>
              <a:t>بازخورد مناسب</a:t>
            </a:r>
            <a:endParaRPr lang="fa-IR" sz="2100" b="1" dirty="0">
              <a:cs typeface="B Mitra" panose="00000400000000000000" pitchFamily="2" charset="-78"/>
            </a:endParaRPr>
          </a:p>
          <a:p>
            <a:pPr algn="r" rtl="1"/>
            <a:r>
              <a:rPr lang="fa-IR" sz="2100" b="1" dirty="0" smtClean="0">
                <a:cs typeface="B Mitra" panose="00000400000000000000" pitchFamily="2" charset="-78"/>
              </a:rPr>
              <a:t>بررسی گزارش هاي </a:t>
            </a:r>
            <a:r>
              <a:rPr lang="fa-IR" sz="2100" b="1" dirty="0">
                <a:cs typeface="B Mitra" panose="00000400000000000000" pitchFamily="2" charset="-78"/>
              </a:rPr>
              <a:t>مرتبط با </a:t>
            </a:r>
            <a:r>
              <a:rPr lang="fa-IR" sz="2100" b="1" dirty="0" smtClean="0">
                <a:cs typeface="B Mitra" panose="00000400000000000000" pitchFamily="2" charset="-78"/>
              </a:rPr>
              <a:t>شکایات </a:t>
            </a:r>
            <a:r>
              <a:rPr lang="fa-IR" sz="2100" b="1" dirty="0">
                <a:cs typeface="B Mitra" panose="00000400000000000000" pitchFamily="2" charset="-78"/>
              </a:rPr>
              <a:t>وارده مرتبط با اخلاق </a:t>
            </a:r>
            <a:r>
              <a:rPr lang="fa-IR" sz="2100" b="1" dirty="0" smtClean="0">
                <a:cs typeface="B Mitra" panose="00000400000000000000" pitchFamily="2" charset="-78"/>
              </a:rPr>
              <a:t>حرفه اي </a:t>
            </a:r>
            <a:r>
              <a:rPr lang="fa-IR" sz="2100" b="1" dirty="0">
                <a:cs typeface="B Mitra" panose="00000400000000000000" pitchFamily="2" charset="-78"/>
              </a:rPr>
              <a:t>در بيمارستان و ارائه بازخورد </a:t>
            </a:r>
            <a:r>
              <a:rPr lang="fa-IR" sz="2100" b="1" dirty="0" smtClean="0">
                <a:cs typeface="B Mitra" panose="00000400000000000000" pitchFamily="2" charset="-78"/>
              </a:rPr>
              <a:t>مناسب</a:t>
            </a:r>
            <a:endParaRPr lang="fa-IR" sz="2100" b="1" dirty="0">
              <a:cs typeface="B Mitra" panose="00000400000000000000" pitchFamily="2" charset="-78"/>
            </a:endParaRPr>
          </a:p>
          <a:p>
            <a:pPr algn="r" rtl="1"/>
            <a:r>
              <a:rPr lang="fa-IR" sz="2100" b="1" dirty="0" smtClean="0">
                <a:cs typeface="B Mitra" panose="00000400000000000000" pitchFamily="2" charset="-78"/>
              </a:rPr>
              <a:t>پایش رعایت </a:t>
            </a:r>
            <a:r>
              <a:rPr lang="fa-IR" sz="2100" b="1" dirty="0">
                <a:cs typeface="B Mitra" panose="00000400000000000000" pitchFamily="2" charset="-78"/>
              </a:rPr>
              <a:t>حقوق </a:t>
            </a:r>
            <a:r>
              <a:rPr lang="fa-IR" sz="2100" b="1" dirty="0" smtClean="0">
                <a:cs typeface="B Mitra" panose="00000400000000000000" pitchFamily="2" charset="-78"/>
              </a:rPr>
              <a:t>آزمودنی ها </a:t>
            </a:r>
            <a:r>
              <a:rPr lang="fa-IR" sz="2100" b="1" dirty="0">
                <a:cs typeface="B Mitra" panose="00000400000000000000" pitchFamily="2" charset="-78"/>
              </a:rPr>
              <a:t>در </a:t>
            </a:r>
            <a:r>
              <a:rPr lang="fa-IR" sz="2100" b="1" dirty="0" smtClean="0">
                <a:cs typeface="B Mitra" panose="00000400000000000000" pitchFamily="2" charset="-78"/>
              </a:rPr>
              <a:t>پژوهش هاي </a:t>
            </a:r>
            <a:r>
              <a:rPr lang="fa-IR" sz="2100" b="1" dirty="0">
                <a:cs typeface="B Mitra" panose="00000400000000000000" pitchFamily="2" charset="-78"/>
              </a:rPr>
              <a:t>جاري در بيمارستان</a:t>
            </a:r>
          </a:p>
          <a:p>
            <a:pPr algn="r" rtl="1"/>
            <a:r>
              <a:rPr lang="fa-IR" sz="2100" b="1" dirty="0" smtClean="0">
                <a:cs typeface="B Mitra" panose="00000400000000000000" pitchFamily="2" charset="-78"/>
              </a:rPr>
              <a:t>پایش وضعيت مدیریت </a:t>
            </a:r>
            <a:r>
              <a:rPr lang="fa-IR" sz="2100" b="1" dirty="0">
                <a:cs typeface="B Mitra" panose="00000400000000000000" pitchFamily="2" charset="-78"/>
              </a:rPr>
              <a:t>تعارض منافع در بيمارستان</a:t>
            </a:r>
          </a:p>
          <a:p>
            <a:pPr algn="r" rtl="1"/>
            <a:r>
              <a:rPr lang="fa-IR" sz="2100" b="1" dirty="0" smtClean="0">
                <a:cs typeface="B Mitra" panose="00000400000000000000" pitchFamily="2" charset="-78"/>
              </a:rPr>
              <a:t>نظارت </a:t>
            </a:r>
            <a:r>
              <a:rPr lang="fa-IR" sz="2100" b="1" dirty="0">
                <a:cs typeface="B Mitra" panose="00000400000000000000" pitchFamily="2" charset="-78"/>
              </a:rPr>
              <a:t>بر حسن اجراي منشور حقوق بيماران</a:t>
            </a:r>
            <a:endParaRPr lang="en-US" sz="2100" b="1" dirty="0">
              <a:cs typeface="B Mitra" panose="00000400000000000000" pitchFamily="2" charset="-78"/>
            </a:endParaRPr>
          </a:p>
        </p:txBody>
      </p:sp>
    </p:spTree>
    <p:extLst>
      <p:ext uri="{BB962C8B-B14F-4D97-AF65-F5344CB8AC3E}">
        <p14:creationId xmlns:p14="http://schemas.microsoft.com/office/powerpoint/2010/main" val="2588231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white"/>
                </a:solidFill>
                <a:cs typeface="B Titr" panose="00000700000000000000" pitchFamily="2" charset="-78"/>
              </a:rPr>
              <a:t>وظايف کميته اخلاق بيمارستاني</a:t>
            </a:r>
            <a:endParaRPr lang="en-US" dirty="0"/>
          </a:p>
        </p:txBody>
      </p:sp>
      <p:sp>
        <p:nvSpPr>
          <p:cNvPr id="3" name="Content Placeholder 2"/>
          <p:cNvSpPr>
            <a:spLocks noGrp="1"/>
          </p:cNvSpPr>
          <p:nvPr>
            <p:ph idx="1"/>
          </p:nvPr>
        </p:nvSpPr>
        <p:spPr/>
        <p:txBody>
          <a:bodyPr>
            <a:normAutofit/>
          </a:bodyPr>
          <a:lstStyle/>
          <a:p>
            <a:pPr marL="0" indent="0" algn="ctr" rtl="1">
              <a:buNone/>
            </a:pPr>
            <a:r>
              <a:rPr lang="fa-IR" sz="2800" b="1" dirty="0" smtClean="0">
                <a:cs typeface="B Mitra" panose="00000400000000000000" pitchFamily="2" charset="-78"/>
              </a:rPr>
              <a:t>ج) آموزش </a:t>
            </a:r>
            <a:r>
              <a:rPr lang="fa-IR" sz="2800" b="1" dirty="0">
                <a:cs typeface="B Mitra" panose="00000400000000000000" pitchFamily="2" charset="-78"/>
              </a:rPr>
              <a:t>و </a:t>
            </a:r>
            <a:r>
              <a:rPr lang="fa-IR" sz="2800" b="1" dirty="0" smtClean="0">
                <a:cs typeface="B Mitra" panose="00000400000000000000" pitchFamily="2" charset="-78"/>
              </a:rPr>
              <a:t>پژوهش </a:t>
            </a:r>
            <a:endParaRPr lang="fa-IR" sz="2800" b="1" dirty="0">
              <a:cs typeface="B Mitra" panose="00000400000000000000" pitchFamily="2" charset="-78"/>
            </a:endParaRPr>
          </a:p>
          <a:p>
            <a:pPr algn="r" rtl="1"/>
            <a:r>
              <a:rPr lang="fa-IR" sz="2100" b="1" dirty="0" smtClean="0">
                <a:cs typeface="B Mitra" panose="00000400000000000000" pitchFamily="2" charset="-78"/>
              </a:rPr>
              <a:t>آموزش </a:t>
            </a:r>
            <a:r>
              <a:rPr lang="fa-IR" sz="2100" b="1" dirty="0">
                <a:cs typeface="B Mitra" panose="00000400000000000000" pitchFamily="2" charset="-78"/>
              </a:rPr>
              <a:t>اخلاق </a:t>
            </a:r>
            <a:r>
              <a:rPr lang="fa-IR" sz="2100" b="1" dirty="0" smtClean="0">
                <a:cs typeface="B Mitra" panose="00000400000000000000" pitchFamily="2" charset="-78"/>
              </a:rPr>
              <a:t>حرفه اي </a:t>
            </a:r>
            <a:r>
              <a:rPr lang="fa-IR" sz="2100" b="1" dirty="0">
                <a:cs typeface="B Mitra" panose="00000400000000000000" pitchFamily="2" charset="-78"/>
              </a:rPr>
              <a:t>به فراگيران و </a:t>
            </a:r>
            <a:r>
              <a:rPr lang="fa-IR" sz="2100" b="1" dirty="0" smtClean="0">
                <a:cs typeface="B Mitra" panose="00000400000000000000" pitchFamily="2" charset="-78"/>
              </a:rPr>
              <a:t>کليه ي </a:t>
            </a:r>
            <a:r>
              <a:rPr lang="fa-IR" sz="2100" b="1" dirty="0">
                <a:cs typeface="B Mitra" panose="00000400000000000000" pitchFamily="2" charset="-78"/>
              </a:rPr>
              <a:t>شاغلين بيمارستان</a:t>
            </a:r>
          </a:p>
          <a:p>
            <a:pPr algn="r" rtl="1"/>
            <a:r>
              <a:rPr lang="fa-IR" sz="2100" b="1" dirty="0" smtClean="0">
                <a:cs typeface="B Mitra" panose="00000400000000000000" pitchFamily="2" charset="-78"/>
              </a:rPr>
              <a:t>برنامه ریزي</a:t>
            </a:r>
            <a:r>
              <a:rPr lang="fa-IR" sz="2100" b="1" dirty="0">
                <a:cs typeface="B Mitra" panose="00000400000000000000" pitchFamily="2" charset="-78"/>
              </a:rPr>
              <a:t>، اجرا و ارزیابی برنامه آموزش اخلاق </a:t>
            </a:r>
            <a:r>
              <a:rPr lang="fa-IR" sz="2100" b="1" dirty="0" smtClean="0">
                <a:cs typeface="B Mitra" panose="00000400000000000000" pitchFamily="2" charset="-78"/>
              </a:rPr>
              <a:t>حرفه اي </a:t>
            </a:r>
            <a:r>
              <a:rPr lang="fa-IR" sz="2100" b="1" dirty="0">
                <a:cs typeface="B Mitra" panose="00000400000000000000" pitchFamily="2" charset="-78"/>
              </a:rPr>
              <a:t>براي فراگيران و </a:t>
            </a:r>
            <a:r>
              <a:rPr lang="fa-IR" sz="2100" b="1" dirty="0" smtClean="0">
                <a:cs typeface="B Mitra" panose="00000400000000000000" pitchFamily="2" charset="-78"/>
              </a:rPr>
              <a:t>ارائه دهندگان </a:t>
            </a:r>
            <a:r>
              <a:rPr lang="fa-IR" sz="2100" b="1" dirty="0">
                <a:cs typeface="B Mitra" panose="00000400000000000000" pitchFamily="2" charset="-78"/>
              </a:rPr>
              <a:t>خدمات </a:t>
            </a:r>
            <a:r>
              <a:rPr lang="fa-IR" sz="2100" b="1" dirty="0" smtClean="0">
                <a:cs typeface="B Mitra" panose="00000400000000000000" pitchFamily="2" charset="-78"/>
              </a:rPr>
              <a:t>سلامت </a:t>
            </a:r>
            <a:r>
              <a:rPr lang="fa-IR" sz="2100" b="1" dirty="0">
                <a:cs typeface="B Mitra" panose="00000400000000000000" pitchFamily="2" charset="-78"/>
              </a:rPr>
              <a:t>در </a:t>
            </a:r>
            <a:r>
              <a:rPr lang="fa-IR" sz="2100" b="1" dirty="0" smtClean="0">
                <a:cs typeface="B Mitra" panose="00000400000000000000" pitchFamily="2" charset="-78"/>
              </a:rPr>
              <a:t>بيمارستان</a:t>
            </a:r>
            <a:r>
              <a:rPr lang="fa-IR" sz="2100" b="1" dirty="0">
                <a:cs typeface="B Mitra" panose="00000400000000000000" pitchFamily="2" charset="-78"/>
              </a:rPr>
              <a:t> </a:t>
            </a:r>
            <a:r>
              <a:rPr lang="fa-IR" sz="2100" b="1" dirty="0" smtClean="0">
                <a:cs typeface="B Mitra" panose="00000400000000000000" pitchFamily="2" charset="-78"/>
              </a:rPr>
              <a:t>متناسب </a:t>
            </a:r>
            <a:r>
              <a:rPr lang="fa-IR" sz="2100" b="1" dirty="0">
                <a:cs typeface="B Mitra" panose="00000400000000000000" pitchFamily="2" charset="-78"/>
              </a:rPr>
              <a:t>با </a:t>
            </a:r>
            <a:r>
              <a:rPr lang="fa-IR" sz="2100" b="1" dirty="0" smtClean="0">
                <a:cs typeface="B Mitra" panose="00000400000000000000" pitchFamily="2" charset="-78"/>
              </a:rPr>
              <a:t>نيازسنجی هاي انجام شده</a:t>
            </a:r>
            <a:endParaRPr lang="fa-IR" sz="2100" b="1" dirty="0">
              <a:cs typeface="B Mitra" panose="00000400000000000000" pitchFamily="2" charset="-78"/>
            </a:endParaRPr>
          </a:p>
          <a:p>
            <a:pPr algn="r" rtl="1"/>
            <a:r>
              <a:rPr lang="fa-IR" sz="2100" b="1" dirty="0" smtClean="0">
                <a:cs typeface="B Mitra" panose="00000400000000000000" pitchFamily="2" charset="-78"/>
              </a:rPr>
              <a:t>آشنا </a:t>
            </a:r>
            <a:r>
              <a:rPr lang="fa-IR" sz="2100" b="1" dirty="0">
                <a:cs typeface="B Mitra" panose="00000400000000000000" pitchFamily="2" charset="-78"/>
              </a:rPr>
              <a:t>کردن بيماران و همراهان آنها با حقوق و </a:t>
            </a:r>
            <a:r>
              <a:rPr lang="fa-IR" sz="2100" b="1" dirty="0" smtClean="0">
                <a:cs typeface="B Mitra" panose="00000400000000000000" pitchFamily="2" charset="-78"/>
              </a:rPr>
              <a:t>تکاليف </a:t>
            </a:r>
            <a:r>
              <a:rPr lang="fa-IR" sz="2100" b="1" dirty="0">
                <a:cs typeface="B Mitra" panose="00000400000000000000" pitchFamily="2" charset="-78"/>
              </a:rPr>
              <a:t>خود در بيمارستان</a:t>
            </a:r>
          </a:p>
          <a:p>
            <a:pPr algn="r" rtl="1"/>
            <a:r>
              <a:rPr lang="fa-IR" sz="2100" b="1" dirty="0" smtClean="0">
                <a:cs typeface="B Mitra" panose="00000400000000000000" pitchFamily="2" charset="-78"/>
              </a:rPr>
              <a:t>انجام </a:t>
            </a:r>
            <a:r>
              <a:rPr lang="fa-IR" sz="2100" b="1" dirty="0">
                <a:cs typeface="B Mitra" panose="00000400000000000000" pitchFamily="2" charset="-78"/>
              </a:rPr>
              <a:t>و </a:t>
            </a:r>
            <a:r>
              <a:rPr lang="fa-IR" sz="2100" b="1" dirty="0" smtClean="0">
                <a:cs typeface="B Mitra" panose="00000400000000000000" pitchFamily="2" charset="-78"/>
              </a:rPr>
              <a:t>حمایت </a:t>
            </a:r>
            <a:r>
              <a:rPr lang="fa-IR" sz="2100" b="1" dirty="0">
                <a:cs typeface="B Mitra" panose="00000400000000000000" pitchFamily="2" charset="-78"/>
              </a:rPr>
              <a:t>از </a:t>
            </a:r>
            <a:r>
              <a:rPr lang="fa-IR" sz="2100" b="1" dirty="0" smtClean="0">
                <a:cs typeface="B Mitra" panose="00000400000000000000" pitchFamily="2" charset="-78"/>
              </a:rPr>
              <a:t>پژوهش هاي </a:t>
            </a:r>
            <a:r>
              <a:rPr lang="fa-IR" sz="2100" b="1" dirty="0">
                <a:cs typeface="B Mitra" panose="00000400000000000000" pitchFamily="2" charset="-78"/>
              </a:rPr>
              <a:t>مرتبط با اخلاق </a:t>
            </a:r>
            <a:r>
              <a:rPr lang="fa-IR" sz="2100" b="1" dirty="0" smtClean="0">
                <a:cs typeface="B Mitra" panose="00000400000000000000" pitchFamily="2" charset="-78"/>
              </a:rPr>
              <a:t>حرفه اي </a:t>
            </a:r>
            <a:r>
              <a:rPr lang="fa-IR" sz="2100" b="1" dirty="0">
                <a:cs typeface="B Mitra" panose="00000400000000000000" pitchFamily="2" charset="-78"/>
              </a:rPr>
              <a:t>و حقوق بيمار</a:t>
            </a:r>
            <a:endParaRPr lang="en-US" sz="2100" b="1" dirty="0">
              <a:cs typeface="B Mitra" panose="00000400000000000000" pitchFamily="2" charset="-78"/>
            </a:endParaRPr>
          </a:p>
        </p:txBody>
      </p:sp>
    </p:spTree>
    <p:extLst>
      <p:ext uri="{BB962C8B-B14F-4D97-AF65-F5344CB8AC3E}">
        <p14:creationId xmlns:p14="http://schemas.microsoft.com/office/powerpoint/2010/main" val="211140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white"/>
                </a:solidFill>
                <a:cs typeface="B Titr" panose="00000700000000000000" pitchFamily="2" charset="-78"/>
              </a:rPr>
              <a:t>وظايف کميته اخلاق بيمارستاني</a:t>
            </a:r>
            <a:endParaRPr lang="en-US" dirty="0"/>
          </a:p>
        </p:txBody>
      </p:sp>
      <p:sp>
        <p:nvSpPr>
          <p:cNvPr id="3" name="Content Placeholder 2"/>
          <p:cNvSpPr>
            <a:spLocks noGrp="1"/>
          </p:cNvSpPr>
          <p:nvPr>
            <p:ph idx="1"/>
          </p:nvPr>
        </p:nvSpPr>
        <p:spPr/>
        <p:txBody>
          <a:bodyPr>
            <a:normAutofit/>
          </a:bodyPr>
          <a:lstStyle/>
          <a:p>
            <a:pPr marL="0" indent="0" algn="ctr" rtl="1">
              <a:buNone/>
            </a:pPr>
            <a:r>
              <a:rPr lang="fa-IR" sz="2800" b="1" dirty="0" smtClean="0">
                <a:cs typeface="B Mitra" panose="00000400000000000000" pitchFamily="2" charset="-78"/>
              </a:rPr>
              <a:t>د) ارائه </a:t>
            </a:r>
            <a:r>
              <a:rPr lang="fa-IR" sz="2800" b="1" dirty="0" smtClean="0">
                <a:cs typeface="B Mitra" panose="00000400000000000000" pitchFamily="2" charset="-78"/>
              </a:rPr>
              <a:t>خدمت</a:t>
            </a:r>
            <a:endParaRPr lang="fa-IR" sz="2800" b="1" dirty="0">
              <a:cs typeface="B Mitra" panose="00000400000000000000" pitchFamily="2" charset="-78"/>
            </a:endParaRPr>
          </a:p>
          <a:p>
            <a:pPr algn="r" rtl="1"/>
            <a:r>
              <a:rPr lang="fa-IR" sz="2100" b="1" dirty="0" smtClean="0">
                <a:cs typeface="B Mitra" panose="00000400000000000000" pitchFamily="2" charset="-78"/>
              </a:rPr>
              <a:t>ارائه </a:t>
            </a:r>
            <a:r>
              <a:rPr lang="fa-IR" sz="2100" b="1" dirty="0">
                <a:cs typeface="B Mitra" panose="00000400000000000000" pitchFamily="2" charset="-78"/>
              </a:rPr>
              <a:t>مشاوره اخلاقی به </a:t>
            </a:r>
            <a:r>
              <a:rPr lang="fa-IR" sz="2100" b="1" dirty="0" smtClean="0">
                <a:cs typeface="B Mitra" panose="00000400000000000000" pitchFamily="2" charset="-78"/>
              </a:rPr>
              <a:t>مدیریت </a:t>
            </a:r>
            <a:r>
              <a:rPr lang="fa-IR" sz="2100" b="1" dirty="0">
                <a:cs typeface="B Mitra" panose="00000400000000000000" pitchFamily="2" charset="-78"/>
              </a:rPr>
              <a:t>و حرفه مندان بيمارستان در برخورد با </a:t>
            </a:r>
            <a:r>
              <a:rPr lang="fa-IR" sz="2100" b="1" dirty="0" smtClean="0">
                <a:cs typeface="B Mitra" panose="00000400000000000000" pitchFamily="2" charset="-78"/>
              </a:rPr>
              <a:t>چالش ها </a:t>
            </a:r>
            <a:r>
              <a:rPr lang="fa-IR" sz="2100" b="1" dirty="0">
                <a:cs typeface="B Mitra" panose="00000400000000000000" pitchFamily="2" charset="-78"/>
              </a:rPr>
              <a:t>و </a:t>
            </a:r>
            <a:r>
              <a:rPr lang="fa-IR" sz="2100" b="1" dirty="0" smtClean="0">
                <a:cs typeface="B Mitra" panose="00000400000000000000" pitchFamily="2" charset="-78"/>
              </a:rPr>
              <a:t>کشمکش هاي </a:t>
            </a:r>
            <a:r>
              <a:rPr lang="fa-IR" sz="2100" b="1" dirty="0">
                <a:cs typeface="B Mitra" panose="00000400000000000000" pitchFamily="2" charset="-78"/>
              </a:rPr>
              <a:t>اخلاقی</a:t>
            </a:r>
          </a:p>
          <a:p>
            <a:pPr algn="r" rtl="1"/>
            <a:r>
              <a:rPr lang="fa-IR" sz="2100" b="1" dirty="0" smtClean="0">
                <a:cs typeface="B Mitra" panose="00000400000000000000" pitchFamily="2" charset="-78"/>
              </a:rPr>
              <a:t>ارائه </a:t>
            </a:r>
            <a:r>
              <a:rPr lang="fa-IR" sz="2100" b="1" dirty="0">
                <a:cs typeface="B Mitra" panose="00000400000000000000" pitchFamily="2" charset="-78"/>
              </a:rPr>
              <a:t>مشاوره اخلاق بالينی به بيماران و همراهان آنها در </a:t>
            </a:r>
            <a:r>
              <a:rPr lang="fa-IR" sz="2100" b="1" dirty="0" smtClean="0">
                <a:cs typeface="B Mitra" panose="00000400000000000000" pitchFamily="2" charset="-78"/>
              </a:rPr>
              <a:t>تصميم گيري</a:t>
            </a:r>
            <a:endParaRPr lang="fa-IR" sz="2100" b="1" dirty="0">
              <a:cs typeface="B Mitra" panose="00000400000000000000" pitchFamily="2" charset="-78"/>
            </a:endParaRPr>
          </a:p>
          <a:p>
            <a:pPr algn="r" rtl="1"/>
            <a:r>
              <a:rPr lang="fa-IR" sz="2100" b="1" dirty="0" smtClean="0">
                <a:cs typeface="B Mitra" panose="00000400000000000000" pitchFamily="2" charset="-78"/>
              </a:rPr>
              <a:t>ارائه </a:t>
            </a:r>
            <a:r>
              <a:rPr lang="fa-IR" sz="2100" b="1" dirty="0">
                <a:cs typeface="B Mitra" panose="00000400000000000000" pitchFamily="2" charset="-78"/>
              </a:rPr>
              <a:t>مشاوره به حرفه مندان</a:t>
            </a:r>
          </a:p>
          <a:p>
            <a:pPr algn="r" rtl="1"/>
            <a:r>
              <a:rPr lang="fa-IR" sz="2100" b="1" dirty="0" smtClean="0">
                <a:cs typeface="B Mitra" panose="00000400000000000000" pitchFamily="2" charset="-78"/>
              </a:rPr>
              <a:t>ارائه </a:t>
            </a:r>
            <a:r>
              <a:rPr lang="fa-IR" sz="2100" b="1" dirty="0">
                <a:cs typeface="B Mitra" panose="00000400000000000000" pitchFamily="2" charset="-78"/>
              </a:rPr>
              <a:t>مشاوره در بررسی </a:t>
            </a:r>
            <a:r>
              <a:rPr lang="fa-IR" sz="2100" b="1" dirty="0" smtClean="0">
                <a:cs typeface="B Mitra" panose="00000400000000000000" pitchFamily="2" charset="-78"/>
              </a:rPr>
              <a:t>پرونده هاي </a:t>
            </a:r>
            <a:r>
              <a:rPr lang="fa-IR" sz="2100" b="1" dirty="0">
                <a:cs typeface="B Mitra" panose="00000400000000000000" pitchFamily="2" charset="-78"/>
              </a:rPr>
              <a:t>تخلفات اخلاق </a:t>
            </a:r>
            <a:r>
              <a:rPr lang="fa-IR" sz="2100" b="1" dirty="0" smtClean="0">
                <a:cs typeface="B Mitra" panose="00000400000000000000" pitchFamily="2" charset="-78"/>
              </a:rPr>
              <a:t>حرفه اي </a:t>
            </a:r>
            <a:r>
              <a:rPr lang="fa-IR" sz="2100" b="1" dirty="0">
                <a:cs typeface="B Mitra" panose="00000400000000000000" pitchFamily="2" charset="-78"/>
              </a:rPr>
              <a:t>ارجاعی از واحدهاي مختلف بيمارستان</a:t>
            </a:r>
            <a:endParaRPr lang="en-US" sz="2100" b="1" dirty="0">
              <a:cs typeface="B Mitra" panose="00000400000000000000" pitchFamily="2" charset="-78"/>
            </a:endParaRPr>
          </a:p>
        </p:txBody>
      </p:sp>
    </p:spTree>
    <p:extLst>
      <p:ext uri="{BB962C8B-B14F-4D97-AF65-F5344CB8AC3E}">
        <p14:creationId xmlns:p14="http://schemas.microsoft.com/office/powerpoint/2010/main" val="185986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09756" y="1089660"/>
            <a:ext cx="8561837" cy="4625340"/>
          </a:xfrm>
          <a:prstGeom prst="rect">
            <a:avLst/>
          </a:prstGeom>
        </p:spPr>
      </p:pic>
    </p:spTree>
    <p:extLst>
      <p:ext uri="{BB962C8B-B14F-4D97-AF65-F5344CB8AC3E}">
        <p14:creationId xmlns:p14="http://schemas.microsoft.com/office/powerpoint/2010/main" val="360681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cs typeface="B Titr" panose="00000700000000000000" pitchFamily="2" charset="-78"/>
              </a:rPr>
              <a:t>کمیته های اخلاق بالینی</a:t>
            </a:r>
            <a:endParaRPr lang="en-US" sz="6000" dirty="0">
              <a:cs typeface="B Titr" panose="00000700000000000000" pitchFamily="2" charset="-78"/>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2480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789" y="4906839"/>
            <a:ext cx="10353761" cy="1326321"/>
          </a:xfrm>
        </p:spPr>
        <p:txBody>
          <a:bodyPr>
            <a:normAutofit/>
          </a:bodyPr>
          <a:lstStyle/>
          <a:p>
            <a:pPr algn="r" rtl="1"/>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در صورت صلاحدید اعضا، براي هر جلسه از صاحبان برجستۀ برخی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سمت </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هاي اجرایی یا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تخصص هاي </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بالينی،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علوم پایه</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روانشناسان</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 متوليان امور اعم از دولتی یا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مردم نهاد</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 نمایندگان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اقليت </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هاي دینی یا مهاجرین و... به عنوان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مشاور جهت ارائۀ </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نظرات و بدون حق رأي دعوت به </a:t>
            </a:r>
            <a:r>
              <a:rPr lang="fa-IR" sz="2100" dirty="0" smtClean="0">
                <a:effectLst>
                  <a:outerShdw blurRad="50800" dist="38100" dir="2700000" algn="tl" rotWithShape="0">
                    <a:srgbClr val="000000">
                      <a:alpha val="48000"/>
                    </a:srgbClr>
                  </a:outerShdw>
                </a:effectLst>
                <a:latin typeface="+mn-lt"/>
                <a:ea typeface="+mn-ea"/>
                <a:cs typeface="B Mitra" panose="00000400000000000000" pitchFamily="2" charset="-78"/>
              </a:rPr>
              <a:t>عمل </a:t>
            </a:r>
            <a:r>
              <a:rPr lang="fa-IR" sz="2100" dirty="0">
                <a:effectLst>
                  <a:outerShdw blurRad="50800" dist="38100" dir="2700000" algn="tl" rotWithShape="0">
                    <a:srgbClr val="000000">
                      <a:alpha val="48000"/>
                    </a:srgbClr>
                  </a:outerShdw>
                </a:effectLst>
                <a:latin typeface="+mn-lt"/>
                <a:ea typeface="+mn-ea"/>
                <a:cs typeface="B Mitra" panose="00000400000000000000" pitchFamily="2" charset="-78"/>
              </a:rPr>
              <a:t>خواهد آمد.</a:t>
            </a:r>
            <a:endParaRPr lang="en-US" sz="2100" dirty="0">
              <a:effectLst>
                <a:outerShdw blurRad="50800" dist="38100" dir="2700000" algn="tl" rotWithShape="0">
                  <a:srgbClr val="000000">
                    <a:alpha val="48000"/>
                  </a:srgbClr>
                </a:outerShdw>
              </a:effectLst>
              <a:latin typeface="+mn-lt"/>
              <a:ea typeface="+mn-ea"/>
              <a:cs typeface="B Mitra"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2875" y="549081"/>
            <a:ext cx="10353675" cy="3954560"/>
          </a:xfrm>
          <a:prstGeom prst="rect">
            <a:avLst/>
          </a:prstGeom>
        </p:spPr>
      </p:pic>
    </p:spTree>
    <p:extLst>
      <p:ext uri="{BB962C8B-B14F-4D97-AF65-F5344CB8AC3E}">
        <p14:creationId xmlns:p14="http://schemas.microsoft.com/office/powerpoint/2010/main" val="1153503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white"/>
                </a:solidFill>
                <a:cs typeface="B Titr" panose="00000700000000000000" pitchFamily="2" charset="-78"/>
              </a:rPr>
              <a:t>کميته اخلاق بيمارستاني</a:t>
            </a:r>
            <a:endParaRPr lang="en-US" dirty="0"/>
          </a:p>
        </p:txBody>
      </p:sp>
      <p:sp>
        <p:nvSpPr>
          <p:cNvPr id="3" name="Content Placeholder 2"/>
          <p:cNvSpPr>
            <a:spLocks noGrp="1"/>
          </p:cNvSpPr>
          <p:nvPr>
            <p:ph idx="1"/>
          </p:nvPr>
        </p:nvSpPr>
        <p:spPr/>
        <p:txBody>
          <a:bodyPr>
            <a:normAutofit lnSpcReduction="10000"/>
          </a:bodyPr>
          <a:lstStyle/>
          <a:p>
            <a:pPr marL="0" indent="0" algn="ctr" rtl="1">
              <a:buNone/>
            </a:pPr>
            <a:r>
              <a:rPr lang="fa-IR" sz="2100" b="1" cap="all" dirty="0">
                <a:cs typeface="B Mitra" panose="00000400000000000000" pitchFamily="2" charset="-78"/>
              </a:rPr>
              <a:t>دبيرخانه کميته اخلاق بيمارستاني :</a:t>
            </a:r>
          </a:p>
          <a:p>
            <a:pPr algn="r" rtl="1"/>
            <a:r>
              <a:rPr lang="fa-IR" sz="2100" b="1" cap="all" dirty="0" smtClean="0">
                <a:cs typeface="B Mitra" panose="00000400000000000000" pitchFamily="2" charset="-78"/>
              </a:rPr>
              <a:t>به </a:t>
            </a:r>
            <a:r>
              <a:rPr lang="fa-IR" sz="2100" b="1" cap="all" dirty="0">
                <a:cs typeface="B Mitra" panose="00000400000000000000" pitchFamily="2" charset="-78"/>
              </a:rPr>
              <a:t>منظور حسن کارکرد، </a:t>
            </a:r>
            <a:r>
              <a:rPr lang="fa-IR" sz="2100" b="1" cap="all" dirty="0" smtClean="0">
                <a:cs typeface="B Mitra" panose="00000400000000000000" pitchFamily="2" charset="-78"/>
              </a:rPr>
              <a:t>رئيس </a:t>
            </a:r>
            <a:r>
              <a:rPr lang="fa-IR" sz="2100" b="1" cap="all" dirty="0">
                <a:cs typeface="B Mitra" panose="00000400000000000000" pitchFamily="2" charset="-78"/>
              </a:rPr>
              <a:t>بيمارستان، یک نفر آشنا به اخلاق </a:t>
            </a:r>
            <a:r>
              <a:rPr lang="fa-IR" sz="2100" b="1" cap="all" dirty="0" smtClean="0">
                <a:cs typeface="B Mitra" panose="00000400000000000000" pitchFamily="2" charset="-78"/>
              </a:rPr>
              <a:t>پزشکی </a:t>
            </a:r>
            <a:r>
              <a:rPr lang="fa-IR" sz="2100" b="1" cap="all" dirty="0">
                <a:cs typeface="B Mitra" panose="00000400000000000000" pitchFamily="2" charset="-78"/>
              </a:rPr>
              <a:t>را به عنوان دبير کميته منصوب </a:t>
            </a:r>
            <a:r>
              <a:rPr lang="fa-IR" sz="2100" b="1" cap="all" dirty="0" smtClean="0">
                <a:cs typeface="B Mitra" panose="00000400000000000000" pitchFamily="2" charset="-78"/>
              </a:rPr>
              <a:t>می کند </a:t>
            </a:r>
            <a:r>
              <a:rPr lang="fa-IR" sz="2100" b="1" cap="all" dirty="0">
                <a:cs typeface="B Mitra" panose="00000400000000000000" pitchFamily="2" charset="-78"/>
              </a:rPr>
              <a:t>.</a:t>
            </a:r>
          </a:p>
          <a:p>
            <a:pPr algn="r" rtl="1"/>
            <a:r>
              <a:rPr lang="fa-IR" sz="2100" b="1" cap="all" dirty="0" smtClean="0">
                <a:cs typeface="B Mitra" panose="00000400000000000000" pitchFamily="2" charset="-78"/>
              </a:rPr>
              <a:t> </a:t>
            </a:r>
            <a:r>
              <a:rPr lang="fa-IR" sz="2100" b="1" cap="all" dirty="0">
                <a:cs typeface="B Mitra" panose="00000400000000000000" pitchFamily="2" charset="-78"/>
              </a:rPr>
              <a:t>وظایف دبير کميتۀ سازمانی عبارت </a:t>
            </a:r>
            <a:r>
              <a:rPr lang="fa-IR" sz="2100" b="1" cap="all" dirty="0" smtClean="0">
                <a:cs typeface="B Mitra" panose="00000400000000000000" pitchFamily="2" charset="-78"/>
              </a:rPr>
              <a:t>است </a:t>
            </a:r>
            <a:r>
              <a:rPr lang="fa-IR" sz="2100" b="1" cap="all" dirty="0">
                <a:cs typeface="B Mitra" panose="00000400000000000000" pitchFamily="2" charset="-78"/>
              </a:rPr>
              <a:t>از:</a:t>
            </a:r>
          </a:p>
          <a:p>
            <a:pPr marL="0" indent="0" algn="r" rtl="1">
              <a:buNone/>
            </a:pPr>
            <a:r>
              <a:rPr lang="fa-IR" sz="2100" b="1" cap="all" dirty="0">
                <a:cs typeface="B Mitra" panose="00000400000000000000" pitchFamily="2" charset="-78"/>
              </a:rPr>
              <a:t>.1 تنظيم دستورکار، صورت جلسات، دعوت و حضور و غياب اعضا، تعيين و دعوت از مشاوران، </a:t>
            </a:r>
            <a:r>
              <a:rPr lang="fa-IR" sz="2100" b="1" cap="all" dirty="0" smtClean="0">
                <a:cs typeface="B Mitra" panose="00000400000000000000" pitchFamily="2" charset="-78"/>
              </a:rPr>
              <a:t>مکاتبات </a:t>
            </a:r>
            <a:r>
              <a:rPr lang="fa-IR" sz="2100" b="1" cap="all" dirty="0">
                <a:cs typeface="B Mitra" panose="00000400000000000000" pitchFamily="2" charset="-78"/>
              </a:rPr>
              <a:t>و أخذ</a:t>
            </a:r>
          </a:p>
          <a:p>
            <a:pPr marL="0" indent="0" algn="r" rtl="1">
              <a:buNone/>
            </a:pPr>
            <a:r>
              <a:rPr lang="fa-IR" sz="2100" b="1" cap="all" dirty="0">
                <a:cs typeface="B Mitra" panose="00000400000000000000" pitchFamily="2" charset="-78"/>
              </a:rPr>
              <a:t>فرم امضا شده، بيان تعارض یا اشتراک منافع اعضا.</a:t>
            </a:r>
          </a:p>
          <a:p>
            <a:pPr marL="0" indent="0" algn="r" rtl="1">
              <a:buNone/>
            </a:pPr>
            <a:r>
              <a:rPr lang="fa-IR" sz="2100" b="1" cap="all" dirty="0">
                <a:cs typeface="B Mitra" panose="00000400000000000000" pitchFamily="2" charset="-78"/>
              </a:rPr>
              <a:t>.2 ادارة امور مالی کميته</a:t>
            </a:r>
            <a:r>
              <a:rPr lang="fa-IR" sz="2100" b="1" cap="all" dirty="0" smtClean="0">
                <a:cs typeface="B Mitra" panose="00000400000000000000" pitchFamily="2" charset="-78"/>
              </a:rPr>
              <a:t>.</a:t>
            </a:r>
          </a:p>
          <a:p>
            <a:pPr marL="0" indent="0" algn="r" rtl="1">
              <a:buNone/>
            </a:pPr>
            <a:r>
              <a:rPr lang="fa-IR" sz="2100" b="1" cap="all" dirty="0">
                <a:cs typeface="B Mitra" panose="00000400000000000000" pitchFamily="2" charset="-78"/>
              </a:rPr>
              <a:t>تبصره: در صورتی که دبير کميته از اعضاي کميتۀ اخلاق بيمارستانی انتخاب شده باشد، در جلسات کميته حق رأي خواهد </a:t>
            </a:r>
            <a:r>
              <a:rPr lang="fa-IR" sz="2100" b="1" cap="all" dirty="0" smtClean="0">
                <a:cs typeface="B Mitra" panose="00000400000000000000" pitchFamily="2" charset="-78"/>
              </a:rPr>
              <a:t>داشت.</a:t>
            </a:r>
            <a:endParaRPr lang="en-US" sz="2100" b="1" cap="all" dirty="0">
              <a:cs typeface="B Mitra" panose="00000400000000000000" pitchFamily="2" charset="-78"/>
            </a:endParaRPr>
          </a:p>
        </p:txBody>
      </p:sp>
    </p:spTree>
    <p:extLst>
      <p:ext uri="{BB962C8B-B14F-4D97-AF65-F5344CB8AC3E}">
        <p14:creationId xmlns:p14="http://schemas.microsoft.com/office/powerpoint/2010/main" val="2209119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50353" y="472440"/>
            <a:ext cx="9667284" cy="4564160"/>
          </a:xfrm>
          <a:prstGeom prst="rect">
            <a:avLst/>
          </a:prstGeom>
        </p:spPr>
      </p:pic>
      <p:pic>
        <p:nvPicPr>
          <p:cNvPr id="5" name="Picture 4"/>
          <p:cNvPicPr>
            <a:picLocks noChangeAspect="1"/>
          </p:cNvPicPr>
          <p:nvPr/>
        </p:nvPicPr>
        <p:blipFill>
          <a:blip r:embed="rId3"/>
          <a:stretch>
            <a:fillRect/>
          </a:stretch>
        </p:blipFill>
        <p:spPr>
          <a:xfrm>
            <a:off x="1150353" y="5173760"/>
            <a:ext cx="9667284" cy="948750"/>
          </a:xfrm>
          <a:prstGeom prst="rect">
            <a:avLst/>
          </a:prstGeom>
        </p:spPr>
      </p:pic>
    </p:spTree>
    <p:extLst>
      <p:ext uri="{BB962C8B-B14F-4D97-AF65-F5344CB8AC3E}">
        <p14:creationId xmlns:p14="http://schemas.microsoft.com/office/powerpoint/2010/main" val="192683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1786" y="358140"/>
            <a:ext cx="6815462" cy="3695700"/>
          </a:xfrm>
          <a:prstGeom prst="rect">
            <a:avLst/>
          </a:prstGeom>
        </p:spPr>
      </p:pic>
      <p:pic>
        <p:nvPicPr>
          <p:cNvPr id="5" name="Picture 4"/>
          <p:cNvPicPr>
            <a:picLocks noChangeAspect="1"/>
          </p:cNvPicPr>
          <p:nvPr/>
        </p:nvPicPr>
        <p:blipFill>
          <a:blip r:embed="rId3"/>
          <a:stretch>
            <a:fillRect/>
          </a:stretch>
        </p:blipFill>
        <p:spPr>
          <a:xfrm>
            <a:off x="7775257" y="358140"/>
            <a:ext cx="4254353" cy="5714063"/>
          </a:xfrm>
          <a:prstGeom prst="rect">
            <a:avLst/>
          </a:prstGeom>
        </p:spPr>
      </p:pic>
      <p:pic>
        <p:nvPicPr>
          <p:cNvPr id="6" name="Picture 5"/>
          <p:cNvPicPr>
            <a:picLocks noChangeAspect="1"/>
          </p:cNvPicPr>
          <p:nvPr/>
        </p:nvPicPr>
        <p:blipFill>
          <a:blip r:embed="rId4"/>
          <a:stretch>
            <a:fillRect/>
          </a:stretch>
        </p:blipFill>
        <p:spPr>
          <a:xfrm>
            <a:off x="351785" y="4305300"/>
            <a:ext cx="6815463" cy="2029723"/>
          </a:xfrm>
          <a:prstGeom prst="rect">
            <a:avLst/>
          </a:prstGeom>
        </p:spPr>
      </p:pic>
    </p:spTree>
    <p:extLst>
      <p:ext uri="{BB962C8B-B14F-4D97-AF65-F5344CB8AC3E}">
        <p14:creationId xmlns:p14="http://schemas.microsoft.com/office/powerpoint/2010/main" val="1358502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fa-IR" sz="6000" dirty="0" smtClean="0">
                <a:cs typeface="B Titr" panose="00000700000000000000" pitchFamily="2" charset="-78"/>
              </a:rPr>
              <a:t>با تشکر از حسن توجه شما</a:t>
            </a:r>
            <a:endParaRPr lang="en-US" sz="6000" dirty="0">
              <a:cs typeface="B Titr" panose="00000700000000000000" pitchFamily="2" charset="-78"/>
            </a:endParaRPr>
          </a:p>
        </p:txBody>
      </p:sp>
    </p:spTree>
    <p:extLst>
      <p:ext uri="{BB962C8B-B14F-4D97-AF65-F5344CB8AC3E}">
        <p14:creationId xmlns:p14="http://schemas.microsoft.com/office/powerpoint/2010/main" val="315056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94134" y="609600"/>
            <a:ext cx="7193082" cy="5181600"/>
          </a:xfrm>
          <a:prstGeom prst="rect">
            <a:avLst/>
          </a:prstGeom>
        </p:spPr>
      </p:pic>
    </p:spTree>
    <p:extLst>
      <p:ext uri="{BB962C8B-B14F-4D97-AF65-F5344CB8AC3E}">
        <p14:creationId xmlns:p14="http://schemas.microsoft.com/office/powerpoint/2010/main" val="304665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cs typeface="B Titr" panose="00000700000000000000" pitchFamily="2" charset="-78"/>
              </a:rPr>
              <a:t>کميته هاي اخلاق بالينی</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200" b="1" dirty="0" smtClean="0">
                <a:cs typeface="B Mitra" panose="00000400000000000000" pitchFamily="2" charset="-78"/>
              </a:rPr>
              <a:t>کميته هاي </a:t>
            </a:r>
            <a:r>
              <a:rPr lang="fa-IR" sz="2200" b="1" dirty="0">
                <a:cs typeface="B Mitra" panose="00000400000000000000" pitchFamily="2" charset="-78"/>
              </a:rPr>
              <a:t>اخلاق بالينی به عنوان نهاد </a:t>
            </a:r>
            <a:r>
              <a:rPr lang="fa-IR" sz="2200" b="1" u="sng" dirty="0" smtClean="0">
                <a:cs typeface="B Mitra" panose="00000400000000000000" pitchFamily="2" charset="-78"/>
              </a:rPr>
              <a:t>سياست </a:t>
            </a:r>
            <a:r>
              <a:rPr lang="fa-IR" sz="2200" b="1" u="sng" dirty="0">
                <a:cs typeface="B Mitra" panose="00000400000000000000" pitchFamily="2" charset="-78"/>
              </a:rPr>
              <a:t>گذار</a:t>
            </a:r>
            <a:r>
              <a:rPr lang="fa-IR" sz="2200" b="1" dirty="0">
                <a:cs typeface="B Mitra" panose="00000400000000000000" pitchFamily="2" charset="-78"/>
              </a:rPr>
              <a:t>، </a:t>
            </a:r>
            <a:r>
              <a:rPr lang="fa-IR" sz="2200" b="1" u="sng" dirty="0">
                <a:cs typeface="B Mitra" panose="00000400000000000000" pitchFamily="2" charset="-78"/>
              </a:rPr>
              <a:t>ناظر</a:t>
            </a:r>
            <a:r>
              <a:rPr lang="fa-IR" sz="2200" b="1" dirty="0">
                <a:cs typeface="B Mitra" panose="00000400000000000000" pitchFamily="2" charset="-78"/>
              </a:rPr>
              <a:t> و </a:t>
            </a:r>
            <a:r>
              <a:rPr lang="fa-IR" sz="2200" b="1" u="sng" dirty="0">
                <a:cs typeface="B Mitra" panose="00000400000000000000" pitchFamily="2" charset="-78"/>
              </a:rPr>
              <a:t>تصميم ساز </a:t>
            </a:r>
            <a:r>
              <a:rPr lang="fa-IR" sz="2200" b="1" dirty="0">
                <a:cs typeface="B Mitra" panose="00000400000000000000" pitchFamily="2" charset="-78"/>
              </a:rPr>
              <a:t>و با هدف افزایش ميزان </a:t>
            </a:r>
            <a:r>
              <a:rPr lang="fa-IR" sz="2200" b="1" dirty="0" smtClean="0">
                <a:cs typeface="B Mitra" panose="00000400000000000000" pitchFamily="2" charset="-78"/>
              </a:rPr>
              <a:t>رعایت </a:t>
            </a:r>
            <a:r>
              <a:rPr lang="fa-IR" sz="2200" b="1" dirty="0">
                <a:cs typeface="B Mitra" panose="00000400000000000000" pitchFamily="2" charset="-78"/>
              </a:rPr>
              <a:t>استانداردهاي اخلاق </a:t>
            </a:r>
            <a:r>
              <a:rPr lang="fa-IR" sz="2200" b="1" dirty="0" smtClean="0">
                <a:cs typeface="B Mitra" panose="00000400000000000000" pitchFamily="2" charset="-78"/>
              </a:rPr>
              <a:t>حرفه اي</a:t>
            </a:r>
            <a:r>
              <a:rPr lang="fa-IR" sz="2200" b="1" dirty="0">
                <a:cs typeface="B Mitra" panose="00000400000000000000" pitchFamily="2" charset="-78"/>
              </a:rPr>
              <a:t> </a:t>
            </a:r>
            <a:r>
              <a:rPr lang="fa-IR" sz="2200" b="1" dirty="0" smtClean="0">
                <a:cs typeface="B Mitra" panose="00000400000000000000" pitchFamily="2" charset="-78"/>
              </a:rPr>
              <a:t>در </a:t>
            </a:r>
            <a:r>
              <a:rPr lang="fa-IR" sz="2200" b="1" dirty="0">
                <a:cs typeface="B Mitra" panose="00000400000000000000" pitchFamily="2" charset="-78"/>
              </a:rPr>
              <a:t>ارائه خدمات </a:t>
            </a:r>
            <a:r>
              <a:rPr lang="fa-IR" sz="2200" b="1" dirty="0" smtClean="0">
                <a:cs typeface="B Mitra" panose="00000400000000000000" pitchFamily="2" charset="-78"/>
              </a:rPr>
              <a:t>سلامت </a:t>
            </a:r>
            <a:r>
              <a:rPr lang="fa-IR" sz="2200" b="1" dirty="0">
                <a:cs typeface="B Mitra" panose="00000400000000000000" pitchFamily="2" charset="-78"/>
              </a:rPr>
              <a:t>در </a:t>
            </a:r>
            <a:r>
              <a:rPr lang="fa-IR" sz="2200" b="1" dirty="0" smtClean="0">
                <a:cs typeface="B Mitra" panose="00000400000000000000" pitchFamily="2" charset="-78"/>
              </a:rPr>
              <a:t>محيط هاي </a:t>
            </a:r>
            <a:r>
              <a:rPr lang="fa-IR" sz="2200" b="1" dirty="0">
                <a:cs typeface="B Mitra" panose="00000400000000000000" pitchFamily="2" charset="-78"/>
              </a:rPr>
              <a:t>بالينی به ویژه </a:t>
            </a:r>
            <a:r>
              <a:rPr lang="fa-IR" sz="2200" b="1" dirty="0" smtClean="0">
                <a:cs typeface="B Mitra" panose="00000400000000000000" pitchFamily="2" charset="-78"/>
              </a:rPr>
              <a:t>بيمارستان ها تشکيل می شوند.</a:t>
            </a:r>
          </a:p>
          <a:p>
            <a:pPr algn="just" rtl="1">
              <a:lnSpc>
                <a:spcPct val="150000"/>
              </a:lnSpc>
            </a:pPr>
            <a:r>
              <a:rPr lang="fa-IR" sz="2200" b="1" dirty="0" smtClean="0">
                <a:cs typeface="B Mitra" panose="00000400000000000000" pitchFamily="2" charset="-78"/>
              </a:rPr>
              <a:t> </a:t>
            </a:r>
            <a:r>
              <a:rPr lang="fa-IR" sz="2200" b="1" dirty="0">
                <a:cs typeface="B Mitra" panose="00000400000000000000" pitchFamily="2" charset="-78"/>
              </a:rPr>
              <a:t>فلسفه وجودي </a:t>
            </a:r>
            <a:r>
              <a:rPr lang="fa-IR" sz="2200" b="1" dirty="0" smtClean="0">
                <a:cs typeface="B Mitra" panose="00000400000000000000" pitchFamily="2" charset="-78"/>
              </a:rPr>
              <a:t>کميته هاي </a:t>
            </a:r>
            <a:r>
              <a:rPr lang="fa-IR" sz="2200" b="1" dirty="0">
                <a:cs typeface="B Mitra" panose="00000400000000000000" pitchFamily="2" charset="-78"/>
              </a:rPr>
              <a:t>اخلاق بالينی، </a:t>
            </a:r>
            <a:r>
              <a:rPr lang="fa-IR" sz="2200" b="1" u="sng" dirty="0" smtClean="0">
                <a:cs typeface="B Mitra" panose="00000400000000000000" pitchFamily="2" charset="-78"/>
              </a:rPr>
              <a:t>تأمين، حفظ </a:t>
            </a:r>
            <a:r>
              <a:rPr lang="fa-IR" sz="2200" b="1" u="sng" dirty="0">
                <a:cs typeface="B Mitra" panose="00000400000000000000" pitchFamily="2" charset="-78"/>
              </a:rPr>
              <a:t>و ارتقاي اعتماد </a:t>
            </a:r>
            <a:r>
              <a:rPr lang="fa-IR" sz="2200" b="1" dirty="0">
                <a:cs typeface="B Mitra" panose="00000400000000000000" pitchFamily="2" charset="-78"/>
              </a:rPr>
              <a:t>ميان </a:t>
            </a:r>
            <a:r>
              <a:rPr lang="fa-IR" sz="2200" b="1" dirty="0" smtClean="0">
                <a:cs typeface="B Mitra" panose="00000400000000000000" pitchFamily="2" charset="-78"/>
              </a:rPr>
              <a:t>ارائه کنندگان </a:t>
            </a:r>
            <a:r>
              <a:rPr lang="fa-IR" sz="2200" b="1" dirty="0">
                <a:cs typeface="B Mitra" panose="00000400000000000000" pitchFamily="2" charset="-78"/>
              </a:rPr>
              <a:t>و گيرندگان خدمات </a:t>
            </a:r>
            <a:r>
              <a:rPr lang="fa-IR" sz="2200" b="1" dirty="0" smtClean="0">
                <a:cs typeface="B Mitra" panose="00000400000000000000" pitchFamily="2" charset="-78"/>
              </a:rPr>
              <a:t>سلامت </a:t>
            </a:r>
            <a:r>
              <a:rPr lang="fa-IR" sz="2200" b="1" dirty="0">
                <a:cs typeface="B Mitra" panose="00000400000000000000" pitchFamily="2" charset="-78"/>
              </a:rPr>
              <a:t>و "</a:t>
            </a:r>
            <a:r>
              <a:rPr lang="fa-IR" sz="2200" b="1" u="sng" dirty="0">
                <a:cs typeface="B Mitra" panose="00000400000000000000" pitchFamily="2" charset="-78"/>
              </a:rPr>
              <a:t>پاس داري از حقوق بيمار و </a:t>
            </a:r>
            <a:r>
              <a:rPr lang="fa-IR" sz="2200" b="1" u="sng" dirty="0" smtClean="0">
                <a:cs typeface="B Mitra" panose="00000400000000000000" pitchFamily="2" charset="-78"/>
              </a:rPr>
              <a:t>ارائه کنندگان خدمت </a:t>
            </a:r>
            <a:r>
              <a:rPr lang="fa-IR" sz="2200" b="1" dirty="0">
                <a:cs typeface="B Mitra" panose="00000400000000000000" pitchFamily="2" charset="-78"/>
              </a:rPr>
              <a:t>و </a:t>
            </a:r>
            <a:r>
              <a:rPr lang="fa-IR" sz="2200" b="1" u="sng" dirty="0" smtClean="0">
                <a:cs typeface="B Mitra" panose="00000400000000000000" pitchFamily="2" charset="-78"/>
              </a:rPr>
              <a:t>ارتقاي اخلاق </a:t>
            </a:r>
            <a:r>
              <a:rPr lang="fa-IR" sz="2200" b="1" u="sng" dirty="0">
                <a:cs typeface="B Mitra" panose="00000400000000000000" pitchFamily="2" charset="-78"/>
              </a:rPr>
              <a:t>سازمانی</a:t>
            </a:r>
            <a:r>
              <a:rPr lang="fa-IR" sz="2200" b="1" dirty="0">
                <a:cs typeface="B Mitra" panose="00000400000000000000" pitchFamily="2" charset="-78"/>
              </a:rPr>
              <a:t>" </a:t>
            </a:r>
            <a:r>
              <a:rPr lang="fa-IR" sz="2200" b="1" dirty="0" smtClean="0">
                <a:cs typeface="B Mitra" panose="00000400000000000000" pitchFamily="2" charset="-78"/>
              </a:rPr>
              <a:t>است.</a:t>
            </a:r>
            <a:endParaRPr lang="en-US" sz="2200" b="1" dirty="0">
              <a:cs typeface="B Mitra" panose="00000400000000000000" pitchFamily="2" charset="-78"/>
            </a:endParaRPr>
          </a:p>
        </p:txBody>
      </p:sp>
    </p:spTree>
    <p:extLst>
      <p:ext uri="{BB962C8B-B14F-4D97-AF65-F5344CB8AC3E}">
        <p14:creationId xmlns:p14="http://schemas.microsoft.com/office/powerpoint/2010/main" val="151050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3840"/>
            <a:ext cx="10353761" cy="1326321"/>
          </a:xfrm>
        </p:spPr>
        <p:txBody>
          <a:bodyPr/>
          <a:lstStyle/>
          <a:p>
            <a:r>
              <a:rPr lang="fa-IR" dirty="0">
                <a:cs typeface="B Titr" panose="00000700000000000000" pitchFamily="2" charset="-78"/>
              </a:rPr>
              <a:t>اهم اهداف </a:t>
            </a:r>
            <a:r>
              <a:rPr lang="fa-IR" dirty="0" smtClean="0">
                <a:cs typeface="B Titr" panose="00000700000000000000" pitchFamily="2" charset="-78"/>
              </a:rPr>
              <a:t>کميته هاي </a:t>
            </a:r>
            <a:r>
              <a:rPr lang="fa-IR" dirty="0">
                <a:cs typeface="B Titr" panose="00000700000000000000" pitchFamily="2" charset="-78"/>
              </a:rPr>
              <a:t>اخلاق بالينی</a:t>
            </a:r>
            <a:endParaRPr lang="en-US" dirty="0">
              <a:cs typeface="B Titr" panose="00000700000000000000" pitchFamily="2" charset="-78"/>
            </a:endParaRPr>
          </a:p>
        </p:txBody>
      </p:sp>
      <p:sp>
        <p:nvSpPr>
          <p:cNvPr id="3" name="Content Placeholder 2"/>
          <p:cNvSpPr>
            <a:spLocks noGrp="1"/>
          </p:cNvSpPr>
          <p:nvPr>
            <p:ph idx="1"/>
          </p:nvPr>
        </p:nvSpPr>
        <p:spPr>
          <a:xfrm>
            <a:off x="776936" y="1402080"/>
            <a:ext cx="10627477" cy="4983480"/>
          </a:xfrm>
        </p:spPr>
        <p:txBody>
          <a:bodyPr>
            <a:noAutofit/>
          </a:bodyPr>
          <a:lstStyle/>
          <a:p>
            <a:pPr algn="r" rtl="1"/>
            <a:r>
              <a:rPr lang="fa-IR" sz="2500" dirty="0">
                <a:cs typeface="B Mitra" panose="00000400000000000000" pitchFamily="2" charset="-78"/>
              </a:rPr>
              <a:t>توجه به </a:t>
            </a:r>
            <a:r>
              <a:rPr lang="fa-IR" sz="2500" dirty="0" smtClean="0">
                <a:cs typeface="B Mitra" panose="00000400000000000000" pitchFamily="2" charset="-78"/>
              </a:rPr>
              <a:t>اصول </a:t>
            </a:r>
            <a:r>
              <a:rPr lang="fa-IR" sz="2500" dirty="0">
                <a:cs typeface="B Mitra" panose="00000400000000000000" pitchFamily="2" charset="-78"/>
              </a:rPr>
              <a:t>و </a:t>
            </a:r>
            <a:r>
              <a:rPr lang="fa-IR" sz="2500" dirty="0" smtClean="0">
                <a:cs typeface="B Mitra" panose="00000400000000000000" pitchFamily="2" charset="-78"/>
              </a:rPr>
              <a:t>ارزش هاي </a:t>
            </a:r>
            <a:r>
              <a:rPr lang="fa-IR" sz="2500" dirty="0">
                <a:cs typeface="B Mitra" panose="00000400000000000000" pitchFamily="2" charset="-78"/>
              </a:rPr>
              <a:t>انسانی - اسلامی در ارائه خدمات </a:t>
            </a:r>
            <a:r>
              <a:rPr lang="fa-IR" sz="2500" dirty="0" smtClean="0">
                <a:cs typeface="B Mitra" panose="00000400000000000000" pitchFamily="2" charset="-78"/>
              </a:rPr>
              <a:t>سلامت</a:t>
            </a:r>
          </a:p>
          <a:p>
            <a:pPr algn="r" rtl="1"/>
            <a:r>
              <a:rPr lang="fa-IR" sz="2500" dirty="0" smtClean="0">
                <a:cs typeface="B Mitra" panose="00000400000000000000" pitchFamily="2" charset="-78"/>
              </a:rPr>
              <a:t>آگاه </a:t>
            </a:r>
            <a:r>
              <a:rPr lang="fa-IR" sz="2500" dirty="0">
                <a:cs typeface="B Mitra" panose="00000400000000000000" pitchFamily="2" charset="-78"/>
              </a:rPr>
              <a:t>سازي مردم </a:t>
            </a:r>
            <a:r>
              <a:rPr lang="fa-IR" sz="2500" dirty="0" smtClean="0">
                <a:cs typeface="B Mitra" panose="00000400000000000000" pitchFamily="2" charset="-78"/>
              </a:rPr>
              <a:t>از حقوق </a:t>
            </a:r>
            <a:r>
              <a:rPr lang="fa-IR" sz="2500" dirty="0">
                <a:cs typeface="B Mitra" panose="00000400000000000000" pitchFamily="2" charset="-78"/>
              </a:rPr>
              <a:t>و </a:t>
            </a:r>
            <a:r>
              <a:rPr lang="fa-IR" sz="2500" dirty="0" smtClean="0">
                <a:cs typeface="B Mitra" panose="00000400000000000000" pitchFamily="2" charset="-78"/>
              </a:rPr>
              <a:t>مسئوليت </a:t>
            </a:r>
            <a:r>
              <a:rPr lang="fa-IR" sz="2500" dirty="0">
                <a:cs typeface="B Mitra" panose="00000400000000000000" pitchFamily="2" charset="-78"/>
              </a:rPr>
              <a:t>هاي </a:t>
            </a:r>
            <a:r>
              <a:rPr lang="fa-IR" sz="2500" dirty="0" smtClean="0">
                <a:cs typeface="B Mitra" panose="00000400000000000000" pitchFamily="2" charset="-78"/>
              </a:rPr>
              <a:t>اجتماعی</a:t>
            </a:r>
          </a:p>
          <a:p>
            <a:pPr algn="r" rtl="1"/>
            <a:r>
              <a:rPr lang="fa-IR" sz="2500" dirty="0" smtClean="0">
                <a:cs typeface="B Mitra" panose="00000400000000000000" pitchFamily="2" charset="-78"/>
              </a:rPr>
              <a:t>پاس داشت کرامت </a:t>
            </a:r>
            <a:r>
              <a:rPr lang="fa-IR" sz="2500" dirty="0">
                <a:cs typeface="B Mitra" panose="00000400000000000000" pitchFamily="2" charset="-78"/>
              </a:rPr>
              <a:t>انسانی و حقوق بيماران </a:t>
            </a:r>
            <a:r>
              <a:rPr lang="fa-IR" sz="2500" dirty="0" smtClean="0">
                <a:cs typeface="B Mitra" panose="00000400000000000000" pitchFamily="2" charset="-78"/>
              </a:rPr>
              <a:t>مندرج </a:t>
            </a:r>
            <a:r>
              <a:rPr lang="fa-IR" sz="2500" dirty="0">
                <a:cs typeface="B Mitra" panose="00000400000000000000" pitchFamily="2" charset="-78"/>
              </a:rPr>
              <a:t>در منشور حقوق بيمار جمهوري اسلامی ایران </a:t>
            </a:r>
            <a:r>
              <a:rPr lang="fa-IR" sz="2500" dirty="0" smtClean="0">
                <a:cs typeface="B Mitra" panose="00000400000000000000" pitchFamily="2" charset="-78"/>
              </a:rPr>
              <a:t>و پایش</a:t>
            </a:r>
            <a:r>
              <a:rPr lang="fa-IR" sz="2500" dirty="0">
                <a:cs typeface="B Mitra" panose="00000400000000000000" pitchFamily="2" charset="-78"/>
              </a:rPr>
              <a:t>، نظارت و ارزیابی آن در چارچوب نظام </a:t>
            </a:r>
            <a:r>
              <a:rPr lang="fa-IR" sz="2500" dirty="0" smtClean="0">
                <a:cs typeface="B Mitra" panose="00000400000000000000" pitchFamily="2" charset="-78"/>
              </a:rPr>
              <a:t>سامانمند</a:t>
            </a:r>
          </a:p>
          <a:p>
            <a:pPr algn="r" rtl="1"/>
            <a:r>
              <a:rPr lang="fa-IR" sz="2500" dirty="0" smtClean="0">
                <a:cs typeface="B Mitra" panose="00000400000000000000" pitchFamily="2" charset="-78"/>
              </a:rPr>
              <a:t>کمک </a:t>
            </a:r>
            <a:r>
              <a:rPr lang="fa-IR" sz="2500" dirty="0">
                <a:cs typeface="B Mitra" panose="00000400000000000000" pitchFamily="2" charset="-78"/>
              </a:rPr>
              <a:t>به </a:t>
            </a:r>
            <a:r>
              <a:rPr lang="fa-IR" sz="2500" dirty="0" smtClean="0">
                <a:cs typeface="B Mitra" panose="00000400000000000000" pitchFamily="2" charset="-78"/>
              </a:rPr>
              <a:t>حل چالش هاي </a:t>
            </a:r>
            <a:r>
              <a:rPr lang="fa-IR" sz="2500" dirty="0">
                <a:cs typeface="B Mitra" panose="00000400000000000000" pitchFamily="2" charset="-78"/>
              </a:rPr>
              <a:t>اخلاقی در </a:t>
            </a:r>
            <a:r>
              <a:rPr lang="fa-IR" sz="2500" dirty="0" smtClean="0">
                <a:cs typeface="B Mitra" panose="00000400000000000000" pitchFamily="2" charset="-78"/>
              </a:rPr>
              <a:t>محيط هاي </a:t>
            </a:r>
            <a:r>
              <a:rPr lang="fa-IR" sz="2500" dirty="0">
                <a:cs typeface="B Mitra" panose="00000400000000000000" pitchFamily="2" charset="-78"/>
              </a:rPr>
              <a:t>بالينی </a:t>
            </a:r>
            <a:r>
              <a:rPr lang="fa-IR" sz="2500" dirty="0" smtClean="0">
                <a:cs typeface="B Mitra" panose="00000400000000000000" pitchFamily="2" charset="-78"/>
              </a:rPr>
              <a:t>بيمارستان</a:t>
            </a:r>
          </a:p>
          <a:p>
            <a:pPr algn="r" rtl="1"/>
            <a:r>
              <a:rPr lang="fa-IR" sz="2500" dirty="0" smtClean="0">
                <a:cs typeface="B Mitra" panose="00000400000000000000" pitchFamily="2" charset="-78"/>
              </a:rPr>
              <a:t>ارتقاء آگاهی و حساسيت </a:t>
            </a:r>
            <a:r>
              <a:rPr lang="fa-IR" sz="2500" dirty="0">
                <a:cs typeface="B Mitra" panose="00000400000000000000" pitchFamily="2" charset="-78"/>
              </a:rPr>
              <a:t>اخلاقی همه ذينفعان </a:t>
            </a:r>
            <a:r>
              <a:rPr lang="fa-IR" sz="2500" dirty="0" smtClean="0">
                <a:cs typeface="B Mitra" panose="00000400000000000000" pitchFamily="2" charset="-78"/>
              </a:rPr>
              <a:t>نسبت </a:t>
            </a:r>
            <a:r>
              <a:rPr lang="fa-IR" sz="2500" dirty="0">
                <a:cs typeface="B Mitra" panose="00000400000000000000" pitchFamily="2" charset="-78"/>
              </a:rPr>
              <a:t>به </a:t>
            </a:r>
            <a:r>
              <a:rPr lang="fa-IR" sz="2500" dirty="0" smtClean="0">
                <a:cs typeface="B Mitra" panose="00000400000000000000" pitchFamily="2" charset="-78"/>
              </a:rPr>
              <a:t>جنبه هاي </a:t>
            </a:r>
            <a:r>
              <a:rPr lang="fa-IR" sz="2500" dirty="0">
                <a:cs typeface="B Mitra" panose="00000400000000000000" pitchFamily="2" charset="-78"/>
              </a:rPr>
              <a:t>اخلاقی ارائه خدمات </a:t>
            </a:r>
            <a:r>
              <a:rPr lang="fa-IR" sz="2500" dirty="0" smtClean="0">
                <a:cs typeface="B Mitra" panose="00000400000000000000" pitchFamily="2" charset="-78"/>
              </a:rPr>
              <a:t>سلامت</a:t>
            </a:r>
          </a:p>
          <a:p>
            <a:pPr algn="r" rtl="1"/>
            <a:r>
              <a:rPr lang="fa-IR" sz="2500" dirty="0" smtClean="0">
                <a:cs typeface="B Mitra" panose="00000400000000000000" pitchFamily="2" charset="-78"/>
              </a:rPr>
              <a:t>تأمين </a:t>
            </a:r>
            <a:r>
              <a:rPr lang="fa-IR" sz="2500" dirty="0">
                <a:cs typeface="B Mitra" panose="00000400000000000000" pitchFamily="2" charset="-78"/>
              </a:rPr>
              <a:t>و حفظ و ارتقاء اعتماد </a:t>
            </a:r>
            <a:r>
              <a:rPr lang="fa-IR" sz="2500" dirty="0" smtClean="0">
                <a:cs typeface="B Mitra" panose="00000400000000000000" pitchFamily="2" charset="-78"/>
              </a:rPr>
              <a:t>متقابل </a:t>
            </a:r>
            <a:r>
              <a:rPr lang="fa-IR" sz="2500" dirty="0">
                <a:cs typeface="B Mitra" panose="00000400000000000000" pitchFamily="2" charset="-78"/>
              </a:rPr>
              <a:t>بين </a:t>
            </a:r>
            <a:r>
              <a:rPr lang="fa-IR" sz="2500" dirty="0" smtClean="0">
                <a:cs typeface="B Mitra" panose="00000400000000000000" pitchFamily="2" charset="-78"/>
              </a:rPr>
              <a:t>گيرندگان و ارائه دهندگان </a:t>
            </a:r>
            <a:r>
              <a:rPr lang="fa-IR" sz="2500" dirty="0">
                <a:cs typeface="B Mitra" panose="00000400000000000000" pitchFamily="2" charset="-78"/>
              </a:rPr>
              <a:t>خدمات </a:t>
            </a:r>
            <a:r>
              <a:rPr lang="fa-IR" sz="2500" dirty="0" smtClean="0">
                <a:cs typeface="B Mitra" panose="00000400000000000000" pitchFamily="2" charset="-78"/>
              </a:rPr>
              <a:t>سلامت </a:t>
            </a:r>
          </a:p>
          <a:p>
            <a:pPr algn="r" rtl="1"/>
            <a:r>
              <a:rPr lang="fa-IR" sz="2500" dirty="0" smtClean="0">
                <a:cs typeface="B Mitra" panose="00000400000000000000" pitchFamily="2" charset="-78"/>
              </a:rPr>
              <a:t>حفظ </a:t>
            </a:r>
            <a:r>
              <a:rPr lang="fa-IR" sz="2500" dirty="0">
                <a:cs typeface="B Mitra" panose="00000400000000000000" pitchFamily="2" charset="-78"/>
              </a:rPr>
              <a:t>اعتبار و شهرت بيمارستان </a:t>
            </a:r>
            <a:r>
              <a:rPr lang="fa-IR" sz="2500" dirty="0" smtClean="0">
                <a:cs typeface="B Mitra" panose="00000400000000000000" pitchFamily="2" charset="-78"/>
              </a:rPr>
              <a:t>به عنوان </a:t>
            </a:r>
            <a:r>
              <a:rPr lang="fa-IR" sz="2500" dirty="0">
                <a:cs typeface="B Mitra" panose="00000400000000000000" pitchFamily="2" charset="-78"/>
              </a:rPr>
              <a:t>یک نهاد اجتماعی اخلاق مدار </a:t>
            </a:r>
            <a:endParaRPr lang="fa-IR" sz="2500" dirty="0" smtClean="0">
              <a:cs typeface="B Mitra" panose="00000400000000000000" pitchFamily="2" charset="-78"/>
            </a:endParaRPr>
          </a:p>
          <a:p>
            <a:pPr algn="r" rtl="1"/>
            <a:r>
              <a:rPr lang="fa-IR" sz="2500" dirty="0" smtClean="0">
                <a:cs typeface="B Mitra" panose="00000400000000000000" pitchFamily="2" charset="-78"/>
              </a:rPr>
              <a:t>ترویج </a:t>
            </a:r>
            <a:r>
              <a:rPr lang="fa-IR" sz="2500" dirty="0">
                <a:cs typeface="B Mitra" panose="00000400000000000000" pitchFamily="2" charset="-78"/>
              </a:rPr>
              <a:t>مفاهيم تعهد </a:t>
            </a:r>
            <a:r>
              <a:rPr lang="fa-IR" sz="2500" dirty="0" smtClean="0">
                <a:cs typeface="B Mitra" panose="00000400000000000000" pitchFamily="2" charset="-78"/>
              </a:rPr>
              <a:t>حرفه اي</a:t>
            </a:r>
            <a:endParaRPr lang="en-US" sz="2500" dirty="0">
              <a:cs typeface="B Mitra" panose="00000400000000000000" pitchFamily="2" charset="-78"/>
            </a:endParaRPr>
          </a:p>
        </p:txBody>
      </p:sp>
    </p:spTree>
    <p:extLst>
      <p:ext uri="{BB962C8B-B14F-4D97-AF65-F5344CB8AC3E}">
        <p14:creationId xmlns:p14="http://schemas.microsoft.com/office/powerpoint/2010/main" val="2604739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96240"/>
            <a:ext cx="10353761" cy="1326321"/>
          </a:xfrm>
        </p:spPr>
        <p:txBody>
          <a:bodyPr/>
          <a:lstStyle/>
          <a:p>
            <a:pPr rtl="1"/>
            <a:r>
              <a:rPr lang="fa-IR" b="0" dirty="0" smtClean="0">
                <a:cs typeface="B Titr" panose="00000700000000000000" pitchFamily="2" charset="-78"/>
              </a:rPr>
              <a:t>سطوح کميته </a:t>
            </a:r>
            <a:r>
              <a:rPr lang="fa-IR" b="0" dirty="0">
                <a:cs typeface="B Titr" panose="00000700000000000000" pitchFamily="2" charset="-78"/>
              </a:rPr>
              <a:t>هاي اخلاق </a:t>
            </a:r>
            <a:r>
              <a:rPr lang="fa-IR" b="0" dirty="0" smtClean="0">
                <a:cs typeface="B Titr" panose="00000700000000000000" pitchFamily="2" charset="-78"/>
              </a:rPr>
              <a:t>بالينی</a:t>
            </a:r>
            <a:endParaRPr lang="en-US" dirty="0">
              <a:cs typeface="B Titr" panose="00000700000000000000" pitchFamily="2" charset="-78"/>
            </a:endParaRPr>
          </a:p>
        </p:txBody>
      </p:sp>
      <p:sp>
        <p:nvSpPr>
          <p:cNvPr id="3" name="Content Placeholder 2"/>
          <p:cNvSpPr>
            <a:spLocks noGrp="1"/>
          </p:cNvSpPr>
          <p:nvPr>
            <p:ph idx="1"/>
          </p:nvPr>
        </p:nvSpPr>
        <p:spPr>
          <a:xfrm>
            <a:off x="913795" y="1905441"/>
            <a:ext cx="10353762" cy="3695136"/>
          </a:xfrm>
        </p:spPr>
        <p:txBody>
          <a:bodyPr>
            <a:normAutofit/>
          </a:bodyPr>
          <a:lstStyle/>
          <a:p>
            <a:pPr algn="r" rtl="1">
              <a:lnSpc>
                <a:spcPct val="200000"/>
              </a:lnSpc>
            </a:pPr>
            <a:r>
              <a:rPr lang="fa-IR" sz="2400" b="1" dirty="0">
                <a:cs typeface="B Mitra" panose="00000400000000000000" pitchFamily="2" charset="-78"/>
              </a:rPr>
              <a:t>کميته ملی اخلاق بالينی مستقر در </a:t>
            </a:r>
            <a:r>
              <a:rPr lang="fa-IR" sz="2400" b="1" u="sng" dirty="0" smtClean="0">
                <a:cs typeface="B Mitra" panose="00000400000000000000" pitchFamily="2" charset="-78"/>
              </a:rPr>
              <a:t>معاونت </a:t>
            </a:r>
            <a:r>
              <a:rPr lang="fa-IR" sz="2400" b="1" u="sng" dirty="0">
                <a:cs typeface="B Mitra" panose="00000400000000000000" pitchFamily="2" charset="-78"/>
              </a:rPr>
              <a:t>درمان وزارت </a:t>
            </a:r>
            <a:r>
              <a:rPr lang="fa-IR" sz="2400" b="1" dirty="0" smtClean="0">
                <a:cs typeface="B Mitra" panose="00000400000000000000" pitchFamily="2" charset="-78"/>
              </a:rPr>
              <a:t>بهداشت، </a:t>
            </a:r>
            <a:r>
              <a:rPr lang="fa-IR" sz="2400" b="1" dirty="0">
                <a:cs typeface="B Mitra" panose="00000400000000000000" pitchFamily="2" charset="-78"/>
              </a:rPr>
              <a:t>درمان و آموزش </a:t>
            </a:r>
            <a:r>
              <a:rPr lang="fa-IR" sz="2400" b="1" dirty="0" smtClean="0">
                <a:cs typeface="B Mitra" panose="00000400000000000000" pitchFamily="2" charset="-78"/>
              </a:rPr>
              <a:t>پزشکی </a:t>
            </a:r>
            <a:endParaRPr lang="fa-IR" sz="2400" b="1" dirty="0">
              <a:cs typeface="B Mitra" panose="00000400000000000000" pitchFamily="2" charset="-78"/>
            </a:endParaRPr>
          </a:p>
          <a:p>
            <a:pPr algn="r" rtl="1">
              <a:lnSpc>
                <a:spcPct val="200000"/>
              </a:lnSpc>
            </a:pPr>
            <a:r>
              <a:rPr lang="fa-IR" sz="2400" b="1" dirty="0">
                <a:cs typeface="B Mitra" panose="00000400000000000000" pitchFamily="2" charset="-78"/>
              </a:rPr>
              <a:t>کميته هاي اخلاق بالينی </a:t>
            </a:r>
            <a:r>
              <a:rPr lang="fa-IR" sz="2400" b="1" u="sng" dirty="0" smtClean="0">
                <a:cs typeface="B Mitra" panose="00000400000000000000" pitchFamily="2" charset="-78"/>
              </a:rPr>
              <a:t>دانشگاهی</a:t>
            </a:r>
            <a:r>
              <a:rPr lang="fa-IR" sz="2400" b="1" dirty="0" smtClean="0">
                <a:cs typeface="B Mitra" panose="00000400000000000000" pitchFamily="2" charset="-78"/>
              </a:rPr>
              <a:t> مستقر </a:t>
            </a:r>
            <a:r>
              <a:rPr lang="fa-IR" sz="2400" b="1" dirty="0">
                <a:cs typeface="B Mitra" panose="00000400000000000000" pitchFamily="2" charset="-78"/>
              </a:rPr>
              <a:t>در </a:t>
            </a:r>
            <a:r>
              <a:rPr lang="fa-IR" sz="2400" b="1" dirty="0" smtClean="0">
                <a:cs typeface="B Mitra" panose="00000400000000000000" pitchFamily="2" charset="-78"/>
              </a:rPr>
              <a:t>دانشگاه ها ودانشکده </a:t>
            </a:r>
            <a:r>
              <a:rPr lang="fa-IR" sz="2400" b="1" dirty="0">
                <a:cs typeface="B Mitra" panose="00000400000000000000" pitchFamily="2" charset="-78"/>
              </a:rPr>
              <a:t>هاي علوم </a:t>
            </a:r>
            <a:r>
              <a:rPr lang="fa-IR" sz="2400" b="1" dirty="0" smtClean="0">
                <a:cs typeface="B Mitra" panose="00000400000000000000" pitchFamily="2" charset="-78"/>
              </a:rPr>
              <a:t>پزشکی </a:t>
            </a:r>
            <a:r>
              <a:rPr lang="fa-IR" sz="2400" b="1" dirty="0">
                <a:cs typeface="B Mitra" panose="00000400000000000000" pitchFamily="2" charset="-78"/>
              </a:rPr>
              <a:t>کشور </a:t>
            </a:r>
          </a:p>
          <a:p>
            <a:pPr algn="r" rtl="1">
              <a:lnSpc>
                <a:spcPct val="200000"/>
              </a:lnSpc>
            </a:pPr>
            <a:r>
              <a:rPr lang="fa-IR" sz="2400" b="1" dirty="0" smtClean="0">
                <a:cs typeface="B Mitra" panose="00000400000000000000" pitchFamily="2" charset="-78"/>
              </a:rPr>
              <a:t>کميته </a:t>
            </a:r>
            <a:r>
              <a:rPr lang="fa-IR" sz="2400" b="1" dirty="0">
                <a:cs typeface="B Mitra" panose="00000400000000000000" pitchFamily="2" charset="-78"/>
              </a:rPr>
              <a:t>هاي اخلاق بالينی </a:t>
            </a:r>
            <a:r>
              <a:rPr lang="fa-IR" sz="2400" b="1" dirty="0" smtClean="0">
                <a:cs typeface="B Mitra" panose="00000400000000000000" pitchFamily="2" charset="-78"/>
              </a:rPr>
              <a:t>مستقر </a:t>
            </a:r>
            <a:r>
              <a:rPr lang="fa-IR" sz="2400" b="1" dirty="0">
                <a:cs typeface="B Mitra" panose="00000400000000000000" pitchFamily="2" charset="-78"/>
              </a:rPr>
              <a:t>در مراکز ارائه خدمات </a:t>
            </a:r>
            <a:r>
              <a:rPr lang="fa-IR" sz="2400" b="1" dirty="0" smtClean="0">
                <a:cs typeface="B Mitra" panose="00000400000000000000" pitchFamily="2" charset="-78"/>
              </a:rPr>
              <a:t>سلامت </a:t>
            </a:r>
            <a:r>
              <a:rPr lang="fa-IR" sz="2400" b="1" dirty="0">
                <a:cs typeface="B Mitra" panose="00000400000000000000" pitchFamily="2" charset="-78"/>
              </a:rPr>
              <a:t>به ویژه </a:t>
            </a:r>
            <a:r>
              <a:rPr lang="fa-IR" sz="2400" b="1" u="sng" dirty="0" smtClean="0">
                <a:cs typeface="B Mitra" panose="00000400000000000000" pitchFamily="2" charset="-78"/>
              </a:rPr>
              <a:t>بيمارستان ها</a:t>
            </a:r>
            <a:endParaRPr lang="en-US" sz="2400" b="1" u="sng" dirty="0">
              <a:cs typeface="B Mitra" panose="00000400000000000000" pitchFamily="2" charset="-78"/>
            </a:endParaRPr>
          </a:p>
        </p:txBody>
      </p:sp>
    </p:spTree>
    <p:extLst>
      <p:ext uri="{BB962C8B-B14F-4D97-AF65-F5344CB8AC3E}">
        <p14:creationId xmlns:p14="http://schemas.microsoft.com/office/powerpoint/2010/main" val="3130673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cs typeface="B Titr" panose="00000700000000000000" pitchFamily="2" charset="-78"/>
              </a:rPr>
              <a:t>کميتۀ ملّی اخلاق بالينی</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gn="r" rtl="1"/>
            <a:r>
              <a:rPr lang="fa-IR" sz="2500" b="1" dirty="0">
                <a:cs typeface="B Mitra" panose="00000400000000000000" pitchFamily="2" charset="-78"/>
              </a:rPr>
              <a:t>کميتۀ ملّی اخلاق بالينی بالاترین مرجع سياست گزاري و تصميم گيري در مورد مسایل اخلاق بالينی </a:t>
            </a:r>
          </a:p>
          <a:p>
            <a:pPr algn="r" rtl="1">
              <a:lnSpc>
                <a:spcPct val="250000"/>
              </a:lnSpc>
              <a:buFont typeface="Wingdings" panose="05000000000000000000" pitchFamily="2" charset="2"/>
              <a:buChar char="ü"/>
            </a:pPr>
            <a:r>
              <a:rPr lang="fa-IR" sz="2500" b="1" dirty="0" smtClean="0">
                <a:cs typeface="B Mitra" panose="00000400000000000000" pitchFamily="2" charset="-78"/>
              </a:rPr>
              <a:t>هدایت و نظارت </a:t>
            </a:r>
            <a:r>
              <a:rPr lang="fa-IR" sz="2500" b="1" dirty="0">
                <a:cs typeface="B Mitra" panose="00000400000000000000" pitchFamily="2" charset="-78"/>
              </a:rPr>
              <a:t>بر </a:t>
            </a:r>
            <a:r>
              <a:rPr lang="fa-IR" sz="2500" b="1" dirty="0" smtClean="0">
                <a:cs typeface="B Mitra" panose="00000400000000000000" pitchFamily="2" charset="-78"/>
              </a:rPr>
              <a:t>کميته هاي دانشگاهی </a:t>
            </a:r>
            <a:r>
              <a:rPr lang="fa-IR" sz="2500" b="1" dirty="0">
                <a:cs typeface="B Mitra" panose="00000400000000000000" pitchFamily="2" charset="-78"/>
              </a:rPr>
              <a:t>و </a:t>
            </a:r>
            <a:r>
              <a:rPr lang="fa-IR" sz="2500" b="1" dirty="0" smtClean="0">
                <a:cs typeface="B Mitra" panose="00000400000000000000" pitchFamily="2" charset="-78"/>
              </a:rPr>
              <a:t>بيمارستانی</a:t>
            </a:r>
          </a:p>
          <a:p>
            <a:pPr algn="r" rtl="1">
              <a:lnSpc>
                <a:spcPct val="250000"/>
              </a:lnSpc>
              <a:buFont typeface="Wingdings" panose="05000000000000000000" pitchFamily="2" charset="2"/>
              <a:buChar char="ü"/>
            </a:pPr>
            <a:r>
              <a:rPr lang="fa-IR" sz="2500" b="1" dirty="0" smtClean="0">
                <a:cs typeface="B Mitra" panose="00000400000000000000" pitchFamily="2" charset="-78"/>
              </a:rPr>
              <a:t> </a:t>
            </a:r>
            <a:r>
              <a:rPr lang="fa-IR" sz="2500" b="1" dirty="0">
                <a:cs typeface="B Mitra" panose="00000400000000000000" pitchFamily="2" charset="-78"/>
              </a:rPr>
              <a:t>تدوین </a:t>
            </a:r>
            <a:r>
              <a:rPr lang="fa-IR" sz="2500" b="1" dirty="0" smtClean="0">
                <a:cs typeface="B Mitra" panose="00000400000000000000" pitchFamily="2" charset="-78"/>
              </a:rPr>
              <a:t>دستورالعمل </a:t>
            </a:r>
            <a:r>
              <a:rPr lang="fa-IR" sz="2500" b="1" dirty="0">
                <a:cs typeface="B Mitra" panose="00000400000000000000" pitchFamily="2" charset="-78"/>
              </a:rPr>
              <a:t>ها و راهنماهاي اخلاق </a:t>
            </a:r>
            <a:r>
              <a:rPr lang="fa-IR" sz="2500" b="1" dirty="0" smtClean="0">
                <a:cs typeface="B Mitra" panose="00000400000000000000" pitchFamily="2" charset="-78"/>
              </a:rPr>
              <a:t>بالينی</a:t>
            </a:r>
          </a:p>
          <a:p>
            <a:pPr algn="r" rtl="1">
              <a:lnSpc>
                <a:spcPct val="250000"/>
              </a:lnSpc>
              <a:buFont typeface="Wingdings" panose="05000000000000000000" pitchFamily="2" charset="2"/>
              <a:buChar char="ü"/>
            </a:pPr>
            <a:r>
              <a:rPr lang="fa-IR" sz="2500" b="1" dirty="0" smtClean="0">
                <a:cs typeface="B Mitra" panose="00000400000000000000" pitchFamily="2" charset="-78"/>
              </a:rPr>
              <a:t>ارائۀ </a:t>
            </a:r>
            <a:r>
              <a:rPr lang="fa-IR" sz="2500" b="1" dirty="0">
                <a:cs typeface="B Mitra" panose="00000400000000000000" pitchFamily="2" charset="-78"/>
              </a:rPr>
              <a:t>مشاوره به </a:t>
            </a:r>
            <a:r>
              <a:rPr lang="fa-IR" sz="2500" b="1" dirty="0" smtClean="0">
                <a:cs typeface="B Mitra" panose="00000400000000000000" pitchFamily="2" charset="-78"/>
              </a:rPr>
              <a:t>کميته هاي دانشگاهی</a:t>
            </a:r>
            <a:r>
              <a:rPr lang="fa-IR" sz="2500" b="1" dirty="0">
                <a:cs typeface="B Mitra" panose="00000400000000000000" pitchFamily="2" charset="-78"/>
              </a:rPr>
              <a:t> </a:t>
            </a:r>
            <a:r>
              <a:rPr lang="fa-IR" sz="2500" b="1" dirty="0" smtClean="0">
                <a:cs typeface="B Mitra" panose="00000400000000000000" pitchFamily="2" charset="-78"/>
              </a:rPr>
              <a:t>اخلاق</a:t>
            </a:r>
            <a:r>
              <a:rPr lang="en-US" sz="2500" b="1" dirty="0" smtClean="0">
                <a:cs typeface="B Mitra" panose="00000400000000000000" pitchFamily="2" charset="-78"/>
              </a:rPr>
              <a:t> </a:t>
            </a:r>
            <a:r>
              <a:rPr lang="fa-IR" sz="2500" b="1" dirty="0" smtClean="0">
                <a:cs typeface="B Mitra" panose="00000400000000000000" pitchFamily="2" charset="-78"/>
              </a:rPr>
              <a:t>بالینی</a:t>
            </a:r>
            <a:endParaRPr lang="en-US" b="1" dirty="0"/>
          </a:p>
        </p:txBody>
      </p:sp>
    </p:spTree>
    <p:extLst>
      <p:ext uri="{BB962C8B-B14F-4D97-AF65-F5344CB8AC3E}">
        <p14:creationId xmlns:p14="http://schemas.microsoft.com/office/powerpoint/2010/main" val="335890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2254" y="609600"/>
            <a:ext cx="9596842" cy="5501640"/>
          </a:xfrm>
          <a:prstGeom prst="rect">
            <a:avLst/>
          </a:prstGeom>
        </p:spPr>
      </p:pic>
    </p:spTree>
    <p:extLst>
      <p:ext uri="{BB962C8B-B14F-4D97-AF65-F5344CB8AC3E}">
        <p14:creationId xmlns:p14="http://schemas.microsoft.com/office/powerpoint/2010/main" val="2545656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97040" y="609600"/>
            <a:ext cx="4985901" cy="5242560"/>
          </a:xfrm>
          <a:prstGeom prst="rect">
            <a:avLst/>
          </a:prstGeom>
        </p:spPr>
      </p:pic>
      <p:pic>
        <p:nvPicPr>
          <p:cNvPr id="5" name="Picture 4"/>
          <p:cNvPicPr>
            <a:picLocks noChangeAspect="1"/>
          </p:cNvPicPr>
          <p:nvPr/>
        </p:nvPicPr>
        <p:blipFill>
          <a:blip r:embed="rId3"/>
          <a:stretch>
            <a:fillRect/>
          </a:stretch>
        </p:blipFill>
        <p:spPr>
          <a:xfrm>
            <a:off x="6052588" y="3342750"/>
            <a:ext cx="86824" cy="172500"/>
          </a:xfrm>
          <a:prstGeom prst="rect">
            <a:avLst/>
          </a:prstGeom>
        </p:spPr>
      </p:pic>
      <p:pic>
        <p:nvPicPr>
          <p:cNvPr id="7" name="Picture 6"/>
          <p:cNvPicPr>
            <a:picLocks noChangeAspect="1"/>
          </p:cNvPicPr>
          <p:nvPr/>
        </p:nvPicPr>
        <p:blipFill>
          <a:blip r:embed="rId4"/>
          <a:stretch>
            <a:fillRect/>
          </a:stretch>
        </p:blipFill>
        <p:spPr>
          <a:xfrm>
            <a:off x="553723" y="609600"/>
            <a:ext cx="5730353" cy="5242560"/>
          </a:xfrm>
          <a:prstGeom prst="rect">
            <a:avLst/>
          </a:prstGeom>
        </p:spPr>
      </p:pic>
    </p:spTree>
    <p:extLst>
      <p:ext uri="{BB962C8B-B14F-4D97-AF65-F5344CB8AC3E}">
        <p14:creationId xmlns:p14="http://schemas.microsoft.com/office/powerpoint/2010/main" val="2941649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326</TotalTime>
  <Words>920</Words>
  <Application>Microsoft Office PowerPoint</Application>
  <PresentationFormat>Widescreen</PresentationFormat>
  <Paragraphs>76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 Mitra</vt:lpstr>
      <vt:lpstr>B Titr</vt:lpstr>
      <vt:lpstr>Bookman Old Style</vt:lpstr>
      <vt:lpstr>Rockwell</vt:lpstr>
      <vt:lpstr>Wingdings</vt:lpstr>
      <vt:lpstr>Damask</vt:lpstr>
      <vt:lpstr>PowerPoint Presentation</vt:lpstr>
      <vt:lpstr>کمیته های اخلاق بالینی</vt:lpstr>
      <vt:lpstr>PowerPoint Presentation</vt:lpstr>
      <vt:lpstr>کميته هاي اخلاق بالينی</vt:lpstr>
      <vt:lpstr>اهم اهداف کميته هاي اخلاق بالينی</vt:lpstr>
      <vt:lpstr>سطوح کميته هاي اخلاق بالينی</vt:lpstr>
      <vt:lpstr>کميتۀ ملّی اخلاق بالينی</vt:lpstr>
      <vt:lpstr>PowerPoint Presentation</vt:lpstr>
      <vt:lpstr>PowerPoint Presentation</vt:lpstr>
      <vt:lpstr>موارد صلا حيت کميته هاي دانشگاهي</vt:lpstr>
      <vt:lpstr>موارد صلا حيت کميته هاي دانشگاهي</vt:lpstr>
      <vt:lpstr>PowerPoint Presentation</vt:lpstr>
      <vt:lpstr>PowerPoint Presentation</vt:lpstr>
      <vt:lpstr>وظايف کميته اخلاق بيمارستاني</vt:lpstr>
      <vt:lpstr>وظايف کميته اخلاق بيمارستاني</vt:lpstr>
      <vt:lpstr>وظايف کميته اخلاق بيمارستاني</vt:lpstr>
      <vt:lpstr>وظايف کميته اخلاق بيمارستاني</vt:lpstr>
      <vt:lpstr>وظايف کميته اخلاق بيمارستاني</vt:lpstr>
      <vt:lpstr>PowerPoint Presentation</vt:lpstr>
      <vt:lpstr>در صورت صلاحدید اعضا، براي هر جلسه از صاحبان برجستۀ برخی سمت هاي اجرایی یا تخصص هاي بالينی، علوم پایه، روانشناسان، متوليان امور اعم از دولتی یا مردم نهاد، نمایندگان اقليت هاي دینی یا مهاجرین و... به عنوان مشاور جهت ارائۀ نظرات و بدون حق رأي دعوت به عمل خواهد آمد.</vt:lpstr>
      <vt:lpstr>کميته اخلاق بيمارستاني</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کمیته های اخلاق بالینی</dc:title>
  <dc:creator>سجاد آزمند</dc:creator>
  <cp:lastModifiedBy>سجاد آزمند</cp:lastModifiedBy>
  <cp:revision>47</cp:revision>
  <dcterms:created xsi:type="dcterms:W3CDTF">2026-02-07T07:27:45Z</dcterms:created>
  <dcterms:modified xsi:type="dcterms:W3CDTF">2026-02-08T04:27:55Z</dcterms:modified>
</cp:coreProperties>
</file>