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6" r:id="rId3"/>
    <p:sldId id="287" r:id="rId4"/>
    <p:sldId id="328" r:id="rId5"/>
    <p:sldId id="321" r:id="rId6"/>
    <p:sldId id="322" r:id="rId7"/>
    <p:sldId id="323" r:id="rId8"/>
    <p:sldId id="379" r:id="rId9"/>
    <p:sldId id="380" r:id="rId10"/>
    <p:sldId id="381" r:id="rId11"/>
    <p:sldId id="288" r:id="rId12"/>
    <p:sldId id="325" r:id="rId13"/>
    <p:sldId id="289" r:id="rId14"/>
    <p:sldId id="290" r:id="rId15"/>
    <p:sldId id="291" r:id="rId16"/>
    <p:sldId id="292" r:id="rId17"/>
    <p:sldId id="293" r:id="rId18"/>
    <p:sldId id="329" r:id="rId19"/>
    <p:sldId id="294" r:id="rId20"/>
    <p:sldId id="295" r:id="rId21"/>
    <p:sldId id="296" r:id="rId22"/>
    <p:sldId id="297" r:id="rId23"/>
    <p:sldId id="298" r:id="rId24"/>
    <p:sldId id="299" r:id="rId25"/>
    <p:sldId id="300" r:id="rId26"/>
    <p:sldId id="324" r:id="rId27"/>
    <p:sldId id="301" r:id="rId28"/>
    <p:sldId id="302" r:id="rId29"/>
    <p:sldId id="377" r:id="rId30"/>
    <p:sldId id="387" r:id="rId31"/>
    <p:sldId id="303" r:id="rId32"/>
    <p:sldId id="319" r:id="rId33"/>
    <p:sldId id="320" r:id="rId34"/>
    <p:sldId id="386" r:id="rId35"/>
    <p:sldId id="378" r:id="rId36"/>
    <p:sldId id="304" r:id="rId37"/>
    <p:sldId id="338" r:id="rId38"/>
    <p:sldId id="330" r:id="rId39"/>
    <p:sldId id="331" r:id="rId40"/>
    <p:sldId id="332" r:id="rId41"/>
    <p:sldId id="333" r:id="rId42"/>
    <p:sldId id="334" r:id="rId43"/>
    <p:sldId id="335" r:id="rId44"/>
    <p:sldId id="384" r:id="rId45"/>
    <p:sldId id="385" r:id="rId46"/>
    <p:sldId id="336" r:id="rId47"/>
    <p:sldId id="367" r:id="rId48"/>
    <p:sldId id="368" r:id="rId49"/>
    <p:sldId id="369" r:id="rId50"/>
    <p:sldId id="370" r:id="rId51"/>
    <p:sldId id="371" r:id="rId52"/>
    <p:sldId id="372" r:id="rId53"/>
    <p:sldId id="373" r:id="rId54"/>
    <p:sldId id="382" r:id="rId55"/>
    <p:sldId id="383" r:id="rId56"/>
    <p:sldId id="337"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74" r:id="rId86"/>
    <p:sldId id="375" r:id="rId87"/>
    <p:sldId id="376" r:id="rId88"/>
    <p:sldId id="318"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93" d="100"/>
          <a:sy n="93" d="100"/>
        </p:scale>
        <p:origin x="116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9/7/2024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9/7/2024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9/7/2024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9/7/2024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9/7/2024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9/7/2024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1.docx"/><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2.docx"/><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3.docx"/><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4.docx"/><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5.docx"/><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762000"/>
            <a:ext cx="6553200" cy="914400"/>
          </a:xfrm>
        </p:spPr>
        <p:txBody>
          <a:bodyPr/>
          <a:lstStyle/>
          <a:p>
            <a:pPr algn="ctr"/>
            <a:r>
              <a:rPr lang="fa-IR" dirty="0"/>
              <a:t>بنام خدا</a:t>
            </a:r>
            <a:endParaRPr lang="en-US" dirty="0"/>
          </a:p>
        </p:txBody>
      </p:sp>
      <p:sp>
        <p:nvSpPr>
          <p:cNvPr id="3" name="Subtitle 2"/>
          <p:cNvSpPr>
            <a:spLocks noGrp="1"/>
          </p:cNvSpPr>
          <p:nvPr>
            <p:ph type="subTitle" idx="1"/>
          </p:nvPr>
        </p:nvSpPr>
        <p:spPr>
          <a:xfrm>
            <a:off x="1371600" y="2362200"/>
            <a:ext cx="6248400" cy="2133600"/>
          </a:xfrm>
        </p:spPr>
        <p:txBody>
          <a:bodyPr>
            <a:normAutofit lnSpcReduction="10000"/>
          </a:bodyPr>
          <a:lstStyle/>
          <a:p>
            <a:pPr algn="ctr">
              <a:lnSpc>
                <a:spcPct val="200000"/>
              </a:lnSpc>
            </a:pPr>
            <a:r>
              <a:rPr lang="fa-IR" sz="2400" dirty="0">
                <a:solidFill>
                  <a:schemeClr val="accent1">
                    <a:lumMod val="50000"/>
                  </a:schemeClr>
                </a:solidFill>
                <a:cs typeface="B Zar" pitchFamily="2" charset="-78"/>
              </a:rPr>
              <a:t>مبانی سنجه های اعتباربخشی دربیمارستان ها</a:t>
            </a:r>
            <a:r>
              <a:rPr lang="fa-IR" dirty="0">
                <a:solidFill>
                  <a:schemeClr val="accent1">
                    <a:lumMod val="50000"/>
                  </a:schemeClr>
                </a:solidFill>
                <a:cs typeface="B Zar" pitchFamily="2" charset="-78"/>
              </a:rPr>
              <a:t> </a:t>
            </a:r>
          </a:p>
          <a:p>
            <a:pPr algn="ctr" rtl="1">
              <a:lnSpc>
                <a:spcPct val="200000"/>
              </a:lnSpc>
            </a:pPr>
            <a:r>
              <a:rPr lang="fa-IR" sz="2000" dirty="0">
                <a:cs typeface="B Zar" pitchFamily="2" charset="-78"/>
              </a:rPr>
              <a:t>ویژه کارشناسان بهداشت محیط</a:t>
            </a:r>
            <a:endParaRPr lang="en-US" sz="2000" dirty="0">
              <a:cs typeface="B Zar" pitchFamily="2" charset="-78"/>
            </a:endParaRPr>
          </a:p>
          <a:p>
            <a:pPr algn="ctr" rtl="1">
              <a:lnSpc>
                <a:spcPct val="200000"/>
              </a:lnSpc>
            </a:pPr>
            <a:r>
              <a:rPr lang="fa-IR" sz="2000" dirty="0">
                <a:cs typeface="B Zar" pitchFamily="2" charset="-78"/>
              </a:rPr>
              <a:t>شهریور1403</a:t>
            </a:r>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fa-IR" dirty="0"/>
          </a:p>
          <a:p>
            <a:endParaRPr lang="en-US" dirty="0"/>
          </a:p>
        </p:txBody>
      </p:sp>
    </p:spTree>
    <p:extLst>
      <p:ext uri="{BB962C8B-B14F-4D97-AF65-F5344CB8AC3E}">
        <p14:creationId xmlns:p14="http://schemas.microsoft.com/office/powerpoint/2010/main" val="2755191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FBA130A-7AB6-4FEA-A80E-708C800E3710}"/>
              </a:ext>
            </a:extLst>
          </p:cNvPr>
          <p:cNvGraphicFramePr>
            <a:graphicFrameLocks noGrp="1" noChangeAspect="1"/>
          </p:cNvGraphicFramePr>
          <p:nvPr>
            <p:ph sz="quarter" idx="1"/>
            <p:extLst>
              <p:ext uri="{D42A27DB-BD31-4B8C-83A1-F6EECF244321}">
                <p14:modId xmlns:p14="http://schemas.microsoft.com/office/powerpoint/2010/main" val="541446374"/>
              </p:ext>
            </p:extLst>
          </p:nvPr>
        </p:nvGraphicFramePr>
        <p:xfrm>
          <a:off x="1676400" y="609600"/>
          <a:ext cx="5091113" cy="5638800"/>
        </p:xfrm>
        <a:graphic>
          <a:graphicData uri="http://schemas.openxmlformats.org/presentationml/2006/ole">
            <mc:AlternateContent xmlns:mc="http://schemas.openxmlformats.org/markup-compatibility/2006">
              <mc:Choice xmlns:v="urn:schemas-microsoft-com:vml" Requires="v">
                <p:oleObj name="Document" r:id="rId2" imgW="5870076" imgH="7113196" progId="Word.Document.12">
                  <p:embed/>
                </p:oleObj>
              </mc:Choice>
              <mc:Fallback>
                <p:oleObj name="Document" r:id="rId2" imgW="5870076" imgH="7113196" progId="Word.Document.12">
                  <p:embed/>
                  <p:pic>
                    <p:nvPicPr>
                      <p:cNvPr id="0" name=""/>
                      <p:cNvPicPr/>
                      <p:nvPr/>
                    </p:nvPicPr>
                    <p:blipFill>
                      <a:blip r:embed="rId3"/>
                      <a:stretch>
                        <a:fillRect/>
                      </a:stretch>
                    </p:blipFill>
                    <p:spPr>
                      <a:xfrm>
                        <a:off x="1676400" y="609600"/>
                        <a:ext cx="5091113" cy="5638800"/>
                      </a:xfrm>
                      <a:prstGeom prst="rect">
                        <a:avLst/>
                      </a:prstGeom>
                    </p:spPr>
                  </p:pic>
                </p:oleObj>
              </mc:Fallback>
            </mc:AlternateContent>
          </a:graphicData>
        </a:graphic>
      </p:graphicFrame>
    </p:spTree>
    <p:extLst>
      <p:ext uri="{BB962C8B-B14F-4D97-AF65-F5344CB8AC3E}">
        <p14:creationId xmlns:p14="http://schemas.microsoft.com/office/powerpoint/2010/main" val="375435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914400"/>
          </a:xfrm>
        </p:spPr>
        <p:txBody>
          <a:bodyPr>
            <a:normAutofit/>
          </a:bodyPr>
          <a:lstStyle/>
          <a:p>
            <a:pPr algn="r" rtl="1"/>
            <a:r>
              <a:rPr lang="fa-IR" sz="2000" dirty="0"/>
              <a:t>الف-6-3-2:مدیریت فاضلاب بیمارستانی براساس ضوابط مربوط برنامه ریزی واجرامی شود.</a:t>
            </a:r>
            <a:endParaRPr lang="en-US" sz="2000" dirty="0"/>
          </a:p>
        </p:txBody>
      </p:sp>
      <p:sp>
        <p:nvSpPr>
          <p:cNvPr id="3" name="Subtitle 2"/>
          <p:cNvSpPr>
            <a:spLocks noGrp="1"/>
          </p:cNvSpPr>
          <p:nvPr>
            <p:ph type="subTitle" idx="1"/>
          </p:nvPr>
        </p:nvSpPr>
        <p:spPr>
          <a:xfrm>
            <a:off x="762000" y="1371600"/>
            <a:ext cx="7696200" cy="5105400"/>
          </a:xfrm>
        </p:spPr>
        <p:txBody>
          <a:bodyPr>
            <a:normAutofit/>
          </a:bodyPr>
          <a:lstStyle/>
          <a:p>
            <a:pPr algn="r" rtl="1">
              <a:lnSpc>
                <a:spcPct val="200000"/>
              </a:lnSpc>
            </a:pPr>
            <a:r>
              <a:rPr lang="fa-IR" sz="2000" dirty="0">
                <a:cs typeface="B Zar" pitchFamily="2" charset="-78"/>
              </a:rPr>
              <a:t>1-تطابق عملکرد مدیریت فاضلاب بیمارستان بااستانداردهای مرتبط</a:t>
            </a:r>
          </a:p>
          <a:p>
            <a:pPr algn="r" rtl="1">
              <a:lnSpc>
                <a:spcPct val="200000"/>
              </a:lnSpc>
            </a:pPr>
            <a:r>
              <a:rPr lang="fa-IR" sz="2000" dirty="0">
                <a:cs typeface="B Zar" pitchFamily="2" charset="-78"/>
              </a:rPr>
              <a:t>2-تطابق نتایج آزمایشات خروجی فاضلاب بیمارستانی بااستانداردهای مرتبط </a:t>
            </a:r>
          </a:p>
          <a:p>
            <a:pPr algn="r" rtl="1">
              <a:lnSpc>
                <a:spcPct val="200000"/>
              </a:lnSpc>
            </a:pPr>
            <a:r>
              <a:rPr lang="fa-IR" sz="1900" dirty="0">
                <a:cs typeface="B Zar" pitchFamily="2" charset="-78"/>
              </a:rPr>
              <a:t>بیمارستان دارای تصفیه خانه فعال فاضلاب متناسب با </a:t>
            </a:r>
            <a:r>
              <a:rPr lang="fa-IR" sz="1900" dirty="0">
                <a:solidFill>
                  <a:srgbClr val="FF0000"/>
                </a:solidFill>
                <a:cs typeface="B Zar" pitchFamily="2" charset="-78"/>
              </a:rPr>
              <a:t>تخت وخدمات ارائه </a:t>
            </a:r>
            <a:r>
              <a:rPr lang="fa-IR" sz="1900" dirty="0">
                <a:cs typeface="B Zar" pitchFamily="2" charset="-78"/>
              </a:rPr>
              <a:t>شده می باشد یادرصورت وجود شبکه جمع آوری متصل به تصفیه خانه فعال شهری، به شبکه فوق متصل باشد</a:t>
            </a:r>
            <a:r>
              <a:rPr lang="fa-IR" sz="2000" dirty="0"/>
              <a:t>.</a:t>
            </a:r>
          </a:p>
          <a:p>
            <a:pPr algn="r" rtl="1">
              <a:lnSpc>
                <a:spcPct val="200000"/>
              </a:lnSpc>
            </a:pPr>
            <a:r>
              <a:rPr lang="fa-IR" sz="1900" dirty="0">
                <a:cs typeface="B Zar" panose="00000400000000000000" pitchFamily="2" charset="-78"/>
              </a:rPr>
              <a:t>نتایج پساب خروجی فاضلاب بیمارستانی با استانداردهای سازمان حفاظت محیط زیست مطابقت داشته ودرصورت عدم تطابق </a:t>
            </a:r>
            <a:r>
              <a:rPr lang="fa-IR" sz="1900" dirty="0">
                <a:solidFill>
                  <a:srgbClr val="FF0000"/>
                </a:solidFill>
                <a:cs typeface="B Zar" panose="00000400000000000000" pitchFamily="2" charset="-78"/>
              </a:rPr>
              <a:t>پیگیری واقدام اصلاحی </a:t>
            </a:r>
            <a:r>
              <a:rPr lang="fa-IR" sz="1900" dirty="0">
                <a:cs typeface="B Zar" panose="00000400000000000000" pitchFamily="2" charset="-78"/>
              </a:rPr>
              <a:t>صورت گیرد</a:t>
            </a:r>
            <a:endParaRPr lang="en-US" sz="1900" dirty="0">
              <a:cs typeface="B Zar" panose="00000400000000000000" pitchFamily="2" charset="-78"/>
            </a:endParaRPr>
          </a:p>
        </p:txBody>
      </p:sp>
    </p:spTree>
    <p:extLst>
      <p:ext uri="{BB962C8B-B14F-4D97-AF65-F5344CB8AC3E}">
        <p14:creationId xmlns:p14="http://schemas.microsoft.com/office/powerpoint/2010/main" val="159400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467600" cy="609600"/>
          </a:xfrm>
        </p:spPr>
        <p:txBody>
          <a:bodyPr/>
          <a:lstStyle/>
          <a:p>
            <a:pPr algn="ctr"/>
            <a:r>
              <a:rPr lang="fa-IR" b="1" dirty="0">
                <a:cs typeface="B Zar" pitchFamily="2" charset="-78"/>
              </a:rPr>
              <a:t>نکات مهم:</a:t>
            </a:r>
            <a:endParaRPr lang="en-US" b="1" dirty="0">
              <a:cs typeface="B Zar" pitchFamily="2" charset="-78"/>
            </a:endParaRPr>
          </a:p>
        </p:txBody>
      </p:sp>
      <p:sp>
        <p:nvSpPr>
          <p:cNvPr id="3" name="Content Placeholder 2"/>
          <p:cNvSpPr>
            <a:spLocks noGrp="1"/>
          </p:cNvSpPr>
          <p:nvPr>
            <p:ph sz="quarter" idx="1"/>
          </p:nvPr>
        </p:nvSpPr>
        <p:spPr>
          <a:xfrm>
            <a:off x="533400" y="1295400"/>
            <a:ext cx="7467600" cy="4873752"/>
          </a:xfrm>
        </p:spPr>
        <p:txBody>
          <a:bodyPr/>
          <a:lstStyle/>
          <a:p>
            <a:pPr algn="r" rtl="1"/>
            <a:endParaRPr lang="fa-IR" dirty="0">
              <a:cs typeface="B Zar" pitchFamily="2" charset="-78"/>
            </a:endParaRPr>
          </a:p>
          <a:p>
            <a:pPr algn="r" rtl="1">
              <a:lnSpc>
                <a:spcPct val="200000"/>
              </a:lnSpc>
            </a:pPr>
            <a:r>
              <a:rPr lang="fa-IR" sz="1900" b="1" dirty="0">
                <a:cs typeface="B Zar" pitchFamily="2" charset="-78"/>
              </a:rPr>
              <a:t>در صورت وجود تصفیه خانه فعال نتایج آزمایشات پساب بیمارستان </a:t>
            </a:r>
            <a:r>
              <a:rPr lang="fa-IR" sz="1900" b="1" u="sng" dirty="0">
                <a:solidFill>
                  <a:schemeClr val="accent3"/>
                </a:solidFill>
                <a:cs typeface="B Zar" pitchFamily="2" charset="-78"/>
              </a:rPr>
              <a:t>فصلی</a:t>
            </a:r>
            <a:r>
              <a:rPr lang="fa-IR" sz="1900" b="1" dirty="0">
                <a:cs typeface="B Zar" pitchFamily="2" charset="-78"/>
              </a:rPr>
              <a:t> بوده  ونتایج حاصله می بایست بااستانداردهای سازمان حفاظت محیط زیست مطابقت داشته باشد.ودرصورت عدم تطابق </a:t>
            </a:r>
            <a:r>
              <a:rPr lang="fa-IR" sz="1900" b="1" dirty="0">
                <a:solidFill>
                  <a:schemeClr val="accent3"/>
                </a:solidFill>
                <a:cs typeface="B Zar" pitchFamily="2" charset="-78"/>
              </a:rPr>
              <a:t>پیگیری واقدام </a:t>
            </a:r>
            <a:r>
              <a:rPr lang="fa-IR" sz="1900" b="1" dirty="0">
                <a:cs typeface="B Zar" pitchFamily="2" charset="-78"/>
              </a:rPr>
              <a:t>اصلاحی انجام شود.</a:t>
            </a:r>
          </a:p>
          <a:p>
            <a:pPr algn="r" rtl="1">
              <a:lnSpc>
                <a:spcPct val="200000"/>
              </a:lnSpc>
            </a:pPr>
            <a:r>
              <a:rPr lang="fa-IR" sz="1900" b="1" dirty="0">
                <a:cs typeface="B Zar" pitchFamily="2" charset="-78"/>
              </a:rPr>
              <a:t>درصورت اتصال فاضلاب بیمارستان به </a:t>
            </a:r>
            <a:r>
              <a:rPr lang="fa-IR" sz="1900" b="1" dirty="0">
                <a:solidFill>
                  <a:schemeClr val="accent3"/>
                </a:solidFill>
                <a:cs typeface="B Zar" pitchFamily="2" charset="-78"/>
              </a:rPr>
              <a:t>اگو،تصویر قراردادیا مستندات اشتراک فاضلاب </a:t>
            </a:r>
            <a:r>
              <a:rPr lang="fa-IR" sz="1900" b="1" dirty="0">
                <a:cs typeface="B Zar" pitchFamily="2" charset="-78"/>
              </a:rPr>
              <a:t>قابل ارائه ودردسترس باشد.</a:t>
            </a:r>
          </a:p>
          <a:p>
            <a:pPr algn="r" rtl="1">
              <a:lnSpc>
                <a:spcPct val="200000"/>
              </a:lnSpc>
            </a:pPr>
            <a:r>
              <a:rPr lang="fa-IR" sz="1900" b="1" dirty="0">
                <a:cs typeface="B Zar" pitchFamily="2" charset="-78"/>
              </a:rPr>
              <a:t>سیستم جمع آوری،تصفیه ودفع فاضلاب به نحوی است که بدبووبد منظره نبوده و.موجب جلب وتکثیر حشرات  وجانوران موذی نباشد.</a:t>
            </a:r>
          </a:p>
          <a:p>
            <a:pPr algn="r" rtl="1"/>
            <a:endParaRPr lang="en-US" dirty="0"/>
          </a:p>
        </p:txBody>
      </p:sp>
    </p:spTree>
    <p:extLst>
      <p:ext uri="{BB962C8B-B14F-4D97-AF65-F5344CB8AC3E}">
        <p14:creationId xmlns:p14="http://schemas.microsoft.com/office/powerpoint/2010/main" val="128586687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762000"/>
          </a:xfrm>
        </p:spPr>
        <p:txBody>
          <a:bodyPr>
            <a:normAutofit fontScale="90000"/>
          </a:bodyPr>
          <a:lstStyle/>
          <a:p>
            <a:pPr algn="r" rtl="1">
              <a:lnSpc>
                <a:spcPct val="200000"/>
              </a:lnSpc>
            </a:pPr>
            <a:r>
              <a:rPr lang="fa-IR" sz="2000" b="1" dirty="0"/>
              <a:t>الف6-4</a:t>
            </a:r>
            <a:r>
              <a:rPr lang="fa-IR" sz="2000" dirty="0"/>
              <a:t>:مدیریت پسماندبراساس ضوابط ودستورالعمل های ابلاغی ،برنامه ریزی واجرامی شود.</a:t>
            </a:r>
            <a:endParaRPr lang="en-US" sz="2000" dirty="0"/>
          </a:p>
        </p:txBody>
      </p:sp>
      <p:sp>
        <p:nvSpPr>
          <p:cNvPr id="3" name="Subtitle 2"/>
          <p:cNvSpPr>
            <a:spLocks noGrp="1"/>
          </p:cNvSpPr>
          <p:nvPr>
            <p:ph type="subTitle" idx="1"/>
          </p:nvPr>
        </p:nvSpPr>
        <p:spPr>
          <a:xfrm>
            <a:off x="609600" y="1371600"/>
            <a:ext cx="8001000" cy="5105400"/>
          </a:xfrm>
        </p:spPr>
        <p:txBody>
          <a:bodyPr>
            <a:normAutofit lnSpcReduction="10000"/>
          </a:bodyPr>
          <a:lstStyle/>
          <a:p>
            <a:pPr algn="r" rtl="1">
              <a:lnSpc>
                <a:spcPct val="200000"/>
              </a:lnSpc>
            </a:pPr>
            <a:r>
              <a:rPr lang="fa-IR" sz="2000" b="1" dirty="0">
                <a:cs typeface="B Zar" pitchFamily="2" charset="-78"/>
              </a:rPr>
              <a:t>الف-6-4-1</a:t>
            </a:r>
            <a:r>
              <a:rPr lang="fa-IR" sz="2000" dirty="0">
                <a:cs typeface="B Zar" pitchFamily="2" charset="-78"/>
              </a:rPr>
              <a:t>:ممنوعیت بازیافت پسماند پزشکی مطابق قانون مدیریت پسمانددربیمارستان رعایت می شود.</a:t>
            </a:r>
          </a:p>
          <a:p>
            <a:pPr algn="r" rtl="1">
              <a:lnSpc>
                <a:spcPct val="200000"/>
              </a:lnSpc>
            </a:pPr>
            <a:r>
              <a:rPr lang="fa-IR" sz="2000" dirty="0">
                <a:cs typeface="B Zar" pitchFamily="2" charset="-78"/>
              </a:rPr>
              <a:t>1-پیش بینی روش های </a:t>
            </a:r>
            <a:r>
              <a:rPr lang="fa-IR" sz="2000" dirty="0">
                <a:solidFill>
                  <a:srgbClr val="FF0000"/>
                </a:solidFill>
                <a:cs typeface="B Zar" pitchFamily="2" charset="-78"/>
              </a:rPr>
              <a:t>مراقبت</a:t>
            </a:r>
            <a:r>
              <a:rPr lang="fa-IR" sz="2000" dirty="0">
                <a:cs typeface="B Zar" pitchFamily="2" charset="-78"/>
              </a:rPr>
              <a:t> ازپسماند پزشکی ازمرحله تولید تاامحاء،بی خطرسازی ودفع درخصوص عدم وروردبه فرایندبازیافت</a:t>
            </a:r>
          </a:p>
          <a:p>
            <a:pPr algn="r" rtl="1">
              <a:lnSpc>
                <a:spcPct val="200000"/>
              </a:lnSpc>
            </a:pPr>
            <a:r>
              <a:rPr lang="fa-IR" sz="2000" dirty="0">
                <a:cs typeface="B Zar" pitchFamily="2" charset="-78"/>
              </a:rPr>
              <a:t>2-عدم بازیافت هرگونه پسماند پزشکی دربیمارستان </a:t>
            </a:r>
          </a:p>
          <a:p>
            <a:pPr algn="r" rtl="1">
              <a:lnSpc>
                <a:spcPct val="200000"/>
              </a:lnSpc>
            </a:pPr>
            <a:r>
              <a:rPr lang="fa-IR" sz="2000" dirty="0">
                <a:cs typeface="B Nazanin" panose="00000400000000000000" pitchFamily="2" charset="-78"/>
              </a:rPr>
              <a:t>-رعایت ممنوعیت بازیافت پسماند های پزشکی ووجود نظارت های دقیق ومستمربرروند نگهداری،حمل ونقل،بی خطرسازی ودفع بهداشتی پسماند های پزشکی توسط کارشناس بهداشت محیط با</a:t>
            </a:r>
            <a:r>
              <a:rPr lang="fa-IR" sz="2000" dirty="0">
                <a:solidFill>
                  <a:srgbClr val="FF0000"/>
                </a:solidFill>
                <a:cs typeface="B Nazanin" panose="00000400000000000000" pitchFamily="2" charset="-78"/>
              </a:rPr>
              <a:t>مشارکت</a:t>
            </a:r>
            <a:r>
              <a:rPr lang="fa-IR" sz="2000" dirty="0">
                <a:cs typeface="B Nazanin" panose="00000400000000000000" pitchFamily="2" charset="-78"/>
              </a:rPr>
              <a:t> سایر مدیران ومسئولین</a:t>
            </a:r>
            <a:endParaRPr lang="en-US" sz="2000" dirty="0">
              <a:cs typeface="B Nazanin" panose="00000400000000000000" pitchFamily="2" charset="-78"/>
            </a:endParaRPr>
          </a:p>
        </p:txBody>
      </p:sp>
    </p:spTree>
    <p:extLst>
      <p:ext uri="{BB962C8B-B14F-4D97-AF65-F5344CB8AC3E}">
        <p14:creationId xmlns:p14="http://schemas.microsoft.com/office/powerpoint/2010/main" val="811950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8001000" cy="1470025"/>
          </a:xfrm>
        </p:spPr>
        <p:txBody>
          <a:bodyPr>
            <a:normAutofit/>
          </a:bodyPr>
          <a:lstStyle/>
          <a:p>
            <a:pPr algn="r" rtl="1">
              <a:lnSpc>
                <a:spcPct val="150000"/>
              </a:lnSpc>
            </a:pPr>
            <a:r>
              <a:rPr lang="fa-IR" sz="2000" b="1" dirty="0"/>
              <a:t>الف-6-4-2</a:t>
            </a:r>
            <a:r>
              <a:rPr lang="fa-IR" sz="2000" dirty="0"/>
              <a:t>:تفکیک درمبداودفع پسماند های عادی براساس ضوابط مربوط وکدبندی رنگی وبرچسب گذاری اجرا می شود.</a:t>
            </a:r>
            <a:endParaRPr lang="en-US" sz="2000" dirty="0"/>
          </a:p>
        </p:txBody>
      </p:sp>
      <p:sp>
        <p:nvSpPr>
          <p:cNvPr id="3" name="Subtitle 2"/>
          <p:cNvSpPr>
            <a:spLocks noGrp="1"/>
          </p:cNvSpPr>
          <p:nvPr>
            <p:ph type="subTitle" idx="1"/>
          </p:nvPr>
        </p:nvSpPr>
        <p:spPr>
          <a:xfrm>
            <a:off x="533400" y="1752600"/>
            <a:ext cx="8229600" cy="4724400"/>
          </a:xfrm>
        </p:spPr>
        <p:txBody>
          <a:bodyPr>
            <a:normAutofit fontScale="92500" lnSpcReduction="10000"/>
          </a:bodyPr>
          <a:lstStyle/>
          <a:p>
            <a:pPr algn="r" rtl="1">
              <a:lnSpc>
                <a:spcPct val="150000"/>
              </a:lnSpc>
            </a:pPr>
            <a:r>
              <a:rPr lang="fa-IR" sz="2000" dirty="0">
                <a:cs typeface="B Zar" pitchFamily="2" charset="-78"/>
              </a:rPr>
              <a:t>1-تفکیک درمبدا پسماند های عادی براساس ضوابط مربوط ،</a:t>
            </a:r>
            <a:r>
              <a:rPr lang="fa-IR" sz="2000" dirty="0">
                <a:solidFill>
                  <a:schemeClr val="accent3"/>
                </a:solidFill>
                <a:cs typeface="B Zar" pitchFamily="2" charset="-78"/>
              </a:rPr>
              <a:t>کدبندی رنگی وبرچسب گذاری</a:t>
            </a:r>
          </a:p>
          <a:p>
            <a:pPr algn="r" rtl="1">
              <a:lnSpc>
                <a:spcPct val="150000"/>
              </a:lnSpc>
            </a:pPr>
            <a:r>
              <a:rPr lang="fa-IR" sz="2000" dirty="0">
                <a:cs typeface="B Zar" pitchFamily="2" charset="-78"/>
              </a:rPr>
              <a:t>2-دفع پسماند های عادی براساس ضوابط بهداشتی ابلاغی وزارت بهداشت</a:t>
            </a:r>
          </a:p>
          <a:p>
            <a:pPr algn="r" rtl="1">
              <a:lnSpc>
                <a:spcPct val="170000"/>
              </a:lnSpc>
            </a:pPr>
            <a:r>
              <a:rPr lang="fa-IR" sz="2000" dirty="0">
                <a:cs typeface="B Nazanin" panose="00000400000000000000" pitchFamily="2" charset="-78"/>
              </a:rPr>
              <a:t>-پسماند های عادی در سطل آبی وکیسه مشکی نگهداری می شوند.</a:t>
            </a:r>
          </a:p>
          <a:p>
            <a:pPr algn="r" rtl="1">
              <a:lnSpc>
                <a:spcPct val="170000"/>
              </a:lnSpc>
            </a:pPr>
            <a:r>
              <a:rPr lang="fa-IR" sz="2000" dirty="0">
                <a:cs typeface="B Nazanin" panose="00000400000000000000" pitchFamily="2" charset="-78"/>
              </a:rPr>
              <a:t>-دفع پسماند های عادی براساس قراردادمعتبربا شهرداری انجام شود.</a:t>
            </a:r>
          </a:p>
          <a:p>
            <a:pPr algn="r" rtl="1">
              <a:lnSpc>
                <a:spcPct val="170000"/>
              </a:lnSpc>
            </a:pPr>
            <a:r>
              <a:rPr lang="fa-IR" sz="2000" dirty="0">
                <a:cs typeface="B Nazanin" panose="00000400000000000000" pitchFamily="2" charset="-78"/>
              </a:rPr>
              <a:t>-درصورت مخلوط شدن پسماند عادی باسایر پسماندهاازقبیل عفونی،شیمیایی،رادیواکتیوو..خارج کردن آن </a:t>
            </a:r>
            <a:r>
              <a:rPr lang="fa-IR" sz="2000" dirty="0">
                <a:solidFill>
                  <a:schemeClr val="accent3"/>
                </a:solidFill>
                <a:cs typeface="B Nazanin" panose="00000400000000000000" pitchFamily="2" charset="-78"/>
              </a:rPr>
              <a:t>ممنوع</a:t>
            </a:r>
            <a:r>
              <a:rPr lang="fa-IR" sz="2000" dirty="0">
                <a:cs typeface="B Nazanin" panose="00000400000000000000" pitchFamily="2" charset="-78"/>
              </a:rPr>
              <a:t> بوده وپسماند غیرعادی محسوب می شود.</a:t>
            </a:r>
          </a:p>
          <a:p>
            <a:pPr algn="r" rtl="1">
              <a:lnSpc>
                <a:spcPct val="170000"/>
              </a:lnSpc>
            </a:pPr>
            <a:r>
              <a:rPr lang="fa-IR" sz="2000" dirty="0">
                <a:cs typeface="B Nazanin" panose="00000400000000000000" pitchFamily="2" charset="-78"/>
              </a:rPr>
              <a:t>-پسماند های ایستگاه پرستاری بخش دیالیز واورژانس وقسمت اداری آزمایشگاه وسایر ایستگاه های پرستاری درصورتیکه کیسه پسماند عادی باعث </a:t>
            </a:r>
            <a:r>
              <a:rPr lang="fa-IR" sz="2000" dirty="0">
                <a:solidFill>
                  <a:srgbClr val="FF0000"/>
                </a:solidFill>
                <a:cs typeface="B Nazanin" panose="00000400000000000000" pitchFamily="2" charset="-78"/>
              </a:rPr>
              <a:t>اخلال</a:t>
            </a:r>
            <a:r>
              <a:rPr lang="fa-IR" sz="2000" dirty="0">
                <a:cs typeface="B Nazanin" panose="00000400000000000000" pitchFamily="2" charset="-78"/>
              </a:rPr>
              <a:t> درفرایند تفکیک</a:t>
            </a:r>
            <a:r>
              <a:rPr lang="fa-IR" sz="2000" dirty="0">
                <a:solidFill>
                  <a:srgbClr val="FF0000"/>
                </a:solidFill>
                <a:cs typeface="B Nazanin" panose="00000400000000000000" pitchFamily="2" charset="-78"/>
              </a:rPr>
              <a:t> نشود </a:t>
            </a:r>
            <a:r>
              <a:rPr lang="fa-IR" sz="2000" dirty="0">
                <a:cs typeface="B Nazanin" panose="00000400000000000000" pitchFamily="2" charset="-78"/>
              </a:rPr>
              <a:t>پسماند تولید شده این قسمت عادی است. </a:t>
            </a:r>
            <a:endParaRPr lang="en-US" sz="2000" dirty="0">
              <a:cs typeface="B Nazanin" panose="00000400000000000000" pitchFamily="2" charset="-78"/>
            </a:endParaRPr>
          </a:p>
        </p:txBody>
      </p:sp>
    </p:spTree>
    <p:extLst>
      <p:ext uri="{BB962C8B-B14F-4D97-AF65-F5344CB8AC3E}">
        <p14:creationId xmlns:p14="http://schemas.microsoft.com/office/powerpoint/2010/main" val="533938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a:bodyPr>
          <a:lstStyle/>
          <a:p>
            <a:pPr algn="r" rtl="1">
              <a:lnSpc>
                <a:spcPct val="200000"/>
              </a:lnSpc>
            </a:pPr>
            <a:r>
              <a:rPr lang="fa-IR" sz="2000" b="1" dirty="0"/>
              <a:t>الف-6-4-3:</a:t>
            </a:r>
            <a:r>
              <a:rPr lang="fa-IR" sz="2000" dirty="0"/>
              <a:t>تفکیک درمبدا ودفع پسماند های عفونی براساس ضوابط مربوط وکدبندی رنگی وبرچسب گذاری اجرامی شود.</a:t>
            </a:r>
            <a:endParaRPr lang="en-US" sz="2000" dirty="0"/>
          </a:p>
        </p:txBody>
      </p:sp>
      <p:sp>
        <p:nvSpPr>
          <p:cNvPr id="3" name="Subtitle 2"/>
          <p:cNvSpPr>
            <a:spLocks noGrp="1"/>
          </p:cNvSpPr>
          <p:nvPr>
            <p:ph type="subTitle" idx="1"/>
          </p:nvPr>
        </p:nvSpPr>
        <p:spPr>
          <a:xfrm>
            <a:off x="609600" y="1981200"/>
            <a:ext cx="8153400" cy="4495800"/>
          </a:xfrm>
        </p:spPr>
        <p:txBody>
          <a:bodyPr>
            <a:normAutofit fontScale="92500" lnSpcReduction="10000"/>
          </a:bodyPr>
          <a:lstStyle/>
          <a:p>
            <a:pPr algn="r" rtl="1">
              <a:lnSpc>
                <a:spcPct val="200000"/>
              </a:lnSpc>
            </a:pPr>
            <a:r>
              <a:rPr lang="fa-IR" sz="2000" dirty="0">
                <a:cs typeface="B Zar" pitchFamily="2" charset="-78"/>
              </a:rPr>
              <a:t>1-:تفکیک درمبدا پسماند های عفونی براساس ضوابط مربوط،کدبندی رنگی وبرچسب گذاری </a:t>
            </a:r>
          </a:p>
          <a:p>
            <a:pPr algn="r" rtl="1">
              <a:lnSpc>
                <a:spcPct val="200000"/>
              </a:lnSpc>
            </a:pPr>
            <a:r>
              <a:rPr lang="fa-IR" sz="2000" dirty="0">
                <a:cs typeface="B Zar" pitchFamily="2" charset="-78"/>
              </a:rPr>
              <a:t>2-دفع پسماند های عفونی براساس ضوابط بهداشتی ابلاغی وزارت بهداشت</a:t>
            </a:r>
          </a:p>
          <a:p>
            <a:pPr algn="r" rtl="1">
              <a:lnSpc>
                <a:spcPct val="200000"/>
              </a:lnSpc>
            </a:pPr>
            <a:r>
              <a:rPr lang="fa-IR" sz="2000" b="1" dirty="0">
                <a:cs typeface="B Zar" pitchFamily="2" charset="-78"/>
              </a:rPr>
              <a:t>گام ها:</a:t>
            </a:r>
          </a:p>
          <a:p>
            <a:pPr algn="r" rtl="1">
              <a:lnSpc>
                <a:spcPct val="200000"/>
              </a:lnSpc>
            </a:pPr>
            <a:r>
              <a:rPr lang="fa-IR" sz="2000" dirty="0">
                <a:cs typeface="B Zar" pitchFamily="2" charset="-78"/>
              </a:rPr>
              <a:t>-پسماند عفونی درسطل وکیسه پلاستیک مقاوم وبه رنگ زرد  بابرچسب عفونی جمع آوری ودرکلنتنرهای زرد رنگ نگهداری می شود .</a:t>
            </a:r>
          </a:p>
          <a:p>
            <a:pPr algn="r" rtl="1">
              <a:lnSpc>
                <a:spcPct val="200000"/>
              </a:lnSpc>
            </a:pPr>
            <a:r>
              <a:rPr lang="fa-IR" sz="2000" dirty="0">
                <a:cs typeface="B Zar" pitchFamily="2" charset="-78"/>
              </a:rPr>
              <a:t>-قراردادن کیسه وسطل زرد دراتاق بیماران،راهروها وسالن های عمومی ممنوع است.</a:t>
            </a:r>
          </a:p>
          <a:p>
            <a:pPr algn="r" rtl="1">
              <a:lnSpc>
                <a:spcPct val="200000"/>
              </a:lnSpc>
            </a:pPr>
            <a:r>
              <a:rPr lang="fa-IR" sz="2000" dirty="0">
                <a:cs typeface="B Zar" pitchFamily="2" charset="-78"/>
              </a:rPr>
              <a:t>-قراردادن کیسه وسطل زرد دراتاق های بستری عادی وتحت نظر </a:t>
            </a:r>
            <a:r>
              <a:rPr lang="fa-IR" sz="2000" b="1" dirty="0">
                <a:cs typeface="B Zar" pitchFamily="2" charset="-78"/>
              </a:rPr>
              <a:t>ممنوع </a:t>
            </a:r>
            <a:r>
              <a:rPr lang="fa-IR" sz="2000" dirty="0">
                <a:cs typeface="B Zar" pitchFamily="2" charset="-78"/>
              </a:rPr>
              <a:t>است.</a:t>
            </a:r>
          </a:p>
          <a:p>
            <a:pPr algn="r" rtl="1"/>
            <a:endParaRPr lang="en-US" sz="2000" dirty="0"/>
          </a:p>
        </p:txBody>
      </p:sp>
    </p:spTree>
    <p:extLst>
      <p:ext uri="{BB962C8B-B14F-4D97-AF65-F5344CB8AC3E}">
        <p14:creationId xmlns:p14="http://schemas.microsoft.com/office/powerpoint/2010/main" val="645562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5638800"/>
          </a:xfrm>
        </p:spPr>
        <p:txBody>
          <a:bodyPr>
            <a:normAutofit/>
          </a:bodyPr>
          <a:lstStyle/>
          <a:p>
            <a:pPr algn="r" rtl="1">
              <a:lnSpc>
                <a:spcPct val="150000"/>
              </a:lnSpc>
            </a:pPr>
            <a:r>
              <a:rPr lang="fa-IR" sz="2000" dirty="0">
                <a:cs typeface="B Zar" pitchFamily="2" charset="-78"/>
              </a:rPr>
              <a:t>-پسماند اتاق عمل،اتاق های ایزوله،بخش دیالیز وبخش اورژانس وآزمایشگاه عفونی محسوب می شود.</a:t>
            </a:r>
            <a:br>
              <a:rPr lang="fa-IR" sz="2000" dirty="0">
                <a:cs typeface="B Zar" pitchFamily="2" charset="-78"/>
              </a:rPr>
            </a:br>
            <a:r>
              <a:rPr lang="fa-IR" sz="2000" dirty="0">
                <a:cs typeface="B Zar" pitchFamily="2" charset="-78"/>
              </a:rPr>
              <a:t>-دربخش های درمانی-تشخیصی بیمارستان های سوانح سوختگی وبخش های سوختگی سایربیمارستان ها کلیه پسماند هاعفونی می باشد.</a:t>
            </a:r>
            <a:br>
              <a:rPr lang="fa-IR" sz="2000" dirty="0">
                <a:cs typeface="B Zar" pitchFamily="2" charset="-78"/>
              </a:rPr>
            </a:br>
            <a:r>
              <a:rPr lang="fa-IR" sz="2000" dirty="0">
                <a:cs typeface="B Zar" pitchFamily="2" charset="-78"/>
              </a:rPr>
              <a:t>-بی خطرسازی پسماند های عفونی </a:t>
            </a:r>
            <a:r>
              <a:rPr lang="fa-IR" sz="2000" dirty="0">
                <a:solidFill>
                  <a:schemeClr val="accent3"/>
                </a:solidFill>
                <a:cs typeface="B Zar" pitchFamily="2" charset="-78"/>
              </a:rPr>
              <a:t>توسط دستگاه بی خطر ساز فعال،دارای مجوز،با حجم متناسب با میزان پسماندعفونی تیز وبرنده انجام می شود</a:t>
            </a:r>
            <a:br>
              <a:rPr lang="fa-IR" sz="2000" dirty="0">
                <a:cs typeface="B Zar" pitchFamily="2" charset="-78"/>
              </a:rPr>
            </a:br>
            <a:r>
              <a:rPr lang="fa-IR" sz="2000" b="1" dirty="0">
                <a:cs typeface="B Zar" pitchFamily="2" charset="-78"/>
              </a:rPr>
              <a:t>برروی برچسب باید مشخصات زیرذکرگردد:</a:t>
            </a:r>
            <a:br>
              <a:rPr lang="fa-IR" sz="2000" dirty="0">
                <a:cs typeface="B Zar" pitchFamily="2" charset="-78"/>
              </a:rPr>
            </a:br>
            <a:r>
              <a:rPr lang="fa-IR" sz="2000" dirty="0">
                <a:cs typeface="B Zar" pitchFamily="2" charset="-78"/>
              </a:rPr>
              <a:t>-نام،نشانی وشماره تماس تولید کننده</a:t>
            </a:r>
            <a:br>
              <a:rPr lang="fa-IR" sz="2000" dirty="0">
                <a:cs typeface="B Zar" pitchFamily="2" charset="-78"/>
              </a:rPr>
            </a:br>
            <a:r>
              <a:rPr lang="fa-IR" sz="2000" dirty="0">
                <a:cs typeface="B Zar" pitchFamily="2" charset="-78"/>
              </a:rPr>
              <a:t>-نوع پسماند</a:t>
            </a:r>
            <a:br>
              <a:rPr lang="fa-IR" sz="2000" dirty="0">
                <a:cs typeface="B Zar" pitchFamily="2" charset="-78"/>
              </a:rPr>
            </a:br>
            <a:r>
              <a:rPr lang="fa-IR" sz="2000" dirty="0">
                <a:cs typeface="B Zar" pitchFamily="2" charset="-78"/>
              </a:rPr>
              <a:t>-تاریخ تولید وجمع آوری</a:t>
            </a:r>
            <a:br>
              <a:rPr lang="fa-IR" sz="2000" dirty="0">
                <a:cs typeface="B Zar" pitchFamily="2" charset="-78"/>
              </a:rPr>
            </a:br>
            <a:r>
              <a:rPr lang="fa-IR" sz="2000" dirty="0">
                <a:cs typeface="B Zar" pitchFamily="2" charset="-78"/>
              </a:rPr>
              <a:t>-تاریخ تحویل</a:t>
            </a:r>
            <a:br>
              <a:rPr lang="fa-IR" sz="2000" dirty="0">
                <a:cs typeface="B Zar" pitchFamily="2" charset="-78"/>
              </a:rPr>
            </a:br>
            <a:r>
              <a:rPr lang="fa-IR" sz="2000" dirty="0">
                <a:cs typeface="B Zar" pitchFamily="2" charset="-78"/>
              </a:rPr>
              <a:t>-نوع ماده شیمیایی</a:t>
            </a:r>
            <a:br>
              <a:rPr lang="fa-IR" sz="2000" dirty="0">
                <a:cs typeface="B Zar" pitchFamily="2" charset="-78"/>
              </a:rPr>
            </a:br>
            <a:r>
              <a:rPr lang="fa-IR" sz="2000" dirty="0">
                <a:cs typeface="B Zar" pitchFamily="2" charset="-78"/>
              </a:rPr>
              <a:t>-تاریخ بی خطر سازی</a:t>
            </a:r>
            <a:endParaRPr lang="en-US" sz="2000" dirty="0">
              <a:cs typeface="B Zar" pitchFamily="2" charset="-78"/>
            </a:endParaRPr>
          </a:p>
        </p:txBody>
      </p:sp>
    </p:spTree>
    <p:extLst>
      <p:ext uri="{BB962C8B-B14F-4D97-AF65-F5344CB8AC3E}">
        <p14:creationId xmlns:p14="http://schemas.microsoft.com/office/powerpoint/2010/main" val="4241668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153400" cy="1470025"/>
          </a:xfrm>
        </p:spPr>
        <p:txBody>
          <a:bodyPr>
            <a:normAutofit/>
          </a:bodyPr>
          <a:lstStyle/>
          <a:p>
            <a:pPr algn="r" rtl="1"/>
            <a:r>
              <a:rPr lang="fa-IR" sz="2000" dirty="0"/>
              <a:t>الف-6-4-4:تفکیک درمبداودفع پسماند های تیزوبرنده،براساس ضوابط مربوط وکدبندی رنگی وبرچسب گذاری اجرا می شود.</a:t>
            </a:r>
            <a:endParaRPr lang="en-US" sz="2000" dirty="0"/>
          </a:p>
        </p:txBody>
      </p:sp>
      <p:sp>
        <p:nvSpPr>
          <p:cNvPr id="3" name="Subtitle 2"/>
          <p:cNvSpPr>
            <a:spLocks noGrp="1"/>
          </p:cNvSpPr>
          <p:nvPr>
            <p:ph type="subTitle" idx="1"/>
          </p:nvPr>
        </p:nvSpPr>
        <p:spPr>
          <a:xfrm>
            <a:off x="381000" y="2133600"/>
            <a:ext cx="8382000" cy="4038600"/>
          </a:xfrm>
        </p:spPr>
        <p:txBody>
          <a:bodyPr>
            <a:normAutofit/>
          </a:bodyPr>
          <a:lstStyle/>
          <a:p>
            <a:pPr algn="r" rtl="1">
              <a:lnSpc>
                <a:spcPct val="150000"/>
              </a:lnSpc>
            </a:pPr>
            <a:r>
              <a:rPr lang="fa-IR" sz="2000" dirty="0">
                <a:cs typeface="B Zar" pitchFamily="2" charset="-78"/>
              </a:rPr>
              <a:t>1-تفکیک درمبداپسماند های تیزوبرنده،براساس ضوابط مربوط کدبندی رنگی وبرچسب گذاری</a:t>
            </a:r>
          </a:p>
          <a:p>
            <a:pPr algn="r" rtl="1">
              <a:lnSpc>
                <a:spcPct val="150000"/>
              </a:lnSpc>
            </a:pPr>
            <a:r>
              <a:rPr lang="fa-IR" sz="2000" dirty="0">
                <a:cs typeface="B Zar" pitchFamily="2" charset="-78"/>
              </a:rPr>
              <a:t>2-دفع پسماند های تیز وبرنده براساس ضوابط بهداشتی ابلاغی وزارت بهداشت</a:t>
            </a:r>
          </a:p>
          <a:p>
            <a:pPr algn="r" rtl="1">
              <a:lnSpc>
                <a:spcPct val="150000"/>
              </a:lnSpc>
            </a:pPr>
            <a:r>
              <a:rPr lang="fa-IR" sz="2000" b="1" dirty="0">
                <a:cs typeface="B Zar" pitchFamily="2" charset="-78"/>
              </a:rPr>
              <a:t>گام ها:</a:t>
            </a:r>
          </a:p>
          <a:p>
            <a:pPr algn="r" rtl="1">
              <a:lnSpc>
                <a:spcPct val="150000"/>
              </a:lnSpc>
            </a:pPr>
            <a:r>
              <a:rPr lang="fa-IR" sz="2000" dirty="0">
                <a:cs typeface="B Zar" pitchFamily="2" charset="-78"/>
              </a:rPr>
              <a:t>-پسماند های تیز وبرنده درظرف مستحکم وایمن (سفتی باکس)زرد رنگ بادرب قرمزجمع آوری می شود.</a:t>
            </a:r>
          </a:p>
          <a:p>
            <a:pPr algn="r" rtl="1">
              <a:lnSpc>
                <a:spcPct val="150000"/>
              </a:lnSpc>
            </a:pPr>
            <a:r>
              <a:rPr lang="fa-IR" sz="2000" dirty="0">
                <a:cs typeface="B Zar" pitchFamily="2" charset="-78"/>
              </a:rPr>
              <a:t>-ظرف مستحکم وایمن بوده ودرب آن به آسانی بسته .مهروموم گردد دهانه ظرف باید به اندازه ای باشد که بتوان پسماند رابدون اعمال فشاردست،درظرف انداخت.</a:t>
            </a:r>
            <a:endParaRPr lang="en-US" sz="2000" b="1" dirty="0"/>
          </a:p>
        </p:txBody>
      </p:sp>
    </p:spTree>
    <p:extLst>
      <p:ext uri="{BB962C8B-B14F-4D97-AF65-F5344CB8AC3E}">
        <p14:creationId xmlns:p14="http://schemas.microsoft.com/office/powerpoint/2010/main" val="63429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FA6DF8-9719-4AEE-898B-437212E8FEE2}"/>
              </a:ext>
            </a:extLst>
          </p:cNvPr>
          <p:cNvSpPr>
            <a:spLocks noGrp="1"/>
          </p:cNvSpPr>
          <p:nvPr>
            <p:ph sz="quarter" idx="1"/>
          </p:nvPr>
        </p:nvSpPr>
        <p:spPr>
          <a:xfrm>
            <a:off x="457200" y="381000"/>
            <a:ext cx="8077200" cy="6092952"/>
          </a:xfrm>
        </p:spPr>
        <p:txBody>
          <a:bodyPr/>
          <a:lstStyle/>
          <a:p>
            <a:pPr algn="r" rtl="1">
              <a:lnSpc>
                <a:spcPct val="200000"/>
              </a:lnSpc>
            </a:pPr>
            <a:endParaRPr lang="fa-IR" sz="2000" dirty="0">
              <a:cs typeface="B Nazanin" panose="00000400000000000000" pitchFamily="2" charset="-78"/>
            </a:endParaRPr>
          </a:p>
          <a:p>
            <a:pPr algn="r" rtl="1">
              <a:lnSpc>
                <a:spcPct val="200000"/>
              </a:lnSpc>
            </a:pPr>
            <a:endParaRPr lang="fa-IR" sz="2000" dirty="0">
              <a:cs typeface="B Nazanin" panose="00000400000000000000" pitchFamily="2" charset="-78"/>
            </a:endParaRPr>
          </a:p>
          <a:p>
            <a:pPr algn="r" rtl="1">
              <a:lnSpc>
                <a:spcPct val="200000"/>
              </a:lnSpc>
            </a:pPr>
            <a:r>
              <a:rPr lang="fa-IR" sz="2000" b="1" dirty="0">
                <a:cs typeface="B Nazanin" panose="00000400000000000000" pitchFamily="2" charset="-78"/>
              </a:rPr>
              <a:t>قراردادن سفتی باکس دراتاق بیماران،راهروها وسالن های عمومی ممنوع است بجز....</a:t>
            </a:r>
          </a:p>
          <a:p>
            <a:pPr algn="r" rtl="1">
              <a:lnSpc>
                <a:spcPct val="200000"/>
              </a:lnSpc>
            </a:pPr>
            <a:r>
              <a:rPr lang="fa-IR" sz="2000" b="1" dirty="0">
                <a:cs typeface="B Nazanin" panose="00000400000000000000" pitchFamily="2" charset="-78"/>
              </a:rPr>
              <a:t>-نصب سفتی باکس دراتاق های بستری وتحت نظر مانند اورژانس ،ممنوع است.امکانات مذکور درموارد لزومبه همراه ترالی بربالین بیمار آورده می شود.</a:t>
            </a:r>
            <a:endParaRPr lang="en-US" sz="2000" b="1" dirty="0">
              <a:cs typeface="B Nazanin" panose="00000400000000000000" pitchFamily="2" charset="-78"/>
            </a:endParaRPr>
          </a:p>
          <a:p>
            <a:pPr algn="r" rtl="1">
              <a:lnSpc>
                <a:spcPct val="200000"/>
              </a:lnSpc>
            </a:pPr>
            <a:r>
              <a:rPr lang="fa-IR" sz="2000" b="1" dirty="0">
                <a:cs typeface="B Nazanin" panose="00000400000000000000" pitchFamily="2" charset="-78"/>
              </a:rPr>
              <a:t>درمورد سوزن وسرنگ آزمایش های تشخیصی طبی مطابق پروتکل اجرایی خود عمل نمایند.</a:t>
            </a:r>
            <a:endParaRPr lang="en-US" sz="2000" b="1" dirty="0">
              <a:cs typeface="B Nazanin" panose="00000400000000000000" pitchFamily="2" charset="-78"/>
            </a:endParaRPr>
          </a:p>
          <a:p>
            <a:pPr marL="0" indent="0" algn="r" rtl="1">
              <a:lnSpc>
                <a:spcPct val="150000"/>
              </a:lnSpc>
              <a:buNone/>
            </a:pPr>
            <a:endParaRPr lang="en-US" sz="2000" b="1" dirty="0">
              <a:cs typeface="B Zar" panose="00000400000000000000" pitchFamily="2" charset="-78"/>
            </a:endParaRPr>
          </a:p>
          <a:p>
            <a:pPr algn="r" rtl="1">
              <a:lnSpc>
                <a:spcPct val="150000"/>
              </a:lnSpc>
            </a:pPr>
            <a:endParaRPr lang="fa-IR" sz="2000" b="1" dirty="0">
              <a:cs typeface="B Zar" panose="00000400000000000000" pitchFamily="2" charset="-78"/>
            </a:endParaRPr>
          </a:p>
          <a:p>
            <a:pPr algn="r" rtl="1">
              <a:lnSpc>
                <a:spcPct val="150000"/>
              </a:lnSpc>
            </a:pPr>
            <a:endParaRPr lang="fa-IR" sz="2000" b="1" dirty="0">
              <a:cs typeface="B Zar" panose="00000400000000000000" pitchFamily="2" charset="-78"/>
            </a:endParaRPr>
          </a:p>
          <a:p>
            <a:pPr algn="r" rtl="1"/>
            <a:endParaRPr lang="en-US" dirty="0"/>
          </a:p>
        </p:txBody>
      </p:sp>
    </p:spTree>
    <p:extLst>
      <p:ext uri="{BB962C8B-B14F-4D97-AF65-F5344CB8AC3E}">
        <p14:creationId xmlns:p14="http://schemas.microsoft.com/office/powerpoint/2010/main" val="151838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00800"/>
          </a:xfrm>
        </p:spPr>
        <p:txBody>
          <a:bodyPr>
            <a:normAutofit fontScale="90000"/>
          </a:bodyPr>
          <a:lstStyle/>
          <a:p>
            <a:pPr algn="r" rtl="1">
              <a:lnSpc>
                <a:spcPct val="200000"/>
              </a:lnSpc>
            </a:pPr>
            <a:r>
              <a:rPr lang="fa-IR" sz="2000" dirty="0">
                <a:cs typeface="B Zar" pitchFamily="2" charset="-78"/>
              </a:rPr>
              <a:t>-</a:t>
            </a:r>
            <a:r>
              <a:rPr lang="fa-IR" sz="2200" b="1" dirty="0">
                <a:cs typeface="B Nazanin" panose="00000400000000000000" pitchFamily="2" charset="-78"/>
              </a:rPr>
              <a:t>دربخش های </a:t>
            </a:r>
            <a:r>
              <a:rPr lang="fa-IR" sz="2200" b="1" dirty="0">
                <a:solidFill>
                  <a:schemeClr val="accent3"/>
                </a:solidFill>
                <a:cs typeface="B Nazanin" panose="00000400000000000000" pitchFamily="2" charset="-78"/>
              </a:rPr>
              <a:t>ویژه واتاق ایزوله،اتاق خون گیری آزمایشگاه واتاق عمل (</a:t>
            </a:r>
            <a:r>
              <a:rPr lang="fa-IR" sz="2200" b="1" dirty="0">
                <a:solidFill>
                  <a:schemeClr val="tx1"/>
                </a:solidFill>
                <a:cs typeface="B Nazanin" panose="00000400000000000000" pitchFamily="2" charset="-78"/>
              </a:rPr>
              <a:t>به جزبخش </a:t>
            </a:r>
            <a:r>
              <a:rPr lang="fa-IR" sz="2200" b="1" dirty="0">
                <a:cs typeface="B Nazanin" panose="00000400000000000000" pitchFamily="2" charset="-78"/>
              </a:rPr>
              <a:t>های دیالیز،</a:t>
            </a:r>
            <a:r>
              <a:rPr lang="en-US" sz="2200" b="1" dirty="0">
                <a:cs typeface="B Nazanin" panose="00000400000000000000" pitchFamily="2" charset="-78"/>
              </a:rPr>
              <a:t>CCU</a:t>
            </a:r>
            <a:r>
              <a:rPr lang="fa-IR" sz="2200" b="1" dirty="0">
                <a:cs typeface="B Nazanin" panose="00000400000000000000" pitchFamily="2" charset="-78"/>
              </a:rPr>
              <a:t>،</a:t>
            </a:r>
            <a:r>
              <a:rPr lang="en-US" sz="2200" b="1" dirty="0">
                <a:cs typeface="B Nazanin" panose="00000400000000000000" pitchFamily="2" charset="-78"/>
              </a:rPr>
              <a:t>NICU</a:t>
            </a:r>
            <a:r>
              <a:rPr lang="fa-IR" sz="2200" b="1" dirty="0">
                <a:cs typeface="B Nazanin" panose="00000400000000000000" pitchFamily="2" charset="-78"/>
              </a:rPr>
              <a:t>،)دریونیت هربیمارمی توان سفتی باکس رادرمحل مناسب </a:t>
            </a:r>
            <a:r>
              <a:rPr lang="fa-IR" sz="2200" b="1" dirty="0">
                <a:solidFill>
                  <a:schemeClr val="accent3"/>
                </a:solidFill>
                <a:cs typeface="B Nazanin" panose="00000400000000000000" pitchFamily="2" charset="-78"/>
              </a:rPr>
              <a:t>ثابت وفیکس </a:t>
            </a:r>
            <a:r>
              <a:rPr lang="fa-IR" sz="2200" b="1" dirty="0">
                <a:cs typeface="B Nazanin" panose="00000400000000000000" pitchFamily="2" charset="-78"/>
              </a:rPr>
              <a:t>کرد.</a:t>
            </a:r>
            <a:br>
              <a:rPr lang="fa-IR" sz="2200" b="1" dirty="0">
                <a:cs typeface="B Nazanin" panose="00000400000000000000" pitchFamily="2" charset="-78"/>
              </a:rPr>
            </a:br>
            <a:r>
              <a:rPr lang="fa-IR" sz="2200" b="1" dirty="0">
                <a:cs typeface="B Nazanin" panose="00000400000000000000" pitchFamily="2" charset="-78"/>
              </a:rPr>
              <a:t>-پس از پرشدن</a:t>
            </a:r>
            <a:r>
              <a:rPr lang="fa-IR" sz="2200" b="1" dirty="0">
                <a:solidFill>
                  <a:schemeClr val="accent3"/>
                </a:solidFill>
                <a:cs typeface="B Nazanin" panose="00000400000000000000" pitchFamily="2" charset="-78"/>
              </a:rPr>
              <a:t>3/4</a:t>
            </a:r>
            <a:r>
              <a:rPr lang="fa-IR" sz="2200" b="1" dirty="0">
                <a:cs typeface="B Nazanin" panose="00000400000000000000" pitchFamily="2" charset="-78"/>
              </a:rPr>
              <a:t>سفتی باکس جمع آوری وبه محل ذخیره موقت پسماند وسپس بی خطرسازی انتقال داده می شود.</a:t>
            </a:r>
            <a:br>
              <a:rPr lang="fa-IR" sz="2200" b="1" dirty="0">
                <a:cs typeface="B Nazanin" panose="00000400000000000000" pitchFamily="2" charset="-78"/>
              </a:rPr>
            </a:br>
            <a:r>
              <a:rPr lang="fa-IR" sz="2200" b="1" dirty="0">
                <a:cs typeface="B Nazanin" panose="00000400000000000000" pitchFamily="2" charset="-78"/>
              </a:rPr>
              <a:t>-سوزن سرنگ نباید مجددا درپوش گذاری شده </a:t>
            </a:r>
            <a:r>
              <a:rPr lang="fa-IR" sz="2200" b="1" dirty="0">
                <a:solidFill>
                  <a:schemeClr val="accent3"/>
                </a:solidFill>
                <a:cs typeface="B Nazanin" panose="00000400000000000000" pitchFamily="2" charset="-78"/>
              </a:rPr>
              <a:t>وسوزن وسرنگ تواما</a:t>
            </a:r>
            <a:r>
              <a:rPr lang="fa-IR" sz="2200" b="1" dirty="0">
                <a:cs typeface="B Nazanin" panose="00000400000000000000" pitchFamily="2" charset="-78"/>
              </a:rPr>
              <a:t>درظرف مستحکم وایمن جمع آوری شود.</a:t>
            </a:r>
            <a:br>
              <a:rPr lang="fa-IR" sz="2200" b="1" dirty="0">
                <a:cs typeface="B Nazanin" panose="00000400000000000000" pitchFamily="2" charset="-78"/>
              </a:rPr>
            </a:br>
            <a:r>
              <a:rPr lang="fa-IR" sz="2200" b="1" dirty="0">
                <a:cs typeface="B Nazanin" panose="00000400000000000000" pitchFamily="2" charset="-78"/>
              </a:rPr>
              <a:t>-نصب</a:t>
            </a:r>
            <a:r>
              <a:rPr lang="en-US" sz="2200" b="1" dirty="0">
                <a:cs typeface="B Nazanin" panose="00000400000000000000" pitchFamily="2" charset="-78"/>
              </a:rPr>
              <a:t>safety box</a:t>
            </a:r>
            <a:r>
              <a:rPr lang="fa-IR" sz="2200" b="1" dirty="0">
                <a:cs typeface="B Nazanin" panose="00000400000000000000" pitchFamily="2" charset="-78"/>
              </a:rPr>
              <a:t>در اتاق هاي بستري و تحت نظر (مانند اورژانس) ممنوع است.</a:t>
            </a:r>
            <a:br>
              <a:rPr lang="fa-IR" sz="2200" b="1" dirty="0">
                <a:cs typeface="B Nazanin" panose="00000400000000000000" pitchFamily="2" charset="-78"/>
              </a:rPr>
            </a:br>
            <a:r>
              <a:rPr lang="fa-IR" sz="2200" b="1" dirty="0">
                <a:cs typeface="B Nazanin" panose="00000400000000000000" pitchFamily="2" charset="-78"/>
              </a:rPr>
              <a:t>-سوزن ست سرم،جداشده ودر</a:t>
            </a:r>
            <a:r>
              <a:rPr lang="en-US" sz="2200" b="1" dirty="0">
                <a:cs typeface="B Nazanin" panose="00000400000000000000" pitchFamily="2" charset="-78"/>
              </a:rPr>
              <a:t>SAFETY BOX</a:t>
            </a:r>
            <a:r>
              <a:rPr lang="fa-IR" sz="2200" b="1" dirty="0">
                <a:cs typeface="B Nazanin" panose="00000400000000000000" pitchFamily="2" charset="-78"/>
              </a:rPr>
              <a:t>قرارگیرد.</a:t>
            </a:r>
            <a:br>
              <a:rPr lang="fa-IR" sz="2000" dirty="0">
                <a:cs typeface="B Zar" pitchFamily="2" charset="-78"/>
              </a:rPr>
            </a:br>
            <a:endParaRPr lang="en-US" sz="2000" dirty="0">
              <a:cs typeface="B Zar" pitchFamily="2" charset="-78"/>
            </a:endParaRPr>
          </a:p>
        </p:txBody>
      </p:sp>
    </p:spTree>
    <p:extLst>
      <p:ext uri="{BB962C8B-B14F-4D97-AF65-F5344CB8AC3E}">
        <p14:creationId xmlns:p14="http://schemas.microsoft.com/office/powerpoint/2010/main" val="165992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pPr algn="r" rtl="1">
              <a:lnSpc>
                <a:spcPct val="200000"/>
              </a:lnSpc>
            </a:pPr>
            <a:r>
              <a:rPr lang="fa-IR" sz="2400" b="1" dirty="0"/>
              <a:t>الف6-3:</a:t>
            </a:r>
            <a:r>
              <a:rPr lang="fa-IR" sz="2400" dirty="0"/>
              <a:t>مدیریت آب وفاضلاب بیمارستان براساس استانداردهای ملی وضوابط بهداشتی مربوط صورت می پذیرد.</a:t>
            </a:r>
            <a:endParaRPr lang="en-US" sz="2400" dirty="0"/>
          </a:p>
        </p:txBody>
      </p:sp>
      <p:sp>
        <p:nvSpPr>
          <p:cNvPr id="3" name="Subtitle 2"/>
          <p:cNvSpPr>
            <a:spLocks noGrp="1"/>
          </p:cNvSpPr>
          <p:nvPr>
            <p:ph type="subTitle" idx="1"/>
          </p:nvPr>
        </p:nvSpPr>
        <p:spPr>
          <a:xfrm>
            <a:off x="762000" y="2286000"/>
            <a:ext cx="7620000" cy="3810000"/>
          </a:xfrm>
        </p:spPr>
        <p:txBody>
          <a:bodyPr>
            <a:normAutofit fontScale="92500"/>
          </a:bodyPr>
          <a:lstStyle/>
          <a:p>
            <a:pPr algn="r" rtl="1">
              <a:lnSpc>
                <a:spcPct val="150000"/>
              </a:lnSpc>
            </a:pPr>
            <a:r>
              <a:rPr lang="fa-IR" sz="2400" b="1" dirty="0">
                <a:cs typeface="B Zar" pitchFamily="2" charset="-78"/>
              </a:rPr>
              <a:t>الف6-3-1</a:t>
            </a:r>
            <a:r>
              <a:rPr lang="fa-IR" sz="2400" dirty="0">
                <a:cs typeface="B Zar" pitchFamily="2" charset="-78"/>
              </a:rPr>
              <a:t>:کیفیت فیزیکی ،شیمیایی وبیولوژیکی آب مصرفی وذخیره بیمارستان مطابق استانداردهای ملی وبهداشتی است.</a:t>
            </a:r>
          </a:p>
          <a:p>
            <a:pPr algn="r" rtl="1">
              <a:lnSpc>
                <a:spcPct val="150000"/>
              </a:lnSpc>
            </a:pPr>
            <a:r>
              <a:rPr lang="fa-IR" sz="2000" dirty="0">
                <a:cs typeface="B Zar" pitchFamily="2" charset="-78"/>
              </a:rPr>
              <a:t>1</a:t>
            </a:r>
            <a:r>
              <a:rPr lang="fa-IR" sz="2000" dirty="0">
                <a:cs typeface="B Nazanin" pitchFamily="2" charset="-78"/>
              </a:rPr>
              <a:t>-کیفیت </a:t>
            </a:r>
            <a:r>
              <a:rPr lang="fa-IR" sz="2000" dirty="0">
                <a:solidFill>
                  <a:schemeClr val="accent3"/>
                </a:solidFill>
                <a:cs typeface="B Nazanin" pitchFamily="2" charset="-78"/>
              </a:rPr>
              <a:t>فیزیکی</a:t>
            </a:r>
            <a:r>
              <a:rPr lang="fa-IR" sz="2000" dirty="0">
                <a:cs typeface="B Nazanin" pitchFamily="2" charset="-78"/>
              </a:rPr>
              <a:t> آب مصرفی وذخیره بیمارستان مطابق استانداردهای ملی وبهداشتی است.</a:t>
            </a:r>
          </a:p>
          <a:p>
            <a:pPr algn="r" rtl="1">
              <a:lnSpc>
                <a:spcPct val="150000"/>
              </a:lnSpc>
            </a:pPr>
            <a:r>
              <a:rPr lang="fa-IR" sz="2000" dirty="0">
                <a:cs typeface="B Nazanin" pitchFamily="2" charset="-78"/>
              </a:rPr>
              <a:t>2-کیفیت </a:t>
            </a:r>
            <a:r>
              <a:rPr lang="fa-IR" sz="2000" dirty="0">
                <a:solidFill>
                  <a:schemeClr val="accent3"/>
                </a:solidFill>
                <a:cs typeface="B Nazanin" pitchFamily="2" charset="-78"/>
              </a:rPr>
              <a:t>شیمیایی</a:t>
            </a:r>
            <a:r>
              <a:rPr lang="fa-IR" sz="2000" dirty="0">
                <a:cs typeface="B Nazanin" pitchFamily="2" charset="-78"/>
              </a:rPr>
              <a:t> آب مصرفی وذخیره بیمارستان مطابق استانداردهای ملی وبهداشتی است.</a:t>
            </a:r>
          </a:p>
          <a:p>
            <a:pPr algn="r" rtl="1">
              <a:lnSpc>
                <a:spcPct val="150000"/>
              </a:lnSpc>
            </a:pPr>
            <a:r>
              <a:rPr lang="fa-IR" sz="2000" dirty="0">
                <a:cs typeface="B Nazanin" pitchFamily="2" charset="-78"/>
              </a:rPr>
              <a:t>3-کیفیت</a:t>
            </a:r>
            <a:r>
              <a:rPr lang="fa-IR" sz="2000" dirty="0">
                <a:solidFill>
                  <a:schemeClr val="accent3"/>
                </a:solidFill>
                <a:cs typeface="B Nazanin" pitchFamily="2" charset="-78"/>
              </a:rPr>
              <a:t> بیولوژیکی </a:t>
            </a:r>
            <a:r>
              <a:rPr lang="fa-IR" sz="2000" dirty="0">
                <a:cs typeface="B Nazanin" pitchFamily="2" charset="-78"/>
              </a:rPr>
              <a:t>آب مصرفی وذخیره بیمارستان مطابق استانداردهای ملی وبهداشتی است.</a:t>
            </a:r>
          </a:p>
          <a:p>
            <a:pPr algn="r" rtl="1"/>
            <a:endParaRPr lang="fa-IR" sz="2000" dirty="0"/>
          </a:p>
          <a:p>
            <a:pPr algn="r" rtl="1"/>
            <a:endParaRPr lang="en-US" sz="2000" dirty="0"/>
          </a:p>
        </p:txBody>
      </p:sp>
    </p:spTree>
    <p:extLst>
      <p:ext uri="{BB962C8B-B14F-4D97-AF65-F5344CB8AC3E}">
        <p14:creationId xmlns:p14="http://schemas.microsoft.com/office/powerpoint/2010/main" val="2151808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001000" cy="1470025"/>
          </a:xfrm>
        </p:spPr>
        <p:txBody>
          <a:bodyPr>
            <a:normAutofit/>
          </a:bodyPr>
          <a:lstStyle/>
          <a:p>
            <a:pPr algn="r" rtl="1">
              <a:lnSpc>
                <a:spcPct val="200000"/>
              </a:lnSpc>
            </a:pPr>
            <a:r>
              <a:rPr lang="fa-IR" sz="2000" b="1" dirty="0"/>
              <a:t>الف-6-4-5</a:t>
            </a:r>
            <a:r>
              <a:rPr lang="fa-IR" sz="2000" dirty="0"/>
              <a:t>:تفکیک درمبداودفع پسماند های شیمیایی ودارویی براساس ضوابط مربوط وکدبندی رنگی وبرچسب گذاری اجرا می شود.</a:t>
            </a:r>
            <a:endParaRPr lang="en-US" sz="2000" dirty="0"/>
          </a:p>
        </p:txBody>
      </p:sp>
      <p:sp>
        <p:nvSpPr>
          <p:cNvPr id="3" name="Subtitle 2"/>
          <p:cNvSpPr>
            <a:spLocks noGrp="1"/>
          </p:cNvSpPr>
          <p:nvPr>
            <p:ph type="subTitle" idx="1"/>
          </p:nvPr>
        </p:nvSpPr>
        <p:spPr>
          <a:xfrm>
            <a:off x="457200" y="1905000"/>
            <a:ext cx="8153400" cy="4495800"/>
          </a:xfrm>
        </p:spPr>
        <p:txBody>
          <a:bodyPr>
            <a:normAutofit fontScale="85000" lnSpcReduction="10000"/>
          </a:bodyPr>
          <a:lstStyle/>
          <a:p>
            <a:pPr algn="r" rtl="1">
              <a:lnSpc>
                <a:spcPct val="200000"/>
              </a:lnSpc>
            </a:pPr>
            <a:r>
              <a:rPr lang="fa-IR" sz="2000" dirty="0">
                <a:cs typeface="B Zar" pitchFamily="2" charset="-78"/>
              </a:rPr>
              <a:t>1-تفکیک درمبداپسماند های شیمیایی ودارویی براساس ضوابط مربوط ،کدبندی رنگی وبرچسب گذاری </a:t>
            </a:r>
          </a:p>
          <a:p>
            <a:pPr algn="r" rtl="1">
              <a:lnSpc>
                <a:spcPct val="200000"/>
              </a:lnSpc>
            </a:pPr>
            <a:r>
              <a:rPr lang="fa-IR" sz="2000" dirty="0">
                <a:cs typeface="B Zar" pitchFamily="2" charset="-78"/>
              </a:rPr>
              <a:t>2-دفع پسماند های دارویی وشیمیایی براساس ضوابط بهداشتی ابلاغی وزارت بهداشت</a:t>
            </a:r>
          </a:p>
          <a:p>
            <a:pPr algn="r" rtl="1">
              <a:lnSpc>
                <a:spcPct val="200000"/>
              </a:lnSpc>
            </a:pPr>
            <a:r>
              <a:rPr lang="fa-IR" sz="2000" b="1" dirty="0">
                <a:cs typeface="B Zar" pitchFamily="2" charset="-78"/>
              </a:rPr>
              <a:t>گام ها:</a:t>
            </a:r>
          </a:p>
          <a:p>
            <a:pPr algn="r" rtl="1">
              <a:lnSpc>
                <a:spcPct val="200000"/>
              </a:lnSpc>
            </a:pPr>
            <a:r>
              <a:rPr lang="fa-IR" sz="2000" dirty="0">
                <a:cs typeface="B Zar" pitchFamily="2" charset="-78"/>
              </a:rPr>
              <a:t>-پسماند های دارویی وشیمیایی درکیسه پلاستیکی مقاوم به رنگ سفیدیاقهوه ای جمع آوری می شوند.</a:t>
            </a:r>
          </a:p>
          <a:p>
            <a:pPr algn="r" rtl="1">
              <a:lnSpc>
                <a:spcPct val="200000"/>
              </a:lnSpc>
            </a:pPr>
            <a:r>
              <a:rPr lang="fa-IR" sz="2000" dirty="0">
                <a:cs typeface="B Zar" pitchFamily="2" charset="-78"/>
              </a:rPr>
              <a:t>-دفع پسماند های شیمیایی دارویی شامل محفظه سازی وانعقاد قراردادبا شرکت های مجازاست.</a:t>
            </a:r>
          </a:p>
          <a:p>
            <a:pPr algn="r" rtl="1">
              <a:lnSpc>
                <a:spcPct val="200000"/>
              </a:lnSpc>
            </a:pPr>
            <a:r>
              <a:rPr lang="fa-IR" sz="2000" dirty="0">
                <a:cs typeface="B Zar" pitchFamily="2" charset="-78"/>
              </a:rPr>
              <a:t>-پسماند های دارای فلزات سنگین شامل باتری ها،ترمومترهای شکسته،سایر وسایل دارای جیوه برای اندازه گیری فشار خون،باتل های سرم درصورتیکه حاوی داروهای سایتوتکسیک وخطرنلک باشند به عنوان پسماند شیمیایی ودارویی محسوب می شوند.</a:t>
            </a:r>
          </a:p>
          <a:p>
            <a:pPr algn="r" rtl="1">
              <a:lnSpc>
                <a:spcPct val="200000"/>
              </a:lnSpc>
            </a:pPr>
            <a:endParaRPr lang="en-US" sz="2000" dirty="0">
              <a:cs typeface="B Zar" pitchFamily="2" charset="-78"/>
            </a:endParaRPr>
          </a:p>
        </p:txBody>
      </p:sp>
    </p:spTree>
    <p:extLst>
      <p:ext uri="{BB962C8B-B14F-4D97-AF65-F5344CB8AC3E}">
        <p14:creationId xmlns:p14="http://schemas.microsoft.com/office/powerpoint/2010/main" val="3116230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470025"/>
          </a:xfrm>
        </p:spPr>
        <p:txBody>
          <a:bodyPr>
            <a:normAutofit/>
          </a:bodyPr>
          <a:lstStyle/>
          <a:p>
            <a:pPr algn="r" rtl="1">
              <a:lnSpc>
                <a:spcPct val="200000"/>
              </a:lnSpc>
            </a:pPr>
            <a:r>
              <a:rPr lang="fa-IR" sz="2000" b="1" dirty="0"/>
              <a:t>الف—6-4-6:</a:t>
            </a:r>
            <a:r>
              <a:rPr lang="fa-IR" sz="2000" dirty="0"/>
              <a:t>تفکیک،نگهداری ودفع پسماندهای رادیواکتیو/پرتوزابراساس ضوابط مربوط وکدبندی رنگی وبرچسب گذاری اجرامی شود.</a:t>
            </a:r>
            <a:endParaRPr lang="en-US" sz="2000" dirty="0"/>
          </a:p>
        </p:txBody>
      </p:sp>
      <p:sp>
        <p:nvSpPr>
          <p:cNvPr id="3" name="Subtitle 2"/>
          <p:cNvSpPr>
            <a:spLocks noGrp="1"/>
          </p:cNvSpPr>
          <p:nvPr>
            <p:ph type="subTitle" idx="1"/>
          </p:nvPr>
        </p:nvSpPr>
        <p:spPr>
          <a:xfrm>
            <a:off x="838200" y="2819400"/>
            <a:ext cx="7924800" cy="2209800"/>
          </a:xfrm>
        </p:spPr>
        <p:txBody>
          <a:bodyPr>
            <a:normAutofit/>
          </a:bodyPr>
          <a:lstStyle/>
          <a:p>
            <a:pPr algn="r" rtl="1">
              <a:lnSpc>
                <a:spcPct val="200000"/>
              </a:lnSpc>
            </a:pPr>
            <a:r>
              <a:rPr lang="fa-IR" sz="2000" dirty="0">
                <a:cs typeface="B Zar" pitchFamily="2" charset="-78"/>
              </a:rPr>
              <a:t>1-تفکیک درمبداپسماندهای رادیواکتیو/پرتوزابراساس ضوابط مربوط ،کدبندی رنگی وبرچسب گذاری </a:t>
            </a:r>
          </a:p>
          <a:p>
            <a:pPr algn="r" rtl="1">
              <a:lnSpc>
                <a:spcPct val="200000"/>
              </a:lnSpc>
            </a:pPr>
            <a:r>
              <a:rPr lang="fa-IR" sz="2000" dirty="0">
                <a:cs typeface="B Zar" pitchFamily="2" charset="-78"/>
              </a:rPr>
              <a:t>2-دفع پسماند های رادیواکتیو/پرتوزابراساس ضوابط بهداشتی ابلاغی وزارت بهداشت</a:t>
            </a:r>
            <a:endParaRPr lang="en-US" sz="2000" dirty="0">
              <a:cs typeface="B Zar" pitchFamily="2" charset="-78"/>
            </a:endParaRPr>
          </a:p>
        </p:txBody>
      </p:sp>
    </p:spTree>
    <p:extLst>
      <p:ext uri="{BB962C8B-B14F-4D97-AF65-F5344CB8AC3E}">
        <p14:creationId xmlns:p14="http://schemas.microsoft.com/office/powerpoint/2010/main" val="80382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normAutofit/>
          </a:bodyPr>
          <a:lstStyle/>
          <a:p>
            <a:pPr algn="r" rtl="1">
              <a:lnSpc>
                <a:spcPct val="200000"/>
              </a:lnSpc>
            </a:pPr>
            <a:r>
              <a:rPr lang="fa-IR" sz="2000" b="1" dirty="0"/>
              <a:t>الف-6-4-7:</a:t>
            </a:r>
            <a:r>
              <a:rPr lang="fa-IR" sz="2000" dirty="0"/>
              <a:t>جمع آوری،نگهداری،حمل ونقل انواع پسماندهاازبخش ها/واحدهاتاجایگاه موقت نگهداری طبق ضوابط مربوط اجرامی شود.</a:t>
            </a:r>
            <a:endParaRPr lang="en-US" sz="2000" dirty="0"/>
          </a:p>
        </p:txBody>
      </p:sp>
      <p:sp>
        <p:nvSpPr>
          <p:cNvPr id="3" name="Subtitle 2"/>
          <p:cNvSpPr>
            <a:spLocks noGrp="1"/>
          </p:cNvSpPr>
          <p:nvPr>
            <p:ph type="subTitle" idx="1"/>
          </p:nvPr>
        </p:nvSpPr>
        <p:spPr>
          <a:xfrm>
            <a:off x="762000" y="2013660"/>
            <a:ext cx="7620000" cy="4310940"/>
          </a:xfrm>
        </p:spPr>
        <p:txBody>
          <a:bodyPr>
            <a:normAutofit fontScale="85000" lnSpcReduction="20000"/>
          </a:bodyPr>
          <a:lstStyle/>
          <a:p>
            <a:pPr algn="r" rtl="1">
              <a:lnSpc>
                <a:spcPct val="200000"/>
              </a:lnSpc>
            </a:pPr>
            <a:r>
              <a:rPr lang="fa-IR" sz="2400" dirty="0">
                <a:cs typeface="B Zar" pitchFamily="2" charset="-78"/>
              </a:rPr>
              <a:t>1-جمع آوری،نگهداری،حمل ونقل ازبخش ها/واحدهاتاجایگاه موقت نگهداری</a:t>
            </a:r>
          </a:p>
          <a:p>
            <a:pPr algn="r" rtl="1">
              <a:lnSpc>
                <a:spcPct val="200000"/>
              </a:lnSpc>
            </a:pPr>
            <a:r>
              <a:rPr lang="fa-IR" sz="2400" dirty="0">
                <a:cs typeface="B Zar" pitchFamily="2" charset="-78"/>
              </a:rPr>
              <a:t>2-وجودامکانات وتسهیلات لازم جهت جمع آوری وحمل ونقل بهداشتی</a:t>
            </a:r>
          </a:p>
          <a:p>
            <a:pPr algn="r" rtl="1">
              <a:lnSpc>
                <a:spcPct val="170000"/>
              </a:lnSpc>
            </a:pPr>
            <a:r>
              <a:rPr lang="fa-IR" sz="2400" dirty="0">
                <a:cs typeface="B Nazanin" panose="00000400000000000000" pitchFamily="2" charset="-78"/>
              </a:rPr>
              <a:t>-محل مناسب دربخش برای نگهداری،شست وشووگندزدایی سطل های زباله محل مذکوردارای شرایط بهداشتی شامل آب سرد وگرم،سیستم تهویه </a:t>
            </a:r>
            <a:r>
              <a:rPr lang="fa-IR" sz="2400" b="1" dirty="0">
                <a:cs typeface="B Nazanin" panose="00000400000000000000" pitchFamily="2" charset="-78"/>
              </a:rPr>
              <a:t>مناسب،اتصال</a:t>
            </a:r>
            <a:r>
              <a:rPr lang="fa-IR" sz="2400" dirty="0">
                <a:cs typeface="B Nazanin" panose="00000400000000000000" pitchFamily="2" charset="-78"/>
              </a:rPr>
              <a:t> به سیستم فاضلاب و.....باشد.</a:t>
            </a:r>
          </a:p>
          <a:p>
            <a:pPr algn="r" rtl="1">
              <a:lnSpc>
                <a:spcPct val="170000"/>
              </a:lnSpc>
            </a:pPr>
            <a:r>
              <a:rPr lang="fa-IR" sz="2400" dirty="0">
                <a:cs typeface="B Nazanin" panose="00000400000000000000" pitchFamily="2" charset="-78"/>
              </a:rPr>
              <a:t>-امکانات وتسهیلات لازم از قبیل کانتینر های چرخ دار جهت جمع اوری وحمل ونقل بهداشتی ومناسب پسماند به تعدادکافی جهت انتقال پسماند به جایگاه موقت وجود داشته وترالی درانتهای بخش تعویض شود.</a:t>
            </a:r>
            <a:endParaRPr lang="en-US" sz="2400" dirty="0">
              <a:cs typeface="B Nazanin" panose="00000400000000000000" pitchFamily="2" charset="-78"/>
            </a:endParaRPr>
          </a:p>
        </p:txBody>
      </p:sp>
    </p:spTree>
    <p:extLst>
      <p:ext uri="{BB962C8B-B14F-4D97-AF65-F5344CB8AC3E}">
        <p14:creationId xmlns:p14="http://schemas.microsoft.com/office/powerpoint/2010/main" val="316726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516562"/>
          </a:xfrm>
        </p:spPr>
        <p:txBody>
          <a:bodyPr>
            <a:normAutofit/>
          </a:bodyPr>
          <a:lstStyle/>
          <a:p>
            <a:pPr algn="r" rtl="1">
              <a:lnSpc>
                <a:spcPct val="200000"/>
              </a:lnSpc>
            </a:pPr>
            <a:r>
              <a:rPr lang="fa-IR" sz="2000" b="1" dirty="0">
                <a:cs typeface="B Zar" pitchFamily="2" charset="-78"/>
              </a:rPr>
              <a:t>جهت رفع آلودگی وگندزدایی ازسطل ها،ازروش های زیراستفاده می شود:</a:t>
            </a:r>
            <a:br>
              <a:rPr lang="fa-IR" sz="2000" dirty="0">
                <a:cs typeface="B Zar" pitchFamily="2" charset="-78"/>
              </a:rPr>
            </a:br>
            <a:r>
              <a:rPr lang="fa-IR" sz="2000" dirty="0">
                <a:cs typeface="B Zar" pitchFamily="2" charset="-78"/>
              </a:rPr>
              <a:t>-الف-شست وشو باآب داغ </a:t>
            </a:r>
            <a:r>
              <a:rPr lang="fa-IR" sz="2000" dirty="0">
                <a:solidFill>
                  <a:srgbClr val="FF0000"/>
                </a:solidFill>
                <a:cs typeface="B Zar" pitchFamily="2" charset="-78"/>
              </a:rPr>
              <a:t>حداقل82د</a:t>
            </a:r>
            <a:r>
              <a:rPr lang="fa-IR" sz="2000" dirty="0">
                <a:cs typeface="B Zar" pitchFamily="2" charset="-78"/>
              </a:rPr>
              <a:t>رجه سانتیگرادبه مدت حداقل </a:t>
            </a:r>
            <a:r>
              <a:rPr lang="fa-IR" sz="2000" dirty="0">
                <a:solidFill>
                  <a:srgbClr val="FF0000"/>
                </a:solidFill>
                <a:cs typeface="B Zar" pitchFamily="2" charset="-78"/>
              </a:rPr>
              <a:t>15ثانیه</a:t>
            </a:r>
            <a:br>
              <a:rPr lang="fa-IR" sz="2000" dirty="0">
                <a:cs typeface="B Zar" pitchFamily="2" charset="-78"/>
              </a:rPr>
            </a:br>
            <a:r>
              <a:rPr lang="fa-IR" sz="2000" dirty="0">
                <a:cs typeface="B Zar" pitchFamily="2" charset="-78"/>
              </a:rPr>
              <a:t>-ب-گندزدایی بامواد شیمیایی زیر به مدت </a:t>
            </a:r>
            <a:r>
              <a:rPr lang="fa-IR" sz="2000" b="1" dirty="0">
                <a:cs typeface="B Zar" pitchFamily="2" charset="-78"/>
              </a:rPr>
              <a:t>دست کم3دقیقه</a:t>
            </a:r>
            <a:r>
              <a:rPr lang="fa-IR" sz="2000" dirty="0">
                <a:cs typeface="B Zar" pitchFamily="2" charset="-78"/>
              </a:rPr>
              <a:t>:</a:t>
            </a:r>
            <a:br>
              <a:rPr lang="fa-IR" sz="2000" dirty="0">
                <a:cs typeface="B Zar" pitchFamily="2" charset="-78"/>
              </a:rPr>
            </a:br>
            <a:r>
              <a:rPr lang="fa-IR" sz="2000" dirty="0">
                <a:cs typeface="B Zar" pitchFamily="2" charset="-78"/>
              </a:rPr>
              <a:t>-محلول هیوکلریت کلر</a:t>
            </a:r>
            <a:r>
              <a:rPr lang="en-US" sz="2000" dirty="0">
                <a:cs typeface="B Zar" pitchFamily="2" charset="-78"/>
              </a:rPr>
              <a:t>500ppm</a:t>
            </a:r>
            <a:br>
              <a:rPr lang="en-US" sz="2000" dirty="0">
                <a:cs typeface="B Zar" pitchFamily="2" charset="-78"/>
              </a:rPr>
            </a:br>
            <a:r>
              <a:rPr lang="en-US" sz="2000" dirty="0">
                <a:cs typeface="B Zar" pitchFamily="2" charset="-78"/>
              </a:rPr>
              <a:t>-</a:t>
            </a:r>
            <a:r>
              <a:rPr lang="fa-IR" sz="2000" dirty="0">
                <a:cs typeface="B Zar" pitchFamily="2" charset="-78"/>
              </a:rPr>
              <a:t>محلول فنل</a:t>
            </a:r>
            <a:r>
              <a:rPr lang="en-US" sz="2000" dirty="0">
                <a:cs typeface="B Zar" pitchFamily="2" charset="-78"/>
              </a:rPr>
              <a:t>500ppm</a:t>
            </a:r>
            <a:r>
              <a:rPr lang="fa-IR" sz="2000" dirty="0">
                <a:cs typeface="B Zar" pitchFamily="2" charset="-78"/>
              </a:rPr>
              <a:t>عامل فعال</a:t>
            </a:r>
            <a:br>
              <a:rPr lang="fa-IR" sz="2000" dirty="0">
                <a:cs typeface="B Zar" pitchFamily="2" charset="-78"/>
              </a:rPr>
            </a:br>
            <a:r>
              <a:rPr lang="fa-IR" sz="2000" dirty="0">
                <a:cs typeface="B Zar" pitchFamily="2" charset="-78"/>
              </a:rPr>
              <a:t>-محلول ید</a:t>
            </a:r>
            <a:r>
              <a:rPr lang="en-US" sz="2000" dirty="0">
                <a:cs typeface="B Zar" pitchFamily="2" charset="-78"/>
              </a:rPr>
              <a:t>100ppmm</a:t>
            </a:r>
            <a:r>
              <a:rPr lang="fa-IR" sz="2000" dirty="0">
                <a:cs typeface="B Zar" pitchFamily="2" charset="-78"/>
              </a:rPr>
              <a:t>یدقابل دسترسی</a:t>
            </a:r>
            <a:br>
              <a:rPr lang="fa-IR" sz="2000" dirty="0">
                <a:cs typeface="B Zar" pitchFamily="2" charset="-78"/>
              </a:rPr>
            </a:br>
            <a:r>
              <a:rPr lang="fa-IR" sz="2000" dirty="0">
                <a:cs typeface="B Zar" pitchFamily="2" charset="-78"/>
              </a:rPr>
              <a:t>-و......</a:t>
            </a:r>
            <a:br>
              <a:rPr lang="fa-IR" sz="2000" dirty="0">
                <a:cs typeface="B Zar" pitchFamily="2" charset="-78"/>
              </a:rPr>
            </a:br>
            <a:endParaRPr lang="en-US" sz="2000" dirty="0">
              <a:cs typeface="B Zar" pitchFamily="2" charset="-78"/>
            </a:endParaRPr>
          </a:p>
        </p:txBody>
      </p:sp>
    </p:spTree>
    <p:extLst>
      <p:ext uri="{BB962C8B-B14F-4D97-AF65-F5344CB8AC3E}">
        <p14:creationId xmlns:p14="http://schemas.microsoft.com/office/powerpoint/2010/main" val="3342763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1"/>
            <a:ext cx="8039100" cy="685800"/>
          </a:xfrm>
        </p:spPr>
        <p:txBody>
          <a:bodyPr>
            <a:normAutofit/>
          </a:bodyPr>
          <a:lstStyle/>
          <a:p>
            <a:pPr algn="r" rtl="1"/>
            <a:r>
              <a:rPr lang="fa-IR" sz="2000" dirty="0"/>
              <a:t>الف-6-4-8:شرایط جایگاه موقت نگهداری انواع پسماندبراساس ضوابط مربوط است.</a:t>
            </a:r>
            <a:endParaRPr lang="en-US" sz="2000" dirty="0"/>
          </a:p>
        </p:txBody>
      </p:sp>
      <p:sp>
        <p:nvSpPr>
          <p:cNvPr id="3" name="Subtitle 2"/>
          <p:cNvSpPr>
            <a:spLocks noGrp="1"/>
          </p:cNvSpPr>
          <p:nvPr>
            <p:ph type="subTitle" idx="1"/>
          </p:nvPr>
        </p:nvSpPr>
        <p:spPr>
          <a:xfrm>
            <a:off x="533400" y="1295400"/>
            <a:ext cx="8305800" cy="4999630"/>
          </a:xfrm>
        </p:spPr>
        <p:txBody>
          <a:bodyPr>
            <a:normAutofit/>
          </a:bodyPr>
          <a:lstStyle/>
          <a:p>
            <a:pPr algn="r" rtl="1">
              <a:lnSpc>
                <a:spcPct val="150000"/>
              </a:lnSpc>
            </a:pPr>
            <a:r>
              <a:rPr lang="fa-IR" sz="2000" dirty="0">
                <a:cs typeface="B Zar" pitchFamily="2" charset="-78"/>
              </a:rPr>
              <a:t>1-وجودمحل نگهداری موقت پسماند هاباشرایط بهداشتی</a:t>
            </a:r>
          </a:p>
          <a:p>
            <a:pPr algn="r" rtl="1">
              <a:lnSpc>
                <a:spcPct val="150000"/>
              </a:lnSpc>
            </a:pPr>
            <a:r>
              <a:rPr lang="fa-IR" sz="2000" dirty="0">
                <a:cs typeface="B Zar" pitchFamily="2" charset="-78"/>
              </a:rPr>
              <a:t>2-شرایط نگهداری انواع پسماند هامطابق ضوابط مربوط</a:t>
            </a:r>
          </a:p>
          <a:p>
            <a:pPr algn="r" rtl="1">
              <a:lnSpc>
                <a:spcPct val="200000"/>
              </a:lnSpc>
            </a:pPr>
            <a:r>
              <a:rPr lang="fa-IR" sz="2000" dirty="0">
                <a:cs typeface="B Zar" pitchFamily="2" charset="-78"/>
              </a:rPr>
              <a:t>-</a:t>
            </a:r>
            <a:r>
              <a:rPr lang="fa-IR" sz="2000" dirty="0">
                <a:cs typeface="B Nazanin" panose="00000400000000000000" pitchFamily="2" charset="-78"/>
              </a:rPr>
              <a:t>محل نگهداری موقت پسماندهادارای سرویس بهداشتی،حمام ودستشویی ومحل استراحت باشرایط بهداشتی و</a:t>
            </a:r>
            <a:r>
              <a:rPr lang="fa-IR" sz="2000" dirty="0">
                <a:solidFill>
                  <a:srgbClr val="FF0000"/>
                </a:solidFill>
                <a:cs typeface="B Nazanin" panose="00000400000000000000" pitchFamily="2" charset="-78"/>
              </a:rPr>
              <a:t>مجزا</a:t>
            </a:r>
            <a:r>
              <a:rPr lang="fa-IR" sz="2000" dirty="0">
                <a:cs typeface="B Nazanin" panose="00000400000000000000" pitchFamily="2" charset="-78"/>
              </a:rPr>
              <a:t>برای کاربردستگاه بی خطر سازپسماند باشد.</a:t>
            </a:r>
          </a:p>
          <a:p>
            <a:pPr algn="r" rtl="1">
              <a:lnSpc>
                <a:spcPct val="200000"/>
              </a:lnSpc>
            </a:pPr>
            <a:r>
              <a:rPr lang="fa-IR" sz="2000" dirty="0">
                <a:cs typeface="B Nazanin" panose="00000400000000000000" pitchFamily="2" charset="-78"/>
              </a:rPr>
              <a:t>-زمان نگهداری پسماند هادرجایگاه ها،درشرایط</a:t>
            </a:r>
            <a:r>
              <a:rPr lang="fa-IR" sz="2000" dirty="0">
                <a:solidFill>
                  <a:schemeClr val="accent3"/>
                </a:solidFill>
                <a:cs typeface="B Nazanin" panose="00000400000000000000" pitchFamily="2" charset="-78"/>
              </a:rPr>
              <a:t> آب وهوایی معتدل،72ساعت درفصل سرد</a:t>
            </a:r>
            <a:r>
              <a:rPr lang="fa-IR" sz="2000" dirty="0">
                <a:cs typeface="B Nazanin" panose="00000400000000000000" pitchFamily="2" charset="-78"/>
              </a:rPr>
              <a:t>،</a:t>
            </a:r>
            <a:r>
              <a:rPr lang="fa-IR" sz="2000" dirty="0">
                <a:solidFill>
                  <a:schemeClr val="accent3"/>
                </a:solidFill>
                <a:cs typeface="B Nazanin" panose="00000400000000000000" pitchFamily="2" charset="-78"/>
              </a:rPr>
              <a:t>48ساعت درفصل گرم ودرشرایط آب وهوایی گرم،48ساعت درفصل سردو24ساعت</a:t>
            </a:r>
            <a:r>
              <a:rPr lang="fa-IR" sz="2000" dirty="0">
                <a:cs typeface="B Nazanin" panose="00000400000000000000" pitchFamily="2" charset="-78"/>
              </a:rPr>
              <a:t> </a:t>
            </a:r>
            <a:r>
              <a:rPr lang="fa-IR" sz="2000" dirty="0">
                <a:solidFill>
                  <a:schemeClr val="accent3"/>
                </a:solidFill>
                <a:cs typeface="B Nazanin" panose="00000400000000000000" pitchFamily="2" charset="-78"/>
              </a:rPr>
              <a:t>درفصل گرم </a:t>
            </a:r>
            <a:r>
              <a:rPr lang="fa-IR" sz="2000" dirty="0">
                <a:cs typeface="B Nazanin" panose="00000400000000000000" pitchFamily="2" charset="-78"/>
              </a:rPr>
              <a:t>می باشد.</a:t>
            </a:r>
          </a:p>
          <a:p>
            <a:pPr algn="r" rtl="1">
              <a:lnSpc>
                <a:spcPct val="200000"/>
              </a:lnSpc>
            </a:pPr>
            <a:r>
              <a:rPr lang="fa-IR" sz="2000" dirty="0">
                <a:cs typeface="B Nazanin" panose="00000400000000000000" pitchFamily="2" charset="-78"/>
              </a:rPr>
              <a:t>-پسماندها</a:t>
            </a:r>
            <a:r>
              <a:rPr lang="fa-IR" sz="2000" dirty="0">
                <a:solidFill>
                  <a:srgbClr val="FF0000"/>
                </a:solidFill>
                <a:cs typeface="B Nazanin" panose="00000400000000000000" pitchFamily="2" charset="-78"/>
              </a:rPr>
              <a:t>داخل</a:t>
            </a:r>
            <a:r>
              <a:rPr lang="fa-IR" sz="2000" dirty="0">
                <a:cs typeface="B Nazanin" panose="00000400000000000000" pitchFamily="2" charset="-78"/>
              </a:rPr>
              <a:t> </a:t>
            </a:r>
            <a:r>
              <a:rPr lang="fa-IR" sz="2000" b="1" u="sng" dirty="0">
                <a:cs typeface="B Nazanin" panose="00000400000000000000" pitchFamily="2" charset="-78"/>
              </a:rPr>
              <a:t>بین ها</a:t>
            </a:r>
            <a:r>
              <a:rPr lang="fa-IR" sz="2000" dirty="0">
                <a:cs typeface="B Nazanin" panose="00000400000000000000" pitchFamily="2" charset="-78"/>
              </a:rPr>
              <a:t>بارعایت کدبندی بدون انباشتگی نگهداری شوند.</a:t>
            </a:r>
            <a:endParaRPr lang="en-US" sz="2000" dirty="0">
              <a:cs typeface="B Nazanin" panose="00000400000000000000" pitchFamily="2" charset="-78"/>
            </a:endParaRPr>
          </a:p>
        </p:txBody>
      </p:sp>
    </p:spTree>
    <p:extLst>
      <p:ext uri="{BB962C8B-B14F-4D97-AF65-F5344CB8AC3E}">
        <p14:creationId xmlns:p14="http://schemas.microsoft.com/office/powerpoint/2010/main" val="4100655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066800"/>
          </a:xfrm>
        </p:spPr>
        <p:txBody>
          <a:bodyPr>
            <a:normAutofit fontScale="90000"/>
          </a:bodyPr>
          <a:lstStyle/>
          <a:p>
            <a:pPr algn="r" rtl="1">
              <a:lnSpc>
                <a:spcPct val="200000"/>
              </a:lnSpc>
            </a:pPr>
            <a:r>
              <a:rPr lang="fa-IR" sz="2000" dirty="0"/>
              <a:t>الف-6-4-9:اظهارنامه بی خطرسازی انواع پسماندهای عفونی وتیزوبرنده براساس ضوابط مربوط تکمیل وثبت می شود.</a:t>
            </a:r>
            <a:endParaRPr lang="en-US" sz="2000" dirty="0"/>
          </a:p>
        </p:txBody>
      </p:sp>
      <p:sp>
        <p:nvSpPr>
          <p:cNvPr id="3" name="Subtitle 2"/>
          <p:cNvSpPr>
            <a:spLocks noGrp="1"/>
          </p:cNvSpPr>
          <p:nvPr>
            <p:ph type="subTitle" idx="1"/>
          </p:nvPr>
        </p:nvSpPr>
        <p:spPr>
          <a:xfrm>
            <a:off x="665328" y="1676400"/>
            <a:ext cx="7772400" cy="4800600"/>
          </a:xfrm>
        </p:spPr>
        <p:txBody>
          <a:bodyPr>
            <a:normAutofit/>
          </a:bodyPr>
          <a:lstStyle/>
          <a:p>
            <a:pPr algn="r" rtl="1">
              <a:lnSpc>
                <a:spcPct val="200000"/>
              </a:lnSpc>
            </a:pPr>
            <a:r>
              <a:rPr lang="fa-IR" sz="2000" dirty="0">
                <a:cs typeface="B Zar" pitchFamily="2" charset="-78"/>
              </a:rPr>
              <a:t>1-تکمیل وثبت اظهارنامه بی خطرسازی انواع پسماند های عفونی</a:t>
            </a:r>
          </a:p>
          <a:p>
            <a:pPr algn="r" rtl="1">
              <a:lnSpc>
                <a:spcPct val="200000"/>
              </a:lnSpc>
            </a:pPr>
            <a:r>
              <a:rPr lang="fa-IR" sz="2000" dirty="0">
                <a:cs typeface="B Zar" pitchFamily="2" charset="-78"/>
              </a:rPr>
              <a:t>2-تکمیل وثبت اظهارنامه بی خطرسازی انواع پسماند های تیز وبرنده</a:t>
            </a:r>
          </a:p>
          <a:p>
            <a:pPr algn="r" rtl="1">
              <a:lnSpc>
                <a:spcPct val="200000"/>
              </a:lnSpc>
            </a:pPr>
            <a:r>
              <a:rPr lang="fa-IR" sz="2000" dirty="0">
                <a:cs typeface="B Zar" pitchFamily="2" charset="-78"/>
              </a:rPr>
              <a:t>-</a:t>
            </a:r>
            <a:r>
              <a:rPr lang="fa-IR" sz="2000" dirty="0">
                <a:cs typeface="B Nazanin" panose="00000400000000000000" pitchFamily="2" charset="-78"/>
              </a:rPr>
              <a:t>اظهارنامه بی خطر سازی پسماند های عفونی و تیز وبرنده(فرم شماره1) همراه نتایج میکروبی </a:t>
            </a:r>
            <a:r>
              <a:rPr lang="fa-IR" sz="2000" dirty="0">
                <a:solidFill>
                  <a:srgbClr val="FF0000"/>
                </a:solidFill>
                <a:cs typeface="B Nazanin" panose="00000400000000000000" pitchFamily="2" charset="-78"/>
              </a:rPr>
              <a:t>ماهیانه</a:t>
            </a:r>
            <a:r>
              <a:rPr lang="fa-IR" sz="2000" dirty="0">
                <a:cs typeface="B Nazanin" panose="00000400000000000000" pitchFamily="2" charset="-78"/>
              </a:rPr>
              <a:t> که توسط آزمایشگاه بیمارستان یا آزمایشگاه معتمد محیط زیست انجام شده،تکمیل وبه مرکزبهداشت مربوطه ارسال گردد.</a:t>
            </a:r>
          </a:p>
          <a:p>
            <a:pPr algn="r" rtl="1">
              <a:lnSpc>
                <a:spcPct val="200000"/>
              </a:lnSpc>
            </a:pPr>
            <a:r>
              <a:rPr lang="fa-IR" sz="2000" dirty="0">
                <a:cs typeface="B Nazanin" panose="00000400000000000000" pitchFamily="2" charset="-78"/>
              </a:rPr>
              <a:t>-مرکزبهداشت فرم شماره 2راپس از احراز صحت فرم شماره 1بصورت فصلی به معاونت بهداشتی دانشگاه ارسال می کند.</a:t>
            </a:r>
            <a:endParaRPr lang="en-US" sz="2000" dirty="0">
              <a:cs typeface="B Nazanin" panose="00000400000000000000" pitchFamily="2" charset="-78"/>
            </a:endParaRPr>
          </a:p>
        </p:txBody>
      </p:sp>
    </p:spTree>
    <p:extLst>
      <p:ext uri="{BB962C8B-B14F-4D97-AF65-F5344CB8AC3E}">
        <p14:creationId xmlns:p14="http://schemas.microsoft.com/office/powerpoint/2010/main" val="3366114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algn="ctr"/>
            <a:r>
              <a:rPr lang="fa-IR" b="1" dirty="0">
                <a:cs typeface="B Nazanin" pitchFamily="2" charset="-78"/>
              </a:rPr>
              <a:t>روش کار:</a:t>
            </a:r>
            <a:endParaRPr lang="en-US" b="1" dirty="0">
              <a:cs typeface="B Nazanin" pitchFamily="2" charset="-78"/>
            </a:endParaRPr>
          </a:p>
        </p:txBody>
      </p:sp>
      <p:sp>
        <p:nvSpPr>
          <p:cNvPr id="3" name="Content Placeholder 2"/>
          <p:cNvSpPr>
            <a:spLocks noGrp="1"/>
          </p:cNvSpPr>
          <p:nvPr>
            <p:ph sz="quarter" idx="1"/>
          </p:nvPr>
        </p:nvSpPr>
        <p:spPr>
          <a:xfrm>
            <a:off x="457200" y="1295400"/>
            <a:ext cx="8077200" cy="5178552"/>
          </a:xfrm>
        </p:spPr>
        <p:txBody>
          <a:bodyPr>
            <a:normAutofit/>
          </a:bodyPr>
          <a:lstStyle/>
          <a:p>
            <a:pPr algn="r" rtl="1">
              <a:lnSpc>
                <a:spcPct val="200000"/>
              </a:lnSpc>
            </a:pPr>
            <a:r>
              <a:rPr lang="fa-IR" sz="1900" b="1" dirty="0">
                <a:cs typeface="B Nazanin" panose="00000400000000000000" pitchFamily="2" charset="-78"/>
              </a:rPr>
              <a:t>مستندات </a:t>
            </a:r>
            <a:r>
              <a:rPr lang="fa-IR" sz="1900" b="1" dirty="0">
                <a:solidFill>
                  <a:schemeClr val="accent3"/>
                </a:solidFill>
                <a:cs typeface="B Nazanin" panose="00000400000000000000" pitchFamily="2" charset="-78"/>
              </a:rPr>
              <a:t>سه ماه متوالی </a:t>
            </a:r>
            <a:r>
              <a:rPr lang="fa-IR" sz="1900" b="1" dirty="0">
                <a:cs typeface="B Nazanin" panose="00000400000000000000" pitchFamily="2" charset="-78"/>
              </a:rPr>
              <a:t>تکمیل اظهار نامه بی خطر سازی پسماند های عفونی ،تیز وبرنده مطابق دستورالعمل درواحد بهداشت محیط بررسی ونتایج میکروبی به صورت ماهیانه به مرکز بهداشت/شبکه بهداشت ارسال گردد.</a:t>
            </a:r>
          </a:p>
          <a:p>
            <a:pPr algn="r" rtl="1">
              <a:lnSpc>
                <a:spcPct val="200000"/>
              </a:lnSpc>
            </a:pPr>
            <a:r>
              <a:rPr lang="fa-IR" sz="1900" b="1" dirty="0">
                <a:cs typeface="B Nazanin" panose="00000400000000000000" pitchFamily="2" charset="-78"/>
              </a:rPr>
              <a:t>طبق دستورالعمل جدید </a:t>
            </a:r>
            <a:r>
              <a:rPr lang="fa-IR" sz="1900" b="1" dirty="0">
                <a:solidFill>
                  <a:srgbClr val="FF0000"/>
                </a:solidFill>
                <a:cs typeface="B Nazanin" panose="00000400000000000000" pitchFamily="2" charset="-78"/>
              </a:rPr>
              <a:t>درهر فصل </a:t>
            </a:r>
            <a:r>
              <a:rPr lang="fa-IR" sz="1900" b="1" dirty="0">
                <a:cs typeface="B Nazanin" panose="00000400000000000000" pitchFamily="2" charset="-78"/>
              </a:rPr>
              <a:t>،</a:t>
            </a:r>
            <a:r>
              <a:rPr lang="fa-IR" sz="1900" b="1" dirty="0">
                <a:solidFill>
                  <a:srgbClr val="FF0000"/>
                </a:solidFill>
                <a:cs typeface="B Nazanin" panose="00000400000000000000" pitchFamily="2" charset="-78"/>
              </a:rPr>
              <a:t>یک ماه </a:t>
            </a:r>
            <a:r>
              <a:rPr lang="fa-IR" sz="1900" b="1" dirty="0">
                <a:cs typeface="B Nazanin" panose="00000400000000000000" pitchFamily="2" charset="-78"/>
              </a:rPr>
              <a:t>توسط آزمایشگاه معتمد محیط زیست آزمایشات انجام شده ودردوماه آینده توسط بیمارستان انجام می شود. </a:t>
            </a:r>
          </a:p>
          <a:p>
            <a:pPr algn="r" rtl="1">
              <a:lnSpc>
                <a:spcPct val="200000"/>
              </a:lnSpc>
            </a:pPr>
            <a:r>
              <a:rPr lang="fa-IR" sz="1900" b="1" dirty="0">
                <a:cs typeface="B Nazanin" panose="00000400000000000000" pitchFamily="2" charset="-78"/>
              </a:rPr>
              <a:t>تکمیل وثبت اظهارنامه بی خطر سازی پسماند های عفونی ،تیز وبرنده مطابق دستورالعمل ها انجام شود.</a:t>
            </a:r>
            <a:endParaRPr lang="en-US" sz="1900" b="1" dirty="0">
              <a:cs typeface="B Nazanin" panose="00000400000000000000" pitchFamily="2" charset="-78"/>
            </a:endParaRPr>
          </a:p>
        </p:txBody>
      </p:sp>
    </p:spTree>
    <p:extLst>
      <p:ext uri="{BB962C8B-B14F-4D97-AF65-F5344CB8AC3E}">
        <p14:creationId xmlns:p14="http://schemas.microsoft.com/office/powerpoint/2010/main" val="18632249"/>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175"/>
            <a:ext cx="8001000" cy="1012825"/>
          </a:xfrm>
        </p:spPr>
        <p:txBody>
          <a:bodyPr>
            <a:normAutofit/>
          </a:bodyPr>
          <a:lstStyle/>
          <a:p>
            <a:pPr algn="r" rtl="1">
              <a:lnSpc>
                <a:spcPct val="150000"/>
              </a:lnSpc>
            </a:pPr>
            <a:r>
              <a:rPr lang="fa-IR" sz="2000" b="1" dirty="0"/>
              <a:t>الف-6-4-10:</a:t>
            </a:r>
            <a:r>
              <a:rPr lang="fa-IR" sz="2000" dirty="0"/>
              <a:t>تفکیک،جمع آوری،نگهداری،حمل ودفع اعضاواندام قطع شده بدن،جفت وجنین مرده براساس ضوابط مربوط انجام می شود.</a:t>
            </a:r>
            <a:endParaRPr lang="en-US" sz="2000" dirty="0"/>
          </a:p>
        </p:txBody>
      </p:sp>
      <p:sp>
        <p:nvSpPr>
          <p:cNvPr id="3" name="Subtitle 2"/>
          <p:cNvSpPr>
            <a:spLocks noGrp="1"/>
          </p:cNvSpPr>
          <p:nvPr>
            <p:ph type="subTitle" idx="1"/>
          </p:nvPr>
        </p:nvSpPr>
        <p:spPr>
          <a:xfrm>
            <a:off x="304800" y="1295400"/>
            <a:ext cx="8534400" cy="5334000"/>
          </a:xfrm>
        </p:spPr>
        <p:txBody>
          <a:bodyPr>
            <a:normAutofit fontScale="62500" lnSpcReduction="20000"/>
          </a:bodyPr>
          <a:lstStyle/>
          <a:p>
            <a:pPr algn="r" rtl="1">
              <a:lnSpc>
                <a:spcPct val="170000"/>
              </a:lnSpc>
            </a:pPr>
            <a:r>
              <a:rPr lang="fa-IR" sz="2900" dirty="0">
                <a:cs typeface="B Zar" pitchFamily="2" charset="-78"/>
              </a:rPr>
              <a:t>1-تفکیک،جمع آوری،نگهداری،حمل ودفع اعضا واندام قطع شده بدن</a:t>
            </a:r>
          </a:p>
          <a:p>
            <a:pPr algn="r" rtl="1">
              <a:lnSpc>
                <a:spcPct val="170000"/>
              </a:lnSpc>
            </a:pPr>
            <a:r>
              <a:rPr lang="fa-IR" sz="2900" dirty="0">
                <a:cs typeface="B Zar" pitchFamily="2" charset="-78"/>
              </a:rPr>
              <a:t>2-تفکیک،جمع آوری،نگهداری،حمل ودفع جفت وجنین مرده</a:t>
            </a:r>
          </a:p>
          <a:p>
            <a:pPr algn="r" rtl="1">
              <a:lnSpc>
                <a:spcPct val="170000"/>
              </a:lnSpc>
            </a:pPr>
            <a:r>
              <a:rPr lang="fa-IR" sz="2000" dirty="0">
                <a:cs typeface="B Zar" pitchFamily="2" charset="-78"/>
              </a:rPr>
              <a:t>-</a:t>
            </a:r>
            <a:r>
              <a:rPr lang="fa-IR" sz="2900" dirty="0">
                <a:cs typeface="B Nazanin" panose="00000400000000000000" pitchFamily="2" charset="-78"/>
              </a:rPr>
              <a:t>اعضا واندام قطع شده بدن وجنین مرده به صورت </a:t>
            </a:r>
            <a:r>
              <a:rPr lang="fa-IR" sz="2900" dirty="0">
                <a:solidFill>
                  <a:srgbClr val="FF0000"/>
                </a:solidFill>
                <a:cs typeface="B Nazanin" panose="00000400000000000000" pitchFamily="2" charset="-78"/>
              </a:rPr>
              <a:t>مجزا </a:t>
            </a:r>
            <a:r>
              <a:rPr lang="fa-IR" sz="2900" dirty="0">
                <a:cs typeface="B Nazanin" panose="00000400000000000000" pitchFamily="2" charset="-78"/>
              </a:rPr>
              <a:t>جمع آوری،بسته بندی وبرای دفع به آرامستان محل حمل شده وبارعایت احکام شرعی دفع گردد.</a:t>
            </a:r>
          </a:p>
          <a:p>
            <a:pPr algn="r" rtl="1">
              <a:lnSpc>
                <a:spcPct val="170000"/>
              </a:lnSpc>
            </a:pPr>
            <a:r>
              <a:rPr lang="fa-IR" sz="2900" b="1" dirty="0">
                <a:cs typeface="B Nazanin" panose="00000400000000000000" pitchFamily="2" charset="-78"/>
              </a:rPr>
              <a:t>-باتوجه به </a:t>
            </a:r>
            <a:r>
              <a:rPr lang="fa-IR" sz="2900" b="1" dirty="0">
                <a:solidFill>
                  <a:srgbClr val="FF0000"/>
                </a:solidFill>
                <a:cs typeface="B Nazanin" panose="00000400000000000000" pitchFamily="2" charset="-78"/>
              </a:rPr>
              <a:t>شرایط محلی ومنطقه ای وامکانات موجود</a:t>
            </a:r>
            <a:r>
              <a:rPr lang="fa-IR" sz="2900" b="1" dirty="0">
                <a:cs typeface="B Nazanin" panose="00000400000000000000" pitchFamily="2" charset="-78"/>
              </a:rPr>
              <a:t>ازروش های زیربرای </a:t>
            </a:r>
            <a:r>
              <a:rPr lang="fa-IR" sz="2900" b="1" dirty="0">
                <a:solidFill>
                  <a:srgbClr val="FF0000"/>
                </a:solidFill>
                <a:cs typeface="B Nazanin" panose="00000400000000000000" pitchFamily="2" charset="-78"/>
              </a:rPr>
              <a:t>امحاء جفت </a:t>
            </a:r>
            <a:r>
              <a:rPr lang="fa-IR" sz="2900" b="1" dirty="0">
                <a:cs typeface="B Nazanin" panose="00000400000000000000" pitchFamily="2" charset="-78"/>
              </a:rPr>
              <a:t>استفاده می شود:</a:t>
            </a:r>
          </a:p>
          <a:p>
            <a:pPr algn="r" rtl="1">
              <a:lnSpc>
                <a:spcPct val="170000"/>
              </a:lnSpc>
            </a:pPr>
            <a:r>
              <a:rPr lang="fa-IR" sz="2900" dirty="0">
                <a:cs typeface="B Nazanin" panose="00000400000000000000" pitchFamily="2" charset="-78"/>
              </a:rPr>
              <a:t>1-استفاده اززباله سوزاستاندارد</a:t>
            </a:r>
          </a:p>
          <a:p>
            <a:pPr algn="r" rtl="1">
              <a:lnSpc>
                <a:spcPct val="170000"/>
              </a:lnSpc>
            </a:pPr>
            <a:r>
              <a:rPr lang="fa-IR" sz="2900" dirty="0">
                <a:cs typeface="B Nazanin" panose="00000400000000000000" pitchFamily="2" charset="-78"/>
              </a:rPr>
              <a:t>2-ذخیره دراتاق های دارای سیستم مبردوسپس انتقال به مرکز دفن ودفن بهداشتی درسلولهای جداگانه</a:t>
            </a:r>
          </a:p>
          <a:p>
            <a:pPr algn="r" rtl="1">
              <a:lnSpc>
                <a:spcPct val="170000"/>
              </a:lnSpc>
            </a:pPr>
            <a:r>
              <a:rPr lang="fa-IR" sz="2900" dirty="0">
                <a:cs typeface="B Nazanin" panose="00000400000000000000" pitchFamily="2" charset="-78"/>
              </a:rPr>
              <a:t>3-ذخیره دراتاق های دارای سیستم مبردوسپس انتقال به آرامستان ودفن بهداشتی درآرامستان</a:t>
            </a:r>
          </a:p>
          <a:p>
            <a:pPr algn="r" rtl="1">
              <a:lnSpc>
                <a:spcPct val="170000"/>
              </a:lnSpc>
            </a:pPr>
            <a:r>
              <a:rPr lang="fa-IR" sz="2900" dirty="0">
                <a:cs typeface="B Nazanin" panose="00000400000000000000" pitchFamily="2" charset="-78"/>
              </a:rPr>
              <a:t>4-حفرچاهک هایی باشرایط بهداشتی وانتقال جفت به داخل چاهک </a:t>
            </a:r>
            <a:r>
              <a:rPr lang="fa-IR" sz="2900" dirty="0">
                <a:solidFill>
                  <a:srgbClr val="FF0000"/>
                </a:solidFill>
                <a:cs typeface="B Nazanin" panose="00000400000000000000" pitchFamily="2" charset="-78"/>
              </a:rPr>
              <a:t>وپوشاندن با آهک</a:t>
            </a:r>
            <a:endParaRPr lang="en-US" sz="29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3076681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799"/>
            <a:ext cx="7848600" cy="1295401"/>
          </a:xfrm>
        </p:spPr>
        <p:txBody>
          <a:bodyPr>
            <a:normAutofit fontScale="90000"/>
          </a:bodyPr>
          <a:lstStyle/>
          <a:p>
            <a:pPr algn="r" rtl="1">
              <a:lnSpc>
                <a:spcPct val="150000"/>
              </a:lnSpc>
            </a:pPr>
            <a:r>
              <a:rPr lang="fa-IR" sz="2200" dirty="0"/>
              <a:t>الف-6-4-11:جمع آوری وامحاء تجهیزات پزشکی کاشتنی خارج شده ازبدن بیماران،براساس ضوابط مربوط ورعایت اصول بهداشتی انجام می شود.</a:t>
            </a:r>
            <a:br>
              <a:rPr lang="fa-IR" sz="2000" dirty="0"/>
            </a:br>
            <a:endParaRPr lang="en-US" sz="2000" dirty="0"/>
          </a:p>
        </p:txBody>
      </p:sp>
      <p:sp>
        <p:nvSpPr>
          <p:cNvPr id="3" name="Subtitle 2"/>
          <p:cNvSpPr>
            <a:spLocks noGrp="1"/>
          </p:cNvSpPr>
          <p:nvPr>
            <p:ph type="subTitle" idx="1"/>
          </p:nvPr>
        </p:nvSpPr>
        <p:spPr>
          <a:xfrm>
            <a:off x="762000" y="1600200"/>
            <a:ext cx="7924800" cy="4724400"/>
          </a:xfrm>
        </p:spPr>
        <p:txBody>
          <a:bodyPr>
            <a:normAutofit/>
          </a:bodyPr>
          <a:lstStyle/>
          <a:p>
            <a:pPr algn="r" rtl="1">
              <a:lnSpc>
                <a:spcPct val="200000"/>
              </a:lnSpc>
            </a:pPr>
            <a:r>
              <a:rPr lang="fa-IR" sz="2000" dirty="0">
                <a:cs typeface="B Zar" pitchFamily="2" charset="-78"/>
              </a:rPr>
              <a:t>1-جمع آوری تجهیزات پزشکی کاشتنی خارج شده ازبدن بیماران بانظارت ومدیریت رئیس/سرپرستاراتاق عمل</a:t>
            </a:r>
          </a:p>
          <a:p>
            <a:pPr algn="r" rtl="1">
              <a:lnSpc>
                <a:spcPct val="200000"/>
              </a:lnSpc>
            </a:pPr>
            <a:r>
              <a:rPr lang="fa-IR" sz="2000" dirty="0">
                <a:cs typeface="B Zar" pitchFamily="2" charset="-78"/>
              </a:rPr>
              <a:t>2-امحاء تجهیزات پزشکی کاشتنی خارج شده ازبدن بیماران براساس دستورالعمل های ابلاغی</a:t>
            </a:r>
            <a:r>
              <a:rPr lang="en-US" sz="2000" dirty="0">
                <a:cs typeface="B Zar" pitchFamily="2" charset="-78"/>
              </a:rPr>
              <a:t>)</a:t>
            </a:r>
            <a:r>
              <a:rPr lang="fa-IR" sz="2000" dirty="0">
                <a:solidFill>
                  <a:srgbClr val="FF0000"/>
                </a:solidFill>
                <a:cs typeface="B Zar" pitchFamily="2" charset="-78"/>
              </a:rPr>
              <a:t>دفن بهداشتی</a:t>
            </a:r>
            <a:r>
              <a:rPr lang="fa-IR" sz="2000" dirty="0">
                <a:cs typeface="B Zar" pitchFamily="2" charset="-78"/>
              </a:rPr>
              <a:t>) </a:t>
            </a:r>
          </a:p>
          <a:p>
            <a:pPr algn="r" rtl="1">
              <a:lnSpc>
                <a:spcPct val="200000"/>
              </a:lnSpc>
            </a:pPr>
            <a:r>
              <a:rPr lang="fa-IR" sz="2000" dirty="0">
                <a:cs typeface="B Zar" pitchFamily="2" charset="-78"/>
              </a:rPr>
              <a:t>-</a:t>
            </a:r>
            <a:r>
              <a:rPr lang="fa-IR" sz="2000" dirty="0">
                <a:cs typeface="B Nazanin" panose="00000400000000000000" pitchFamily="2" charset="-78"/>
              </a:rPr>
              <a:t>فرم خروج وامحاء کاشتنی های ارتوپدی توسط مسئول اتاق عمل باامضاومهرمسئول اتاق عمل ،جراح ارتوپدو</a:t>
            </a:r>
            <a:r>
              <a:rPr lang="fa-IR" sz="2000" dirty="0">
                <a:solidFill>
                  <a:srgbClr val="FF0000"/>
                </a:solidFill>
                <a:cs typeface="B Nazanin" panose="00000400000000000000" pitchFamily="2" charset="-78"/>
              </a:rPr>
              <a:t>رئیس بیمارستان </a:t>
            </a:r>
            <a:r>
              <a:rPr lang="fa-IR" sz="2000" dirty="0">
                <a:cs typeface="B Nazanin" panose="00000400000000000000" pitchFamily="2" charset="-78"/>
              </a:rPr>
              <a:t>تکمیل وپر می شود.</a:t>
            </a:r>
            <a:endParaRPr lang="en-US" sz="2000" dirty="0">
              <a:cs typeface="B Nazanin" panose="00000400000000000000" pitchFamily="2" charset="-78"/>
            </a:endParaRPr>
          </a:p>
        </p:txBody>
      </p:sp>
    </p:spTree>
    <p:extLst>
      <p:ext uri="{BB962C8B-B14F-4D97-AF65-F5344CB8AC3E}">
        <p14:creationId xmlns:p14="http://schemas.microsoft.com/office/powerpoint/2010/main" val="1243922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3B08CD-BE38-4390-AF17-82E4011FCC5C}"/>
              </a:ext>
            </a:extLst>
          </p:cNvPr>
          <p:cNvSpPr>
            <a:spLocks noGrp="1"/>
          </p:cNvSpPr>
          <p:nvPr>
            <p:ph sz="quarter" idx="1"/>
          </p:nvPr>
        </p:nvSpPr>
        <p:spPr>
          <a:xfrm>
            <a:off x="457200" y="457200"/>
            <a:ext cx="8001000" cy="6016752"/>
          </a:xfrm>
        </p:spPr>
        <p:txBody>
          <a:bodyPr>
            <a:normAutofit/>
          </a:bodyPr>
          <a:lstStyle/>
          <a:p>
            <a:pPr algn="r" rtl="1">
              <a:lnSpc>
                <a:spcPct val="200000"/>
              </a:lnSpc>
            </a:pPr>
            <a:r>
              <a:rPr lang="fa-IR" b="1" dirty="0">
                <a:cs typeface="B Zar" panose="00000400000000000000" pitchFamily="2" charset="-78"/>
              </a:rPr>
              <a:t>هدف:</a:t>
            </a:r>
          </a:p>
          <a:p>
            <a:pPr algn="r" rtl="1">
              <a:lnSpc>
                <a:spcPct val="200000"/>
              </a:lnSpc>
            </a:pPr>
            <a:r>
              <a:rPr lang="fa-IR" sz="2000" b="1" dirty="0">
                <a:cs typeface="B Nazanin" panose="00000400000000000000" pitchFamily="2" charset="-78"/>
              </a:rPr>
              <a:t>1-حفظ سلامت عمومی ومحیط زیست وجلوگیری از استفاده مجددکاشتنیهای ارتوپدی</a:t>
            </a:r>
          </a:p>
          <a:p>
            <a:pPr algn="r" rtl="1">
              <a:lnSpc>
                <a:spcPct val="200000"/>
              </a:lnSpc>
            </a:pPr>
            <a:r>
              <a:rPr lang="fa-IR" sz="2000" b="1" dirty="0">
                <a:cs typeface="B Nazanin" panose="00000400000000000000" pitchFamily="2" charset="-78"/>
              </a:rPr>
              <a:t>2-اطمینان ازمدیریت اجرایی مناسب وضابطه مندپسماند های پزشکی</a:t>
            </a:r>
          </a:p>
          <a:p>
            <a:pPr algn="r" rtl="1">
              <a:lnSpc>
                <a:spcPct val="200000"/>
              </a:lnSpc>
            </a:pPr>
            <a:r>
              <a:rPr lang="fa-IR" sz="2000" b="1" dirty="0">
                <a:cs typeface="B Nazanin" panose="00000400000000000000" pitchFamily="2" charset="-78"/>
              </a:rPr>
              <a:t>3-ایجاد رویه مناسب وضابطه مندبرای نگهداری،حمل وامحا کاشتنیهای ارتوپدی</a:t>
            </a:r>
          </a:p>
          <a:p>
            <a:pPr algn="r" rtl="1">
              <a:lnSpc>
                <a:spcPct val="200000"/>
              </a:lnSpc>
            </a:pPr>
            <a:r>
              <a:rPr lang="fa-IR" b="1" dirty="0">
                <a:cs typeface="B Zar" panose="00000400000000000000" pitchFamily="2" charset="-78"/>
              </a:rPr>
              <a:t>روش اجرایی امحاء:</a:t>
            </a:r>
          </a:p>
          <a:p>
            <a:pPr algn="r" rtl="1">
              <a:lnSpc>
                <a:spcPct val="200000"/>
              </a:lnSpc>
            </a:pPr>
            <a:r>
              <a:rPr lang="fa-IR" sz="2000" b="1" dirty="0">
                <a:cs typeface="B Nazanin" panose="00000400000000000000" pitchFamily="2" charset="-78"/>
              </a:rPr>
              <a:t>1-شستشووضدعفونی و</a:t>
            </a:r>
            <a:r>
              <a:rPr lang="fa-IR" sz="2000" b="1" dirty="0">
                <a:solidFill>
                  <a:srgbClr val="FF0000"/>
                </a:solidFill>
                <a:cs typeface="B Nazanin" panose="00000400000000000000" pitchFamily="2" charset="-78"/>
              </a:rPr>
              <a:t>استریل</a:t>
            </a:r>
          </a:p>
          <a:p>
            <a:pPr algn="r" rtl="1">
              <a:lnSpc>
                <a:spcPct val="200000"/>
              </a:lnSpc>
            </a:pPr>
            <a:r>
              <a:rPr lang="fa-IR" sz="2000" b="1" dirty="0">
                <a:cs typeface="B Nazanin" panose="00000400000000000000" pitchFamily="2" charset="-78"/>
              </a:rPr>
              <a:t>2-اقدامات پیشگیرانه از مصرف مجدد</a:t>
            </a:r>
            <a:r>
              <a:rPr lang="fa-IR" sz="2000" b="1" dirty="0">
                <a:solidFill>
                  <a:srgbClr val="FF0000"/>
                </a:solidFill>
                <a:cs typeface="B Nazanin" panose="00000400000000000000" pitchFamily="2" charset="-78"/>
              </a:rPr>
              <a:t>(تغیر شکل فیزیکی)</a:t>
            </a:r>
          </a:p>
          <a:p>
            <a:pPr algn="r" rtl="1">
              <a:lnSpc>
                <a:spcPct val="200000"/>
              </a:lnSpc>
            </a:pPr>
            <a:r>
              <a:rPr lang="fa-IR" sz="2000" b="1" dirty="0">
                <a:solidFill>
                  <a:srgbClr val="FF0000"/>
                </a:solidFill>
                <a:cs typeface="B Nazanin" panose="00000400000000000000" pitchFamily="2" charset="-78"/>
              </a:rPr>
              <a:t>3-دفن بهداشتی</a:t>
            </a:r>
            <a:endParaRPr lang="en-US" sz="20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202475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029200"/>
          </a:xfrm>
        </p:spPr>
        <p:txBody>
          <a:bodyPr>
            <a:normAutofit/>
          </a:bodyPr>
          <a:lstStyle/>
          <a:p>
            <a:pPr algn="r" rtl="1">
              <a:lnSpc>
                <a:spcPct val="200000"/>
              </a:lnSpc>
            </a:pPr>
            <a:r>
              <a:rPr lang="fa-IR" sz="2000" dirty="0">
                <a:cs typeface="B Zar" pitchFamily="2" charset="-78"/>
              </a:rPr>
              <a:t>-متغیرهای فیزیکی شامل جامدات معلق،کدورت،طعم،بوودرجه حرارت خصوصیاتی هستندکه بوسیله حواس بینایی،لامسه ،چشایی وبویایی قابل تشخیص است.</a:t>
            </a:r>
            <a:br>
              <a:rPr lang="fa-IR" sz="2000" dirty="0">
                <a:cs typeface="B Zar" pitchFamily="2" charset="-78"/>
              </a:rPr>
            </a:br>
            <a:r>
              <a:rPr lang="fa-IR" sz="2000" dirty="0">
                <a:cs typeface="B Zar" pitchFamily="2" charset="-78"/>
              </a:rPr>
              <a:t>-مخزن آب دارای </a:t>
            </a:r>
            <a:r>
              <a:rPr lang="fa-IR" sz="2000" dirty="0">
                <a:solidFill>
                  <a:schemeClr val="accent3"/>
                </a:solidFill>
                <a:cs typeface="B Zar" pitchFamily="2" charset="-78"/>
              </a:rPr>
              <a:t>گردش دائم بوده </a:t>
            </a:r>
            <a:r>
              <a:rPr lang="fa-IR" sz="2000" dirty="0">
                <a:cs typeface="B Zar" pitchFamily="2" charset="-78"/>
              </a:rPr>
              <a:t>وبایدآب مورد نیازبیمارستان رابرای </a:t>
            </a:r>
            <a:r>
              <a:rPr lang="fa-IR" sz="2000" dirty="0">
                <a:solidFill>
                  <a:schemeClr val="accent3"/>
                </a:solidFill>
                <a:cs typeface="B Zar" pitchFamily="2" charset="-78"/>
              </a:rPr>
              <a:t>حداقل 72</a:t>
            </a:r>
            <a:r>
              <a:rPr lang="fa-IR" sz="2000" dirty="0">
                <a:cs typeface="B Zar" pitchFamily="2" charset="-78"/>
              </a:rPr>
              <a:t>ساعت تامین نماید.</a:t>
            </a:r>
            <a:br>
              <a:rPr lang="fa-IR" sz="2000" dirty="0">
                <a:cs typeface="B Zar" pitchFamily="2" charset="-78"/>
              </a:rPr>
            </a:br>
            <a:r>
              <a:rPr lang="fa-IR" sz="2000" dirty="0">
                <a:cs typeface="B Zar" pitchFamily="2" charset="-78"/>
              </a:rPr>
              <a:t>-کلرسنجی باید هرروزحداقل ازسه نقطه به صورت متناوب وروزانه انجام ونتایج ثبت گردد.روزانه ازآب مخزن ذخیره کلرسنجی بعمل آید.</a:t>
            </a:r>
            <a:br>
              <a:rPr lang="fa-IR" sz="2000" dirty="0">
                <a:cs typeface="B Zar" pitchFamily="2" charset="-78"/>
              </a:rPr>
            </a:br>
            <a:r>
              <a:rPr lang="fa-IR" sz="2000" dirty="0">
                <a:cs typeface="B Zar" pitchFamily="2" charset="-78"/>
              </a:rPr>
              <a:t>-نتایج کلر سنجی می بایست با استانداردها مطابقت داشته باشدودرصورت عدم تطابق </a:t>
            </a:r>
            <a:r>
              <a:rPr lang="fa-IR" sz="2000" dirty="0">
                <a:solidFill>
                  <a:srgbClr val="FF0000"/>
                </a:solidFill>
                <a:cs typeface="B Zar" pitchFamily="2" charset="-78"/>
              </a:rPr>
              <a:t>حتی دریک </a:t>
            </a:r>
            <a:r>
              <a:rPr lang="fa-IR" sz="2000" dirty="0">
                <a:cs typeface="B Zar" pitchFamily="2" charset="-78"/>
              </a:rPr>
              <a:t>موردپیگیری واقدام اصلاحی صورت گیرد.(استانداردملی1053)</a:t>
            </a:r>
            <a:br>
              <a:rPr lang="fa-IR" sz="2000" dirty="0">
                <a:cs typeface="B Zar" pitchFamily="2" charset="-78"/>
              </a:rPr>
            </a:br>
            <a:r>
              <a:rPr lang="fa-IR" sz="2000" dirty="0">
                <a:cs typeface="B Zar" pitchFamily="2" charset="-78"/>
              </a:rPr>
              <a:t>-</a:t>
            </a:r>
            <a:endParaRPr lang="en-US" sz="2000" dirty="0">
              <a:cs typeface="B Zar" pitchFamily="2" charset="-78"/>
            </a:endParaRPr>
          </a:p>
        </p:txBody>
      </p:sp>
    </p:spTree>
    <p:extLst>
      <p:ext uri="{BB962C8B-B14F-4D97-AF65-F5344CB8AC3E}">
        <p14:creationId xmlns:p14="http://schemas.microsoft.com/office/powerpoint/2010/main" val="661084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7066F86-F6BE-4F34-8180-61331DD075DD}"/>
              </a:ext>
            </a:extLst>
          </p:cNvPr>
          <p:cNvGraphicFramePr>
            <a:graphicFrameLocks noGrp="1" noChangeAspect="1"/>
          </p:cNvGraphicFramePr>
          <p:nvPr>
            <p:ph sz="quarter" idx="1"/>
            <p:extLst>
              <p:ext uri="{D42A27DB-BD31-4B8C-83A1-F6EECF244321}">
                <p14:modId xmlns:p14="http://schemas.microsoft.com/office/powerpoint/2010/main" val="1593127488"/>
              </p:ext>
            </p:extLst>
          </p:nvPr>
        </p:nvGraphicFramePr>
        <p:xfrm>
          <a:off x="2166938" y="304800"/>
          <a:ext cx="4691062" cy="6324599"/>
        </p:xfrm>
        <a:graphic>
          <a:graphicData uri="http://schemas.openxmlformats.org/presentationml/2006/ole">
            <mc:AlternateContent xmlns:mc="http://schemas.openxmlformats.org/markup-compatibility/2006">
              <mc:Choice xmlns:v="urn:schemas-microsoft-com:vml" Requires="v">
                <p:oleObj name="Document" r:id="rId2" imgW="5938053" imgH="8169294" progId="Word.Document.12">
                  <p:embed/>
                </p:oleObj>
              </mc:Choice>
              <mc:Fallback>
                <p:oleObj name="Document" r:id="rId2" imgW="5938053" imgH="8169294" progId="Word.Document.12">
                  <p:embed/>
                  <p:pic>
                    <p:nvPicPr>
                      <p:cNvPr id="0" name=""/>
                      <p:cNvPicPr/>
                      <p:nvPr/>
                    </p:nvPicPr>
                    <p:blipFill>
                      <a:blip r:embed="rId3"/>
                      <a:stretch>
                        <a:fillRect/>
                      </a:stretch>
                    </p:blipFill>
                    <p:spPr>
                      <a:xfrm>
                        <a:off x="2166938" y="304800"/>
                        <a:ext cx="4691062" cy="6324599"/>
                      </a:xfrm>
                      <a:prstGeom prst="rect">
                        <a:avLst/>
                      </a:prstGeom>
                    </p:spPr>
                  </p:pic>
                </p:oleObj>
              </mc:Fallback>
            </mc:AlternateContent>
          </a:graphicData>
        </a:graphic>
      </p:graphicFrame>
    </p:spTree>
    <p:extLst>
      <p:ext uri="{BB962C8B-B14F-4D97-AF65-F5344CB8AC3E}">
        <p14:creationId xmlns:p14="http://schemas.microsoft.com/office/powerpoint/2010/main" val="1388001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620000" cy="1470025"/>
          </a:xfrm>
        </p:spPr>
        <p:txBody>
          <a:bodyPr>
            <a:normAutofit/>
          </a:bodyPr>
          <a:lstStyle/>
          <a:p>
            <a:pPr algn="r" rtl="1">
              <a:lnSpc>
                <a:spcPct val="200000"/>
              </a:lnSpc>
            </a:pPr>
            <a:r>
              <a:rPr lang="fa-IR" sz="2000" b="1" dirty="0"/>
              <a:t>الف-6-4-12:</a:t>
            </a:r>
            <a:r>
              <a:rPr lang="fa-IR" sz="2000" dirty="0"/>
              <a:t>عملکرد دستگاه بی خطرسازپسماندهاازنظرمکانیکی،میکروبی وشیمیایی طبق ضوابط مربوط کنترل وارزیابی می شود.</a:t>
            </a:r>
            <a:endParaRPr lang="en-US" sz="2000" dirty="0"/>
          </a:p>
        </p:txBody>
      </p:sp>
      <p:sp>
        <p:nvSpPr>
          <p:cNvPr id="3" name="Subtitle 2"/>
          <p:cNvSpPr>
            <a:spLocks noGrp="1"/>
          </p:cNvSpPr>
          <p:nvPr>
            <p:ph type="subTitle" idx="1"/>
          </p:nvPr>
        </p:nvSpPr>
        <p:spPr>
          <a:xfrm>
            <a:off x="990600" y="2209800"/>
            <a:ext cx="7467600" cy="3733800"/>
          </a:xfrm>
        </p:spPr>
        <p:txBody>
          <a:bodyPr>
            <a:normAutofit fontScale="92500" lnSpcReduction="20000"/>
          </a:bodyPr>
          <a:lstStyle/>
          <a:p>
            <a:pPr algn="r" rtl="1">
              <a:lnSpc>
                <a:spcPct val="200000"/>
              </a:lnSpc>
            </a:pPr>
            <a:r>
              <a:rPr lang="fa-IR" sz="2000" dirty="0">
                <a:cs typeface="B Zar" pitchFamily="2" charset="-78"/>
              </a:rPr>
              <a:t>1-ارزیابی عملکردوپایش میکروبی دستگاه های غیرسوزبی خطرسازپسماند</a:t>
            </a:r>
          </a:p>
          <a:p>
            <a:pPr algn="r" rtl="1">
              <a:lnSpc>
                <a:spcPct val="200000"/>
              </a:lnSpc>
            </a:pPr>
            <a:r>
              <a:rPr lang="fa-IR" sz="2000" dirty="0">
                <a:cs typeface="B Zar" pitchFamily="2" charset="-78"/>
              </a:rPr>
              <a:t>2-ارزیابی عملکردوپایش شیمیایی دستگاه های غیرسوزبی خطرسازپسماند</a:t>
            </a:r>
          </a:p>
          <a:p>
            <a:pPr algn="r" rtl="1">
              <a:lnSpc>
                <a:spcPct val="200000"/>
              </a:lnSpc>
            </a:pPr>
            <a:r>
              <a:rPr lang="fa-IR" sz="2000" dirty="0">
                <a:cs typeface="B Zar" pitchFamily="2" charset="-78"/>
              </a:rPr>
              <a:t>3-ارزیابی عملکردوپایش مکانیکی دستگاه های غیرسوزبی خطرسازپسماند</a:t>
            </a:r>
          </a:p>
          <a:p>
            <a:pPr algn="r" rtl="1">
              <a:lnSpc>
                <a:spcPct val="200000"/>
              </a:lnSpc>
            </a:pPr>
            <a:r>
              <a:rPr lang="fa-IR" sz="2000" b="1" dirty="0">
                <a:cs typeface="B Zar" pitchFamily="2" charset="-78"/>
              </a:rPr>
              <a:t>گام ها:</a:t>
            </a:r>
          </a:p>
          <a:p>
            <a:pPr algn="r" rtl="1">
              <a:lnSpc>
                <a:spcPct val="200000"/>
              </a:lnSpc>
            </a:pPr>
            <a:r>
              <a:rPr lang="fa-IR" sz="2000" dirty="0">
                <a:cs typeface="B Zar" pitchFamily="2" charset="-78"/>
              </a:rPr>
              <a:t>-بازدید روزانه ازعملکردوپایش دستگاه بی خطرسازانجام شود.</a:t>
            </a:r>
          </a:p>
          <a:p>
            <a:pPr algn="r" rtl="1">
              <a:lnSpc>
                <a:spcPct val="200000"/>
              </a:lnSpc>
            </a:pPr>
            <a:r>
              <a:rPr lang="fa-IR" sz="2000" dirty="0">
                <a:cs typeface="B Zar" pitchFamily="2" charset="-78"/>
              </a:rPr>
              <a:t>-مستندات مربوط به کالیبراسیون دستگاه درسوابق نگهداری شود.</a:t>
            </a:r>
          </a:p>
          <a:p>
            <a:pPr algn="r" rtl="1"/>
            <a:endParaRPr lang="en-US" sz="2000" dirty="0"/>
          </a:p>
        </p:txBody>
      </p:sp>
    </p:spTree>
    <p:extLst>
      <p:ext uri="{BB962C8B-B14F-4D97-AF65-F5344CB8AC3E}">
        <p14:creationId xmlns:p14="http://schemas.microsoft.com/office/powerpoint/2010/main" val="3804961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pPr algn="r" rtl="1"/>
            <a:r>
              <a:rPr lang="fa-IR" dirty="0">
                <a:cs typeface="B Titr" pitchFamily="2" charset="-78"/>
              </a:rPr>
              <a:t>تست های پایش دستگاه بی خطر سازاز نوع اتو کلاو </a:t>
            </a:r>
            <a:endParaRPr lang="en-US" dirty="0">
              <a:cs typeface="B Titr" pitchFamily="2" charset="-78"/>
            </a:endParaRPr>
          </a:p>
        </p:txBody>
      </p:sp>
      <p:sp>
        <p:nvSpPr>
          <p:cNvPr id="3" name="Content Placeholder 2"/>
          <p:cNvSpPr>
            <a:spLocks noGrp="1"/>
          </p:cNvSpPr>
          <p:nvPr>
            <p:ph sz="quarter" idx="1"/>
          </p:nvPr>
        </p:nvSpPr>
        <p:spPr/>
        <p:txBody>
          <a:bodyPr/>
          <a:lstStyle/>
          <a:p>
            <a:pPr algn="r" rtl="1">
              <a:lnSpc>
                <a:spcPct val="150000"/>
              </a:lnSpc>
            </a:pPr>
            <a:r>
              <a:rPr lang="fa-IR" sz="2800" dirty="0">
                <a:cs typeface="B Zar" pitchFamily="2" charset="-78"/>
              </a:rPr>
              <a:t>تست بویدیک </a:t>
            </a:r>
            <a:r>
              <a:rPr lang="en-US" sz="2800" dirty="0">
                <a:cs typeface="B Zar" pitchFamily="2" charset="-78"/>
              </a:rPr>
              <a:t>Bowie &amp;Dick</a:t>
            </a:r>
            <a:r>
              <a:rPr lang="fa-IR" sz="2800" dirty="0">
                <a:cs typeface="B Zar" pitchFamily="2" charset="-78"/>
              </a:rPr>
              <a:t>: به صورت </a:t>
            </a:r>
            <a:r>
              <a:rPr lang="fa-IR" sz="2800" b="1" u="sng" dirty="0">
                <a:solidFill>
                  <a:srgbClr val="FF0000"/>
                </a:solidFill>
                <a:cs typeface="B Zar" pitchFamily="2" charset="-78"/>
              </a:rPr>
              <a:t>روزانه</a:t>
            </a:r>
            <a:r>
              <a:rPr lang="fa-IR" sz="2800" dirty="0">
                <a:cs typeface="B Zar" pitchFamily="2" charset="-78"/>
              </a:rPr>
              <a:t> بعد از شروع کار دستگاه </a:t>
            </a:r>
          </a:p>
          <a:p>
            <a:pPr algn="r" rtl="1">
              <a:lnSpc>
                <a:spcPct val="150000"/>
              </a:lnSpc>
            </a:pPr>
            <a:r>
              <a:rPr lang="fa-IR" sz="2800" dirty="0">
                <a:cs typeface="B Zar" pitchFamily="2" charset="-78"/>
              </a:rPr>
              <a:t>تست </a:t>
            </a:r>
            <a:r>
              <a:rPr lang="en-US" sz="2800" dirty="0">
                <a:cs typeface="B Zar" pitchFamily="2" charset="-78"/>
              </a:rPr>
              <a:t>PCD</a:t>
            </a:r>
            <a:r>
              <a:rPr lang="fa-IR" sz="2800" dirty="0">
                <a:cs typeface="B Zar" pitchFamily="2" charset="-78"/>
              </a:rPr>
              <a:t>: در هر مرحله از استریل پسماند</a:t>
            </a:r>
            <a:r>
              <a:rPr lang="en-US" sz="2800" dirty="0">
                <a:cs typeface="B Zar" pitchFamily="2" charset="-78"/>
              </a:rPr>
              <a:t>)</a:t>
            </a:r>
            <a:r>
              <a:rPr lang="fa-IR" sz="2800" dirty="0">
                <a:cs typeface="B Zar" pitchFamily="2" charset="-78"/>
              </a:rPr>
              <a:t>تست </a:t>
            </a:r>
            <a:r>
              <a:rPr lang="en-US" sz="2800" dirty="0" err="1">
                <a:cs typeface="B Zar" pitchFamily="2" charset="-78"/>
              </a:rPr>
              <a:t>pmi</a:t>
            </a:r>
            <a:r>
              <a:rPr lang="fa-IR" sz="2800">
                <a:cs typeface="B Zar" pitchFamily="2" charset="-78"/>
              </a:rPr>
              <a:t>)</a:t>
            </a:r>
            <a:endParaRPr lang="fa-IR" sz="2800" dirty="0">
              <a:cs typeface="B Zar" pitchFamily="2" charset="-78"/>
            </a:endParaRPr>
          </a:p>
          <a:p>
            <a:pPr algn="r" rtl="1">
              <a:lnSpc>
                <a:spcPct val="150000"/>
              </a:lnSpc>
            </a:pPr>
            <a:r>
              <a:rPr lang="fa-IR" sz="2800" dirty="0">
                <a:cs typeface="B Zar" pitchFamily="2" charset="-78"/>
              </a:rPr>
              <a:t>تست کلاس 6: در هر مرحله از استریل پسماند </a:t>
            </a:r>
          </a:p>
          <a:p>
            <a:pPr algn="r" rtl="1">
              <a:lnSpc>
                <a:spcPct val="150000"/>
              </a:lnSpc>
            </a:pPr>
            <a:r>
              <a:rPr lang="fa-IR" sz="2800" dirty="0">
                <a:cs typeface="B Zar" pitchFamily="2" charset="-78"/>
              </a:rPr>
              <a:t>ویال میکروبی : به صورت</a:t>
            </a:r>
            <a:r>
              <a:rPr lang="fa-IR" sz="2800" b="1" u="sng" dirty="0">
                <a:solidFill>
                  <a:srgbClr val="FF0000"/>
                </a:solidFill>
                <a:cs typeface="B Zar" pitchFamily="2" charset="-78"/>
              </a:rPr>
              <a:t> هفتگی </a:t>
            </a:r>
          </a:p>
          <a:p>
            <a:pPr algn="r" rtl="1"/>
            <a:endParaRPr lang="en-US" dirty="0"/>
          </a:p>
        </p:txBody>
      </p:sp>
    </p:spTree>
    <p:extLst>
      <p:ext uri="{BB962C8B-B14F-4D97-AF65-F5344CB8AC3E}">
        <p14:creationId xmlns:p14="http://schemas.microsoft.com/office/powerpoint/2010/main" val="2027509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r" rtl="1"/>
            <a:r>
              <a:rPr lang="fa-IR" dirty="0">
                <a:cs typeface="B Titr" pitchFamily="2" charset="-78"/>
              </a:rPr>
              <a:t>پایش </a:t>
            </a:r>
            <a:r>
              <a:rPr lang="fa-IR" dirty="0">
                <a:solidFill>
                  <a:srgbClr val="FF0000"/>
                </a:solidFill>
                <a:cs typeface="B Titr" pitchFamily="2" charset="-78"/>
              </a:rPr>
              <a:t>روزانه</a:t>
            </a:r>
            <a:r>
              <a:rPr lang="fa-IR" dirty="0">
                <a:cs typeface="B Titr" pitchFamily="2" charset="-78"/>
              </a:rPr>
              <a:t> ساختمان امحا زباله</a:t>
            </a:r>
            <a:endParaRPr lang="en-US" dirty="0">
              <a:cs typeface="B Titr" pitchFamily="2" charset="-78"/>
            </a:endParaRPr>
          </a:p>
        </p:txBody>
      </p:sp>
      <p:sp>
        <p:nvSpPr>
          <p:cNvPr id="3" name="Content Placeholder 2"/>
          <p:cNvSpPr>
            <a:spLocks noGrp="1"/>
          </p:cNvSpPr>
          <p:nvPr>
            <p:ph sz="quarter" idx="1"/>
          </p:nvPr>
        </p:nvSpPr>
        <p:spPr>
          <a:xfrm>
            <a:off x="457200" y="1447800"/>
            <a:ext cx="7467600" cy="4873752"/>
          </a:xfrm>
        </p:spPr>
        <p:txBody>
          <a:bodyPr/>
          <a:lstStyle/>
          <a:p>
            <a:pPr algn="r" rtl="1">
              <a:lnSpc>
                <a:spcPct val="150000"/>
              </a:lnSpc>
            </a:pPr>
            <a:r>
              <a:rPr lang="fa-IR" sz="2800" dirty="0">
                <a:cs typeface="B Zar" pitchFamily="2" charset="-78"/>
              </a:rPr>
              <a:t>بررسی دفتر </a:t>
            </a:r>
            <a:r>
              <a:rPr lang="fa-IR" sz="2800" dirty="0">
                <a:solidFill>
                  <a:srgbClr val="FF0000"/>
                </a:solidFill>
                <a:cs typeface="B Zar" pitchFamily="2" charset="-78"/>
              </a:rPr>
              <a:t>توزین</a:t>
            </a:r>
            <a:r>
              <a:rPr lang="fa-IR" sz="2800" dirty="0">
                <a:cs typeface="B Zar" pitchFamily="2" charset="-78"/>
              </a:rPr>
              <a:t> روزانه پسماند به </a:t>
            </a:r>
            <a:r>
              <a:rPr lang="fa-IR" sz="2800" dirty="0">
                <a:solidFill>
                  <a:srgbClr val="FF0000"/>
                </a:solidFill>
                <a:cs typeface="B Zar" pitchFamily="2" charset="-78"/>
              </a:rPr>
              <a:t>تفکیک بخش ها </a:t>
            </a:r>
          </a:p>
          <a:p>
            <a:pPr algn="r" rtl="1">
              <a:lnSpc>
                <a:spcPct val="150000"/>
              </a:lnSpc>
            </a:pPr>
            <a:r>
              <a:rPr lang="fa-IR" sz="2800" dirty="0">
                <a:cs typeface="B Zar" pitchFamily="2" charset="-78"/>
              </a:rPr>
              <a:t>بررسی تغییر رنگ تست های انجام شده </a:t>
            </a:r>
          </a:p>
          <a:p>
            <a:pPr algn="r" rtl="1">
              <a:lnSpc>
                <a:spcPct val="150000"/>
              </a:lnSpc>
            </a:pPr>
            <a:r>
              <a:rPr lang="fa-IR" sz="2800" dirty="0">
                <a:cs typeface="B Zar" pitchFamily="2" charset="-78"/>
              </a:rPr>
              <a:t>بررسی </a:t>
            </a:r>
            <a:r>
              <a:rPr lang="fa-IR" sz="2800" dirty="0">
                <a:solidFill>
                  <a:srgbClr val="FF0000"/>
                </a:solidFill>
                <a:cs typeface="B Zar" pitchFamily="2" charset="-78"/>
              </a:rPr>
              <a:t>برچسب گذاری </a:t>
            </a:r>
          </a:p>
          <a:p>
            <a:pPr algn="r" rtl="1">
              <a:lnSpc>
                <a:spcPct val="150000"/>
              </a:lnSpc>
            </a:pPr>
            <a:r>
              <a:rPr lang="fa-IR" sz="2800" dirty="0">
                <a:cs typeface="B Zar" pitchFamily="2" charset="-78"/>
              </a:rPr>
              <a:t>بررسی </a:t>
            </a:r>
            <a:r>
              <a:rPr lang="fa-IR" sz="2800" dirty="0">
                <a:solidFill>
                  <a:srgbClr val="FF0000"/>
                </a:solidFill>
                <a:cs typeface="B Zar" pitchFamily="2" charset="-78"/>
              </a:rPr>
              <a:t>رنگ بندی </a:t>
            </a:r>
          </a:p>
          <a:p>
            <a:pPr algn="r" rtl="1">
              <a:lnSpc>
                <a:spcPct val="150000"/>
              </a:lnSpc>
            </a:pPr>
            <a:r>
              <a:rPr lang="fa-IR" sz="2800" dirty="0">
                <a:cs typeface="B Zar" pitchFamily="2" charset="-78"/>
              </a:rPr>
              <a:t>بررسی وسایل حفاظت فردی اپراتور دستگاه</a:t>
            </a:r>
          </a:p>
          <a:p>
            <a:pPr algn="r" rtl="1">
              <a:lnSpc>
                <a:spcPct val="150000"/>
              </a:lnSpc>
            </a:pPr>
            <a:r>
              <a:rPr lang="fa-IR" sz="2800" dirty="0">
                <a:cs typeface="B Zar" pitchFamily="2" charset="-78"/>
              </a:rPr>
              <a:t>بررسی وضعیت ترالی های حمل پسماند </a:t>
            </a:r>
          </a:p>
          <a:p>
            <a:pPr algn="r" rtl="1"/>
            <a:r>
              <a:rPr lang="fa-IR" dirty="0"/>
              <a:t>...</a:t>
            </a:r>
          </a:p>
          <a:p>
            <a:pPr algn="r" rtl="1"/>
            <a:endParaRPr lang="fa-IR" dirty="0"/>
          </a:p>
          <a:p>
            <a:pPr algn="r" rtl="1"/>
            <a:endParaRPr lang="en-US" dirty="0"/>
          </a:p>
        </p:txBody>
      </p:sp>
    </p:spTree>
    <p:extLst>
      <p:ext uri="{BB962C8B-B14F-4D97-AF65-F5344CB8AC3E}">
        <p14:creationId xmlns:p14="http://schemas.microsoft.com/office/powerpoint/2010/main" val="475242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CB472F7-B159-4256-8133-AF8B04D980EF}"/>
              </a:ext>
            </a:extLst>
          </p:cNvPr>
          <p:cNvGraphicFramePr>
            <a:graphicFrameLocks noGrp="1"/>
          </p:cNvGraphicFramePr>
          <p:nvPr>
            <p:ph sz="quarter" idx="1"/>
            <p:extLst>
              <p:ext uri="{D42A27DB-BD31-4B8C-83A1-F6EECF244321}">
                <p14:modId xmlns:p14="http://schemas.microsoft.com/office/powerpoint/2010/main" val="1905590163"/>
              </p:ext>
            </p:extLst>
          </p:nvPr>
        </p:nvGraphicFramePr>
        <p:xfrm>
          <a:off x="685800" y="914400"/>
          <a:ext cx="7543801" cy="4191000"/>
        </p:xfrm>
        <a:graphic>
          <a:graphicData uri="http://schemas.openxmlformats.org/drawingml/2006/table">
            <a:tbl>
              <a:tblPr firstRow="1" bandRow="1">
                <a:tableStyleId>{5C22544A-7EE6-4342-B048-85BDC9FD1C3A}</a:tableStyleId>
              </a:tblPr>
              <a:tblGrid>
                <a:gridCol w="2228850">
                  <a:extLst>
                    <a:ext uri="{9D8B030D-6E8A-4147-A177-3AD203B41FA5}">
                      <a16:colId xmlns:a16="http://schemas.microsoft.com/office/drawing/2014/main" val="1723730874"/>
                    </a:ext>
                  </a:extLst>
                </a:gridCol>
                <a:gridCol w="2158870">
                  <a:extLst>
                    <a:ext uri="{9D8B030D-6E8A-4147-A177-3AD203B41FA5}">
                      <a16:colId xmlns:a16="http://schemas.microsoft.com/office/drawing/2014/main" val="1276632609"/>
                    </a:ext>
                  </a:extLst>
                </a:gridCol>
                <a:gridCol w="2044363">
                  <a:extLst>
                    <a:ext uri="{9D8B030D-6E8A-4147-A177-3AD203B41FA5}">
                      <a16:colId xmlns:a16="http://schemas.microsoft.com/office/drawing/2014/main" val="2864348704"/>
                    </a:ext>
                  </a:extLst>
                </a:gridCol>
                <a:gridCol w="1111718">
                  <a:extLst>
                    <a:ext uri="{9D8B030D-6E8A-4147-A177-3AD203B41FA5}">
                      <a16:colId xmlns:a16="http://schemas.microsoft.com/office/drawing/2014/main" val="25276429"/>
                    </a:ext>
                  </a:extLst>
                </a:gridCol>
              </a:tblGrid>
              <a:tr h="1397000">
                <a:tc>
                  <a:txBody>
                    <a:bodyPr/>
                    <a:lstStyle/>
                    <a:p>
                      <a:pPr algn="ctr"/>
                      <a:r>
                        <a:rPr lang="fa-IR" sz="4000" dirty="0">
                          <a:cs typeface="B Nazanin" panose="00000400000000000000" pitchFamily="2" charset="-78"/>
                        </a:rPr>
                        <a:t>زمان</a:t>
                      </a:r>
                      <a:endParaRPr lang="en-US" sz="4000" dirty="0">
                        <a:cs typeface="B Nazanin" panose="00000400000000000000" pitchFamily="2" charset="-78"/>
                      </a:endParaRPr>
                    </a:p>
                  </a:txBody>
                  <a:tcPr/>
                </a:tc>
                <a:tc>
                  <a:txBody>
                    <a:bodyPr/>
                    <a:lstStyle/>
                    <a:p>
                      <a:pPr algn="ctr"/>
                      <a:r>
                        <a:rPr lang="fa-IR" sz="4000" dirty="0">
                          <a:cs typeface="B Nazanin" panose="00000400000000000000" pitchFamily="2" charset="-78"/>
                        </a:rPr>
                        <a:t>فشار</a:t>
                      </a:r>
                      <a:endParaRPr lang="en-US" sz="4000" dirty="0">
                        <a:cs typeface="B Nazanin" panose="00000400000000000000" pitchFamily="2" charset="-78"/>
                      </a:endParaRPr>
                    </a:p>
                  </a:txBody>
                  <a:tcPr/>
                </a:tc>
                <a:tc>
                  <a:txBody>
                    <a:bodyPr/>
                    <a:lstStyle/>
                    <a:p>
                      <a:pPr algn="ctr"/>
                      <a:r>
                        <a:rPr lang="fa-IR" sz="4000">
                          <a:cs typeface="B Nazanin" panose="00000400000000000000" pitchFamily="2" charset="-78"/>
                        </a:rPr>
                        <a:t>دما</a:t>
                      </a:r>
                      <a:endParaRPr lang="fa-IR" sz="4000" dirty="0">
                        <a:cs typeface="B Nazanin" panose="00000400000000000000" pitchFamily="2" charset="-78"/>
                      </a:endParaRPr>
                    </a:p>
                    <a:p>
                      <a:pPr algn="ctr"/>
                      <a:endParaRPr lang="en-US" sz="4000" dirty="0">
                        <a:cs typeface="B Nazanin" panose="00000400000000000000" pitchFamily="2" charset="-78"/>
                      </a:endParaRPr>
                    </a:p>
                  </a:txBody>
                  <a:tcPr/>
                </a:tc>
                <a:tc>
                  <a:txBody>
                    <a:bodyPr/>
                    <a:lstStyle/>
                    <a:p>
                      <a:pPr algn="ctr"/>
                      <a:endParaRPr lang="en-US" b="1" dirty="0"/>
                    </a:p>
                    <a:p>
                      <a:pPr algn="ctr"/>
                      <a:r>
                        <a:rPr lang="en-US" b="1" dirty="0"/>
                        <a:t>1</a:t>
                      </a:r>
                    </a:p>
                  </a:txBody>
                  <a:tcPr/>
                </a:tc>
                <a:extLst>
                  <a:ext uri="{0D108BD9-81ED-4DB2-BD59-A6C34878D82A}">
                    <a16:rowId xmlns:a16="http://schemas.microsoft.com/office/drawing/2014/main" val="2851586232"/>
                  </a:ext>
                </a:extLst>
              </a:tr>
              <a:tr h="1397000">
                <a:tc>
                  <a:txBody>
                    <a:bodyPr/>
                    <a:lstStyle/>
                    <a:p>
                      <a:pPr algn="ctr"/>
                      <a:r>
                        <a:rPr lang="fa-IR" sz="4000" dirty="0">
                          <a:cs typeface="B Nazanin" panose="00000400000000000000" pitchFamily="2" charset="-78"/>
                        </a:rPr>
                        <a:t>45</a:t>
                      </a:r>
                      <a:r>
                        <a:rPr lang="en-US" sz="4000" dirty="0">
                          <a:cs typeface="B Nazanin" panose="00000400000000000000" pitchFamily="2" charset="-78"/>
                        </a:rPr>
                        <a:t>min</a:t>
                      </a:r>
                    </a:p>
                  </a:txBody>
                  <a:tcPr/>
                </a:tc>
                <a:tc>
                  <a:txBody>
                    <a:bodyPr/>
                    <a:lstStyle/>
                    <a:p>
                      <a:pPr algn="ctr"/>
                      <a:r>
                        <a:rPr lang="fa-IR" sz="4000" dirty="0">
                          <a:cs typeface="B Nazanin" panose="00000400000000000000" pitchFamily="2" charset="-78"/>
                        </a:rPr>
                        <a:t>15</a:t>
                      </a:r>
                      <a:r>
                        <a:rPr lang="en-US" sz="4000" dirty="0">
                          <a:cs typeface="B Nazanin" panose="00000400000000000000" pitchFamily="2" charset="-78"/>
                        </a:rPr>
                        <a:t>psi</a:t>
                      </a:r>
                    </a:p>
                  </a:txBody>
                  <a:tcPr/>
                </a:tc>
                <a:tc>
                  <a:txBody>
                    <a:bodyPr/>
                    <a:lstStyle/>
                    <a:p>
                      <a:pPr algn="ctr"/>
                      <a:r>
                        <a:rPr lang="fa-IR" sz="4000" dirty="0">
                          <a:cs typeface="B Nazanin" panose="00000400000000000000" pitchFamily="2" charset="-78"/>
                        </a:rPr>
                        <a:t>121</a:t>
                      </a:r>
                      <a:r>
                        <a:rPr lang="en-US" sz="4000" dirty="0">
                          <a:cs typeface="B Nazanin" panose="00000400000000000000" pitchFamily="2" charset="-78"/>
                        </a:rPr>
                        <a:t>c</a:t>
                      </a:r>
                    </a:p>
                  </a:txBody>
                  <a:tcPr/>
                </a:tc>
                <a:tc>
                  <a:txBody>
                    <a:bodyPr/>
                    <a:lstStyle/>
                    <a:p>
                      <a:pPr algn="ctr"/>
                      <a:endParaRPr lang="en-US" b="1" dirty="0"/>
                    </a:p>
                    <a:p>
                      <a:pPr algn="ctr"/>
                      <a:r>
                        <a:rPr lang="en-US" b="1" dirty="0"/>
                        <a:t>2</a:t>
                      </a:r>
                    </a:p>
                  </a:txBody>
                  <a:tcPr/>
                </a:tc>
                <a:extLst>
                  <a:ext uri="{0D108BD9-81ED-4DB2-BD59-A6C34878D82A}">
                    <a16:rowId xmlns:a16="http://schemas.microsoft.com/office/drawing/2014/main" val="1570293088"/>
                  </a:ext>
                </a:extLst>
              </a:tr>
              <a:tr h="1397000">
                <a:tc>
                  <a:txBody>
                    <a:bodyPr/>
                    <a:lstStyle/>
                    <a:p>
                      <a:pPr algn="ctr"/>
                      <a:r>
                        <a:rPr lang="fa-IR" sz="4000" dirty="0">
                          <a:cs typeface="B Nazanin" panose="00000400000000000000" pitchFamily="2" charset="-78"/>
                        </a:rPr>
                        <a:t>30</a:t>
                      </a:r>
                      <a:r>
                        <a:rPr lang="en-US" sz="4000" dirty="0">
                          <a:cs typeface="B Nazanin" panose="00000400000000000000" pitchFamily="2" charset="-78"/>
                        </a:rPr>
                        <a:t>min</a:t>
                      </a:r>
                    </a:p>
                  </a:txBody>
                  <a:tcPr/>
                </a:tc>
                <a:tc>
                  <a:txBody>
                    <a:bodyPr/>
                    <a:lstStyle/>
                    <a:p>
                      <a:pPr algn="ctr"/>
                      <a:r>
                        <a:rPr lang="fa-IR" sz="4000" dirty="0">
                          <a:cs typeface="B Nazanin" panose="00000400000000000000" pitchFamily="2" charset="-78"/>
                        </a:rPr>
                        <a:t>31</a:t>
                      </a:r>
                      <a:r>
                        <a:rPr lang="en-US" sz="4000" dirty="0">
                          <a:cs typeface="B Nazanin" panose="00000400000000000000" pitchFamily="2" charset="-78"/>
                        </a:rPr>
                        <a:t>psi</a:t>
                      </a:r>
                    </a:p>
                  </a:txBody>
                  <a:tcPr/>
                </a:tc>
                <a:tc>
                  <a:txBody>
                    <a:bodyPr/>
                    <a:lstStyle/>
                    <a:p>
                      <a:pPr algn="ctr"/>
                      <a:r>
                        <a:rPr lang="fa-IR" sz="4000" dirty="0">
                          <a:cs typeface="B Nazanin" panose="00000400000000000000" pitchFamily="2" charset="-78"/>
                        </a:rPr>
                        <a:t>134</a:t>
                      </a:r>
                      <a:r>
                        <a:rPr lang="en-US" sz="4000" dirty="0">
                          <a:cs typeface="B Nazanin" panose="00000400000000000000" pitchFamily="2" charset="-78"/>
                        </a:rPr>
                        <a:t>c</a:t>
                      </a:r>
                    </a:p>
                  </a:txBody>
                  <a:tcPr/>
                </a:tc>
                <a:tc>
                  <a:txBody>
                    <a:bodyPr/>
                    <a:lstStyle/>
                    <a:p>
                      <a:pPr algn="ctr"/>
                      <a:endParaRPr lang="en-US" b="1" dirty="0"/>
                    </a:p>
                    <a:p>
                      <a:pPr algn="ctr"/>
                      <a:r>
                        <a:rPr lang="en-US" b="1" dirty="0"/>
                        <a:t>3</a:t>
                      </a:r>
                    </a:p>
                  </a:txBody>
                  <a:tcPr/>
                </a:tc>
                <a:extLst>
                  <a:ext uri="{0D108BD9-81ED-4DB2-BD59-A6C34878D82A}">
                    <a16:rowId xmlns:a16="http://schemas.microsoft.com/office/drawing/2014/main" val="4125781510"/>
                  </a:ext>
                </a:extLst>
              </a:tr>
            </a:tbl>
          </a:graphicData>
        </a:graphic>
      </p:graphicFrame>
    </p:spTree>
    <p:extLst>
      <p:ext uri="{BB962C8B-B14F-4D97-AF65-F5344CB8AC3E}">
        <p14:creationId xmlns:p14="http://schemas.microsoft.com/office/powerpoint/2010/main" val="611055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09AA31-DFF7-4B24-A373-F7E3C936DE01}"/>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440422"/>
            <a:ext cx="7848600" cy="5973980"/>
          </a:xfrm>
        </p:spPr>
      </p:pic>
    </p:spTree>
    <p:extLst>
      <p:ext uri="{BB962C8B-B14F-4D97-AF65-F5344CB8AC3E}">
        <p14:creationId xmlns:p14="http://schemas.microsoft.com/office/powerpoint/2010/main" val="134435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8077200" cy="457199"/>
          </a:xfrm>
        </p:spPr>
        <p:txBody>
          <a:bodyPr>
            <a:normAutofit/>
          </a:bodyPr>
          <a:lstStyle/>
          <a:p>
            <a:pPr algn="r" rtl="1"/>
            <a:r>
              <a:rPr lang="fa-IR" sz="2000" dirty="0"/>
              <a:t>الف-6-4-13:برنامه عملیاتی پسماند هاتدوین واجرامی شود.</a:t>
            </a:r>
            <a:endParaRPr lang="en-US" sz="2000" dirty="0"/>
          </a:p>
        </p:txBody>
      </p:sp>
      <p:sp>
        <p:nvSpPr>
          <p:cNvPr id="3" name="Subtitle 2"/>
          <p:cNvSpPr>
            <a:spLocks noGrp="1"/>
          </p:cNvSpPr>
          <p:nvPr>
            <p:ph type="subTitle" idx="1"/>
          </p:nvPr>
        </p:nvSpPr>
        <p:spPr>
          <a:xfrm>
            <a:off x="457200" y="762000"/>
            <a:ext cx="8458200" cy="5867400"/>
          </a:xfrm>
        </p:spPr>
        <p:txBody>
          <a:bodyPr>
            <a:normAutofit lnSpcReduction="10000"/>
          </a:bodyPr>
          <a:lstStyle/>
          <a:p>
            <a:pPr algn="r" rtl="1">
              <a:lnSpc>
                <a:spcPct val="150000"/>
              </a:lnSpc>
            </a:pPr>
            <a:r>
              <a:rPr lang="fa-IR" sz="2200" dirty="0">
                <a:cs typeface="B Zar" pitchFamily="2" charset="-78"/>
              </a:rPr>
              <a:t>1-تدوین برنامه عملیاتی مدیریت پسماندهای پزشکی</a:t>
            </a:r>
          </a:p>
          <a:p>
            <a:pPr algn="r" rtl="1">
              <a:lnSpc>
                <a:spcPct val="150000"/>
              </a:lnSpc>
            </a:pPr>
            <a:r>
              <a:rPr lang="fa-IR" sz="2200" dirty="0">
                <a:cs typeface="B Zar" pitchFamily="2" charset="-78"/>
              </a:rPr>
              <a:t>2-اجرای برنامه عملیاتی مدیریت پسماند های پزشکی</a:t>
            </a:r>
          </a:p>
          <a:p>
            <a:pPr algn="r" rtl="1">
              <a:lnSpc>
                <a:spcPct val="170000"/>
              </a:lnSpc>
            </a:pPr>
            <a:r>
              <a:rPr lang="fa-IR" sz="2200" dirty="0">
                <a:cs typeface="B Nazanin" panose="00000400000000000000" pitchFamily="2" charset="-78"/>
              </a:rPr>
              <a:t>-برنامه عملیاتی مدیریت پسماند های پزشکی باتوجه به </a:t>
            </a:r>
            <a:r>
              <a:rPr lang="fa-IR" sz="2200" dirty="0">
                <a:solidFill>
                  <a:srgbClr val="FF0000"/>
                </a:solidFill>
                <a:cs typeface="B Nazanin" panose="00000400000000000000" pitchFamily="2" charset="-78"/>
              </a:rPr>
              <a:t>مشکلات والویت های بومی </a:t>
            </a:r>
            <a:r>
              <a:rPr lang="fa-IR" sz="2200" dirty="0">
                <a:cs typeface="B Nazanin" panose="00000400000000000000" pitchFamily="2" charset="-78"/>
              </a:rPr>
              <a:t>بیمارستان تدوین می شود.</a:t>
            </a:r>
          </a:p>
          <a:p>
            <a:pPr algn="r" rtl="1">
              <a:lnSpc>
                <a:spcPct val="170000"/>
              </a:lnSpc>
            </a:pPr>
            <a:r>
              <a:rPr lang="fa-IR" sz="2200" dirty="0">
                <a:cs typeface="B Nazanin" panose="00000400000000000000" pitchFamily="2" charset="-78"/>
              </a:rPr>
              <a:t>-</a:t>
            </a:r>
            <a:r>
              <a:rPr lang="fa-IR" sz="2200" dirty="0">
                <a:solidFill>
                  <a:srgbClr val="FF0000"/>
                </a:solidFill>
                <a:cs typeface="B Nazanin" panose="00000400000000000000" pitchFamily="2" charset="-78"/>
              </a:rPr>
              <a:t>هدف</a:t>
            </a:r>
            <a:r>
              <a:rPr lang="fa-IR" sz="2200" dirty="0">
                <a:cs typeface="B Nazanin" panose="00000400000000000000" pitchFamily="2" charset="-78"/>
              </a:rPr>
              <a:t> برنامه عملیاتی </a:t>
            </a:r>
            <a:r>
              <a:rPr lang="fa-IR" sz="2200" dirty="0">
                <a:solidFill>
                  <a:srgbClr val="FF0000"/>
                </a:solidFill>
                <a:cs typeface="B Nazanin" panose="00000400000000000000" pitchFamily="2" charset="-78"/>
              </a:rPr>
              <a:t>بهبود</a:t>
            </a:r>
            <a:r>
              <a:rPr lang="fa-IR" sz="2200" dirty="0">
                <a:cs typeface="B Nazanin" panose="00000400000000000000" pitchFamily="2" charset="-78"/>
              </a:rPr>
              <a:t> نحوه تفکیک،جمع آوری،حمل ونقل ونگهداری،بی خطرسازی ودفع نهایی،مدیریت حجم پسماند های پزشکی است.</a:t>
            </a:r>
          </a:p>
          <a:p>
            <a:pPr algn="r" rtl="1">
              <a:lnSpc>
                <a:spcPct val="170000"/>
              </a:lnSpc>
            </a:pPr>
            <a:r>
              <a:rPr lang="fa-IR" sz="2200" dirty="0">
                <a:cs typeface="B Nazanin" panose="00000400000000000000" pitchFamily="2" charset="-78"/>
              </a:rPr>
              <a:t>-درخصوص کاهش میزان تولید پسماندومدیریت انواع پسماند دربیمارستان لازم است برنامه ریزی بعمل آید.</a:t>
            </a:r>
          </a:p>
          <a:p>
            <a:pPr algn="r" rtl="1">
              <a:lnSpc>
                <a:spcPct val="170000"/>
              </a:lnSpc>
            </a:pPr>
            <a:r>
              <a:rPr lang="fa-IR" sz="2200" dirty="0">
                <a:cs typeface="B Nazanin" panose="00000400000000000000" pitchFamily="2" charset="-78"/>
              </a:rPr>
              <a:t>-</a:t>
            </a:r>
            <a:r>
              <a:rPr lang="fa-IR" sz="2200" dirty="0">
                <a:solidFill>
                  <a:srgbClr val="FF0000"/>
                </a:solidFill>
                <a:cs typeface="B Nazanin" panose="00000400000000000000" pitchFamily="2" charset="-78"/>
              </a:rPr>
              <a:t>فهرست</a:t>
            </a:r>
            <a:r>
              <a:rPr lang="fa-IR" sz="2200" dirty="0">
                <a:cs typeface="B Nazanin" panose="00000400000000000000" pitchFamily="2" charset="-78"/>
              </a:rPr>
              <a:t> انواع پسماند های پزشکی ویژه به </a:t>
            </a:r>
            <a:r>
              <a:rPr lang="fa-IR" sz="2200" dirty="0">
                <a:solidFill>
                  <a:srgbClr val="FF0000"/>
                </a:solidFill>
                <a:cs typeface="B Nazanin" panose="00000400000000000000" pitchFamily="2" charset="-78"/>
              </a:rPr>
              <a:t>تفکیک محل</a:t>
            </a:r>
            <a:r>
              <a:rPr lang="fa-IR" sz="2200" dirty="0">
                <a:cs typeface="B Nazanin" panose="00000400000000000000" pitchFamily="2" charset="-78"/>
              </a:rPr>
              <a:t> تولیددراختیاربخش هاقرارگرفته واقدامات احتیاطی لازم درخصوص مدیریت ایمن دفع آن انجام شود</a:t>
            </a:r>
            <a:r>
              <a:rPr lang="fa-IR" sz="2000" dirty="0"/>
              <a:t>.</a:t>
            </a:r>
            <a:endParaRPr lang="en-US" sz="2000" dirty="0"/>
          </a:p>
        </p:txBody>
      </p:sp>
    </p:spTree>
    <p:extLst>
      <p:ext uri="{BB962C8B-B14F-4D97-AF65-F5344CB8AC3E}">
        <p14:creationId xmlns:p14="http://schemas.microsoft.com/office/powerpoint/2010/main" val="3029657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688F-92E0-4DD2-9E19-BC06EA589A86}"/>
              </a:ext>
            </a:extLst>
          </p:cNvPr>
          <p:cNvSpPr>
            <a:spLocks noGrp="1"/>
          </p:cNvSpPr>
          <p:nvPr>
            <p:ph type="title"/>
          </p:nvPr>
        </p:nvSpPr>
        <p:spPr>
          <a:xfrm>
            <a:off x="304800" y="274638"/>
            <a:ext cx="8229600" cy="563562"/>
          </a:xfrm>
        </p:spPr>
        <p:txBody>
          <a:bodyPr>
            <a:normAutofit/>
          </a:bodyPr>
          <a:lstStyle/>
          <a:p>
            <a:r>
              <a:rPr lang="fa-IR" sz="2000" b="1" dirty="0"/>
              <a:t>الف-5-6 فرایند های رختشویخانه بارعایت ضوابط وشرایط استانداردبرنامه ریزی وانجام می شود</a:t>
            </a:r>
            <a:endParaRPr lang="en-US" sz="2000" b="1" dirty="0"/>
          </a:p>
        </p:txBody>
      </p:sp>
      <p:sp>
        <p:nvSpPr>
          <p:cNvPr id="3" name="Content Placeholder 2">
            <a:extLst>
              <a:ext uri="{FF2B5EF4-FFF2-40B4-BE49-F238E27FC236}">
                <a16:creationId xmlns:a16="http://schemas.microsoft.com/office/drawing/2014/main" id="{7B506595-AA0A-47D7-96C7-835048E66485}"/>
              </a:ext>
            </a:extLst>
          </p:cNvPr>
          <p:cNvSpPr>
            <a:spLocks noGrp="1"/>
          </p:cNvSpPr>
          <p:nvPr>
            <p:ph sz="quarter" idx="1"/>
          </p:nvPr>
        </p:nvSpPr>
        <p:spPr>
          <a:xfrm>
            <a:off x="457200" y="990600"/>
            <a:ext cx="7924800" cy="5483352"/>
          </a:xfrm>
        </p:spPr>
        <p:txBody>
          <a:bodyPr>
            <a:normAutofit fontScale="92500" lnSpcReduction="10000"/>
          </a:bodyPr>
          <a:lstStyle/>
          <a:p>
            <a:pPr algn="r" rtl="1"/>
            <a:r>
              <a:rPr lang="fa-IR" sz="2200" b="1" dirty="0">
                <a:cs typeface="B Zar" panose="00000400000000000000" pitchFamily="2" charset="-78"/>
              </a:rPr>
              <a:t>الف-6-5-1اصول بهداشتی ساختارها وفضاهای فیزیکی رختشویخانه رعایت می شود</a:t>
            </a:r>
            <a:r>
              <a:rPr lang="fa-IR" dirty="0"/>
              <a:t>.</a:t>
            </a:r>
          </a:p>
          <a:p>
            <a:pPr algn="r" rtl="1">
              <a:lnSpc>
                <a:spcPct val="150000"/>
              </a:lnSpc>
            </a:pPr>
            <a:r>
              <a:rPr lang="fa-IR" sz="2000" b="1" dirty="0">
                <a:cs typeface="B Nazanin" panose="00000400000000000000" pitchFamily="2" charset="-78"/>
              </a:rPr>
              <a:t>-آب با فشار کافی ودرجه حرارات مورد نیاز درتمام تاسیسات وتجهیزات استفاده کننده از آب دردسترس باشد</a:t>
            </a:r>
          </a:p>
          <a:p>
            <a:pPr algn="r" rtl="1">
              <a:lnSpc>
                <a:spcPct val="150000"/>
              </a:lnSpc>
            </a:pPr>
            <a:r>
              <a:rPr lang="fa-IR" sz="2000" b="1" dirty="0">
                <a:cs typeface="B Nazanin" panose="00000400000000000000" pitchFamily="2" charset="-78"/>
              </a:rPr>
              <a:t>-رختشویخانه بیمارستان بایستی از دو بخش اصلی(بخش </a:t>
            </a:r>
            <a:r>
              <a:rPr lang="fa-IR" sz="2000" b="1" dirty="0">
                <a:solidFill>
                  <a:srgbClr val="FF0000"/>
                </a:solidFill>
                <a:cs typeface="B Nazanin" panose="00000400000000000000" pitchFamily="2" charset="-78"/>
              </a:rPr>
              <a:t>تمیز،بخش کثیف</a:t>
            </a:r>
            <a:r>
              <a:rPr lang="fa-IR" sz="2000" b="1" dirty="0">
                <a:cs typeface="B Nazanin" panose="00000400000000000000" pitchFamily="2" charset="-78"/>
              </a:rPr>
              <a:t>) وبخش های </a:t>
            </a:r>
            <a:r>
              <a:rPr lang="fa-IR" sz="2000" b="1" dirty="0">
                <a:solidFill>
                  <a:srgbClr val="FF0000"/>
                </a:solidFill>
                <a:cs typeface="B Nazanin" panose="00000400000000000000" pitchFamily="2" charset="-78"/>
              </a:rPr>
              <a:t>پشتیبان</a:t>
            </a:r>
            <a:r>
              <a:rPr lang="fa-IR" sz="2000" b="1" dirty="0">
                <a:cs typeface="B Nazanin" panose="00000400000000000000" pitchFamily="2" charset="-78"/>
              </a:rPr>
              <a:t> تشکیل می شود.</a:t>
            </a:r>
          </a:p>
          <a:p>
            <a:pPr algn="r" rtl="1">
              <a:lnSpc>
                <a:spcPct val="150000"/>
              </a:lnSpc>
            </a:pPr>
            <a:r>
              <a:rPr lang="fa-IR" sz="2000" b="1" dirty="0">
                <a:cs typeface="B Nazanin" panose="00000400000000000000" pitchFamily="2" charset="-78"/>
              </a:rPr>
              <a:t>-دیوار،سقف وکف رختشویخانه بایستی دارای شرایط بهداشتی باشد.</a:t>
            </a:r>
          </a:p>
          <a:p>
            <a:pPr algn="r" rtl="1">
              <a:lnSpc>
                <a:spcPct val="150000"/>
              </a:lnSpc>
            </a:pPr>
            <a:r>
              <a:rPr lang="fa-IR" sz="2000" b="1" dirty="0">
                <a:cs typeface="B Nazanin" panose="00000400000000000000" pitchFamily="2" charset="-78"/>
              </a:rPr>
              <a:t>-درب وپنجره ها باید از جنس مقاوم،سالم وبدون زنگ زدگی وپوسیدگ باشد.</a:t>
            </a:r>
          </a:p>
          <a:p>
            <a:pPr algn="r" rtl="1">
              <a:lnSpc>
                <a:spcPct val="150000"/>
              </a:lnSpc>
            </a:pPr>
            <a:r>
              <a:rPr lang="fa-IR" sz="2000" b="1" dirty="0">
                <a:cs typeface="B Nazanin" panose="00000400000000000000" pitchFamily="2" charset="-78"/>
              </a:rPr>
              <a:t>-مسیر های کثیف وتمیزمحیط رختشویخانه می بایست توسط </a:t>
            </a:r>
            <a:r>
              <a:rPr lang="fa-IR" sz="2000" b="1" dirty="0">
                <a:solidFill>
                  <a:srgbClr val="FF0000"/>
                </a:solidFill>
                <a:cs typeface="B Nazanin" panose="00000400000000000000" pitchFamily="2" charset="-78"/>
              </a:rPr>
              <a:t>خط قرمز </a:t>
            </a:r>
            <a:r>
              <a:rPr lang="fa-IR" sz="2000" b="1" dirty="0">
                <a:cs typeface="B Nazanin" panose="00000400000000000000" pitchFamily="2" charset="-78"/>
              </a:rPr>
              <a:t>جدا گردد.</a:t>
            </a:r>
          </a:p>
          <a:p>
            <a:pPr algn="r" rtl="1">
              <a:lnSpc>
                <a:spcPct val="150000"/>
              </a:lnSpc>
            </a:pPr>
            <a:r>
              <a:rPr lang="fa-IR" sz="2000" b="1" dirty="0">
                <a:solidFill>
                  <a:srgbClr val="FF0000"/>
                </a:solidFill>
                <a:cs typeface="B Nazanin" panose="00000400000000000000" pitchFamily="2" charset="-78"/>
              </a:rPr>
              <a:t>-مساحت</a:t>
            </a:r>
            <a:r>
              <a:rPr lang="fa-IR" sz="2000" b="1" dirty="0">
                <a:cs typeface="B Nazanin" panose="00000400000000000000" pitchFamily="2" charset="-78"/>
              </a:rPr>
              <a:t> رختشویخانه متناسب با </a:t>
            </a:r>
            <a:r>
              <a:rPr lang="fa-IR" sz="2000" b="1" dirty="0">
                <a:solidFill>
                  <a:srgbClr val="FF0000"/>
                </a:solidFill>
                <a:cs typeface="B Nazanin" panose="00000400000000000000" pitchFamily="2" charset="-78"/>
              </a:rPr>
              <a:t>حجم کاربیمارستان </a:t>
            </a:r>
            <a:r>
              <a:rPr lang="fa-IR" sz="2000" b="1" dirty="0">
                <a:cs typeface="B Nazanin" panose="00000400000000000000" pitchFamily="2" charset="-78"/>
              </a:rPr>
              <a:t>وحداقل </a:t>
            </a:r>
            <a:r>
              <a:rPr lang="fa-IR" sz="2000" b="1" dirty="0">
                <a:solidFill>
                  <a:srgbClr val="FF0000"/>
                </a:solidFill>
                <a:cs typeface="B Nazanin" panose="00000400000000000000" pitchFamily="2" charset="-78"/>
              </a:rPr>
              <a:t>0/6-0/5متر</a:t>
            </a:r>
            <a:r>
              <a:rPr lang="fa-IR" sz="2000" b="1" dirty="0">
                <a:cs typeface="B Nazanin" panose="00000400000000000000" pitchFamily="2" charset="-78"/>
              </a:rPr>
              <a:t> مربع به ازای هر تخت بیمارستان است.</a:t>
            </a:r>
          </a:p>
          <a:p>
            <a:pPr algn="r" rtl="1">
              <a:lnSpc>
                <a:spcPct val="150000"/>
              </a:lnSpc>
            </a:pPr>
            <a:r>
              <a:rPr lang="fa-IR" sz="2000" b="1" dirty="0">
                <a:cs typeface="B Nazanin" panose="00000400000000000000" pitchFamily="2" charset="-78"/>
              </a:rPr>
              <a:t>-برای بیمارستان با </a:t>
            </a:r>
            <a:r>
              <a:rPr lang="fa-IR" sz="2000" b="1" dirty="0">
                <a:solidFill>
                  <a:srgbClr val="FF0000"/>
                </a:solidFill>
                <a:cs typeface="B Nazanin" panose="00000400000000000000" pitchFamily="2" charset="-78"/>
              </a:rPr>
              <a:t>تخت کمتر </a:t>
            </a:r>
            <a:r>
              <a:rPr lang="fa-IR" sz="2000" b="1" dirty="0">
                <a:cs typeface="B Nazanin" panose="00000400000000000000" pitchFamily="2" charset="-78"/>
              </a:rPr>
              <a:t>حداقل فضای مورد نیاز</a:t>
            </a:r>
            <a:r>
              <a:rPr lang="fa-IR" sz="2000" b="1" dirty="0">
                <a:solidFill>
                  <a:srgbClr val="FF0000"/>
                </a:solidFill>
                <a:cs typeface="B Nazanin" panose="00000400000000000000" pitchFamily="2" charset="-78"/>
              </a:rPr>
              <a:t>38متر مربع </a:t>
            </a:r>
            <a:r>
              <a:rPr lang="fa-IR" sz="2000" b="1" dirty="0">
                <a:cs typeface="B Nazanin" panose="00000400000000000000" pitchFamily="2" charset="-78"/>
              </a:rPr>
              <a:t>است.</a:t>
            </a:r>
            <a:endParaRPr lang="en-US" sz="2000" b="1" dirty="0">
              <a:cs typeface="B Nazanin" panose="00000400000000000000" pitchFamily="2" charset="-78"/>
            </a:endParaRPr>
          </a:p>
        </p:txBody>
      </p:sp>
    </p:spTree>
    <p:extLst>
      <p:ext uri="{BB962C8B-B14F-4D97-AF65-F5344CB8AC3E}">
        <p14:creationId xmlns:p14="http://schemas.microsoft.com/office/powerpoint/2010/main" val="3860885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0CA68-C149-483B-A725-28C603B7D7C6}"/>
              </a:ext>
            </a:extLst>
          </p:cNvPr>
          <p:cNvSpPr>
            <a:spLocks noGrp="1"/>
          </p:cNvSpPr>
          <p:nvPr>
            <p:ph sz="quarter" idx="1"/>
          </p:nvPr>
        </p:nvSpPr>
        <p:spPr>
          <a:xfrm>
            <a:off x="457200" y="304800"/>
            <a:ext cx="8153400" cy="6169152"/>
          </a:xfrm>
        </p:spPr>
        <p:txBody>
          <a:bodyPr>
            <a:normAutofit/>
          </a:bodyPr>
          <a:lstStyle/>
          <a:p>
            <a:pPr algn="r" rtl="1">
              <a:lnSpc>
                <a:spcPct val="200000"/>
              </a:lnSpc>
            </a:pPr>
            <a:r>
              <a:rPr lang="fa-IR" sz="2000" b="1" dirty="0">
                <a:solidFill>
                  <a:srgbClr val="FF0000"/>
                </a:solidFill>
                <a:cs typeface="B Nazanin" panose="00000400000000000000" pitchFamily="2" charset="-78"/>
              </a:rPr>
              <a:t>-انبار رخت تمیز </a:t>
            </a:r>
            <a:r>
              <a:rPr lang="fa-IR" sz="2000" b="1" dirty="0">
                <a:cs typeface="B Nazanin" panose="00000400000000000000" pitchFamily="2" charset="-78"/>
              </a:rPr>
              <a:t>می بایست </a:t>
            </a:r>
            <a:r>
              <a:rPr lang="fa-IR" sz="2000" b="1" dirty="0">
                <a:solidFill>
                  <a:srgbClr val="FF0000"/>
                </a:solidFill>
                <a:cs typeface="B Nazanin" panose="00000400000000000000" pitchFamily="2" charset="-78"/>
              </a:rPr>
              <a:t>قفسه بندی </a:t>
            </a:r>
            <a:r>
              <a:rPr lang="fa-IR" sz="2000" b="1" dirty="0">
                <a:cs typeface="B Nazanin" panose="00000400000000000000" pitchFamily="2" charset="-78"/>
              </a:rPr>
              <a:t>شود</a:t>
            </a:r>
          </a:p>
          <a:p>
            <a:pPr algn="r" rtl="1">
              <a:lnSpc>
                <a:spcPct val="200000"/>
              </a:lnSpc>
            </a:pPr>
            <a:r>
              <a:rPr lang="fa-IR" sz="2000" b="1" dirty="0">
                <a:solidFill>
                  <a:srgbClr val="FF0000"/>
                </a:solidFill>
                <a:cs typeface="B Nazanin" panose="00000400000000000000" pitchFamily="2" charset="-78"/>
              </a:rPr>
              <a:t>-جریان هوا </a:t>
            </a:r>
            <a:r>
              <a:rPr lang="fa-IR" sz="2000" b="1" dirty="0">
                <a:cs typeface="B Nazanin" panose="00000400000000000000" pitchFamily="2" charset="-78"/>
              </a:rPr>
              <a:t>دررختشویخانه از </a:t>
            </a:r>
            <a:r>
              <a:rPr lang="fa-IR" sz="2000" b="1" dirty="0">
                <a:solidFill>
                  <a:srgbClr val="FF0000"/>
                </a:solidFill>
                <a:cs typeface="B Nazanin" panose="00000400000000000000" pitchFamily="2" charset="-78"/>
              </a:rPr>
              <a:t>بخش تمیز به طرف بخش کثیف </a:t>
            </a:r>
            <a:r>
              <a:rPr lang="fa-IR" sz="2000" b="1" dirty="0">
                <a:cs typeface="B Nazanin" panose="00000400000000000000" pitchFamily="2" charset="-78"/>
              </a:rPr>
              <a:t>می باشد.</a:t>
            </a:r>
          </a:p>
          <a:p>
            <a:pPr algn="r" rtl="1">
              <a:lnSpc>
                <a:spcPct val="200000"/>
              </a:lnSpc>
            </a:pPr>
            <a:r>
              <a:rPr lang="fa-IR" sz="2000" b="1" dirty="0">
                <a:cs typeface="B Nazanin" panose="00000400000000000000" pitchFamily="2" charset="-78"/>
              </a:rPr>
              <a:t>-طراحی سیستم تهویه رختشویخانه باید به گونه ای باشد که از </a:t>
            </a:r>
            <a:r>
              <a:rPr lang="fa-IR" sz="2000" b="1" dirty="0">
                <a:solidFill>
                  <a:srgbClr val="FF0000"/>
                </a:solidFill>
                <a:cs typeface="B Nazanin" panose="00000400000000000000" pitchFamily="2" charset="-78"/>
              </a:rPr>
              <a:t>اختلاط </a:t>
            </a:r>
            <a:r>
              <a:rPr lang="fa-IR" sz="2000" b="1" dirty="0">
                <a:cs typeface="B Nazanin" panose="00000400000000000000" pitchFamily="2" charset="-78"/>
              </a:rPr>
              <a:t>هوای بخش تمیز وبخش کثیف جلوگیری شود.</a:t>
            </a:r>
          </a:p>
          <a:p>
            <a:pPr algn="r" rtl="1">
              <a:lnSpc>
                <a:spcPct val="200000"/>
              </a:lnSpc>
            </a:pPr>
            <a:r>
              <a:rPr lang="fa-IR" sz="2000" b="1" dirty="0">
                <a:solidFill>
                  <a:srgbClr val="FF0000"/>
                </a:solidFill>
                <a:cs typeface="B Nazanin" panose="00000400000000000000" pitchFamily="2" charset="-78"/>
              </a:rPr>
              <a:t>-چرخش هوای رختشویخانه مجاز نیست</a:t>
            </a:r>
            <a:r>
              <a:rPr lang="fa-IR" sz="2000" b="1" dirty="0">
                <a:cs typeface="B Nazanin" panose="00000400000000000000" pitchFamily="2" charset="-78"/>
              </a:rPr>
              <a:t>.</a:t>
            </a:r>
          </a:p>
          <a:p>
            <a:pPr algn="r" rtl="1">
              <a:lnSpc>
                <a:spcPct val="200000"/>
              </a:lnSpc>
            </a:pPr>
            <a:r>
              <a:rPr lang="fa-IR" sz="2000" b="1" dirty="0">
                <a:solidFill>
                  <a:srgbClr val="FF0000"/>
                </a:solidFill>
                <a:cs typeface="B Nazanin" panose="00000400000000000000" pitchFamily="2" charset="-78"/>
              </a:rPr>
              <a:t>-رطوبت </a:t>
            </a:r>
            <a:r>
              <a:rPr lang="fa-IR" sz="2000" b="1" dirty="0">
                <a:cs typeface="B Nazanin" panose="00000400000000000000" pitchFamily="2" charset="-78"/>
              </a:rPr>
              <a:t>رختشویخانه حداکثر بین </a:t>
            </a:r>
            <a:r>
              <a:rPr lang="fa-IR" sz="2000" b="1" dirty="0">
                <a:solidFill>
                  <a:srgbClr val="FF0000"/>
                </a:solidFill>
                <a:cs typeface="B Nazanin" panose="00000400000000000000" pitchFamily="2" charset="-78"/>
              </a:rPr>
              <a:t>55-50درصد</a:t>
            </a:r>
            <a:r>
              <a:rPr lang="fa-IR" sz="2000" b="1" dirty="0">
                <a:cs typeface="B Nazanin" panose="00000400000000000000" pitchFamily="2" charset="-78"/>
              </a:rPr>
              <a:t> باشد</a:t>
            </a:r>
          </a:p>
          <a:p>
            <a:pPr algn="r" rtl="1">
              <a:lnSpc>
                <a:spcPct val="200000"/>
              </a:lnSpc>
            </a:pPr>
            <a:r>
              <a:rPr lang="fa-IR" sz="2000" b="1" dirty="0">
                <a:solidFill>
                  <a:srgbClr val="FF0000"/>
                </a:solidFill>
                <a:cs typeface="B Nazanin" panose="00000400000000000000" pitchFamily="2" charset="-78"/>
              </a:rPr>
              <a:t>-نصب رطوبت سنج درمحیط رختشویخانه الزامیست</a:t>
            </a:r>
            <a:r>
              <a:rPr lang="fa-IR" sz="2000" b="1" dirty="0">
                <a:cs typeface="B Nazanin" panose="00000400000000000000" pitchFamily="2" charset="-78"/>
              </a:rPr>
              <a:t>.</a:t>
            </a:r>
          </a:p>
          <a:p>
            <a:pPr algn="r" rtl="1">
              <a:lnSpc>
                <a:spcPct val="200000"/>
              </a:lnSpc>
            </a:pPr>
            <a:r>
              <a:rPr lang="fa-IR" sz="2000" b="1" dirty="0">
                <a:solidFill>
                  <a:srgbClr val="FF0000"/>
                </a:solidFill>
                <a:cs typeface="B Nazanin" panose="00000400000000000000" pitchFamily="2" charset="-78"/>
              </a:rPr>
              <a:t>-حداکثر </a:t>
            </a:r>
            <a:r>
              <a:rPr lang="fa-IR" sz="2000" b="1" dirty="0">
                <a:cs typeface="B Nazanin" panose="00000400000000000000" pitchFamily="2" charset="-78"/>
              </a:rPr>
              <a:t>دمای محیط رختشویخانه می بایست همواره </a:t>
            </a:r>
            <a:r>
              <a:rPr lang="fa-IR" sz="2000" b="1" dirty="0">
                <a:solidFill>
                  <a:srgbClr val="FF0000"/>
                </a:solidFill>
                <a:cs typeface="B Nazanin" panose="00000400000000000000" pitchFamily="2" charset="-78"/>
              </a:rPr>
              <a:t>کمتر از 30درجه </a:t>
            </a:r>
            <a:r>
              <a:rPr lang="fa-IR" sz="2000" b="1" dirty="0">
                <a:cs typeface="B Nazanin" panose="00000400000000000000" pitchFamily="2" charset="-78"/>
              </a:rPr>
              <a:t>سانتیگراد باشد.</a:t>
            </a:r>
          </a:p>
        </p:txBody>
      </p:sp>
    </p:spTree>
    <p:extLst>
      <p:ext uri="{BB962C8B-B14F-4D97-AF65-F5344CB8AC3E}">
        <p14:creationId xmlns:p14="http://schemas.microsoft.com/office/powerpoint/2010/main" val="1924586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7AAE9-64C1-4721-89F0-80B98F330DE8}"/>
              </a:ext>
            </a:extLst>
          </p:cNvPr>
          <p:cNvSpPr>
            <a:spLocks noGrp="1"/>
          </p:cNvSpPr>
          <p:nvPr>
            <p:ph sz="quarter" idx="1"/>
          </p:nvPr>
        </p:nvSpPr>
        <p:spPr>
          <a:xfrm>
            <a:off x="457200" y="457200"/>
            <a:ext cx="8001000" cy="6016752"/>
          </a:xfrm>
        </p:spPr>
        <p:txBody>
          <a:bodyPr>
            <a:normAutofit lnSpcReduction="10000"/>
          </a:bodyPr>
          <a:lstStyle/>
          <a:p>
            <a:pPr algn="r" rtl="1">
              <a:lnSpc>
                <a:spcPct val="200000"/>
              </a:lnSpc>
            </a:pPr>
            <a:r>
              <a:rPr lang="fa-IR" sz="2000" b="1" dirty="0">
                <a:cs typeface="B Nazanin" panose="00000400000000000000" pitchFamily="2" charset="-78"/>
              </a:rPr>
              <a:t>-کنترل دما درمحیط رختشویخانه </a:t>
            </a:r>
            <a:r>
              <a:rPr lang="fa-IR" sz="2000" b="1" dirty="0">
                <a:solidFill>
                  <a:srgbClr val="FF0000"/>
                </a:solidFill>
                <a:cs typeface="B Nazanin" panose="00000400000000000000" pitchFamily="2" charset="-78"/>
              </a:rPr>
              <a:t>الزامیست</a:t>
            </a:r>
          </a:p>
          <a:p>
            <a:pPr algn="r" rtl="1">
              <a:lnSpc>
                <a:spcPct val="200000"/>
              </a:lnSpc>
            </a:pPr>
            <a:r>
              <a:rPr lang="fa-IR" sz="2000" b="1" dirty="0">
                <a:solidFill>
                  <a:srgbClr val="FF0000"/>
                </a:solidFill>
                <a:cs typeface="B Nazanin" panose="00000400000000000000" pitchFamily="2" charset="-78"/>
              </a:rPr>
              <a:t>-میزان صدا</a:t>
            </a:r>
            <a:r>
              <a:rPr lang="fa-IR" sz="2000" b="1" dirty="0">
                <a:cs typeface="B Nazanin" panose="00000400000000000000" pitchFamily="2" charset="-78"/>
              </a:rPr>
              <a:t>درمحیط رختشویخانه نمی بایست از</a:t>
            </a:r>
            <a:r>
              <a:rPr lang="fa-IR" sz="2000" b="1" dirty="0">
                <a:solidFill>
                  <a:srgbClr val="FF0000"/>
                </a:solidFill>
                <a:cs typeface="B Nazanin" panose="00000400000000000000" pitchFamily="2" charset="-78"/>
              </a:rPr>
              <a:t>85</a:t>
            </a:r>
            <a:r>
              <a:rPr lang="fa-IR" sz="2000" b="1" dirty="0">
                <a:cs typeface="B Nazanin" panose="00000400000000000000" pitchFamily="2" charset="-78"/>
              </a:rPr>
              <a:t>دسیبل تجاوز نماید.</a:t>
            </a:r>
          </a:p>
          <a:p>
            <a:pPr algn="r" rtl="1">
              <a:lnSpc>
                <a:spcPct val="200000"/>
              </a:lnSpc>
            </a:pPr>
            <a:r>
              <a:rPr lang="fa-IR" sz="2000" b="1" dirty="0">
                <a:solidFill>
                  <a:srgbClr val="FF0000"/>
                </a:solidFill>
                <a:cs typeface="B Nazanin" panose="00000400000000000000" pitchFamily="2" charset="-78"/>
              </a:rPr>
              <a:t>-نور</a:t>
            </a:r>
            <a:r>
              <a:rPr lang="fa-IR" sz="2000" b="1" dirty="0">
                <a:cs typeface="B Nazanin" panose="00000400000000000000" pitchFamily="2" charset="-78"/>
              </a:rPr>
              <a:t> درمحیط رختشویخانه </a:t>
            </a:r>
            <a:r>
              <a:rPr lang="fa-IR" sz="2000" b="1" dirty="0">
                <a:solidFill>
                  <a:srgbClr val="FF0000"/>
                </a:solidFill>
                <a:cs typeface="B Nazanin" panose="00000400000000000000" pitchFamily="2" charset="-78"/>
              </a:rPr>
              <a:t>250-200لوکس</a:t>
            </a:r>
            <a:r>
              <a:rPr lang="fa-IR" sz="2000" b="1" dirty="0">
                <a:cs typeface="B Nazanin" panose="00000400000000000000" pitchFamily="2" charset="-78"/>
              </a:rPr>
              <a:t> ودر </a:t>
            </a:r>
            <a:r>
              <a:rPr lang="fa-IR" sz="2000" b="1" dirty="0">
                <a:solidFill>
                  <a:srgbClr val="FF0000"/>
                </a:solidFill>
                <a:cs typeface="B Nazanin" panose="00000400000000000000" pitchFamily="2" charset="-78"/>
              </a:rPr>
              <a:t>خیاط خانه </a:t>
            </a:r>
            <a:r>
              <a:rPr lang="fa-IR" sz="2000" b="1" dirty="0">
                <a:cs typeface="B Nazanin" panose="00000400000000000000" pitchFamily="2" charset="-78"/>
              </a:rPr>
              <a:t>حداقل</a:t>
            </a:r>
            <a:r>
              <a:rPr lang="fa-IR" sz="2000" b="1" dirty="0">
                <a:solidFill>
                  <a:srgbClr val="FF0000"/>
                </a:solidFill>
                <a:cs typeface="B Nazanin" panose="00000400000000000000" pitchFamily="2" charset="-78"/>
              </a:rPr>
              <a:t>500لوکس</a:t>
            </a:r>
            <a:r>
              <a:rPr lang="fa-IR" sz="2000" b="1" dirty="0">
                <a:cs typeface="B Nazanin" panose="00000400000000000000" pitchFamily="2" charset="-78"/>
              </a:rPr>
              <a:t> باشد</a:t>
            </a:r>
          </a:p>
          <a:p>
            <a:pPr algn="r" rtl="1">
              <a:lnSpc>
                <a:spcPct val="200000"/>
              </a:lnSpc>
            </a:pPr>
            <a:r>
              <a:rPr lang="fa-IR" sz="2000" b="1" dirty="0">
                <a:cs typeface="B Nazanin" panose="00000400000000000000" pitchFamily="2" charset="-78"/>
              </a:rPr>
              <a:t>-محل شست وشوی ترالی درواحد رختشویخانه مجهز به </a:t>
            </a:r>
            <a:r>
              <a:rPr lang="fa-IR" sz="2000" b="1" dirty="0">
                <a:solidFill>
                  <a:srgbClr val="FF0000"/>
                </a:solidFill>
                <a:cs typeface="B Nazanin" panose="00000400000000000000" pitchFamily="2" charset="-78"/>
              </a:rPr>
              <a:t>آب سرد وگرم </a:t>
            </a:r>
            <a:r>
              <a:rPr lang="fa-IR" sz="2000" b="1" dirty="0">
                <a:cs typeface="B Nazanin" panose="00000400000000000000" pitchFamily="2" charset="-78"/>
              </a:rPr>
              <a:t>باشد.</a:t>
            </a:r>
          </a:p>
          <a:p>
            <a:pPr algn="r" rtl="1">
              <a:lnSpc>
                <a:spcPct val="200000"/>
              </a:lnSpc>
            </a:pPr>
            <a:r>
              <a:rPr lang="fa-IR" sz="2000" b="1" dirty="0">
                <a:cs typeface="B Nazanin" panose="00000400000000000000" pitchFamily="2" charset="-78"/>
              </a:rPr>
              <a:t>-خیاط خانه باید در</a:t>
            </a:r>
            <a:r>
              <a:rPr lang="fa-IR" sz="2000" b="1" dirty="0">
                <a:solidFill>
                  <a:srgbClr val="FF0000"/>
                </a:solidFill>
                <a:cs typeface="B Nazanin" panose="00000400000000000000" pitchFamily="2" charset="-78"/>
              </a:rPr>
              <a:t>مجاورت قسمت تمیز </a:t>
            </a:r>
            <a:r>
              <a:rPr lang="fa-IR" sz="2000" b="1" dirty="0">
                <a:cs typeface="B Nazanin" panose="00000400000000000000" pitchFamily="2" charset="-78"/>
              </a:rPr>
              <a:t>رختشویخانه احداث شود.</a:t>
            </a:r>
          </a:p>
          <a:p>
            <a:pPr algn="r" rtl="1">
              <a:lnSpc>
                <a:spcPct val="200000"/>
              </a:lnSpc>
            </a:pPr>
            <a:r>
              <a:rPr lang="fa-IR" sz="2000" b="1" dirty="0">
                <a:cs typeface="B Nazanin" panose="00000400000000000000" pitchFamily="2" charset="-78"/>
              </a:rPr>
              <a:t>-درقسمت</a:t>
            </a:r>
            <a:r>
              <a:rPr lang="fa-IR" sz="2000" b="1" dirty="0">
                <a:solidFill>
                  <a:srgbClr val="FF0000"/>
                </a:solidFill>
                <a:cs typeface="B Nazanin" panose="00000400000000000000" pitchFamily="2" charset="-78"/>
              </a:rPr>
              <a:t> کثیف </a:t>
            </a:r>
            <a:r>
              <a:rPr lang="fa-IR" sz="2000" b="1" dirty="0">
                <a:cs typeface="B Nazanin" panose="00000400000000000000" pitchFamily="2" charset="-78"/>
              </a:rPr>
              <a:t>رختشویخانه جهت جمع آوری وسایل تیز وبرنده احتمالی باقیمانده دررخت ها</a:t>
            </a:r>
            <a:r>
              <a:rPr lang="en-US" sz="2000" b="1" dirty="0">
                <a:cs typeface="B Nazanin" panose="00000400000000000000" pitchFamily="2" charset="-78"/>
              </a:rPr>
              <a:t>safety box</a:t>
            </a:r>
            <a:r>
              <a:rPr lang="fa-IR" sz="2000" b="1" dirty="0">
                <a:cs typeface="B Nazanin" panose="00000400000000000000" pitchFamily="2" charset="-78"/>
              </a:rPr>
              <a:t>موجود باشد.</a:t>
            </a:r>
          </a:p>
          <a:p>
            <a:pPr algn="r" rtl="1">
              <a:lnSpc>
                <a:spcPct val="200000"/>
              </a:lnSpc>
            </a:pPr>
            <a:r>
              <a:rPr lang="fa-IR" sz="2000" b="1" dirty="0">
                <a:cs typeface="B Nazanin" panose="00000400000000000000" pitchFamily="2" charset="-78"/>
              </a:rPr>
              <a:t>-درابتدای بخش کثیف وتمیز می بایست </a:t>
            </a:r>
            <a:r>
              <a:rPr lang="fa-IR" sz="2000" b="1" dirty="0">
                <a:solidFill>
                  <a:srgbClr val="FF0000"/>
                </a:solidFill>
                <a:cs typeface="B Nazanin" panose="00000400000000000000" pitchFamily="2" charset="-78"/>
              </a:rPr>
              <a:t>جاکفشی </a:t>
            </a:r>
            <a:r>
              <a:rPr lang="fa-IR" sz="2000" b="1" dirty="0">
                <a:cs typeface="B Nazanin" panose="00000400000000000000" pitchFamily="2" charset="-78"/>
              </a:rPr>
              <a:t>همراه با </a:t>
            </a:r>
            <a:r>
              <a:rPr lang="fa-IR" sz="2000" b="1" dirty="0">
                <a:solidFill>
                  <a:srgbClr val="FF0000"/>
                </a:solidFill>
                <a:cs typeface="B Nazanin" panose="00000400000000000000" pitchFamily="2" charset="-78"/>
              </a:rPr>
              <a:t>تعدادی دمپایی </a:t>
            </a:r>
            <a:r>
              <a:rPr lang="fa-IR" sz="2000" b="1" dirty="0">
                <a:cs typeface="B Nazanin" panose="00000400000000000000" pitchFamily="2" charset="-78"/>
              </a:rPr>
              <a:t>وجود داشته باشد.</a:t>
            </a:r>
          </a:p>
          <a:p>
            <a:pPr algn="r" rtl="1"/>
            <a:endParaRPr lang="en-US" sz="2000" b="1" dirty="0">
              <a:cs typeface="B Nazanin" panose="00000400000000000000" pitchFamily="2" charset="-78"/>
            </a:endParaRPr>
          </a:p>
        </p:txBody>
      </p:sp>
    </p:spTree>
    <p:extLst>
      <p:ext uri="{BB962C8B-B14F-4D97-AF65-F5344CB8AC3E}">
        <p14:creationId xmlns:p14="http://schemas.microsoft.com/office/powerpoint/2010/main" val="119086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86F85-F53D-4A36-904F-8FA297A0F89D}"/>
              </a:ext>
            </a:extLst>
          </p:cNvPr>
          <p:cNvSpPr>
            <a:spLocks noGrp="1"/>
          </p:cNvSpPr>
          <p:nvPr>
            <p:ph sz="quarter" idx="1"/>
          </p:nvPr>
        </p:nvSpPr>
        <p:spPr>
          <a:xfrm>
            <a:off x="457200" y="1143000"/>
            <a:ext cx="7772400" cy="4800600"/>
          </a:xfrm>
        </p:spPr>
        <p:txBody>
          <a:bodyPr/>
          <a:lstStyle/>
          <a:p>
            <a:pPr marL="0" indent="0" algn="r" rtl="1">
              <a:lnSpc>
                <a:spcPct val="200000"/>
              </a:lnSpc>
              <a:buNone/>
            </a:pPr>
            <a:r>
              <a:rPr lang="fa-IR" sz="1900" b="1" dirty="0">
                <a:cs typeface="B Nazanin" panose="00000400000000000000" pitchFamily="2" charset="-78"/>
              </a:rPr>
              <a:t>-آزمایشات شیمیایی هر</a:t>
            </a:r>
            <a:r>
              <a:rPr lang="fa-IR" sz="1900" b="1" dirty="0">
                <a:solidFill>
                  <a:srgbClr val="FF0000"/>
                </a:solidFill>
                <a:cs typeface="B Nazanin" panose="00000400000000000000" pitchFamily="2" charset="-78"/>
              </a:rPr>
              <a:t>6ماه</a:t>
            </a:r>
            <a:r>
              <a:rPr lang="fa-IR" sz="1900" b="1" dirty="0">
                <a:cs typeface="B Nazanin" panose="00000400000000000000" pitchFamily="2" charset="-78"/>
              </a:rPr>
              <a:t> یکبار انجام وسوابق آزمایشات شیمیایی آب شش ماهه موجود باشد.</a:t>
            </a:r>
            <a:br>
              <a:rPr lang="fa-IR" dirty="0"/>
            </a:br>
            <a:r>
              <a:rPr lang="fa-IR" b="1" dirty="0">
                <a:cs typeface="B Nazanin" panose="00000400000000000000" pitchFamily="2" charset="-78"/>
              </a:rPr>
              <a:t>-</a:t>
            </a:r>
            <a:r>
              <a:rPr lang="fa-IR" sz="1900" b="1" dirty="0">
                <a:cs typeface="B Nazanin" panose="00000400000000000000" pitchFamily="2" charset="-78"/>
              </a:rPr>
              <a:t>نمونه برداری آزمایشات میکروبی حداقل </a:t>
            </a:r>
            <a:r>
              <a:rPr lang="fa-IR" sz="1900" b="1" dirty="0">
                <a:solidFill>
                  <a:srgbClr val="FF0000"/>
                </a:solidFill>
                <a:cs typeface="B Nazanin" panose="00000400000000000000" pitchFamily="2" charset="-78"/>
              </a:rPr>
              <a:t>درهرماه</a:t>
            </a:r>
            <a:r>
              <a:rPr lang="fa-IR" sz="1900" b="1" dirty="0">
                <a:cs typeface="B Nazanin" panose="00000400000000000000" pitchFamily="2" charset="-78"/>
              </a:rPr>
              <a:t> یکبارانجام شودوسوابق آزمایشات میکروبی برای تمام ماه های سال موجود باشد.</a:t>
            </a:r>
          </a:p>
          <a:p>
            <a:pPr algn="r" rtl="1">
              <a:lnSpc>
                <a:spcPct val="200000"/>
              </a:lnSpc>
            </a:pPr>
            <a:r>
              <a:rPr lang="fa-IR" sz="1900" b="1" dirty="0">
                <a:cs typeface="B Nazanin" panose="00000400000000000000" pitchFamily="2" charset="-78"/>
              </a:rPr>
              <a:t>براساس استاندارد شماره4208(نمونه برداری از آب برای آزمون های میکروبی)حداقل تعدادنمونه برای  آلودگی های مدفوعی برای جمعیت کمتراز5000نفر12نمونه درسال درنظر گرفته شده است.</a:t>
            </a:r>
            <a:endParaRPr lang="en-US" sz="1900" b="1" dirty="0">
              <a:cs typeface="B Nazanin" panose="00000400000000000000" pitchFamily="2" charset="-78"/>
            </a:endParaRPr>
          </a:p>
        </p:txBody>
      </p:sp>
    </p:spTree>
    <p:extLst>
      <p:ext uri="{BB962C8B-B14F-4D97-AF65-F5344CB8AC3E}">
        <p14:creationId xmlns:p14="http://schemas.microsoft.com/office/powerpoint/2010/main" val="3065783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F8EE9-7522-4BB4-B36E-33E22551C3DB}"/>
              </a:ext>
            </a:extLst>
          </p:cNvPr>
          <p:cNvSpPr>
            <a:spLocks noGrp="1"/>
          </p:cNvSpPr>
          <p:nvPr>
            <p:ph sz="quarter" idx="1"/>
          </p:nvPr>
        </p:nvSpPr>
        <p:spPr>
          <a:xfrm>
            <a:off x="457200" y="381000"/>
            <a:ext cx="8001000" cy="6169152"/>
          </a:xfrm>
        </p:spPr>
        <p:txBody>
          <a:bodyPr>
            <a:normAutofit/>
          </a:bodyPr>
          <a:lstStyle/>
          <a:p>
            <a:pPr algn="r" rtl="1">
              <a:lnSpc>
                <a:spcPct val="200000"/>
              </a:lnSpc>
            </a:pPr>
            <a:r>
              <a:rPr lang="fa-IR" sz="2000" b="1" dirty="0">
                <a:cs typeface="B Nazanin" panose="00000400000000000000" pitchFamily="2" charset="-78"/>
              </a:rPr>
              <a:t>-بخس کثیف، محل دریافت وکنترل رخت های کثیف وآلوده است.</a:t>
            </a:r>
          </a:p>
          <a:p>
            <a:pPr algn="r" rtl="1">
              <a:lnSpc>
                <a:spcPct val="200000"/>
              </a:lnSpc>
            </a:pPr>
            <a:r>
              <a:rPr lang="fa-IR" sz="2000" b="1" dirty="0">
                <a:cs typeface="B Nazanin" panose="00000400000000000000" pitchFamily="2" charset="-78"/>
              </a:rPr>
              <a:t>-درب ورودی به بخش کثیف بایستی بعد از بخش پذیرش و</a:t>
            </a:r>
            <a:r>
              <a:rPr lang="fa-IR" sz="2000" b="1" dirty="0">
                <a:solidFill>
                  <a:srgbClr val="FF0000"/>
                </a:solidFill>
                <a:cs typeface="B Nazanin" panose="00000400000000000000" pitchFamily="2" charset="-78"/>
              </a:rPr>
              <a:t>مستقل</a:t>
            </a:r>
            <a:r>
              <a:rPr lang="fa-IR" sz="2000" b="1" dirty="0">
                <a:cs typeface="B Nazanin" panose="00000400000000000000" pitchFamily="2" charset="-78"/>
              </a:rPr>
              <a:t> از درب خروجی بخش تمیز باشد.</a:t>
            </a:r>
          </a:p>
          <a:p>
            <a:pPr algn="r" rtl="1">
              <a:lnSpc>
                <a:spcPct val="200000"/>
              </a:lnSpc>
            </a:pPr>
            <a:r>
              <a:rPr lang="fa-IR" sz="2000" b="1" dirty="0">
                <a:cs typeface="B Nazanin" panose="00000400000000000000" pitchFamily="2" charset="-78"/>
              </a:rPr>
              <a:t>-کف بخش کثیف رختشویخانه باید دارای تعدادی </a:t>
            </a:r>
            <a:r>
              <a:rPr lang="fa-IR" sz="2000" b="1" dirty="0">
                <a:solidFill>
                  <a:srgbClr val="FF0000"/>
                </a:solidFill>
                <a:cs typeface="B Nazanin" panose="00000400000000000000" pitchFamily="2" charset="-78"/>
              </a:rPr>
              <a:t>کف شور </a:t>
            </a:r>
            <a:r>
              <a:rPr lang="fa-IR" sz="2000" b="1" dirty="0">
                <a:cs typeface="B Nazanin" panose="00000400000000000000" pitchFamily="2" charset="-78"/>
              </a:rPr>
              <a:t>وباتوری ریز ومجهز به شتر گلوبوده وشیب بندی کف به طرف کف شور باشد.</a:t>
            </a:r>
          </a:p>
          <a:p>
            <a:pPr algn="r" rtl="1">
              <a:lnSpc>
                <a:spcPct val="20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بخش کثیف </a:t>
            </a:r>
            <a:r>
              <a:rPr lang="fa-IR" sz="2000" b="1" dirty="0">
                <a:cs typeface="B Nazanin" panose="00000400000000000000" pitchFamily="2" charset="-78"/>
              </a:rPr>
              <a:t>رختشویخانه همواره دارای </a:t>
            </a:r>
            <a:r>
              <a:rPr lang="fa-IR" sz="2000" b="1" dirty="0">
                <a:solidFill>
                  <a:srgbClr val="FF0000"/>
                </a:solidFill>
                <a:cs typeface="B Nazanin" panose="00000400000000000000" pitchFamily="2" charset="-78"/>
              </a:rPr>
              <a:t>فشار منفی </a:t>
            </a:r>
            <a:r>
              <a:rPr lang="fa-IR" sz="2000" b="1" dirty="0">
                <a:cs typeface="B Nazanin" panose="00000400000000000000" pitchFamily="2" charset="-78"/>
              </a:rPr>
              <a:t>نسبت به بخش تمیز بوده و</a:t>
            </a:r>
            <a:r>
              <a:rPr lang="fa-IR" sz="2000" b="1" dirty="0">
                <a:solidFill>
                  <a:srgbClr val="FF0000"/>
                </a:solidFill>
                <a:cs typeface="B Nazanin" panose="00000400000000000000" pitchFamily="2" charset="-78"/>
              </a:rPr>
              <a:t>اگزازفن</a:t>
            </a:r>
            <a:r>
              <a:rPr lang="fa-IR" sz="2000" b="1" dirty="0">
                <a:cs typeface="B Nazanin" panose="00000400000000000000" pitchFamily="2" charset="-78"/>
              </a:rPr>
              <a:t> هادراین بخش نصب شوند.(به منظور کاهش پتانسیل آلودگی مجدد رخت های شسته شده)</a:t>
            </a:r>
          </a:p>
          <a:p>
            <a:pPr algn="r" rtl="1">
              <a:lnSpc>
                <a:spcPct val="200000"/>
              </a:lnSpc>
            </a:pPr>
            <a:r>
              <a:rPr lang="fa-IR" sz="2000" b="1" dirty="0">
                <a:cs typeface="B Nazanin" panose="00000400000000000000" pitchFamily="2" charset="-78"/>
              </a:rPr>
              <a:t>-تی شورخانه باید درقسمت </a:t>
            </a:r>
            <a:r>
              <a:rPr lang="fa-IR" sz="2000" b="1" dirty="0">
                <a:solidFill>
                  <a:srgbClr val="FF0000"/>
                </a:solidFill>
                <a:cs typeface="B Nazanin" panose="00000400000000000000" pitchFamily="2" charset="-78"/>
              </a:rPr>
              <a:t>کثیف</a:t>
            </a:r>
            <a:r>
              <a:rPr lang="fa-IR" sz="2000" b="1" dirty="0">
                <a:cs typeface="B Nazanin" panose="00000400000000000000" pitchFamily="2" charset="-78"/>
              </a:rPr>
              <a:t> احداث شود.</a:t>
            </a:r>
          </a:p>
          <a:p>
            <a:pPr algn="r" rtl="1">
              <a:lnSpc>
                <a:spcPct val="200000"/>
              </a:lnSpc>
            </a:pPr>
            <a:endParaRPr lang="fa-IR" sz="2000" b="1" dirty="0">
              <a:cs typeface="B Nazanin" panose="00000400000000000000" pitchFamily="2" charset="-78"/>
            </a:endParaRPr>
          </a:p>
          <a:p>
            <a:pPr algn="r" rtl="1">
              <a:lnSpc>
                <a:spcPct val="200000"/>
              </a:lnSpc>
            </a:pPr>
            <a:endParaRPr lang="en-US" sz="2000" b="1" dirty="0">
              <a:cs typeface="B Nazanin" panose="00000400000000000000" pitchFamily="2" charset="-78"/>
            </a:endParaRPr>
          </a:p>
        </p:txBody>
      </p:sp>
    </p:spTree>
    <p:extLst>
      <p:ext uri="{BB962C8B-B14F-4D97-AF65-F5344CB8AC3E}">
        <p14:creationId xmlns:p14="http://schemas.microsoft.com/office/powerpoint/2010/main" val="3830026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A50F68-D9EB-49A6-9E8E-71548C2E0827}"/>
              </a:ext>
            </a:extLst>
          </p:cNvPr>
          <p:cNvSpPr>
            <a:spLocks noGrp="1"/>
          </p:cNvSpPr>
          <p:nvPr>
            <p:ph sz="quarter" idx="1"/>
          </p:nvPr>
        </p:nvSpPr>
        <p:spPr>
          <a:xfrm>
            <a:off x="457200" y="457200"/>
            <a:ext cx="7924800" cy="6016752"/>
          </a:xfrm>
        </p:spPr>
        <p:txBody>
          <a:bodyPr>
            <a:normAutofit/>
          </a:bodyPr>
          <a:lstStyle/>
          <a:p>
            <a:pPr algn="r" rtl="1">
              <a:lnSpc>
                <a:spcPct val="250000"/>
              </a:lnSpc>
            </a:pPr>
            <a:endParaRPr lang="fa-IR" sz="2000" b="1" dirty="0">
              <a:solidFill>
                <a:srgbClr val="FF0000"/>
              </a:solidFill>
              <a:cs typeface="B Zar" panose="00000400000000000000" pitchFamily="2" charset="-78"/>
            </a:endParaRPr>
          </a:p>
          <a:p>
            <a:pPr algn="r" rtl="1">
              <a:lnSpc>
                <a:spcPct val="250000"/>
              </a:lnSpc>
            </a:pPr>
            <a:r>
              <a:rPr lang="fa-IR" sz="2000" b="1" dirty="0">
                <a:solidFill>
                  <a:srgbClr val="FF0000"/>
                </a:solidFill>
                <a:cs typeface="B Zar" panose="00000400000000000000" pitchFamily="2" charset="-78"/>
              </a:rPr>
              <a:t>چیدمان وسایل وتجهیزات درواحد رختشویخانه باید بصورتی باشد که :</a:t>
            </a:r>
          </a:p>
          <a:p>
            <a:pPr algn="r" rtl="1">
              <a:lnSpc>
                <a:spcPct val="250000"/>
              </a:lnSpc>
            </a:pPr>
            <a:r>
              <a:rPr lang="fa-IR" sz="2000" b="1" dirty="0">
                <a:solidFill>
                  <a:srgbClr val="FF0000"/>
                </a:solidFill>
                <a:cs typeface="B Nazanin" panose="00000400000000000000" pitchFamily="2" charset="-78"/>
              </a:rPr>
              <a:t>1-کلیه ماشین های لباسشویی وآبگیر ها</a:t>
            </a:r>
            <a:r>
              <a:rPr lang="fa-IR" sz="2000" b="1" dirty="0">
                <a:cs typeface="B Nazanin" panose="00000400000000000000" pitchFamily="2" charset="-78"/>
              </a:rPr>
              <a:t>درقسمت </a:t>
            </a:r>
            <a:r>
              <a:rPr lang="fa-IR" sz="2000" b="1" dirty="0">
                <a:solidFill>
                  <a:srgbClr val="FF0000"/>
                </a:solidFill>
                <a:cs typeface="B Nazanin" panose="00000400000000000000" pitchFamily="2" charset="-78"/>
              </a:rPr>
              <a:t>کثیف</a:t>
            </a:r>
            <a:r>
              <a:rPr lang="fa-IR" sz="2000" b="1" dirty="0">
                <a:cs typeface="B Nazanin" panose="00000400000000000000" pitchFamily="2" charset="-78"/>
              </a:rPr>
              <a:t> قراردارند.</a:t>
            </a:r>
          </a:p>
          <a:p>
            <a:pPr algn="r" rtl="1">
              <a:lnSpc>
                <a:spcPct val="250000"/>
              </a:lnSpc>
            </a:pPr>
            <a:r>
              <a:rPr lang="fa-IR" sz="2000" b="1" dirty="0">
                <a:cs typeface="B Nazanin" panose="00000400000000000000" pitchFamily="2" charset="-78"/>
              </a:rPr>
              <a:t>2-</a:t>
            </a:r>
            <a:r>
              <a:rPr lang="fa-IR" sz="2000" b="1" dirty="0">
                <a:solidFill>
                  <a:srgbClr val="FF0000"/>
                </a:solidFill>
                <a:cs typeface="B Nazanin" panose="00000400000000000000" pitchFamily="2" charset="-78"/>
              </a:rPr>
              <a:t>خشک کن ها،اتوپرس وغلطکی </a:t>
            </a:r>
            <a:r>
              <a:rPr lang="fa-IR" sz="2000" b="1" dirty="0">
                <a:cs typeface="B Nazanin" panose="00000400000000000000" pitchFamily="2" charset="-78"/>
              </a:rPr>
              <a:t>دربخش</a:t>
            </a:r>
            <a:r>
              <a:rPr lang="fa-IR" sz="2000" b="1" dirty="0">
                <a:solidFill>
                  <a:srgbClr val="FF0000"/>
                </a:solidFill>
                <a:cs typeface="B Nazanin" panose="00000400000000000000" pitchFamily="2" charset="-78"/>
              </a:rPr>
              <a:t> تمیز </a:t>
            </a:r>
            <a:r>
              <a:rPr lang="fa-IR" sz="2000" b="1" dirty="0">
                <a:cs typeface="B Nazanin" panose="00000400000000000000" pitchFamily="2" charset="-78"/>
              </a:rPr>
              <a:t>قراردارند.</a:t>
            </a:r>
          </a:p>
          <a:p>
            <a:pPr algn="r" rtl="1"/>
            <a:endParaRPr lang="en-US" sz="2000" b="1" dirty="0">
              <a:cs typeface="B Nazanin" panose="00000400000000000000" pitchFamily="2" charset="-78"/>
            </a:endParaRPr>
          </a:p>
        </p:txBody>
      </p:sp>
    </p:spTree>
    <p:extLst>
      <p:ext uri="{BB962C8B-B14F-4D97-AF65-F5344CB8AC3E}">
        <p14:creationId xmlns:p14="http://schemas.microsoft.com/office/powerpoint/2010/main" val="2184168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923E-AE05-4106-B926-C7781D773C4F}"/>
              </a:ext>
            </a:extLst>
          </p:cNvPr>
          <p:cNvSpPr>
            <a:spLocks noGrp="1"/>
          </p:cNvSpPr>
          <p:nvPr>
            <p:ph type="title"/>
          </p:nvPr>
        </p:nvSpPr>
        <p:spPr>
          <a:xfrm>
            <a:off x="457200" y="274638"/>
            <a:ext cx="7924800" cy="792162"/>
          </a:xfrm>
        </p:spPr>
        <p:txBody>
          <a:bodyPr>
            <a:normAutofit fontScale="90000"/>
          </a:bodyPr>
          <a:lstStyle/>
          <a:p>
            <a:pPr algn="r">
              <a:lnSpc>
                <a:spcPct val="150000"/>
              </a:lnSpc>
            </a:pPr>
            <a:r>
              <a:rPr lang="fa-IR" sz="2000" b="1" dirty="0"/>
              <a:t>الف-6-5-2تفکیک،جمع آوری وحمل البسه وملحفه های تمیز،کثیف وآلوده به رختشویخانه،جداگانه وبا رعایت اصول بهداشتی انجام می شود.</a:t>
            </a:r>
            <a:endParaRPr lang="en-US" sz="2000" b="1" dirty="0"/>
          </a:p>
        </p:txBody>
      </p:sp>
      <p:sp>
        <p:nvSpPr>
          <p:cNvPr id="3" name="Content Placeholder 2">
            <a:extLst>
              <a:ext uri="{FF2B5EF4-FFF2-40B4-BE49-F238E27FC236}">
                <a16:creationId xmlns:a16="http://schemas.microsoft.com/office/drawing/2014/main" id="{725A9B4F-7BEE-4077-88E2-EAE8B66BBEC4}"/>
              </a:ext>
            </a:extLst>
          </p:cNvPr>
          <p:cNvSpPr>
            <a:spLocks noGrp="1"/>
          </p:cNvSpPr>
          <p:nvPr>
            <p:ph sz="quarter" idx="1"/>
          </p:nvPr>
        </p:nvSpPr>
        <p:spPr>
          <a:xfrm>
            <a:off x="457200" y="1219200"/>
            <a:ext cx="8153400" cy="5254752"/>
          </a:xfrm>
        </p:spPr>
        <p:txBody>
          <a:bodyPr>
            <a:normAutofit/>
          </a:bodyPr>
          <a:lstStyle/>
          <a:p>
            <a:pPr algn="r" rtl="1">
              <a:lnSpc>
                <a:spcPct val="150000"/>
              </a:lnSpc>
            </a:pPr>
            <a:r>
              <a:rPr lang="fa-IR" sz="2000" b="1" dirty="0">
                <a:cs typeface="B Nazanin" panose="00000400000000000000" pitchFamily="2" charset="-78"/>
              </a:rPr>
              <a:t>1-تفکیک،جمع آوری وحمل البسه وملحفه های تمیز،کثیف وآلوده عفونی به رختشویخانه به صورت </a:t>
            </a:r>
            <a:r>
              <a:rPr lang="fa-IR" sz="2000" b="1" dirty="0">
                <a:solidFill>
                  <a:srgbClr val="FF0000"/>
                </a:solidFill>
                <a:cs typeface="B Nazanin" panose="00000400000000000000" pitchFamily="2" charset="-78"/>
              </a:rPr>
              <a:t>جداگانه</a:t>
            </a:r>
            <a:r>
              <a:rPr lang="fa-IR" sz="2000" b="1" dirty="0">
                <a:cs typeface="B Nazanin" panose="00000400000000000000" pitchFamily="2" charset="-78"/>
              </a:rPr>
              <a:t> وبا رعایت اصول بهداشتی</a:t>
            </a:r>
          </a:p>
          <a:p>
            <a:pPr algn="r" rtl="1">
              <a:lnSpc>
                <a:spcPct val="150000"/>
              </a:lnSpc>
            </a:pPr>
            <a:r>
              <a:rPr lang="fa-IR" sz="2000" b="1" dirty="0">
                <a:cs typeface="B Nazanin" panose="00000400000000000000" pitchFamily="2" charset="-78"/>
              </a:rPr>
              <a:t>2-خروج رخت های آلوده عفونی ازبخش داخل کیسه پلاستیکی </a:t>
            </a:r>
            <a:r>
              <a:rPr lang="fa-IR" sz="2000" b="1" dirty="0">
                <a:solidFill>
                  <a:srgbClr val="FF0000"/>
                </a:solidFill>
                <a:cs typeface="B Nazanin" panose="00000400000000000000" pitchFamily="2" charset="-78"/>
              </a:rPr>
              <a:t>زرد رنگ </a:t>
            </a:r>
            <a:r>
              <a:rPr lang="fa-IR" sz="2000" b="1" dirty="0">
                <a:cs typeface="B Nazanin" panose="00000400000000000000" pitchFamily="2" charset="-78"/>
              </a:rPr>
              <a:t>غیر قابل نشی گره زده شده</a:t>
            </a:r>
          </a:p>
          <a:p>
            <a:pPr algn="r" rtl="1">
              <a:lnSpc>
                <a:spcPct val="150000"/>
              </a:lnSpc>
            </a:pPr>
            <a:r>
              <a:rPr lang="fa-IR" sz="2000" b="1" dirty="0">
                <a:cs typeface="B Nazanin" panose="00000400000000000000" pitchFamily="2" charset="-78"/>
              </a:rPr>
              <a:t> 3-برچسب گذار ی البسه آلوده عفونی</a:t>
            </a:r>
          </a:p>
          <a:p>
            <a:pPr algn="r" rtl="1">
              <a:lnSpc>
                <a:spcPct val="150000"/>
              </a:lnSpc>
            </a:pPr>
            <a:r>
              <a:rPr lang="fa-IR" sz="2000" b="1" dirty="0">
                <a:cs typeface="B Nazanin" panose="00000400000000000000" pitchFamily="2" charset="-78"/>
              </a:rPr>
              <a:t>البسه وملحفه های آلوده عفونی وکثیف درترالی ها وبین هاحداقل </a:t>
            </a:r>
            <a:r>
              <a:rPr lang="fa-IR" sz="2000" b="1" dirty="0">
                <a:solidFill>
                  <a:srgbClr val="FF0000"/>
                </a:solidFill>
                <a:cs typeface="B Nazanin" panose="00000400000000000000" pitchFamily="2" charset="-78"/>
              </a:rPr>
              <a:t>درپایان هرنوبت کاری </a:t>
            </a:r>
            <a:r>
              <a:rPr lang="fa-IR" sz="2000" b="1" dirty="0">
                <a:cs typeface="B Nazanin" panose="00000400000000000000" pitchFamily="2" charset="-78"/>
              </a:rPr>
              <a:t>به رختشویخانه منتقل شود.</a:t>
            </a:r>
          </a:p>
          <a:p>
            <a:pPr algn="r" rtl="1">
              <a:lnSpc>
                <a:spcPct val="150000"/>
              </a:lnSpc>
            </a:pPr>
            <a:r>
              <a:rPr lang="fa-IR" sz="2000" b="1" dirty="0">
                <a:cs typeface="B Nazanin" panose="00000400000000000000" pitchFamily="2" charset="-78"/>
              </a:rPr>
              <a:t>دربخش ها </a:t>
            </a:r>
            <a:r>
              <a:rPr lang="fa-IR" sz="2000" b="1" dirty="0">
                <a:solidFill>
                  <a:srgbClr val="FF0000"/>
                </a:solidFill>
                <a:cs typeface="B Nazanin" panose="00000400000000000000" pitchFamily="2" charset="-78"/>
              </a:rPr>
              <a:t>اتاق کثیف</a:t>
            </a:r>
            <a:r>
              <a:rPr lang="fa-IR" sz="2000" b="1" dirty="0">
                <a:cs typeface="B Nazanin" panose="00000400000000000000" pitchFamily="2" charset="-78"/>
              </a:rPr>
              <a:t>، محل </a:t>
            </a:r>
            <a:r>
              <a:rPr lang="fa-IR" sz="2000" b="1" dirty="0">
                <a:solidFill>
                  <a:srgbClr val="FF0000"/>
                </a:solidFill>
                <a:cs typeface="B Nazanin" panose="00000400000000000000" pitchFamily="2" charset="-78"/>
              </a:rPr>
              <a:t>دریافت وکنترل </a:t>
            </a:r>
            <a:r>
              <a:rPr lang="fa-IR" sz="2000" b="1" dirty="0">
                <a:cs typeface="B Nazanin" panose="00000400000000000000" pitchFamily="2" charset="-78"/>
              </a:rPr>
              <a:t>البسه وملحفه های کثیف وآلوده است.</a:t>
            </a:r>
          </a:p>
          <a:p>
            <a:pPr algn="r" rtl="1">
              <a:lnSpc>
                <a:spcPct val="150000"/>
              </a:lnSpc>
            </a:pPr>
            <a:r>
              <a:rPr lang="fa-IR" sz="2000" b="1" dirty="0">
                <a:cs typeface="B Nazanin" panose="00000400000000000000" pitchFamily="2" charset="-78"/>
              </a:rPr>
              <a:t>برچسب گذاری البسه عفونی انجام شود.</a:t>
            </a:r>
            <a:endParaRPr lang="en-US" sz="2000" b="1" dirty="0">
              <a:cs typeface="B Nazanin" panose="00000400000000000000" pitchFamily="2" charset="-78"/>
            </a:endParaRPr>
          </a:p>
        </p:txBody>
      </p:sp>
    </p:spTree>
    <p:extLst>
      <p:ext uri="{BB962C8B-B14F-4D97-AF65-F5344CB8AC3E}">
        <p14:creationId xmlns:p14="http://schemas.microsoft.com/office/powerpoint/2010/main" val="4210224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CD2C5-2751-49D2-8E7D-1056CD9E7E8E}"/>
              </a:ext>
            </a:extLst>
          </p:cNvPr>
          <p:cNvSpPr>
            <a:spLocks noGrp="1"/>
          </p:cNvSpPr>
          <p:nvPr>
            <p:ph sz="quarter" idx="1"/>
          </p:nvPr>
        </p:nvSpPr>
        <p:spPr>
          <a:xfrm>
            <a:off x="457200" y="304800"/>
            <a:ext cx="8153400" cy="6400800"/>
          </a:xfrm>
        </p:spPr>
        <p:txBody>
          <a:bodyPr>
            <a:normAutofit lnSpcReduction="10000"/>
          </a:bodyPr>
          <a:lstStyle/>
          <a:p>
            <a:pPr algn="r" rtl="1">
              <a:lnSpc>
                <a:spcPct val="20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مستندات ثبت </a:t>
            </a:r>
            <a:r>
              <a:rPr lang="fa-IR" sz="2000" b="1" dirty="0">
                <a:cs typeface="B Nazanin" panose="00000400000000000000" pitchFamily="2" charset="-78"/>
              </a:rPr>
              <a:t>جمع اوری البسه کثیف وتمیزبه تفکیک هر بخش ، در</a:t>
            </a:r>
            <a:r>
              <a:rPr lang="fa-IR" sz="2000" b="1" dirty="0">
                <a:solidFill>
                  <a:srgbClr val="FF0000"/>
                </a:solidFill>
                <a:cs typeface="B Nazanin" panose="00000400000000000000" pitchFamily="2" charset="-78"/>
              </a:rPr>
              <a:t>بخش</a:t>
            </a:r>
            <a:r>
              <a:rPr lang="fa-IR" sz="2000" b="1" dirty="0">
                <a:cs typeface="B Nazanin" panose="00000400000000000000" pitchFamily="2" charset="-78"/>
              </a:rPr>
              <a:t> </a:t>
            </a:r>
            <a:r>
              <a:rPr lang="fa-IR" sz="2000" b="1" dirty="0">
                <a:solidFill>
                  <a:srgbClr val="FF0000"/>
                </a:solidFill>
                <a:cs typeface="B Nazanin" panose="00000400000000000000" pitchFamily="2" charset="-78"/>
              </a:rPr>
              <a:t>هاورختشویخانه</a:t>
            </a:r>
            <a:r>
              <a:rPr lang="fa-IR" sz="2000" b="1" dirty="0">
                <a:cs typeface="B Nazanin" panose="00000400000000000000" pitchFamily="2" charset="-78"/>
              </a:rPr>
              <a:t> وجود داشته باشد.</a:t>
            </a:r>
          </a:p>
          <a:p>
            <a:pPr algn="r" rtl="1">
              <a:lnSpc>
                <a:spcPct val="200000"/>
              </a:lnSpc>
            </a:pPr>
            <a:r>
              <a:rPr lang="fa-IR" sz="2000" b="1" dirty="0">
                <a:cs typeface="B Nazanin" panose="00000400000000000000" pitchFamily="2" charset="-78"/>
              </a:rPr>
              <a:t>-دسته بندی ویا </a:t>
            </a:r>
            <a:r>
              <a:rPr lang="fa-IR" sz="2000" b="1" dirty="0">
                <a:solidFill>
                  <a:srgbClr val="FF0000"/>
                </a:solidFill>
                <a:cs typeface="B Nazanin" panose="00000400000000000000" pitchFamily="2" charset="-78"/>
              </a:rPr>
              <a:t>آبکشی رخت هادرمحلی که آلوده شده اند</a:t>
            </a:r>
            <a:r>
              <a:rPr lang="fa-IR" sz="2000" b="1" dirty="0">
                <a:cs typeface="B Nazanin" panose="00000400000000000000" pitchFamily="2" charset="-78"/>
              </a:rPr>
              <a:t>(مانند بخش ها)</a:t>
            </a:r>
            <a:r>
              <a:rPr lang="fa-IR" sz="2000" b="1" dirty="0">
                <a:solidFill>
                  <a:srgbClr val="FF0000"/>
                </a:solidFill>
                <a:cs typeface="B Nazanin" panose="00000400000000000000" pitchFamily="2" charset="-78"/>
              </a:rPr>
              <a:t>ممنوع </a:t>
            </a:r>
            <a:r>
              <a:rPr lang="fa-IR" sz="2000" b="1" dirty="0">
                <a:cs typeface="B Nazanin" panose="00000400000000000000" pitchFamily="2" charset="-78"/>
              </a:rPr>
              <a:t>است.</a:t>
            </a:r>
          </a:p>
          <a:p>
            <a:pPr algn="r" rtl="1">
              <a:lnSpc>
                <a:spcPct val="20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خروج رخت آلوده </a:t>
            </a:r>
            <a:r>
              <a:rPr lang="fa-IR" sz="2000" b="1" dirty="0">
                <a:cs typeface="B Nazanin" panose="00000400000000000000" pitchFamily="2" charset="-78"/>
              </a:rPr>
              <a:t>از </a:t>
            </a:r>
            <a:r>
              <a:rPr lang="fa-IR" sz="2000" b="1" dirty="0">
                <a:solidFill>
                  <a:srgbClr val="FF0000"/>
                </a:solidFill>
                <a:cs typeface="B Nazanin" panose="00000400000000000000" pitchFamily="2" charset="-78"/>
              </a:rPr>
              <a:t>بخش</a:t>
            </a:r>
            <a:r>
              <a:rPr lang="fa-IR" sz="2000" b="1" dirty="0">
                <a:cs typeface="B Nazanin" panose="00000400000000000000" pitchFamily="2" charset="-78"/>
              </a:rPr>
              <a:t> </a:t>
            </a:r>
            <a:r>
              <a:rPr lang="fa-IR" sz="2000" b="1" dirty="0">
                <a:solidFill>
                  <a:srgbClr val="FF0000"/>
                </a:solidFill>
                <a:cs typeface="B Nazanin" panose="00000400000000000000" pitchFamily="2" charset="-78"/>
              </a:rPr>
              <a:t>بدون قراردادن درکیسه پلاستیکی وبرچسب گذاری ممنوع </a:t>
            </a:r>
            <a:r>
              <a:rPr lang="fa-IR" sz="2000" b="1" dirty="0">
                <a:cs typeface="B Nazanin" panose="00000400000000000000" pitchFamily="2" charset="-78"/>
              </a:rPr>
              <a:t>می باشد.</a:t>
            </a:r>
          </a:p>
          <a:p>
            <a:pPr algn="r" rtl="1">
              <a:lnSpc>
                <a:spcPct val="200000"/>
              </a:lnSpc>
            </a:pPr>
            <a:r>
              <a:rPr lang="fa-IR" sz="2000" b="1" dirty="0">
                <a:cs typeface="B Nazanin" panose="00000400000000000000" pitchFamily="2" charset="-78"/>
              </a:rPr>
              <a:t>-حداکثر </a:t>
            </a:r>
            <a:r>
              <a:rPr lang="fa-IR" sz="2000" b="1" dirty="0">
                <a:solidFill>
                  <a:srgbClr val="FF0000"/>
                </a:solidFill>
                <a:cs typeface="B Nazanin" panose="00000400000000000000" pitchFamily="2" charset="-78"/>
              </a:rPr>
              <a:t>سه چهارم </a:t>
            </a:r>
            <a:r>
              <a:rPr lang="fa-IR" sz="2000" b="1" dirty="0">
                <a:cs typeface="B Nazanin" panose="00000400000000000000" pitchFamily="2" charset="-78"/>
              </a:rPr>
              <a:t>کیسه پلاستیکی بایستی پر شود.</a:t>
            </a:r>
            <a:r>
              <a:rPr lang="fa-IR" sz="2000" b="1" dirty="0">
                <a:solidFill>
                  <a:srgbClr val="FF0000"/>
                </a:solidFill>
                <a:cs typeface="B Nazanin" panose="00000400000000000000" pitchFamily="2" charset="-78"/>
              </a:rPr>
              <a:t>فشردن</a:t>
            </a:r>
            <a:r>
              <a:rPr lang="fa-IR" sz="2000" b="1" dirty="0">
                <a:cs typeface="B Nazanin" panose="00000400000000000000" pitchFamily="2" charset="-78"/>
              </a:rPr>
              <a:t> کیسه های پلاستیکی حاوی رخت </a:t>
            </a:r>
            <a:r>
              <a:rPr lang="fa-IR" sz="2000" b="1" dirty="0">
                <a:solidFill>
                  <a:srgbClr val="FF0000"/>
                </a:solidFill>
                <a:cs typeface="B Nazanin" panose="00000400000000000000" pitchFamily="2" charset="-78"/>
              </a:rPr>
              <a:t>ممنوع</a:t>
            </a:r>
            <a:r>
              <a:rPr lang="fa-IR" sz="2000" b="1" dirty="0">
                <a:cs typeface="B Nazanin" panose="00000400000000000000" pitchFamily="2" charset="-78"/>
              </a:rPr>
              <a:t> است.</a:t>
            </a:r>
          </a:p>
          <a:p>
            <a:pPr algn="r" rtl="1">
              <a:lnSpc>
                <a:spcPct val="200000"/>
              </a:lnSpc>
            </a:pPr>
            <a:r>
              <a:rPr lang="fa-IR" sz="2000" b="1" dirty="0">
                <a:cs typeface="B Nazanin" panose="00000400000000000000" pitchFamily="2" charset="-78"/>
              </a:rPr>
              <a:t>-نحوه انتقال رخت های استفاده شده به واحد رختشویخانه میتواند به دوصورت شوتینگ واستفاده ازترالی می باشد.</a:t>
            </a:r>
          </a:p>
          <a:p>
            <a:pPr algn="r" rtl="1">
              <a:lnSpc>
                <a:spcPct val="20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ارسال لباس شخصی بیماران/کارکنان به رختشویخانه اکیداممنوع می باشد</a:t>
            </a:r>
            <a:r>
              <a:rPr lang="fa-IR" sz="2000" b="1" dirty="0">
                <a:cs typeface="B Nazanin" panose="00000400000000000000" pitchFamily="2" charset="-78"/>
              </a:rPr>
              <a:t>.</a:t>
            </a:r>
            <a:endParaRPr lang="en-US" sz="2000" b="1" dirty="0">
              <a:cs typeface="B Nazanin" panose="00000400000000000000" pitchFamily="2" charset="-78"/>
            </a:endParaRPr>
          </a:p>
        </p:txBody>
      </p:sp>
    </p:spTree>
    <p:extLst>
      <p:ext uri="{BB962C8B-B14F-4D97-AF65-F5344CB8AC3E}">
        <p14:creationId xmlns:p14="http://schemas.microsoft.com/office/powerpoint/2010/main" val="2767161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C305FBD-F233-4D67-8A70-E30F54DB2F25}"/>
              </a:ext>
            </a:extLst>
          </p:cNvPr>
          <p:cNvGraphicFramePr>
            <a:graphicFrameLocks noGrp="1" noChangeAspect="1"/>
          </p:cNvGraphicFramePr>
          <p:nvPr>
            <p:ph sz="quarter" idx="1"/>
            <p:extLst>
              <p:ext uri="{D42A27DB-BD31-4B8C-83A1-F6EECF244321}">
                <p14:modId xmlns:p14="http://schemas.microsoft.com/office/powerpoint/2010/main" val="4167805383"/>
              </p:ext>
            </p:extLst>
          </p:nvPr>
        </p:nvGraphicFramePr>
        <p:xfrm>
          <a:off x="457200" y="712788"/>
          <a:ext cx="7848600" cy="5427662"/>
        </p:xfrm>
        <a:graphic>
          <a:graphicData uri="http://schemas.openxmlformats.org/presentationml/2006/ole">
            <mc:AlternateContent xmlns:mc="http://schemas.openxmlformats.org/markup-compatibility/2006">
              <mc:Choice xmlns:v="urn:schemas-microsoft-com:vml" Requires="v">
                <p:oleObj name="Document" r:id="rId2" imgW="9656680" imgH="6678241" progId="Word.Document.12">
                  <p:embed/>
                </p:oleObj>
              </mc:Choice>
              <mc:Fallback>
                <p:oleObj name="Document" r:id="rId2" imgW="9656680" imgH="6678241" progId="Word.Document.12">
                  <p:embed/>
                  <p:pic>
                    <p:nvPicPr>
                      <p:cNvPr id="0" name=""/>
                      <p:cNvPicPr/>
                      <p:nvPr/>
                    </p:nvPicPr>
                    <p:blipFill>
                      <a:blip r:embed="rId3"/>
                      <a:stretch>
                        <a:fillRect/>
                      </a:stretch>
                    </p:blipFill>
                    <p:spPr>
                      <a:xfrm>
                        <a:off x="457200" y="712788"/>
                        <a:ext cx="7848600" cy="5427662"/>
                      </a:xfrm>
                      <a:prstGeom prst="rect">
                        <a:avLst/>
                      </a:prstGeom>
                    </p:spPr>
                  </p:pic>
                </p:oleObj>
              </mc:Fallback>
            </mc:AlternateContent>
          </a:graphicData>
        </a:graphic>
      </p:graphicFrame>
    </p:spTree>
    <p:extLst>
      <p:ext uri="{BB962C8B-B14F-4D97-AF65-F5344CB8AC3E}">
        <p14:creationId xmlns:p14="http://schemas.microsoft.com/office/powerpoint/2010/main" val="3320474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5EA6526-125C-4874-9BD6-6F45559DD78F}"/>
              </a:ext>
            </a:extLst>
          </p:cNvPr>
          <p:cNvGraphicFramePr>
            <a:graphicFrameLocks noGrp="1" noChangeAspect="1"/>
          </p:cNvGraphicFramePr>
          <p:nvPr>
            <p:ph sz="quarter" idx="1"/>
            <p:extLst>
              <p:ext uri="{D42A27DB-BD31-4B8C-83A1-F6EECF244321}">
                <p14:modId xmlns:p14="http://schemas.microsoft.com/office/powerpoint/2010/main" val="1974890951"/>
              </p:ext>
            </p:extLst>
          </p:nvPr>
        </p:nvGraphicFramePr>
        <p:xfrm>
          <a:off x="457200" y="638175"/>
          <a:ext cx="7772400" cy="5578475"/>
        </p:xfrm>
        <a:graphic>
          <a:graphicData uri="http://schemas.openxmlformats.org/presentationml/2006/ole">
            <mc:AlternateContent xmlns:mc="http://schemas.openxmlformats.org/markup-compatibility/2006">
              <mc:Choice xmlns:v="urn:schemas-microsoft-com:vml" Requires="v">
                <p:oleObj name="Document" r:id="rId2" imgW="9143019" imgH="6561710" progId="Word.Document.12">
                  <p:embed/>
                </p:oleObj>
              </mc:Choice>
              <mc:Fallback>
                <p:oleObj name="Document" r:id="rId2" imgW="9143019" imgH="6561710" progId="Word.Document.12">
                  <p:embed/>
                  <p:pic>
                    <p:nvPicPr>
                      <p:cNvPr id="0" name=""/>
                      <p:cNvPicPr/>
                      <p:nvPr/>
                    </p:nvPicPr>
                    <p:blipFill>
                      <a:blip r:embed="rId3"/>
                      <a:stretch>
                        <a:fillRect/>
                      </a:stretch>
                    </p:blipFill>
                    <p:spPr>
                      <a:xfrm>
                        <a:off x="457200" y="638175"/>
                        <a:ext cx="7772400" cy="5578475"/>
                      </a:xfrm>
                      <a:prstGeom prst="rect">
                        <a:avLst/>
                      </a:prstGeom>
                    </p:spPr>
                  </p:pic>
                </p:oleObj>
              </mc:Fallback>
            </mc:AlternateContent>
          </a:graphicData>
        </a:graphic>
      </p:graphicFrame>
    </p:spTree>
    <p:extLst>
      <p:ext uri="{BB962C8B-B14F-4D97-AF65-F5344CB8AC3E}">
        <p14:creationId xmlns:p14="http://schemas.microsoft.com/office/powerpoint/2010/main" val="1042567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7EEDE-6B0E-4A88-9104-768E29DF627C}"/>
              </a:ext>
            </a:extLst>
          </p:cNvPr>
          <p:cNvSpPr>
            <a:spLocks noGrp="1"/>
          </p:cNvSpPr>
          <p:nvPr>
            <p:ph type="title"/>
          </p:nvPr>
        </p:nvSpPr>
        <p:spPr>
          <a:xfrm>
            <a:off x="457200" y="274638"/>
            <a:ext cx="7620000" cy="1143000"/>
          </a:xfrm>
        </p:spPr>
        <p:txBody>
          <a:bodyPr>
            <a:normAutofit/>
          </a:bodyPr>
          <a:lstStyle/>
          <a:p>
            <a:pPr algn="r">
              <a:lnSpc>
                <a:spcPct val="150000"/>
              </a:lnSpc>
            </a:pPr>
            <a:r>
              <a:rPr lang="fa-IR" sz="2000" b="1" dirty="0"/>
              <a:t>الف-6-5-3انتقال البسه وملحفه تمیز از رختشویخانه به بخش هابا رعایت اصول </a:t>
            </a:r>
            <a:r>
              <a:rPr lang="fa-IR" sz="2000" b="1" dirty="0">
                <a:solidFill>
                  <a:srgbClr val="FF0000"/>
                </a:solidFill>
              </a:rPr>
              <a:t>ممانعت </a:t>
            </a:r>
            <a:r>
              <a:rPr lang="fa-IR" sz="2000" b="1" dirty="0"/>
              <a:t>از </a:t>
            </a:r>
            <a:r>
              <a:rPr lang="fa-IR" sz="2000" b="1" dirty="0">
                <a:solidFill>
                  <a:srgbClr val="FF0000"/>
                </a:solidFill>
              </a:rPr>
              <a:t>انتقال آلودگی </a:t>
            </a:r>
            <a:r>
              <a:rPr lang="fa-IR" sz="2000" b="1" dirty="0"/>
              <a:t>انجام می شود</a:t>
            </a:r>
            <a:endParaRPr lang="en-US" sz="2000" b="1" dirty="0"/>
          </a:p>
        </p:txBody>
      </p:sp>
      <p:sp>
        <p:nvSpPr>
          <p:cNvPr id="3" name="Content Placeholder 2">
            <a:extLst>
              <a:ext uri="{FF2B5EF4-FFF2-40B4-BE49-F238E27FC236}">
                <a16:creationId xmlns:a16="http://schemas.microsoft.com/office/drawing/2014/main" id="{4A07D8AC-8D66-42EE-9A71-D9144D73688B}"/>
              </a:ext>
            </a:extLst>
          </p:cNvPr>
          <p:cNvSpPr>
            <a:spLocks noGrp="1"/>
          </p:cNvSpPr>
          <p:nvPr>
            <p:ph sz="quarter" idx="1"/>
          </p:nvPr>
        </p:nvSpPr>
        <p:spPr>
          <a:xfrm>
            <a:off x="457200" y="1600200"/>
            <a:ext cx="7924800" cy="4873752"/>
          </a:xfrm>
        </p:spPr>
        <p:txBody>
          <a:bodyPr>
            <a:normAutofit/>
          </a:bodyPr>
          <a:lstStyle/>
          <a:p>
            <a:pPr algn="r" rtl="1">
              <a:lnSpc>
                <a:spcPct val="200000"/>
              </a:lnSpc>
            </a:pPr>
            <a:endParaRPr lang="fa-IR" sz="2000" b="1" dirty="0">
              <a:cs typeface="B Zar" panose="00000400000000000000" pitchFamily="2" charset="-78"/>
            </a:endParaRPr>
          </a:p>
          <a:p>
            <a:pPr algn="r" rtl="1">
              <a:lnSpc>
                <a:spcPct val="200000"/>
              </a:lnSpc>
            </a:pPr>
            <a:r>
              <a:rPr lang="fa-IR" sz="2000" b="1" dirty="0">
                <a:cs typeface="B Zar" panose="00000400000000000000" pitchFamily="2" charset="-78"/>
              </a:rPr>
              <a:t>1-رعایت اصول ممانعت از انتقال آلودگی به البسه وملحفه تمیز درمسیر تردد</a:t>
            </a:r>
          </a:p>
          <a:p>
            <a:pPr algn="r" rtl="1">
              <a:lnSpc>
                <a:spcPct val="200000"/>
              </a:lnSpc>
            </a:pPr>
            <a:r>
              <a:rPr lang="fa-IR" sz="2000" b="1" dirty="0">
                <a:cs typeface="B Zar" panose="00000400000000000000" pitchFamily="2" charset="-78"/>
              </a:rPr>
              <a:t>2-رعایت اصول ممانعت از انتقال آلودگی به البسه وملحفه تمیز دراتاق تمیز</a:t>
            </a:r>
          </a:p>
          <a:p>
            <a:pPr algn="r" rtl="1">
              <a:lnSpc>
                <a:spcPct val="200000"/>
              </a:lnSpc>
            </a:pPr>
            <a:r>
              <a:rPr lang="fa-IR" sz="2000" b="1" dirty="0">
                <a:cs typeface="B Nazanin" panose="00000400000000000000" pitchFamily="2" charset="-78"/>
              </a:rPr>
              <a:t>البسه وملحفه های تمیز می بایست </a:t>
            </a:r>
            <a:r>
              <a:rPr lang="fa-IR" sz="2000" b="1" dirty="0">
                <a:solidFill>
                  <a:srgbClr val="FF0000"/>
                </a:solidFill>
                <a:cs typeface="B Nazanin" panose="00000400000000000000" pitchFamily="2" charset="-78"/>
              </a:rPr>
              <a:t>درترالی های دردارویا کیسه پلاستیکی سفید رنگ </a:t>
            </a:r>
            <a:r>
              <a:rPr lang="fa-IR" sz="2000" b="1" dirty="0">
                <a:cs typeface="B Nazanin" panose="00000400000000000000" pitchFamily="2" charset="-78"/>
              </a:rPr>
              <a:t>بسته بندی شده حمل گردند.</a:t>
            </a:r>
          </a:p>
          <a:p>
            <a:pPr algn="r" rtl="1">
              <a:lnSpc>
                <a:spcPct val="200000"/>
              </a:lnSpc>
            </a:pPr>
            <a:endParaRPr lang="fa-IR" sz="2000" b="1" dirty="0">
              <a:cs typeface="B Nazanin" panose="00000400000000000000" pitchFamily="2" charset="-78"/>
            </a:endParaRPr>
          </a:p>
          <a:p>
            <a:pPr algn="r" rtl="1">
              <a:lnSpc>
                <a:spcPct val="200000"/>
              </a:lnSpc>
            </a:pPr>
            <a:endParaRPr lang="en-US" sz="2000" b="1" dirty="0">
              <a:cs typeface="B Nazanin" panose="00000400000000000000" pitchFamily="2" charset="-78"/>
            </a:endParaRPr>
          </a:p>
        </p:txBody>
      </p:sp>
    </p:spTree>
    <p:extLst>
      <p:ext uri="{BB962C8B-B14F-4D97-AF65-F5344CB8AC3E}">
        <p14:creationId xmlns:p14="http://schemas.microsoft.com/office/powerpoint/2010/main" val="3238482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3D93-1730-4404-9729-C9443E948534}"/>
              </a:ext>
            </a:extLst>
          </p:cNvPr>
          <p:cNvSpPr>
            <a:spLocks noGrp="1"/>
          </p:cNvSpPr>
          <p:nvPr>
            <p:ph type="title"/>
          </p:nvPr>
        </p:nvSpPr>
        <p:spPr>
          <a:xfrm>
            <a:off x="457200" y="274638"/>
            <a:ext cx="7467600" cy="868362"/>
          </a:xfrm>
        </p:spPr>
        <p:txBody>
          <a:bodyPr>
            <a:noAutofit/>
          </a:bodyPr>
          <a:lstStyle/>
          <a:p>
            <a:pPr algn="r" rtl="1">
              <a:lnSpc>
                <a:spcPct val="150000"/>
              </a:lnSpc>
            </a:pPr>
            <a:r>
              <a:rPr lang="fa-IR" sz="2000" b="1" dirty="0"/>
              <a:t>الف-6-5-4البسه وملحفه عفونی وغیر عفونی با ماشین لباسشویی جداگانه ومحلول های مناسب ومتناسب با </a:t>
            </a:r>
            <a:r>
              <a:rPr lang="fa-IR" sz="2000" b="1" dirty="0">
                <a:solidFill>
                  <a:srgbClr val="FF0000"/>
                </a:solidFill>
              </a:rPr>
              <a:t>ظرفیت مورد نیاز شستشو </a:t>
            </a:r>
            <a:r>
              <a:rPr lang="fa-IR" sz="2000" b="1" dirty="0"/>
              <a:t>می شوند.</a:t>
            </a:r>
            <a:endParaRPr lang="en-US" sz="2000" b="1" dirty="0"/>
          </a:p>
        </p:txBody>
      </p:sp>
      <p:sp>
        <p:nvSpPr>
          <p:cNvPr id="3" name="Content Placeholder 2">
            <a:extLst>
              <a:ext uri="{FF2B5EF4-FFF2-40B4-BE49-F238E27FC236}">
                <a16:creationId xmlns:a16="http://schemas.microsoft.com/office/drawing/2014/main" id="{81864889-EA31-4021-BD95-23C977925CC0}"/>
              </a:ext>
            </a:extLst>
          </p:cNvPr>
          <p:cNvSpPr>
            <a:spLocks noGrp="1"/>
          </p:cNvSpPr>
          <p:nvPr>
            <p:ph sz="quarter" idx="1"/>
          </p:nvPr>
        </p:nvSpPr>
        <p:spPr>
          <a:xfrm>
            <a:off x="457200" y="1371600"/>
            <a:ext cx="7924800" cy="5102352"/>
          </a:xfrm>
        </p:spPr>
        <p:txBody>
          <a:bodyPr>
            <a:normAutofit fontScale="92500"/>
          </a:bodyPr>
          <a:lstStyle/>
          <a:p>
            <a:pPr algn="r" rtl="1">
              <a:lnSpc>
                <a:spcPct val="150000"/>
              </a:lnSpc>
            </a:pPr>
            <a:r>
              <a:rPr lang="fa-IR" sz="2000" b="1" dirty="0">
                <a:cs typeface="B Zar" panose="00000400000000000000" pitchFamily="2" charset="-78"/>
              </a:rPr>
              <a:t>1-وجود ماشین لباسشویی جداگانه برای البسه وملحفه های عفونی وغیر عفونی</a:t>
            </a:r>
          </a:p>
          <a:p>
            <a:pPr algn="r" rtl="1">
              <a:lnSpc>
                <a:spcPct val="150000"/>
              </a:lnSpc>
            </a:pPr>
            <a:r>
              <a:rPr lang="fa-IR" sz="2000" b="1" dirty="0">
                <a:cs typeface="B Zar" panose="00000400000000000000" pitchFamily="2" charset="-78"/>
              </a:rPr>
              <a:t>2-وجود محلول های مناسب ومتناسب با ظرفیت مورد نیاز شستشو</a:t>
            </a:r>
          </a:p>
          <a:p>
            <a:pPr algn="r" rtl="1">
              <a:lnSpc>
                <a:spcPct val="150000"/>
              </a:lnSpc>
            </a:pPr>
            <a:r>
              <a:rPr lang="fa-IR" sz="2000" b="1" dirty="0">
                <a:cs typeface="B Zar" panose="00000400000000000000" pitchFamily="2" charset="-78"/>
              </a:rPr>
              <a:t>3-انجام صحیح شستشو البسه وملحفه عفونی وغیر عفونی</a:t>
            </a:r>
          </a:p>
          <a:p>
            <a:pPr algn="r" rtl="1">
              <a:lnSpc>
                <a:spcPct val="150000"/>
              </a:lnSpc>
            </a:pPr>
            <a:r>
              <a:rPr lang="fa-IR" dirty="0"/>
              <a:t>-</a:t>
            </a:r>
            <a:r>
              <a:rPr lang="fa-IR" sz="2000" b="1" dirty="0">
                <a:solidFill>
                  <a:srgbClr val="FF0000"/>
                </a:solidFill>
                <a:cs typeface="B Nazanin" panose="00000400000000000000" pitchFamily="2" charset="-78"/>
              </a:rPr>
              <a:t>دستورالعمل شست وشو انواع البسه </a:t>
            </a:r>
            <a:r>
              <a:rPr lang="fa-IR" sz="2000" b="1" dirty="0">
                <a:cs typeface="B Nazanin" panose="00000400000000000000" pitchFamily="2" charset="-78"/>
              </a:rPr>
              <a:t>تدوین وکارکنان ازآن آگاه وبر اساس ان اقدام نمایند.</a:t>
            </a:r>
          </a:p>
          <a:p>
            <a:pPr algn="r" rtl="1">
              <a:lnSpc>
                <a:spcPct val="15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حداقل دودستگاه لباسشویی اتوماتیک وصنعتی </a:t>
            </a:r>
            <a:r>
              <a:rPr lang="fa-IR" sz="2000" b="1" dirty="0">
                <a:cs typeface="B Nazanin" panose="00000400000000000000" pitchFamily="2" charset="-78"/>
              </a:rPr>
              <a:t>متناسب با ظرفیت البسه ورودی روزانه دررختشویخانه وجود دارد.</a:t>
            </a:r>
          </a:p>
          <a:p>
            <a:pPr algn="r" rtl="1">
              <a:lnSpc>
                <a:spcPct val="15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دستورالعمل کاربرد مواد شوینده وگند زدا </a:t>
            </a:r>
            <a:r>
              <a:rPr lang="fa-IR" sz="2000" b="1" dirty="0">
                <a:cs typeface="B Nazanin" panose="00000400000000000000" pitchFamily="2" charset="-78"/>
              </a:rPr>
              <a:t>درواحدرختشویخانه نصب ودرمعرض دیدکارکنان مرتبط باشد.</a:t>
            </a:r>
          </a:p>
          <a:p>
            <a:pPr algn="r" rtl="1">
              <a:lnSpc>
                <a:spcPct val="150000"/>
              </a:lnSpc>
            </a:pPr>
            <a:r>
              <a:rPr lang="fa-IR" sz="2000" b="1" dirty="0">
                <a:cs typeface="B Nazanin" panose="00000400000000000000" pitchFamily="2" charset="-78"/>
              </a:rPr>
              <a:t>-برای اطمینان ازعمکلکرد صحیح گند زدایی،ازمواد گندزدا،سفید کننده ها و..</a:t>
            </a:r>
            <a:r>
              <a:rPr lang="fa-IR" sz="2000" b="1" dirty="0">
                <a:solidFill>
                  <a:srgbClr val="FF0000"/>
                </a:solidFill>
                <a:cs typeface="B Nazanin" panose="00000400000000000000" pitchFamily="2" charset="-78"/>
              </a:rPr>
              <a:t>دارای پروانه ساخت ازوزارت بهداشت </a:t>
            </a:r>
            <a:r>
              <a:rPr lang="fa-IR" sz="2000" b="1" dirty="0">
                <a:cs typeface="B Nazanin" panose="00000400000000000000" pitchFamily="2" charset="-78"/>
              </a:rPr>
              <a:t>استفاده گردد.</a:t>
            </a:r>
            <a:endParaRPr lang="en-US" sz="2000" b="1" dirty="0">
              <a:cs typeface="B Nazanin" panose="00000400000000000000" pitchFamily="2" charset="-78"/>
            </a:endParaRPr>
          </a:p>
        </p:txBody>
      </p:sp>
    </p:spTree>
    <p:extLst>
      <p:ext uri="{BB962C8B-B14F-4D97-AF65-F5344CB8AC3E}">
        <p14:creationId xmlns:p14="http://schemas.microsoft.com/office/powerpoint/2010/main" val="1086188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89E7B4-AD8D-42D7-B285-71DBC39A44F5}"/>
              </a:ext>
            </a:extLst>
          </p:cNvPr>
          <p:cNvSpPr>
            <a:spLocks noGrp="1"/>
          </p:cNvSpPr>
          <p:nvPr>
            <p:ph sz="quarter" idx="1"/>
          </p:nvPr>
        </p:nvSpPr>
        <p:spPr>
          <a:xfrm>
            <a:off x="457200" y="338797"/>
            <a:ext cx="8001000" cy="6092952"/>
          </a:xfrm>
        </p:spPr>
        <p:txBody>
          <a:bodyPr>
            <a:normAutofit/>
          </a:bodyPr>
          <a:lstStyle/>
          <a:p>
            <a:pPr algn="r" rtl="1">
              <a:lnSpc>
                <a:spcPct val="150000"/>
              </a:lnSpc>
            </a:pPr>
            <a:r>
              <a:rPr lang="fa-IR" b="1" dirty="0">
                <a:cs typeface="2  Titr" panose="00000700000000000000" pitchFamily="2" charset="-78"/>
              </a:rPr>
              <a:t>مراحل شستشو:</a:t>
            </a:r>
          </a:p>
          <a:p>
            <a:pPr algn="r" rtl="1">
              <a:lnSpc>
                <a:spcPct val="150000"/>
              </a:lnSpc>
            </a:pPr>
            <a:r>
              <a:rPr lang="fa-IR" sz="2000" b="1" dirty="0">
                <a:cs typeface="B Nazanin" panose="00000400000000000000" pitchFamily="2" charset="-78"/>
              </a:rPr>
              <a:t>1-شستشو باآب </a:t>
            </a:r>
            <a:r>
              <a:rPr lang="fa-IR" sz="2000" b="1" dirty="0">
                <a:solidFill>
                  <a:srgbClr val="FF0000"/>
                </a:solidFill>
                <a:cs typeface="B Nazanin" panose="00000400000000000000" pitchFamily="2" charset="-78"/>
              </a:rPr>
              <a:t>سرد</a:t>
            </a:r>
            <a:r>
              <a:rPr lang="fa-IR" sz="2000" b="1" dirty="0">
                <a:cs typeface="B Nazanin" panose="00000400000000000000" pitchFamily="2" charset="-78"/>
              </a:rPr>
              <a:t>(درصورتیکه رخت آغشته به خون باشدجهت زدودن خون</a:t>
            </a:r>
            <a:r>
              <a:rPr lang="fa-IR" sz="2000" b="1" dirty="0">
                <a:solidFill>
                  <a:srgbClr val="FF0000"/>
                </a:solidFill>
                <a:cs typeface="B Nazanin" panose="00000400000000000000" pitchFamily="2" charset="-78"/>
              </a:rPr>
              <a:t> دومرحله </a:t>
            </a:r>
            <a:r>
              <a:rPr lang="fa-IR" sz="2000" b="1" dirty="0">
                <a:cs typeface="B Nazanin" panose="00000400000000000000" pitchFamily="2" charset="-78"/>
              </a:rPr>
              <a:t>با </a:t>
            </a:r>
            <a:r>
              <a:rPr lang="fa-IR" sz="2000" b="1" dirty="0">
                <a:solidFill>
                  <a:srgbClr val="FF0000"/>
                </a:solidFill>
                <a:cs typeface="B Nazanin" panose="00000400000000000000" pitchFamily="2" charset="-78"/>
              </a:rPr>
              <a:t>آب سرد </a:t>
            </a:r>
            <a:r>
              <a:rPr lang="fa-IR" sz="2000" b="1" dirty="0">
                <a:cs typeface="B Nazanin" panose="00000400000000000000" pitchFamily="2" charset="-78"/>
              </a:rPr>
              <a:t>شستشوشود)</a:t>
            </a:r>
          </a:p>
          <a:p>
            <a:pPr algn="r" rtl="1">
              <a:lnSpc>
                <a:spcPct val="150000"/>
              </a:lnSpc>
            </a:pPr>
            <a:r>
              <a:rPr lang="fa-IR" sz="2000" b="1" dirty="0">
                <a:cs typeface="B Nazanin" panose="00000400000000000000" pitchFamily="2" charset="-78"/>
              </a:rPr>
              <a:t>2-شستشوی اصلی باآب داغ ودترحنت</a:t>
            </a:r>
            <a:r>
              <a:rPr lang="en-US" sz="2000" b="1" dirty="0">
                <a:solidFill>
                  <a:srgbClr val="FF0000"/>
                </a:solidFill>
                <a:cs typeface="B Nazanin" panose="00000400000000000000" pitchFamily="2" charset="-78"/>
              </a:rPr>
              <a:t>)</a:t>
            </a:r>
            <a:r>
              <a:rPr lang="fa-IR" sz="2000" b="1" dirty="0">
                <a:solidFill>
                  <a:srgbClr val="FF0000"/>
                </a:solidFill>
                <a:cs typeface="B Nazanin" panose="00000400000000000000" pitchFamily="2" charset="-78"/>
              </a:rPr>
              <a:t>دمای 71درجه)</a:t>
            </a:r>
          </a:p>
          <a:p>
            <a:pPr algn="r" rtl="1">
              <a:lnSpc>
                <a:spcPct val="150000"/>
              </a:lnSpc>
            </a:pPr>
            <a:r>
              <a:rPr lang="fa-IR" sz="2000" b="1" dirty="0">
                <a:cs typeface="B Nazanin" panose="00000400000000000000" pitchFamily="2" charset="-78"/>
              </a:rPr>
              <a:t>3-افزودن سفید کننده</a:t>
            </a:r>
          </a:p>
          <a:p>
            <a:pPr algn="r" rtl="1">
              <a:lnSpc>
                <a:spcPct val="150000"/>
              </a:lnSpc>
            </a:pPr>
            <a:r>
              <a:rPr lang="fa-IR" sz="2000" b="1" dirty="0">
                <a:cs typeface="B Nazanin" panose="00000400000000000000" pitchFamily="2" charset="-78"/>
              </a:rPr>
              <a:t>4-آبکشی</a:t>
            </a:r>
          </a:p>
          <a:p>
            <a:pPr algn="r" rtl="1">
              <a:lnSpc>
                <a:spcPct val="150000"/>
              </a:lnSpc>
            </a:pPr>
            <a:r>
              <a:rPr lang="fa-IR" sz="2000" b="1" dirty="0">
                <a:cs typeface="B Nazanin" panose="00000400000000000000" pitchFamily="2" charset="-78"/>
              </a:rPr>
              <a:t>-البسه وملحفه باید با آب داغ </a:t>
            </a:r>
            <a:r>
              <a:rPr lang="fa-IR" sz="2000" b="1" dirty="0">
                <a:solidFill>
                  <a:srgbClr val="FF0000"/>
                </a:solidFill>
                <a:cs typeface="B Nazanin" panose="00000400000000000000" pitchFamily="2" charset="-78"/>
              </a:rPr>
              <a:t>حداقل به مدت25 </a:t>
            </a:r>
            <a:r>
              <a:rPr lang="fa-IR" sz="2000" b="1" dirty="0">
                <a:cs typeface="B Nazanin" panose="00000400000000000000" pitchFamily="2" charset="-78"/>
              </a:rPr>
              <a:t>دقیقه شستشو گردند.</a:t>
            </a:r>
          </a:p>
          <a:p>
            <a:pPr algn="r" rtl="1">
              <a:lnSpc>
                <a:spcPct val="150000"/>
              </a:lnSpc>
            </a:pPr>
            <a:r>
              <a:rPr lang="fa-IR" sz="2000" b="1" dirty="0">
                <a:cs typeface="B Nazanin" panose="00000400000000000000" pitchFamily="2" charset="-78"/>
              </a:rPr>
              <a:t>-استفاده ازمایع سفید کننده (هیپوکلریت سدیم)موجب افزایش </a:t>
            </a:r>
            <a:r>
              <a:rPr lang="fa-IR" sz="2000" b="1" dirty="0">
                <a:solidFill>
                  <a:srgbClr val="FF0000"/>
                </a:solidFill>
                <a:cs typeface="B Nazanin" panose="00000400000000000000" pitchFamily="2" charset="-78"/>
              </a:rPr>
              <a:t>حاشیه ایمنی </a:t>
            </a:r>
            <a:r>
              <a:rPr lang="fa-IR" sz="2000" b="1" dirty="0">
                <a:cs typeface="B Nazanin" panose="00000400000000000000" pitchFamily="2" charset="-78"/>
              </a:rPr>
              <a:t>شستشو می شود.</a:t>
            </a:r>
          </a:p>
          <a:p>
            <a:pPr algn="r" rtl="1">
              <a:lnSpc>
                <a:spcPct val="150000"/>
              </a:lnSpc>
            </a:pPr>
            <a:r>
              <a:rPr lang="fa-IR" sz="2000" b="1" dirty="0">
                <a:cs typeface="B Nazanin" panose="00000400000000000000" pitchFamily="2" charset="-78"/>
              </a:rPr>
              <a:t>-درصورتی که از</a:t>
            </a:r>
            <a:r>
              <a:rPr lang="fa-IR" sz="2000" b="1" dirty="0">
                <a:solidFill>
                  <a:srgbClr val="FF0000"/>
                </a:solidFill>
                <a:cs typeface="B Nazanin" panose="00000400000000000000" pitchFamily="2" charset="-78"/>
              </a:rPr>
              <a:t>کلر</a:t>
            </a:r>
            <a:r>
              <a:rPr lang="fa-IR" sz="2000" b="1" dirty="0">
                <a:cs typeface="B Nazanin" panose="00000400000000000000" pitchFamily="2" charset="-78"/>
              </a:rPr>
              <a:t>استفاده می شود</a:t>
            </a:r>
            <a:r>
              <a:rPr lang="fa-IR" sz="2000" b="1" dirty="0">
                <a:solidFill>
                  <a:srgbClr val="FF0000"/>
                </a:solidFill>
                <a:cs typeface="B Nazanin" panose="00000400000000000000" pitchFamily="2" charset="-78"/>
              </a:rPr>
              <a:t>میزان کلر </a:t>
            </a:r>
            <a:r>
              <a:rPr lang="fa-IR" sz="2000" b="1" dirty="0">
                <a:cs typeface="B Nazanin" panose="00000400000000000000" pitchFamily="2" charset="-78"/>
              </a:rPr>
              <a:t>دردسترس درمحلول </a:t>
            </a:r>
            <a:r>
              <a:rPr lang="fa-IR" sz="2000" b="1" dirty="0">
                <a:solidFill>
                  <a:srgbClr val="FF0000"/>
                </a:solidFill>
                <a:cs typeface="B Nazanin" panose="00000400000000000000" pitchFamily="2" charset="-78"/>
              </a:rPr>
              <a:t>150-50</a:t>
            </a:r>
            <a:r>
              <a:rPr lang="en-US" sz="2000" b="1" dirty="0">
                <a:solidFill>
                  <a:srgbClr val="FF0000"/>
                </a:solidFill>
                <a:cs typeface="B Nazanin" panose="00000400000000000000" pitchFamily="2" charset="-78"/>
              </a:rPr>
              <a:t>ppm</a:t>
            </a:r>
            <a:r>
              <a:rPr lang="fa-IR" sz="2000" b="1" dirty="0">
                <a:cs typeface="B Nazanin" panose="00000400000000000000" pitchFamily="2" charset="-78"/>
              </a:rPr>
              <a:t>می باشد</a:t>
            </a:r>
            <a:endParaRPr lang="en-US" sz="2000" b="1" dirty="0">
              <a:cs typeface="B Nazanin" panose="00000400000000000000" pitchFamily="2" charset="-78"/>
            </a:endParaRPr>
          </a:p>
        </p:txBody>
      </p:sp>
    </p:spTree>
    <p:extLst>
      <p:ext uri="{BB962C8B-B14F-4D97-AF65-F5344CB8AC3E}">
        <p14:creationId xmlns:p14="http://schemas.microsoft.com/office/powerpoint/2010/main" val="4180385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60454-2756-4187-8386-B2E7A5D9EC66}"/>
              </a:ext>
            </a:extLst>
          </p:cNvPr>
          <p:cNvSpPr>
            <a:spLocks noGrp="1"/>
          </p:cNvSpPr>
          <p:nvPr>
            <p:ph sz="quarter" idx="1"/>
          </p:nvPr>
        </p:nvSpPr>
        <p:spPr>
          <a:xfrm>
            <a:off x="457200" y="381000"/>
            <a:ext cx="8077200" cy="6092952"/>
          </a:xfrm>
        </p:spPr>
        <p:txBody>
          <a:bodyPr>
            <a:normAutofit lnSpcReduction="10000"/>
          </a:bodyPr>
          <a:lstStyle/>
          <a:p>
            <a:pPr algn="r" rtl="1">
              <a:lnSpc>
                <a:spcPct val="150000"/>
              </a:lnSpc>
            </a:pPr>
            <a:r>
              <a:rPr lang="fa-IR" sz="2000" b="1" dirty="0">
                <a:cs typeface="B Nazanin" panose="00000400000000000000" pitchFamily="2" charset="-78"/>
              </a:rPr>
              <a:t>-درصورت عدم امکان رسیدن دمای آب به 71درجه سانتی گرادباید از </a:t>
            </a:r>
            <a:r>
              <a:rPr lang="fa-IR" sz="2000" b="1" dirty="0">
                <a:solidFill>
                  <a:srgbClr val="FF0000"/>
                </a:solidFill>
                <a:cs typeface="B Nazanin" panose="00000400000000000000" pitchFamily="2" charset="-78"/>
              </a:rPr>
              <a:t>محلول گندزدای</a:t>
            </a:r>
            <a:r>
              <a:rPr lang="fa-IR" sz="2000" b="1" dirty="0">
                <a:cs typeface="B Nazanin" panose="00000400000000000000" pitchFamily="2" charset="-78"/>
              </a:rPr>
              <a:t> </a:t>
            </a:r>
            <a:r>
              <a:rPr lang="fa-IR" sz="2000" b="1" dirty="0">
                <a:solidFill>
                  <a:srgbClr val="FF0000"/>
                </a:solidFill>
                <a:cs typeface="B Nazanin" panose="00000400000000000000" pitchFamily="2" charset="-78"/>
              </a:rPr>
              <a:t>مناسب</a:t>
            </a:r>
            <a:r>
              <a:rPr lang="fa-IR" sz="2000" b="1" dirty="0">
                <a:cs typeface="B Nazanin" panose="00000400000000000000" pitchFamily="2" charset="-78"/>
              </a:rPr>
              <a:t> دارای پروانه ساخت ازسازمان غذا ودارواستفاده کرد.</a:t>
            </a:r>
          </a:p>
          <a:p>
            <a:pPr algn="r" rtl="1">
              <a:lnSpc>
                <a:spcPct val="150000"/>
              </a:lnSpc>
            </a:pPr>
            <a:r>
              <a:rPr lang="fa-IR" sz="2000" b="1" dirty="0">
                <a:cs typeface="B Nazanin" panose="00000400000000000000" pitchFamily="2" charset="-78"/>
              </a:rPr>
              <a:t>-البسه وملحفه آلوده والبسه وملحفه کثیف باید با ماشین های لباسشویی </a:t>
            </a:r>
            <a:r>
              <a:rPr lang="fa-IR" sz="2000" b="1" dirty="0">
                <a:solidFill>
                  <a:srgbClr val="FF0000"/>
                </a:solidFill>
                <a:cs typeface="B Nazanin" panose="00000400000000000000" pitchFamily="2" charset="-78"/>
              </a:rPr>
              <a:t>جداگانه</a:t>
            </a:r>
            <a:r>
              <a:rPr lang="fa-IR" sz="2000" b="1" dirty="0">
                <a:cs typeface="B Nazanin" panose="00000400000000000000" pitchFamily="2" charset="-78"/>
              </a:rPr>
              <a:t> شستشو گردند.</a:t>
            </a:r>
          </a:p>
          <a:p>
            <a:pPr algn="r" rtl="1">
              <a:lnSpc>
                <a:spcPct val="15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قراردادن</a:t>
            </a:r>
            <a:r>
              <a:rPr lang="fa-IR" sz="2000" b="1" dirty="0">
                <a:cs typeface="B Nazanin" panose="00000400000000000000" pitchFamily="2" charset="-78"/>
              </a:rPr>
              <a:t> البسه وملحفه درماشین لباسشویی </a:t>
            </a:r>
            <a:r>
              <a:rPr lang="fa-IR" sz="2000" b="1" dirty="0">
                <a:solidFill>
                  <a:srgbClr val="FF0000"/>
                </a:solidFill>
                <a:cs typeface="B Nazanin" panose="00000400000000000000" pitchFamily="2" charset="-78"/>
              </a:rPr>
              <a:t>بدون عملیات شستشو ممنوع </a:t>
            </a:r>
            <a:r>
              <a:rPr lang="fa-IR" sz="2000" b="1" dirty="0">
                <a:cs typeface="B Nazanin" panose="00000400000000000000" pitchFamily="2" charset="-78"/>
              </a:rPr>
              <a:t>است(</a:t>
            </a:r>
            <a:r>
              <a:rPr lang="fa-IR" sz="2000" b="1" dirty="0">
                <a:solidFill>
                  <a:srgbClr val="FF0000"/>
                </a:solidFill>
                <a:cs typeface="B Nazanin" panose="00000400000000000000" pitchFamily="2" charset="-78"/>
              </a:rPr>
              <a:t>ملحفه مرطوب درطول شب درماشین لباسشویی رها نشود)</a:t>
            </a:r>
          </a:p>
          <a:p>
            <a:pPr algn="r" rtl="1">
              <a:lnSpc>
                <a:spcPct val="150000"/>
              </a:lnSpc>
            </a:pPr>
            <a:r>
              <a:rPr lang="fa-IR" sz="2000" b="1" dirty="0">
                <a:cs typeface="B Nazanin" panose="00000400000000000000" pitchFamily="2" charset="-78"/>
              </a:rPr>
              <a:t>-درصورت استفاده از دستگاه </a:t>
            </a:r>
            <a:r>
              <a:rPr lang="fa-IR" sz="2000" b="1" dirty="0">
                <a:solidFill>
                  <a:srgbClr val="FF0000"/>
                </a:solidFill>
                <a:cs typeface="B Nazanin" panose="00000400000000000000" pitchFamily="2" charset="-78"/>
              </a:rPr>
              <a:t>غیر اتوماتیک </a:t>
            </a:r>
            <a:r>
              <a:rPr lang="fa-IR" sz="2000" b="1" dirty="0">
                <a:cs typeface="B Nazanin" panose="00000400000000000000" pitchFamily="2" charset="-78"/>
              </a:rPr>
              <a:t>حداقل </a:t>
            </a:r>
            <a:r>
              <a:rPr lang="fa-IR" sz="2000" b="1" dirty="0">
                <a:solidFill>
                  <a:srgbClr val="FF0000"/>
                </a:solidFill>
                <a:cs typeface="B Nazanin" panose="00000400000000000000" pitchFamily="2" charset="-78"/>
              </a:rPr>
              <a:t>دوترالی</a:t>
            </a:r>
            <a:r>
              <a:rPr lang="fa-IR" sz="2000" b="1" dirty="0">
                <a:cs typeface="B Nazanin" panose="00000400000000000000" pitchFamily="2" charset="-78"/>
              </a:rPr>
              <a:t> مخصوص جهت حمل البسه وملحفه خیس از ماشین لباسشویی به آبگیر وبعد ازآن به خشک کن (ترالی البسه وملحفه خیس)وحمل البسه وملحفه خشک شده به اطوها(ترالی البسه وملحفه خشک)موجود باشد.</a:t>
            </a:r>
          </a:p>
          <a:p>
            <a:pPr algn="r" rtl="1">
              <a:lnSpc>
                <a:spcPct val="15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هر البسه ای که دوخت ودوزیا تعمیر شود باید مجدداشستشو گردد.</a:t>
            </a:r>
          </a:p>
          <a:p>
            <a:pPr algn="r" rtl="1">
              <a:lnSpc>
                <a:spcPct val="150000"/>
              </a:lnSpc>
            </a:pPr>
            <a:r>
              <a:rPr lang="fa-IR" sz="2000" b="1" dirty="0">
                <a:cs typeface="B Nazanin" panose="00000400000000000000" pitchFamily="2" charset="-78"/>
              </a:rPr>
              <a:t>-تمامی ملحفه ها والبسه های </a:t>
            </a:r>
            <a:r>
              <a:rPr lang="fa-IR" sz="2000" b="1" dirty="0">
                <a:solidFill>
                  <a:srgbClr val="FF0000"/>
                </a:solidFill>
                <a:cs typeface="B Nazanin" panose="00000400000000000000" pitchFamily="2" charset="-78"/>
              </a:rPr>
              <a:t>اتاق عمل </a:t>
            </a:r>
            <a:r>
              <a:rPr lang="fa-IR" sz="2000" b="1" dirty="0">
                <a:cs typeface="B Nazanin" panose="00000400000000000000" pitchFamily="2" charset="-78"/>
              </a:rPr>
              <a:t>وبخش های با خطربالامانند </a:t>
            </a:r>
            <a:r>
              <a:rPr lang="fa-IR" sz="2000" b="1" dirty="0">
                <a:solidFill>
                  <a:srgbClr val="FF0000"/>
                </a:solidFill>
                <a:cs typeface="B Nazanin" panose="00000400000000000000" pitchFamily="2" charset="-78"/>
              </a:rPr>
              <a:t>بخش سوختگی</a:t>
            </a:r>
            <a:r>
              <a:rPr lang="fa-IR" sz="2000" b="1" dirty="0">
                <a:cs typeface="B Nazanin" panose="00000400000000000000" pitchFamily="2" charset="-78"/>
              </a:rPr>
              <a:t> </a:t>
            </a:r>
            <a:r>
              <a:rPr lang="fa-IR" sz="2000" b="1" dirty="0">
                <a:solidFill>
                  <a:srgbClr val="FF0000"/>
                </a:solidFill>
                <a:cs typeface="B Nazanin" panose="00000400000000000000" pitchFamily="2" charset="-78"/>
              </a:rPr>
              <a:t>وپیوند اعضا</a:t>
            </a:r>
            <a:r>
              <a:rPr lang="fa-IR" sz="2000" b="1" dirty="0">
                <a:cs typeface="B Nazanin" panose="00000400000000000000" pitchFamily="2" charset="-78"/>
              </a:rPr>
              <a:t>باید </a:t>
            </a:r>
            <a:r>
              <a:rPr lang="fa-IR" sz="2000" b="1" dirty="0">
                <a:solidFill>
                  <a:srgbClr val="FF0000"/>
                </a:solidFill>
                <a:cs typeface="B Nazanin" panose="00000400000000000000" pitchFamily="2" charset="-78"/>
              </a:rPr>
              <a:t>بعد</a:t>
            </a:r>
            <a:r>
              <a:rPr lang="fa-IR" sz="2000" b="1" dirty="0">
                <a:cs typeface="B Nazanin" panose="00000400000000000000" pitchFamily="2" charset="-78"/>
              </a:rPr>
              <a:t> از شست وشو </a:t>
            </a:r>
            <a:r>
              <a:rPr lang="fa-IR" sz="2000" b="1" dirty="0">
                <a:solidFill>
                  <a:srgbClr val="FF0000"/>
                </a:solidFill>
                <a:cs typeface="B Nazanin" panose="00000400000000000000" pitchFamily="2" charset="-78"/>
              </a:rPr>
              <a:t>اتوکلاو شوند</a:t>
            </a:r>
            <a:r>
              <a:rPr lang="fa-IR" sz="2000" dirty="0">
                <a:solidFill>
                  <a:srgbClr val="FF0000"/>
                </a:solidFill>
                <a:cs typeface="B Nazanin" panose="00000400000000000000" pitchFamily="2" charset="-78"/>
              </a:rPr>
              <a:t>.</a:t>
            </a:r>
          </a:p>
          <a:p>
            <a:pPr algn="r" rtl="1">
              <a:lnSpc>
                <a:spcPct val="150000"/>
              </a:lnSpc>
            </a:pPr>
            <a:endParaRPr lang="en-US" sz="2000" dirty="0">
              <a:cs typeface="B Nazanin" panose="00000400000000000000" pitchFamily="2" charset="-78"/>
            </a:endParaRPr>
          </a:p>
        </p:txBody>
      </p:sp>
    </p:spTree>
    <p:extLst>
      <p:ext uri="{BB962C8B-B14F-4D97-AF65-F5344CB8AC3E}">
        <p14:creationId xmlns:p14="http://schemas.microsoft.com/office/powerpoint/2010/main" val="429009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itchFamily="2" charset="-78"/>
              </a:rPr>
              <a:t>نکات مهم درخصوص آب دیالیز</a:t>
            </a:r>
            <a:r>
              <a:rPr lang="fa-IR" dirty="0"/>
              <a:t>:</a:t>
            </a:r>
            <a:endParaRPr lang="en-US" dirty="0"/>
          </a:p>
        </p:txBody>
      </p:sp>
      <p:sp>
        <p:nvSpPr>
          <p:cNvPr id="3" name="Content Placeholder 2"/>
          <p:cNvSpPr>
            <a:spLocks noGrp="1"/>
          </p:cNvSpPr>
          <p:nvPr>
            <p:ph sz="quarter" idx="1"/>
          </p:nvPr>
        </p:nvSpPr>
        <p:spPr>
          <a:xfrm>
            <a:off x="457200" y="1981200"/>
            <a:ext cx="7543800" cy="2819400"/>
          </a:xfrm>
        </p:spPr>
        <p:txBody>
          <a:bodyPr/>
          <a:lstStyle/>
          <a:p>
            <a:pPr algn="r" rtl="1">
              <a:lnSpc>
                <a:spcPct val="200000"/>
              </a:lnSpc>
            </a:pPr>
            <a:r>
              <a:rPr lang="fa-IR" sz="1900" b="1" dirty="0">
                <a:cs typeface="B Zar" pitchFamily="2" charset="-78"/>
              </a:rPr>
              <a:t>نمونه برداری </a:t>
            </a:r>
            <a:r>
              <a:rPr lang="fa-IR" sz="1900" b="1" dirty="0">
                <a:solidFill>
                  <a:schemeClr val="accent3"/>
                </a:solidFill>
                <a:cs typeface="B Zar" pitchFamily="2" charset="-78"/>
              </a:rPr>
              <a:t>شیمیایی</a:t>
            </a:r>
            <a:r>
              <a:rPr lang="fa-IR" sz="1900" b="1" dirty="0">
                <a:cs typeface="B Zar" pitchFamily="2" charset="-78"/>
              </a:rPr>
              <a:t> از آب خروجی</a:t>
            </a:r>
            <a:r>
              <a:rPr lang="en-US" sz="1900" b="1" dirty="0">
                <a:cs typeface="B Zar" pitchFamily="2" charset="-78"/>
              </a:rPr>
              <a:t>RO</a:t>
            </a:r>
            <a:r>
              <a:rPr lang="fa-IR" sz="1900" b="1" dirty="0">
                <a:cs typeface="B Zar" pitchFamily="2" charset="-78"/>
              </a:rPr>
              <a:t> دیالیزبصورت</a:t>
            </a:r>
            <a:r>
              <a:rPr lang="fa-IR" sz="1900" b="1" dirty="0">
                <a:solidFill>
                  <a:schemeClr val="accent3"/>
                </a:solidFill>
                <a:cs typeface="B Zar" pitchFamily="2" charset="-78"/>
              </a:rPr>
              <a:t> فصلی </a:t>
            </a:r>
            <a:r>
              <a:rPr lang="fa-IR" sz="1900" b="1" dirty="0">
                <a:cs typeface="B Zar" pitchFamily="2" charset="-78"/>
              </a:rPr>
              <a:t>انجام می شود.</a:t>
            </a:r>
          </a:p>
          <a:p>
            <a:pPr algn="r" rtl="1">
              <a:lnSpc>
                <a:spcPct val="200000"/>
              </a:lnSpc>
            </a:pPr>
            <a:r>
              <a:rPr lang="fa-IR" sz="1900" b="1" dirty="0">
                <a:cs typeface="B Zar" pitchFamily="2" charset="-78"/>
              </a:rPr>
              <a:t>نمونه برداری </a:t>
            </a:r>
            <a:r>
              <a:rPr lang="fa-IR" sz="1900" b="1" dirty="0">
                <a:solidFill>
                  <a:schemeClr val="accent3"/>
                </a:solidFill>
                <a:cs typeface="B Zar" pitchFamily="2" charset="-78"/>
              </a:rPr>
              <a:t>میکروبی</a:t>
            </a:r>
            <a:r>
              <a:rPr lang="fa-IR" sz="1900" b="1" dirty="0">
                <a:cs typeface="B Zar" pitchFamily="2" charset="-78"/>
              </a:rPr>
              <a:t> ازآب خروجی از</a:t>
            </a:r>
            <a:r>
              <a:rPr lang="en-US" sz="1900" b="1" dirty="0">
                <a:cs typeface="B Zar" pitchFamily="2" charset="-78"/>
              </a:rPr>
              <a:t>RO</a:t>
            </a:r>
            <a:r>
              <a:rPr lang="fa-IR" sz="1900" b="1" dirty="0">
                <a:cs typeface="B Zar" pitchFamily="2" charset="-78"/>
              </a:rPr>
              <a:t>به صورت </a:t>
            </a:r>
            <a:r>
              <a:rPr lang="fa-IR" sz="1900" b="1" dirty="0">
                <a:solidFill>
                  <a:schemeClr val="accent3"/>
                </a:solidFill>
                <a:cs typeface="B Zar" pitchFamily="2" charset="-78"/>
              </a:rPr>
              <a:t>ماهانه</a:t>
            </a:r>
            <a:r>
              <a:rPr lang="fa-IR" sz="1900" b="1" dirty="0">
                <a:cs typeface="B Zar" pitchFamily="2" charset="-78"/>
              </a:rPr>
              <a:t> انجام می شود.</a:t>
            </a:r>
          </a:p>
          <a:p>
            <a:pPr algn="r" rtl="1">
              <a:lnSpc>
                <a:spcPct val="200000"/>
              </a:lnSpc>
            </a:pPr>
            <a:r>
              <a:rPr lang="fa-IR" sz="1900" b="1" dirty="0">
                <a:cs typeface="B Zar" pitchFamily="2" charset="-78"/>
              </a:rPr>
              <a:t>آب خروجی از</a:t>
            </a:r>
            <a:r>
              <a:rPr lang="en-US" sz="1900" b="1" dirty="0">
                <a:cs typeface="B Zar" pitchFamily="2" charset="-78"/>
              </a:rPr>
              <a:t>RO</a:t>
            </a:r>
            <a:r>
              <a:rPr lang="fa-IR" sz="1900" b="1" dirty="0">
                <a:cs typeface="B Zar" pitchFamily="2" charset="-78"/>
              </a:rPr>
              <a:t> باید فاقد کلر باقی مانده باشد.</a:t>
            </a:r>
          </a:p>
          <a:p>
            <a:pPr marL="0" indent="0" algn="r" rtl="1">
              <a:buNone/>
            </a:pPr>
            <a:endParaRPr lang="en-US" dirty="0"/>
          </a:p>
        </p:txBody>
      </p:sp>
    </p:spTree>
    <p:extLst>
      <p:ext uri="{BB962C8B-B14F-4D97-AF65-F5344CB8AC3E}">
        <p14:creationId xmlns:p14="http://schemas.microsoft.com/office/powerpoint/2010/main" val="1070780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ED979-9B80-40A3-82D0-2A19AA22B25F}"/>
              </a:ext>
            </a:extLst>
          </p:cNvPr>
          <p:cNvSpPr>
            <a:spLocks noGrp="1"/>
          </p:cNvSpPr>
          <p:nvPr>
            <p:ph sz="quarter" idx="1"/>
          </p:nvPr>
        </p:nvSpPr>
        <p:spPr>
          <a:xfrm>
            <a:off x="381000" y="457200"/>
            <a:ext cx="8077200" cy="6016752"/>
          </a:xfrm>
        </p:spPr>
        <p:txBody>
          <a:bodyPr>
            <a:normAutofit fontScale="85000" lnSpcReduction="20000"/>
          </a:bodyPr>
          <a:lstStyle/>
          <a:p>
            <a:pPr algn="r" rtl="1">
              <a:lnSpc>
                <a:spcPct val="200000"/>
              </a:lnSpc>
            </a:pPr>
            <a:r>
              <a:rPr lang="fa-IR" b="1" dirty="0">
                <a:cs typeface="B Nazanin" panose="00000400000000000000" pitchFamily="2" charset="-78"/>
              </a:rPr>
              <a:t>-البسه آلوده به </a:t>
            </a:r>
            <a:r>
              <a:rPr lang="fa-IR" b="1" dirty="0">
                <a:solidFill>
                  <a:srgbClr val="FF0000"/>
                </a:solidFill>
                <a:cs typeface="B Nazanin" panose="00000400000000000000" pitchFamily="2" charset="-78"/>
              </a:rPr>
              <a:t>آنتراکس یا سیاه زخم </a:t>
            </a:r>
            <a:r>
              <a:rPr lang="fa-IR" b="1" dirty="0">
                <a:cs typeface="B Nazanin" panose="00000400000000000000" pitchFamily="2" charset="-78"/>
              </a:rPr>
              <a:t>باید </a:t>
            </a:r>
            <a:r>
              <a:rPr lang="fa-IR" b="1" dirty="0">
                <a:solidFill>
                  <a:srgbClr val="FF0000"/>
                </a:solidFill>
                <a:cs typeface="B Nazanin" panose="00000400000000000000" pitchFamily="2" charset="-78"/>
              </a:rPr>
              <a:t>قبل </a:t>
            </a:r>
            <a:r>
              <a:rPr lang="fa-IR" b="1" dirty="0">
                <a:cs typeface="B Nazanin" panose="00000400000000000000" pitchFamily="2" charset="-78"/>
              </a:rPr>
              <a:t>از شستشو </a:t>
            </a:r>
            <a:r>
              <a:rPr lang="fa-IR" b="1" dirty="0">
                <a:solidFill>
                  <a:srgbClr val="FF0000"/>
                </a:solidFill>
                <a:cs typeface="B Nazanin" panose="00000400000000000000" pitchFamily="2" charset="-78"/>
              </a:rPr>
              <a:t>اتوکلاو شوند.</a:t>
            </a:r>
          </a:p>
          <a:p>
            <a:pPr algn="r" rtl="1">
              <a:lnSpc>
                <a:spcPct val="200000"/>
              </a:lnSpc>
            </a:pPr>
            <a:r>
              <a:rPr lang="fa-IR" b="1" dirty="0">
                <a:cs typeface="B Nazanin" panose="00000400000000000000" pitchFamily="2" charset="-78"/>
              </a:rPr>
              <a:t>-بهتر است برای بیماران مبتلا به آنتراکس یا سیاه زخم از البسه یاملحفه </a:t>
            </a:r>
            <a:r>
              <a:rPr lang="fa-IR" b="1" dirty="0">
                <a:solidFill>
                  <a:srgbClr val="FF0000"/>
                </a:solidFill>
                <a:cs typeface="B Nazanin" panose="00000400000000000000" pitchFamily="2" charset="-78"/>
              </a:rPr>
              <a:t>یکبار مصرف </a:t>
            </a:r>
            <a:r>
              <a:rPr lang="fa-IR" b="1" dirty="0">
                <a:cs typeface="B Nazanin" panose="00000400000000000000" pitchFamily="2" charset="-78"/>
              </a:rPr>
              <a:t>استفاده شود.</a:t>
            </a:r>
          </a:p>
          <a:p>
            <a:pPr algn="r" rtl="1">
              <a:lnSpc>
                <a:spcPct val="200000"/>
              </a:lnSpc>
            </a:pPr>
            <a:r>
              <a:rPr lang="fa-IR" b="1" dirty="0">
                <a:cs typeface="B Nazanin" panose="00000400000000000000" pitchFamily="2" charset="-78"/>
              </a:rPr>
              <a:t>-البسه آلوده به </a:t>
            </a:r>
            <a:r>
              <a:rPr lang="fa-IR" b="1" dirty="0">
                <a:solidFill>
                  <a:srgbClr val="FF0000"/>
                </a:solidFill>
                <a:cs typeface="B Nazanin" panose="00000400000000000000" pitchFamily="2" charset="-78"/>
              </a:rPr>
              <a:t>تیفوئید وایدز</a:t>
            </a:r>
            <a:r>
              <a:rPr lang="fa-IR" b="1" dirty="0">
                <a:cs typeface="B Nazanin" panose="00000400000000000000" pitchFamily="2" charset="-78"/>
              </a:rPr>
              <a:t>باید به صورت </a:t>
            </a:r>
            <a:r>
              <a:rPr lang="fa-IR" b="1" dirty="0">
                <a:solidFill>
                  <a:srgbClr val="FF0000"/>
                </a:solidFill>
                <a:cs typeface="B Nazanin" panose="00000400000000000000" pitchFamily="2" charset="-78"/>
              </a:rPr>
              <a:t>جداگانه </a:t>
            </a:r>
            <a:r>
              <a:rPr lang="fa-IR" b="1" dirty="0">
                <a:cs typeface="B Nazanin" panose="00000400000000000000" pitchFamily="2" charset="-78"/>
              </a:rPr>
              <a:t>با </a:t>
            </a:r>
            <a:r>
              <a:rPr lang="fa-IR" b="1" dirty="0">
                <a:solidFill>
                  <a:srgbClr val="FF0000"/>
                </a:solidFill>
                <a:cs typeface="B Nazanin" panose="00000400000000000000" pitchFamily="2" charset="-78"/>
              </a:rPr>
              <a:t>آب داغ بالاتراز85</a:t>
            </a:r>
            <a:r>
              <a:rPr lang="fa-IR" b="1" dirty="0">
                <a:cs typeface="B Nazanin" panose="00000400000000000000" pitchFamily="2" charset="-78"/>
              </a:rPr>
              <a:t>درجه سانتی گراد شسته شود.</a:t>
            </a:r>
          </a:p>
          <a:p>
            <a:pPr algn="r" rtl="1">
              <a:lnSpc>
                <a:spcPct val="200000"/>
              </a:lnSpc>
            </a:pPr>
            <a:r>
              <a:rPr lang="fa-IR" b="1" dirty="0">
                <a:cs typeface="B Nazanin" panose="00000400000000000000" pitchFamily="2" charset="-78"/>
              </a:rPr>
              <a:t>-بهتر است برای بیماران مبتلا به ایدز وتیفوئید از البسه وملحفه </a:t>
            </a:r>
            <a:r>
              <a:rPr lang="fa-IR" b="1" dirty="0">
                <a:solidFill>
                  <a:srgbClr val="FF0000"/>
                </a:solidFill>
                <a:cs typeface="B Nazanin" panose="00000400000000000000" pitchFamily="2" charset="-78"/>
              </a:rPr>
              <a:t>یکبار مصرف </a:t>
            </a:r>
            <a:r>
              <a:rPr lang="fa-IR" b="1" dirty="0">
                <a:cs typeface="B Nazanin" panose="00000400000000000000" pitchFamily="2" charset="-78"/>
              </a:rPr>
              <a:t>استفاده</a:t>
            </a:r>
            <a:r>
              <a:rPr lang="fa-IR" b="1" dirty="0">
                <a:solidFill>
                  <a:srgbClr val="FF0000"/>
                </a:solidFill>
                <a:cs typeface="B Nazanin" panose="00000400000000000000" pitchFamily="2" charset="-78"/>
              </a:rPr>
              <a:t> </a:t>
            </a:r>
            <a:r>
              <a:rPr lang="fa-IR" b="1" dirty="0">
                <a:cs typeface="B Nazanin" panose="00000400000000000000" pitchFamily="2" charset="-78"/>
              </a:rPr>
              <a:t>شود.</a:t>
            </a:r>
          </a:p>
          <a:p>
            <a:pPr algn="r" rtl="1">
              <a:lnSpc>
                <a:spcPct val="200000"/>
              </a:lnSpc>
            </a:pPr>
            <a:r>
              <a:rPr lang="fa-IR" b="1" dirty="0">
                <a:cs typeface="B Nazanin" panose="00000400000000000000" pitchFamily="2" charset="-78"/>
              </a:rPr>
              <a:t>-ازمواد شوینده فاقد فسفات استفاده شود.</a:t>
            </a:r>
          </a:p>
          <a:p>
            <a:pPr algn="r" rtl="1">
              <a:lnSpc>
                <a:spcPct val="200000"/>
              </a:lnSpc>
            </a:pPr>
            <a:r>
              <a:rPr lang="fa-IR" b="1" dirty="0">
                <a:cs typeface="B Nazanin" panose="00000400000000000000" pitchFamily="2" charset="-78"/>
              </a:rPr>
              <a:t>-درصورت استفاده از دستگاه اتوماتیک توصیه می شودکه مواد شوینده وگندزدابه صورت خودکار به دستگاه اضافه شود.</a:t>
            </a:r>
          </a:p>
          <a:p>
            <a:pPr algn="r" rtl="1">
              <a:lnSpc>
                <a:spcPct val="200000"/>
              </a:lnSpc>
            </a:pPr>
            <a:endParaRPr lang="en-US" b="1" dirty="0">
              <a:cs typeface="B Nazanin" panose="00000400000000000000" pitchFamily="2" charset="-78"/>
            </a:endParaRPr>
          </a:p>
        </p:txBody>
      </p:sp>
    </p:spTree>
    <p:extLst>
      <p:ext uri="{BB962C8B-B14F-4D97-AF65-F5344CB8AC3E}">
        <p14:creationId xmlns:p14="http://schemas.microsoft.com/office/powerpoint/2010/main" val="2161831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609D-3C7E-44D7-AEF6-6291C847F218}"/>
              </a:ext>
            </a:extLst>
          </p:cNvPr>
          <p:cNvSpPr>
            <a:spLocks noGrp="1"/>
          </p:cNvSpPr>
          <p:nvPr>
            <p:ph type="title"/>
          </p:nvPr>
        </p:nvSpPr>
        <p:spPr>
          <a:xfrm>
            <a:off x="571500" y="1371600"/>
            <a:ext cx="7467600" cy="639762"/>
          </a:xfrm>
        </p:spPr>
        <p:txBody>
          <a:bodyPr>
            <a:normAutofit/>
          </a:bodyPr>
          <a:lstStyle/>
          <a:p>
            <a:pPr algn="r"/>
            <a:r>
              <a:rPr lang="fa-IR" sz="2000" b="1" dirty="0"/>
              <a:t>الف6-5-5محل ذخیره البسه  وملحفه تمیز هیچ گونه تداخلی با البسه کثیف ندارد.</a:t>
            </a:r>
            <a:endParaRPr lang="en-US" sz="2000" b="1" dirty="0"/>
          </a:p>
        </p:txBody>
      </p:sp>
      <p:sp>
        <p:nvSpPr>
          <p:cNvPr id="3" name="Content Placeholder 2">
            <a:extLst>
              <a:ext uri="{FF2B5EF4-FFF2-40B4-BE49-F238E27FC236}">
                <a16:creationId xmlns:a16="http://schemas.microsoft.com/office/drawing/2014/main" id="{9D26635A-78FD-4FE5-A198-63049C23324A}"/>
              </a:ext>
            </a:extLst>
          </p:cNvPr>
          <p:cNvSpPr>
            <a:spLocks noGrp="1"/>
          </p:cNvSpPr>
          <p:nvPr>
            <p:ph sz="quarter" idx="1"/>
          </p:nvPr>
        </p:nvSpPr>
        <p:spPr>
          <a:xfrm>
            <a:off x="304800" y="2514600"/>
            <a:ext cx="8001000" cy="2133600"/>
          </a:xfrm>
        </p:spPr>
        <p:txBody>
          <a:bodyPr>
            <a:normAutofit/>
          </a:bodyPr>
          <a:lstStyle/>
          <a:p>
            <a:pPr algn="r" rtl="1">
              <a:lnSpc>
                <a:spcPct val="150000"/>
              </a:lnSpc>
            </a:pPr>
            <a:r>
              <a:rPr lang="fa-IR" sz="2000" b="1" dirty="0">
                <a:cs typeface="B Zar" panose="00000400000000000000" pitchFamily="2" charset="-78"/>
              </a:rPr>
              <a:t>1-عدم تداخل محل ذخیره البسه وملحفه تمیزباالبسه کثیف.</a:t>
            </a:r>
          </a:p>
          <a:p>
            <a:pPr algn="r" rtl="1">
              <a:lnSpc>
                <a:spcPct val="150000"/>
              </a:lnSpc>
            </a:pPr>
            <a:r>
              <a:rPr lang="fa-IR" sz="2000" b="1" dirty="0">
                <a:cs typeface="B Nazanin" panose="00000400000000000000" pitchFamily="2" charset="-78"/>
              </a:rPr>
              <a:t>فضایی برای نگهداری وذخیره البسه تمیز با شرایط بهداشتی ومتناسب با </a:t>
            </a:r>
            <a:r>
              <a:rPr lang="fa-IR" sz="2000" b="1" dirty="0">
                <a:solidFill>
                  <a:schemeClr val="accent3"/>
                </a:solidFill>
                <a:cs typeface="B Nazanin" panose="00000400000000000000" pitchFamily="2" charset="-78"/>
              </a:rPr>
              <a:t>ظرفیت</a:t>
            </a:r>
            <a:r>
              <a:rPr lang="fa-IR" sz="2000" b="1" dirty="0">
                <a:cs typeface="B Nazanin" panose="00000400000000000000" pitchFamily="2" charset="-78"/>
              </a:rPr>
              <a:t> منسوجات شسته شده روزانه وجود دارد.</a:t>
            </a:r>
            <a:endParaRPr lang="en-US" sz="2000" b="1" dirty="0">
              <a:cs typeface="B Nazanin" panose="00000400000000000000" pitchFamily="2" charset="-78"/>
            </a:endParaRPr>
          </a:p>
        </p:txBody>
      </p:sp>
    </p:spTree>
    <p:extLst>
      <p:ext uri="{BB962C8B-B14F-4D97-AF65-F5344CB8AC3E}">
        <p14:creationId xmlns:p14="http://schemas.microsoft.com/office/powerpoint/2010/main" val="25942493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7D9C-8F17-4C6D-A659-0A63093C9E95}"/>
              </a:ext>
            </a:extLst>
          </p:cNvPr>
          <p:cNvSpPr>
            <a:spLocks noGrp="1"/>
          </p:cNvSpPr>
          <p:nvPr>
            <p:ph type="title"/>
          </p:nvPr>
        </p:nvSpPr>
        <p:spPr>
          <a:xfrm>
            <a:off x="433754" y="914400"/>
            <a:ext cx="7924800" cy="1143000"/>
          </a:xfrm>
        </p:spPr>
        <p:txBody>
          <a:bodyPr>
            <a:normAutofit/>
          </a:bodyPr>
          <a:lstStyle/>
          <a:p>
            <a:pPr algn="r" rtl="1">
              <a:lnSpc>
                <a:spcPct val="150000"/>
              </a:lnSpc>
            </a:pPr>
            <a:r>
              <a:rPr lang="fa-IR" sz="2000" b="1" dirty="0"/>
              <a:t>الف-6-5-6رختشویخانه دارای تجهیزات خشک کن واتوی غلطکی یا پرس برقی بوده ودستگاه ها سالم هستند.</a:t>
            </a:r>
            <a:endParaRPr lang="en-US" sz="2000" b="1" dirty="0"/>
          </a:p>
        </p:txBody>
      </p:sp>
      <p:sp>
        <p:nvSpPr>
          <p:cNvPr id="3" name="Content Placeholder 2">
            <a:extLst>
              <a:ext uri="{FF2B5EF4-FFF2-40B4-BE49-F238E27FC236}">
                <a16:creationId xmlns:a16="http://schemas.microsoft.com/office/drawing/2014/main" id="{73360D62-8D2C-471D-8C90-D404A6462ED9}"/>
              </a:ext>
            </a:extLst>
          </p:cNvPr>
          <p:cNvSpPr>
            <a:spLocks noGrp="1"/>
          </p:cNvSpPr>
          <p:nvPr>
            <p:ph sz="quarter" idx="1"/>
          </p:nvPr>
        </p:nvSpPr>
        <p:spPr>
          <a:xfrm>
            <a:off x="433754" y="2514600"/>
            <a:ext cx="7924800" cy="3429000"/>
          </a:xfrm>
        </p:spPr>
        <p:txBody>
          <a:bodyPr/>
          <a:lstStyle/>
          <a:p>
            <a:pPr algn="r" rtl="1">
              <a:lnSpc>
                <a:spcPct val="200000"/>
              </a:lnSpc>
            </a:pPr>
            <a:r>
              <a:rPr lang="fa-IR" sz="2000" b="1" dirty="0">
                <a:cs typeface="B Zar" panose="00000400000000000000" pitchFamily="2" charset="-78"/>
              </a:rPr>
              <a:t>1-وجود تجهیزات خشک کن اتوی غلطکی یاپرس برقی سالم وفعال</a:t>
            </a:r>
          </a:p>
          <a:p>
            <a:pPr algn="r" rtl="1">
              <a:lnSpc>
                <a:spcPct val="200000"/>
              </a:lnSpc>
            </a:pPr>
            <a:r>
              <a:rPr lang="fa-IR" sz="2000" b="1" dirty="0">
                <a:cs typeface="B Nazanin" panose="00000400000000000000" pitchFamily="2" charset="-78"/>
              </a:rPr>
              <a:t>-تجهیزات خشک کن واطوی غلطکی یابرقی برای خشک کردن واطوکشی متناسب بامیزان البسه ورودی روزانه وجود دارد،دستگاه ها ایمن بوده مجهز به </a:t>
            </a:r>
            <a:r>
              <a:rPr lang="fa-IR" sz="2000" b="1" dirty="0">
                <a:solidFill>
                  <a:srgbClr val="FF0000"/>
                </a:solidFill>
                <a:cs typeface="B Nazanin" panose="00000400000000000000" pitchFamily="2" charset="-78"/>
              </a:rPr>
              <a:t>سوئیچ خودکار </a:t>
            </a:r>
            <a:r>
              <a:rPr lang="fa-IR" sz="2000" b="1" dirty="0">
                <a:cs typeface="B Nazanin" panose="00000400000000000000" pitchFamily="2" charset="-78"/>
              </a:rPr>
              <a:t>قطع جریان برق می باشند،</a:t>
            </a:r>
            <a:r>
              <a:rPr lang="fa-IR" sz="2000" b="1" dirty="0">
                <a:solidFill>
                  <a:srgbClr val="FF0000"/>
                </a:solidFill>
                <a:cs typeface="B Nazanin" panose="00000400000000000000" pitchFamily="2" charset="-78"/>
              </a:rPr>
              <a:t>دربخش تمیز رختشویخانه نصب شده اند.</a:t>
            </a:r>
            <a:endParaRPr lang="en-US" sz="20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775303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5D5A-F9AF-482B-BA59-0D5655F6FB33}"/>
              </a:ext>
            </a:extLst>
          </p:cNvPr>
          <p:cNvSpPr>
            <a:spLocks noGrp="1"/>
          </p:cNvSpPr>
          <p:nvPr>
            <p:ph type="title"/>
          </p:nvPr>
        </p:nvSpPr>
        <p:spPr>
          <a:xfrm>
            <a:off x="457200" y="457200"/>
            <a:ext cx="7848600" cy="715962"/>
          </a:xfrm>
        </p:spPr>
        <p:txBody>
          <a:bodyPr>
            <a:normAutofit/>
          </a:bodyPr>
          <a:lstStyle/>
          <a:p>
            <a:pPr algn="r" rtl="1"/>
            <a:r>
              <a:rPr lang="fa-IR" sz="2000" b="1" dirty="0"/>
              <a:t>الف-6-5-7البسه وملحفه های مورد نیاز بیماران باشرایط بهداشتی تامین می شود.</a:t>
            </a:r>
            <a:endParaRPr lang="en-US" sz="2000" b="1" dirty="0"/>
          </a:p>
        </p:txBody>
      </p:sp>
      <p:sp>
        <p:nvSpPr>
          <p:cNvPr id="3" name="Content Placeholder 2">
            <a:extLst>
              <a:ext uri="{FF2B5EF4-FFF2-40B4-BE49-F238E27FC236}">
                <a16:creationId xmlns:a16="http://schemas.microsoft.com/office/drawing/2014/main" id="{9AD71B31-B44E-44CA-8F5D-4470576FD80A}"/>
              </a:ext>
            </a:extLst>
          </p:cNvPr>
          <p:cNvSpPr>
            <a:spLocks noGrp="1"/>
          </p:cNvSpPr>
          <p:nvPr>
            <p:ph sz="quarter" idx="1"/>
          </p:nvPr>
        </p:nvSpPr>
        <p:spPr>
          <a:xfrm>
            <a:off x="494714" y="1600200"/>
            <a:ext cx="8001000" cy="4724400"/>
          </a:xfrm>
        </p:spPr>
        <p:txBody>
          <a:bodyPr>
            <a:normAutofit fontScale="92500" lnSpcReduction="20000"/>
          </a:bodyPr>
          <a:lstStyle/>
          <a:p>
            <a:pPr algn="r" rtl="1">
              <a:lnSpc>
                <a:spcPct val="200000"/>
              </a:lnSpc>
            </a:pPr>
            <a:r>
              <a:rPr lang="fa-IR" sz="2000" b="1" dirty="0">
                <a:cs typeface="B Zar" panose="00000400000000000000" pitchFamily="2" charset="-78"/>
              </a:rPr>
              <a:t>1-وجود البسه درگردش وذخیره دربخش ها/واحد ها وانبار</a:t>
            </a:r>
          </a:p>
          <a:p>
            <a:pPr algn="r" rtl="1">
              <a:lnSpc>
                <a:spcPct val="200000"/>
              </a:lnSpc>
            </a:pPr>
            <a:r>
              <a:rPr lang="fa-IR" sz="2000" b="1" dirty="0">
                <a:cs typeface="B Zar" panose="00000400000000000000" pitchFamily="2" charset="-78"/>
              </a:rPr>
              <a:t>2-تامین البسه به میزان کافی برای شرایط اضطرار وبلایا</a:t>
            </a:r>
          </a:p>
          <a:p>
            <a:pPr algn="r" rtl="1">
              <a:lnSpc>
                <a:spcPct val="200000"/>
              </a:lnSpc>
            </a:pPr>
            <a:r>
              <a:rPr lang="fa-IR" sz="2200" b="1" dirty="0">
                <a:cs typeface="B Nazanin" panose="00000400000000000000" pitchFamily="2" charset="-78"/>
              </a:rPr>
              <a:t>-تامین البسه وملحفه </a:t>
            </a:r>
            <a:r>
              <a:rPr lang="fa-IR" sz="2200" b="1" dirty="0">
                <a:solidFill>
                  <a:srgbClr val="FF0000"/>
                </a:solidFill>
                <a:cs typeface="B Nazanin" panose="00000400000000000000" pitchFamily="2" charset="-78"/>
              </a:rPr>
              <a:t>درگردش وذخیره </a:t>
            </a:r>
            <a:r>
              <a:rPr lang="fa-IR" sz="2200" b="1" dirty="0">
                <a:cs typeface="B Nazanin" panose="00000400000000000000" pitchFamily="2" charset="-78"/>
              </a:rPr>
              <a:t>بر اساس ضوابط بهداشت محیط رختشویخانه بیمارستان ها ومراکز جراحی محدود</a:t>
            </a:r>
          </a:p>
          <a:p>
            <a:pPr algn="r" rtl="1">
              <a:lnSpc>
                <a:spcPct val="200000"/>
              </a:lnSpc>
            </a:pPr>
            <a:r>
              <a:rPr lang="fa-IR" sz="2000" b="1" dirty="0">
                <a:cs typeface="B Nazanin" panose="00000400000000000000" pitchFamily="2" charset="-78"/>
              </a:rPr>
              <a:t>-وجود </a:t>
            </a:r>
            <a:r>
              <a:rPr lang="fa-IR" sz="2000" b="1" dirty="0">
                <a:solidFill>
                  <a:srgbClr val="FF0000"/>
                </a:solidFill>
                <a:cs typeface="B Nazanin" panose="00000400000000000000" pitchFamily="2" charset="-78"/>
              </a:rPr>
              <a:t>مستندات</a:t>
            </a:r>
            <a:r>
              <a:rPr lang="fa-IR" sz="2000" b="1" dirty="0">
                <a:cs typeface="B Nazanin" panose="00000400000000000000" pitchFamily="2" charset="-78"/>
              </a:rPr>
              <a:t> ازجمله دفتر ثبت رخت جمع اوری شده،رخت شسته شده به تفکیک هر بخش مه مستندات حداقل برای یک سال نگهداری شود.</a:t>
            </a:r>
          </a:p>
          <a:p>
            <a:pPr algn="r" rtl="1">
              <a:lnSpc>
                <a:spcPct val="200000"/>
              </a:lnSpc>
            </a:pPr>
            <a:r>
              <a:rPr lang="fa-IR" sz="2000" b="1" dirty="0">
                <a:cs typeface="B Nazanin" panose="00000400000000000000" pitchFamily="2" charset="-78"/>
              </a:rPr>
              <a:t>-مستندات شست وشوی روزانه دررختشویخانه براساس </a:t>
            </a:r>
            <a:r>
              <a:rPr lang="fa-IR" sz="2000" b="1" dirty="0">
                <a:solidFill>
                  <a:srgbClr val="FF0000"/>
                </a:solidFill>
                <a:cs typeface="B Nazanin" panose="00000400000000000000" pitchFamily="2" charset="-78"/>
              </a:rPr>
              <a:t>تعدادوکیلوگرم</a:t>
            </a:r>
            <a:r>
              <a:rPr lang="fa-IR" sz="2000" b="1" dirty="0">
                <a:cs typeface="B Nazanin" panose="00000400000000000000" pitchFamily="2" charset="-78"/>
              </a:rPr>
              <a:t> به </a:t>
            </a:r>
            <a:r>
              <a:rPr lang="fa-IR" sz="2000" b="1" dirty="0">
                <a:solidFill>
                  <a:srgbClr val="FF0000"/>
                </a:solidFill>
                <a:cs typeface="B Nazanin" panose="00000400000000000000" pitchFamily="2" charset="-78"/>
              </a:rPr>
              <a:t>تفکیک</a:t>
            </a:r>
            <a:r>
              <a:rPr lang="fa-IR" sz="2000" b="1" dirty="0">
                <a:cs typeface="B Nazanin" panose="00000400000000000000" pitchFamily="2" charset="-78"/>
              </a:rPr>
              <a:t> هر یک از </a:t>
            </a:r>
            <a:r>
              <a:rPr lang="fa-IR" sz="2000" b="1" dirty="0">
                <a:solidFill>
                  <a:srgbClr val="FF0000"/>
                </a:solidFill>
                <a:cs typeface="B Nazanin" panose="00000400000000000000" pitchFamily="2" charset="-78"/>
              </a:rPr>
              <a:t>ماشین های شستشو</a:t>
            </a:r>
            <a:r>
              <a:rPr lang="fa-IR" sz="2000" b="1" dirty="0">
                <a:cs typeface="B Nazanin" panose="00000400000000000000" pitchFamily="2" charset="-78"/>
              </a:rPr>
              <a:t>موجود باشد.</a:t>
            </a:r>
            <a:endParaRPr lang="en-US" sz="2000" b="1" dirty="0">
              <a:cs typeface="B Nazanin" panose="00000400000000000000" pitchFamily="2" charset="-78"/>
            </a:endParaRPr>
          </a:p>
        </p:txBody>
      </p:sp>
    </p:spTree>
    <p:extLst>
      <p:ext uri="{BB962C8B-B14F-4D97-AF65-F5344CB8AC3E}">
        <p14:creationId xmlns:p14="http://schemas.microsoft.com/office/powerpoint/2010/main" val="1206535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E38273B-888F-47EA-9374-6EDA62245AA9}"/>
              </a:ext>
            </a:extLst>
          </p:cNvPr>
          <p:cNvGraphicFramePr>
            <a:graphicFrameLocks noGrp="1" noChangeAspect="1"/>
          </p:cNvGraphicFramePr>
          <p:nvPr>
            <p:ph sz="quarter" idx="1"/>
            <p:extLst>
              <p:ext uri="{D42A27DB-BD31-4B8C-83A1-F6EECF244321}">
                <p14:modId xmlns:p14="http://schemas.microsoft.com/office/powerpoint/2010/main" val="2665930704"/>
              </p:ext>
            </p:extLst>
          </p:nvPr>
        </p:nvGraphicFramePr>
        <p:xfrm>
          <a:off x="1219200" y="304800"/>
          <a:ext cx="6477000" cy="6169025"/>
        </p:xfrm>
        <a:graphic>
          <a:graphicData uri="http://schemas.openxmlformats.org/presentationml/2006/ole">
            <mc:AlternateContent xmlns:mc="http://schemas.openxmlformats.org/markup-compatibility/2006">
              <mc:Choice xmlns:v="urn:schemas-microsoft-com:vml" Requires="v">
                <p:oleObj name="Document" r:id="rId2" imgW="5938053" imgH="8595906" progId="Word.Document.12">
                  <p:embed/>
                </p:oleObj>
              </mc:Choice>
              <mc:Fallback>
                <p:oleObj name="Document" r:id="rId2" imgW="5938053" imgH="8595906" progId="Word.Document.12">
                  <p:embed/>
                  <p:pic>
                    <p:nvPicPr>
                      <p:cNvPr id="0" name=""/>
                      <p:cNvPicPr/>
                      <p:nvPr/>
                    </p:nvPicPr>
                    <p:blipFill>
                      <a:blip r:embed="rId3"/>
                      <a:stretch>
                        <a:fillRect/>
                      </a:stretch>
                    </p:blipFill>
                    <p:spPr>
                      <a:xfrm>
                        <a:off x="1219200" y="304800"/>
                        <a:ext cx="6477000" cy="6169025"/>
                      </a:xfrm>
                      <a:prstGeom prst="rect">
                        <a:avLst/>
                      </a:prstGeom>
                    </p:spPr>
                  </p:pic>
                </p:oleObj>
              </mc:Fallback>
            </mc:AlternateContent>
          </a:graphicData>
        </a:graphic>
      </p:graphicFrame>
    </p:spTree>
    <p:extLst>
      <p:ext uri="{BB962C8B-B14F-4D97-AF65-F5344CB8AC3E}">
        <p14:creationId xmlns:p14="http://schemas.microsoft.com/office/powerpoint/2010/main" val="638924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7DF2A28-9EC4-4CCA-9C07-EC1FB0EAB2BA}"/>
              </a:ext>
            </a:extLst>
          </p:cNvPr>
          <p:cNvGraphicFramePr>
            <a:graphicFrameLocks noGrp="1" noChangeAspect="1"/>
          </p:cNvGraphicFramePr>
          <p:nvPr>
            <p:ph sz="quarter" idx="1"/>
            <p:extLst>
              <p:ext uri="{D42A27DB-BD31-4B8C-83A1-F6EECF244321}">
                <p14:modId xmlns:p14="http://schemas.microsoft.com/office/powerpoint/2010/main" val="1617091673"/>
              </p:ext>
            </p:extLst>
          </p:nvPr>
        </p:nvGraphicFramePr>
        <p:xfrm>
          <a:off x="1905000" y="381000"/>
          <a:ext cx="5562599" cy="6092825"/>
        </p:xfrm>
        <a:graphic>
          <a:graphicData uri="http://schemas.openxmlformats.org/presentationml/2006/ole">
            <mc:AlternateContent xmlns:mc="http://schemas.openxmlformats.org/markup-compatibility/2006">
              <mc:Choice xmlns:v="urn:schemas-microsoft-com:vml" Requires="v">
                <p:oleObj name="Document" r:id="rId2" imgW="5938053" imgH="7508153" progId="Word.Document.12">
                  <p:embed/>
                </p:oleObj>
              </mc:Choice>
              <mc:Fallback>
                <p:oleObj name="Document" r:id="rId2" imgW="5938053" imgH="7508153" progId="Word.Document.12">
                  <p:embed/>
                  <p:pic>
                    <p:nvPicPr>
                      <p:cNvPr id="0" name=""/>
                      <p:cNvPicPr/>
                      <p:nvPr/>
                    </p:nvPicPr>
                    <p:blipFill>
                      <a:blip r:embed="rId3"/>
                      <a:stretch>
                        <a:fillRect/>
                      </a:stretch>
                    </p:blipFill>
                    <p:spPr>
                      <a:xfrm>
                        <a:off x="1905000" y="381000"/>
                        <a:ext cx="5562599" cy="6092825"/>
                      </a:xfrm>
                      <a:prstGeom prst="rect">
                        <a:avLst/>
                      </a:prstGeom>
                    </p:spPr>
                  </p:pic>
                </p:oleObj>
              </mc:Fallback>
            </mc:AlternateContent>
          </a:graphicData>
        </a:graphic>
      </p:graphicFrame>
    </p:spTree>
    <p:extLst>
      <p:ext uri="{BB962C8B-B14F-4D97-AF65-F5344CB8AC3E}">
        <p14:creationId xmlns:p14="http://schemas.microsoft.com/office/powerpoint/2010/main" val="3277600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446A-B8F1-400C-90EA-4B52ECE45997}"/>
              </a:ext>
            </a:extLst>
          </p:cNvPr>
          <p:cNvSpPr>
            <a:spLocks noGrp="1"/>
          </p:cNvSpPr>
          <p:nvPr>
            <p:ph type="title"/>
          </p:nvPr>
        </p:nvSpPr>
        <p:spPr>
          <a:xfrm>
            <a:off x="228600" y="274638"/>
            <a:ext cx="8229600" cy="563562"/>
          </a:xfrm>
        </p:spPr>
        <p:txBody>
          <a:bodyPr/>
          <a:lstStyle/>
          <a:p>
            <a:pPr algn="r" rtl="1"/>
            <a:r>
              <a:rPr lang="fa-IR" sz="2000" b="1" dirty="0"/>
              <a:t>الف6-1بیمارستان ازرعایت اصول بهداشت محیط درتمام بخش ها/واحدهااطمینان حاصل می نماید</a:t>
            </a:r>
            <a:r>
              <a:rPr lang="fa-IR" dirty="0"/>
              <a:t>.</a:t>
            </a:r>
            <a:endParaRPr lang="en-US" dirty="0"/>
          </a:p>
        </p:txBody>
      </p:sp>
      <p:sp>
        <p:nvSpPr>
          <p:cNvPr id="3" name="Content Placeholder 2">
            <a:extLst>
              <a:ext uri="{FF2B5EF4-FFF2-40B4-BE49-F238E27FC236}">
                <a16:creationId xmlns:a16="http://schemas.microsoft.com/office/drawing/2014/main" id="{B4C3DD5B-2A49-4D38-99C1-1E6A80515BB9}"/>
              </a:ext>
            </a:extLst>
          </p:cNvPr>
          <p:cNvSpPr>
            <a:spLocks noGrp="1"/>
          </p:cNvSpPr>
          <p:nvPr>
            <p:ph sz="quarter" idx="1"/>
          </p:nvPr>
        </p:nvSpPr>
        <p:spPr>
          <a:xfrm>
            <a:off x="457200" y="990600"/>
            <a:ext cx="8001000" cy="5483352"/>
          </a:xfrm>
        </p:spPr>
        <p:txBody>
          <a:bodyPr>
            <a:normAutofit/>
          </a:bodyPr>
          <a:lstStyle/>
          <a:p>
            <a:pPr algn="r" rtl="1">
              <a:lnSpc>
                <a:spcPct val="150000"/>
              </a:lnSpc>
            </a:pPr>
            <a:r>
              <a:rPr lang="fa-IR" sz="2000" b="1" dirty="0">
                <a:cs typeface="B Zar" panose="00000400000000000000" pitchFamily="2" charset="-78"/>
              </a:rPr>
              <a:t>الف-6-1-1نظافت،شستشووگندزدایی درتمام بخش ها/واحدهابارعایت اصول وشرایط بهداشت محیط برنامه ریزی وانجام می شود.</a:t>
            </a:r>
          </a:p>
          <a:p>
            <a:pPr algn="r" rtl="1">
              <a:lnSpc>
                <a:spcPct val="200000"/>
              </a:lnSpc>
            </a:pPr>
            <a:r>
              <a:rPr lang="fa-IR" sz="2000" b="1" dirty="0">
                <a:cs typeface="B Nazanin" panose="00000400000000000000" pitchFamily="2" charset="-78"/>
              </a:rPr>
              <a:t>1-تدوین راهنمای گند زدایی مطابق دستورالعمل های وزارت بهداشت</a:t>
            </a:r>
          </a:p>
          <a:p>
            <a:pPr algn="r" rtl="1">
              <a:lnSpc>
                <a:spcPct val="200000"/>
              </a:lnSpc>
            </a:pPr>
            <a:r>
              <a:rPr lang="fa-IR" sz="2000" b="1" dirty="0">
                <a:cs typeface="B Nazanin" panose="00000400000000000000" pitchFamily="2" charset="-78"/>
              </a:rPr>
              <a:t>2-تدوین دستورالعمل نظافت،شست وشو وگند زدایی ولکه زدایی بخش ها/واحد های مختلف بیمارستان با توجه شرایط اختصاصی آنها</a:t>
            </a:r>
          </a:p>
          <a:p>
            <a:pPr algn="r" rtl="1">
              <a:lnSpc>
                <a:spcPct val="200000"/>
              </a:lnSpc>
            </a:pPr>
            <a:r>
              <a:rPr lang="fa-IR" sz="2000" b="1" dirty="0">
                <a:cs typeface="B Nazanin" panose="00000400000000000000" pitchFamily="2" charset="-78"/>
              </a:rPr>
              <a:t>3-آگاهی کارکنان مرتبط از محتویات راهنما/دستورالعمل های مرتبط</a:t>
            </a:r>
          </a:p>
          <a:p>
            <a:pPr algn="r" rtl="1">
              <a:lnSpc>
                <a:spcPct val="200000"/>
              </a:lnSpc>
            </a:pPr>
            <a:r>
              <a:rPr lang="fa-IR" sz="2000" b="1" dirty="0">
                <a:cs typeface="B Nazanin" panose="00000400000000000000" pitchFamily="2" charset="-78"/>
              </a:rPr>
              <a:t>4-نظافت،شست وشو وگندزدایی بخش ها/واحدهابراساس راهنما/دستورالعمل های مرتبط</a:t>
            </a:r>
            <a:endParaRPr lang="en-US" sz="2000" b="1" dirty="0">
              <a:cs typeface="B Nazanin" panose="00000400000000000000" pitchFamily="2" charset="-78"/>
            </a:endParaRPr>
          </a:p>
        </p:txBody>
      </p:sp>
    </p:spTree>
    <p:extLst>
      <p:ext uri="{BB962C8B-B14F-4D97-AF65-F5344CB8AC3E}">
        <p14:creationId xmlns:p14="http://schemas.microsoft.com/office/powerpoint/2010/main" val="1868174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28695-DE29-4C33-9A27-7D04D34F1248}"/>
              </a:ext>
            </a:extLst>
          </p:cNvPr>
          <p:cNvSpPr>
            <a:spLocks noGrp="1"/>
          </p:cNvSpPr>
          <p:nvPr>
            <p:ph sz="quarter" idx="1"/>
          </p:nvPr>
        </p:nvSpPr>
        <p:spPr>
          <a:xfrm>
            <a:off x="457200" y="228600"/>
            <a:ext cx="8153400" cy="6245352"/>
          </a:xfrm>
        </p:spPr>
        <p:txBody>
          <a:bodyPr>
            <a:normAutofit lnSpcReduction="10000"/>
          </a:bodyPr>
          <a:lstStyle/>
          <a:p>
            <a:pPr algn="r" rtl="1">
              <a:lnSpc>
                <a:spcPct val="200000"/>
              </a:lnSpc>
            </a:pPr>
            <a:r>
              <a:rPr lang="fa-IR" sz="2000" b="1" dirty="0">
                <a:cs typeface="B Nazanin" panose="00000400000000000000" pitchFamily="2" charset="-78"/>
              </a:rPr>
              <a:t>-کتابچه گندزدا به روزرسانی شود.</a:t>
            </a:r>
          </a:p>
          <a:p>
            <a:pPr algn="r" rtl="1">
              <a:lnSpc>
                <a:spcPct val="200000"/>
              </a:lnSpc>
            </a:pPr>
            <a:r>
              <a:rPr lang="fa-IR" sz="2000" b="1" dirty="0">
                <a:cs typeface="B Nazanin" panose="00000400000000000000" pitchFamily="2" charset="-78"/>
              </a:rPr>
              <a:t>-دستورالعمل نظافت،شست وشو وگندزدایی ولکه زدایی محیط های بخش های مختلف بیمارستان توسط </a:t>
            </a:r>
            <a:r>
              <a:rPr lang="fa-IR" sz="2000" b="1" dirty="0">
                <a:solidFill>
                  <a:srgbClr val="FF0000"/>
                </a:solidFill>
                <a:cs typeface="B Nazanin" panose="00000400000000000000" pitchFamily="2" charset="-78"/>
              </a:rPr>
              <a:t>کمیته بهداشت محیط </a:t>
            </a:r>
            <a:r>
              <a:rPr lang="fa-IR" sz="2000" b="1" dirty="0">
                <a:cs typeface="B Nazanin" panose="00000400000000000000" pitchFamily="2" charset="-78"/>
              </a:rPr>
              <a:t>وبا همکاری کمیته کنترل عفونت وتمام صاحبان فرایند ومسئولین بخش ها تدوین شود.</a:t>
            </a:r>
          </a:p>
          <a:p>
            <a:pPr algn="r" rtl="1">
              <a:lnSpc>
                <a:spcPct val="200000"/>
              </a:lnSpc>
            </a:pPr>
            <a:r>
              <a:rPr lang="fa-IR" sz="2000" b="1" dirty="0">
                <a:cs typeface="B Nazanin" panose="00000400000000000000" pitchFamily="2" charset="-78"/>
              </a:rPr>
              <a:t>-به کارکنان خدمات با توجه به </a:t>
            </a:r>
            <a:r>
              <a:rPr lang="fa-IR" sz="2000" b="1" dirty="0">
                <a:solidFill>
                  <a:srgbClr val="FF0000"/>
                </a:solidFill>
                <a:cs typeface="B Nazanin" panose="00000400000000000000" pitchFamily="2" charset="-78"/>
              </a:rPr>
              <a:t>سطح سواد </a:t>
            </a:r>
            <a:r>
              <a:rPr lang="fa-IR" sz="2000" b="1" dirty="0">
                <a:cs typeface="B Nazanin" panose="00000400000000000000" pitchFamily="2" charset="-78"/>
              </a:rPr>
              <a:t>آنها آموزش لازم داده شود.</a:t>
            </a:r>
          </a:p>
          <a:p>
            <a:pPr algn="r" rtl="1">
              <a:lnSpc>
                <a:spcPct val="200000"/>
              </a:lnSpc>
            </a:pPr>
            <a:r>
              <a:rPr lang="fa-IR" sz="2000" b="1" dirty="0">
                <a:cs typeface="B Nazanin" panose="00000400000000000000" pitchFamily="2" charset="-78"/>
              </a:rPr>
              <a:t>-اموزش به صورت </a:t>
            </a:r>
            <a:r>
              <a:rPr lang="fa-IR" sz="2000" b="1" dirty="0">
                <a:solidFill>
                  <a:srgbClr val="FF0000"/>
                </a:solidFill>
                <a:cs typeface="B Nazanin" panose="00000400000000000000" pitchFamily="2" charset="-78"/>
              </a:rPr>
              <a:t>چهره به چهره </a:t>
            </a:r>
            <a:r>
              <a:rPr lang="fa-IR" sz="2000" b="1" dirty="0">
                <a:cs typeface="B Nazanin" panose="00000400000000000000" pitchFamily="2" charset="-78"/>
              </a:rPr>
              <a:t>باشد.</a:t>
            </a:r>
          </a:p>
          <a:p>
            <a:pPr algn="r" rtl="1">
              <a:lnSpc>
                <a:spcPct val="200000"/>
              </a:lnSpc>
            </a:pPr>
            <a:r>
              <a:rPr lang="fa-IR" sz="2000" b="1" dirty="0">
                <a:cs typeface="B Nazanin" panose="00000400000000000000" pitchFamily="2" charset="-78"/>
              </a:rPr>
              <a:t>-ازذکر نام تجاری محلول های گندزدا دردستورالعمل خودداری شود.</a:t>
            </a:r>
          </a:p>
          <a:p>
            <a:pPr algn="r" rtl="1">
              <a:lnSpc>
                <a:spcPct val="200000"/>
              </a:lnSpc>
            </a:pPr>
            <a:r>
              <a:rPr lang="fa-IR" sz="2000" b="1" dirty="0">
                <a:cs typeface="B Nazanin" panose="00000400000000000000" pitchFamily="2" charset="-78"/>
              </a:rPr>
              <a:t>-لوازم مصرفی اتاق بیمار از قبیل ملحفه،بالش وروتختی هابایستی به صورت مرتب و</a:t>
            </a:r>
            <a:r>
              <a:rPr lang="fa-IR" sz="2000" b="1" dirty="0">
                <a:solidFill>
                  <a:srgbClr val="FF0000"/>
                </a:solidFill>
                <a:cs typeface="B Nazanin" panose="00000400000000000000" pitchFamily="2" charset="-78"/>
              </a:rPr>
              <a:t>حداقل</a:t>
            </a:r>
            <a:r>
              <a:rPr lang="fa-IR" sz="2000" b="1" dirty="0">
                <a:cs typeface="B Nazanin" panose="00000400000000000000" pitchFamily="2" charset="-78"/>
              </a:rPr>
              <a:t> </a:t>
            </a:r>
            <a:r>
              <a:rPr lang="fa-IR" sz="2000" b="1" dirty="0">
                <a:solidFill>
                  <a:srgbClr val="FF0000"/>
                </a:solidFill>
                <a:cs typeface="B Nazanin" panose="00000400000000000000" pitchFamily="2" charset="-78"/>
              </a:rPr>
              <a:t>روزی یکبار تعویض </a:t>
            </a:r>
            <a:r>
              <a:rPr lang="fa-IR" sz="2000" b="1" dirty="0">
                <a:cs typeface="B Nazanin" panose="00000400000000000000" pitchFamily="2" charset="-78"/>
              </a:rPr>
              <a:t>گردد.کف ،سقف،پنجره ها وپرده های اتاق بیماران باید بصورت روزانه شست وشو وگندزدایی شود.</a:t>
            </a:r>
            <a:endParaRPr lang="en-US" sz="2000" b="1" dirty="0">
              <a:cs typeface="B Nazanin" panose="00000400000000000000" pitchFamily="2" charset="-78"/>
            </a:endParaRPr>
          </a:p>
        </p:txBody>
      </p:sp>
    </p:spTree>
    <p:extLst>
      <p:ext uri="{BB962C8B-B14F-4D97-AF65-F5344CB8AC3E}">
        <p14:creationId xmlns:p14="http://schemas.microsoft.com/office/powerpoint/2010/main" val="2024609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F6D8-C7A1-49E1-A00A-7EA48DC65342}"/>
              </a:ext>
            </a:extLst>
          </p:cNvPr>
          <p:cNvSpPr>
            <a:spLocks noGrp="1"/>
          </p:cNvSpPr>
          <p:nvPr>
            <p:ph type="title"/>
          </p:nvPr>
        </p:nvSpPr>
        <p:spPr>
          <a:xfrm>
            <a:off x="457200" y="384048"/>
            <a:ext cx="7848600" cy="1063752"/>
          </a:xfrm>
        </p:spPr>
        <p:txBody>
          <a:bodyPr/>
          <a:lstStyle/>
          <a:p>
            <a:pPr algn="r" rtl="1"/>
            <a:r>
              <a:rPr lang="fa-IR" sz="2000" b="1" dirty="0"/>
              <a:t>الف-6-2-1ساختار فیزیکی از جمله کف،دیوار،سقف،درب وپنجره های بیمارستان مطابق ضوابط بهداشتی است</a:t>
            </a:r>
            <a:r>
              <a:rPr lang="fa-IR" dirty="0"/>
              <a:t>.</a:t>
            </a:r>
            <a:endParaRPr lang="en-US" dirty="0"/>
          </a:p>
        </p:txBody>
      </p:sp>
      <p:sp>
        <p:nvSpPr>
          <p:cNvPr id="3" name="Content Placeholder 2">
            <a:extLst>
              <a:ext uri="{FF2B5EF4-FFF2-40B4-BE49-F238E27FC236}">
                <a16:creationId xmlns:a16="http://schemas.microsoft.com/office/drawing/2014/main" id="{845D1680-E9A1-4B94-889A-E7F710C1DD0A}"/>
              </a:ext>
            </a:extLst>
          </p:cNvPr>
          <p:cNvSpPr>
            <a:spLocks noGrp="1"/>
          </p:cNvSpPr>
          <p:nvPr>
            <p:ph sz="quarter" idx="1"/>
          </p:nvPr>
        </p:nvSpPr>
        <p:spPr>
          <a:xfrm>
            <a:off x="533400" y="1828800"/>
            <a:ext cx="8077200" cy="4419600"/>
          </a:xfrm>
        </p:spPr>
        <p:txBody>
          <a:bodyPr>
            <a:normAutofit/>
          </a:bodyPr>
          <a:lstStyle/>
          <a:p>
            <a:pPr algn="r" rtl="1">
              <a:lnSpc>
                <a:spcPct val="200000"/>
              </a:lnSpc>
            </a:pPr>
            <a:r>
              <a:rPr lang="fa-IR" sz="2000" b="1" dirty="0">
                <a:cs typeface="B Nazanin" panose="00000400000000000000" pitchFamily="2" charset="-78"/>
              </a:rPr>
              <a:t>1-مطابقت کف بخش ها/واحدهابا ضوابط بهداشتی ابلاغی وزارت بهداشت</a:t>
            </a:r>
          </a:p>
          <a:p>
            <a:pPr algn="r" rtl="1">
              <a:lnSpc>
                <a:spcPct val="200000"/>
              </a:lnSpc>
            </a:pPr>
            <a:r>
              <a:rPr lang="fa-IR" sz="2000" b="1" dirty="0">
                <a:cs typeface="B Nazanin" panose="00000400000000000000" pitchFamily="2" charset="-78"/>
              </a:rPr>
              <a:t>2-مطابقت دیوارهای بخش ها/واحدهابا ضوابط بهداشتی ابلاغی وزارت بهداشت</a:t>
            </a:r>
          </a:p>
          <a:p>
            <a:pPr algn="r" rtl="1">
              <a:lnSpc>
                <a:spcPct val="200000"/>
              </a:lnSpc>
            </a:pPr>
            <a:r>
              <a:rPr lang="fa-IR" sz="2000" b="1" dirty="0">
                <a:cs typeface="B Nazanin" panose="00000400000000000000" pitchFamily="2" charset="-78"/>
              </a:rPr>
              <a:t>3-مطابقت سقف های  بخش ها/واحدهابا ضوابط بهداشتی ابلاغی وزارت بهداشت</a:t>
            </a:r>
          </a:p>
          <a:p>
            <a:pPr algn="r" rtl="1">
              <a:lnSpc>
                <a:spcPct val="200000"/>
              </a:lnSpc>
            </a:pPr>
            <a:r>
              <a:rPr lang="fa-IR" sz="2000" b="1" dirty="0">
                <a:cs typeface="B Nazanin" panose="00000400000000000000" pitchFamily="2" charset="-78"/>
              </a:rPr>
              <a:t>4-مطابقت درب های بخش ها/واحدهابا ضوابط بهداشتی ابلاغی وزارت بهداشت</a:t>
            </a:r>
          </a:p>
          <a:p>
            <a:pPr algn="r" rtl="1">
              <a:lnSpc>
                <a:spcPct val="200000"/>
              </a:lnSpc>
            </a:pPr>
            <a:r>
              <a:rPr lang="fa-IR" sz="2000" b="1" dirty="0">
                <a:cs typeface="B Nazanin" panose="00000400000000000000" pitchFamily="2" charset="-78"/>
              </a:rPr>
              <a:t>5-مطابقت پنجره های بخش ها/واحدهابا ضوابط بهداشتی ابلاغی وزارت بهداشت</a:t>
            </a:r>
          </a:p>
        </p:txBody>
      </p:sp>
    </p:spTree>
    <p:extLst>
      <p:ext uri="{BB962C8B-B14F-4D97-AF65-F5344CB8AC3E}">
        <p14:creationId xmlns:p14="http://schemas.microsoft.com/office/powerpoint/2010/main" val="15198050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1509E-763E-4496-BCEA-AA2836E98B95}"/>
              </a:ext>
            </a:extLst>
          </p:cNvPr>
          <p:cNvSpPr>
            <a:spLocks noGrp="1"/>
          </p:cNvSpPr>
          <p:nvPr>
            <p:ph sz="quarter" idx="1"/>
          </p:nvPr>
        </p:nvSpPr>
        <p:spPr>
          <a:xfrm>
            <a:off x="457200" y="1143000"/>
            <a:ext cx="8001000" cy="5330952"/>
          </a:xfrm>
        </p:spPr>
        <p:txBody>
          <a:bodyPr>
            <a:normAutofit/>
          </a:bodyPr>
          <a:lstStyle/>
          <a:p>
            <a:pPr algn="r" rtl="1">
              <a:lnSpc>
                <a:spcPct val="200000"/>
              </a:lnSpc>
            </a:pPr>
            <a:r>
              <a:rPr lang="fa-IR" sz="2000" b="1" dirty="0">
                <a:cs typeface="B Nazanin" panose="00000400000000000000" pitchFamily="2" charset="-78"/>
              </a:rPr>
              <a:t>-اتاق تزریقات وپانسمان،احیاء قلبی ریوی،جراحی سرپایی،سرویس های بهداشتی،اتاق کار کثیف،فضای تمیز واستریل(آشپزخانه،آبدارخانه،اتاق عمل،رختشویخانه و...)تازیر سقف </a:t>
            </a:r>
            <a:r>
              <a:rPr lang="fa-IR" sz="2000" b="1" dirty="0">
                <a:solidFill>
                  <a:srgbClr val="FF0000"/>
                </a:solidFill>
                <a:cs typeface="B Nazanin" panose="00000400000000000000" pitchFamily="2" charset="-78"/>
              </a:rPr>
              <a:t>سنگ یا کاشی </a:t>
            </a:r>
            <a:r>
              <a:rPr lang="fa-IR" sz="2000" b="1" dirty="0">
                <a:cs typeface="B Nazanin" panose="00000400000000000000" pitchFamily="2" charset="-78"/>
              </a:rPr>
              <a:t>باشد.</a:t>
            </a:r>
          </a:p>
          <a:p>
            <a:pPr algn="r" rtl="1">
              <a:lnSpc>
                <a:spcPct val="20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درب سرویس های بهداشتی </a:t>
            </a:r>
            <a:r>
              <a:rPr lang="fa-IR" sz="2000" b="1" dirty="0">
                <a:cs typeface="B Nazanin" panose="00000400000000000000" pitchFamily="2" charset="-78"/>
              </a:rPr>
              <a:t>اتاق بیماران به </a:t>
            </a:r>
            <a:r>
              <a:rPr lang="fa-IR" sz="2000" b="1" dirty="0">
                <a:solidFill>
                  <a:srgbClr val="FF0000"/>
                </a:solidFill>
                <a:cs typeface="B Nazanin" panose="00000400000000000000" pitchFamily="2" charset="-78"/>
              </a:rPr>
              <a:t>سمت خارج </a:t>
            </a:r>
            <a:r>
              <a:rPr lang="fa-IR" sz="2000" b="1" dirty="0">
                <a:cs typeface="B Nazanin" panose="00000400000000000000" pitchFamily="2" charset="-78"/>
              </a:rPr>
              <a:t>باز شود.</a:t>
            </a:r>
          </a:p>
          <a:p>
            <a:pPr algn="r" rtl="1">
              <a:lnSpc>
                <a:spcPct val="200000"/>
              </a:lnSpc>
            </a:pPr>
            <a:r>
              <a:rPr lang="fa-IR" sz="2000" b="1" dirty="0">
                <a:cs typeface="B Nazanin" panose="00000400000000000000" pitchFamily="2" charset="-78"/>
              </a:rPr>
              <a:t>-تمام پنجره های باز شوبه توری سالم وضد زنگ مجهز باشند.</a:t>
            </a:r>
          </a:p>
          <a:p>
            <a:pPr algn="r" rtl="1">
              <a:lnSpc>
                <a:spcPct val="200000"/>
              </a:lnSpc>
            </a:pPr>
            <a:r>
              <a:rPr lang="fa-IR" sz="2000" b="1" dirty="0">
                <a:cs typeface="B Nazanin" panose="00000400000000000000" pitchFamily="2" charset="-78"/>
              </a:rPr>
              <a:t>-کف ،دیوار وسقف سالم ،بادوام،غیر قابل نفوذ به آب وبدون ترک خوردگی باشند  ودیوار ها تا اتفاع1/8متراز کف از جنس مقاوم وصیقلی باشد.</a:t>
            </a:r>
            <a:endParaRPr lang="en-US" sz="2000" b="1" dirty="0">
              <a:cs typeface="B Nazanin" panose="00000400000000000000" pitchFamily="2" charset="-78"/>
            </a:endParaRPr>
          </a:p>
        </p:txBody>
      </p:sp>
    </p:spTree>
    <p:extLst>
      <p:ext uri="{BB962C8B-B14F-4D97-AF65-F5344CB8AC3E}">
        <p14:creationId xmlns:p14="http://schemas.microsoft.com/office/powerpoint/2010/main" val="340874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b="1" dirty="0">
                <a:cs typeface="B Nazanin" pitchFamily="2" charset="-78"/>
              </a:rPr>
              <a:t>نکات مهم درخصوص مخازن ذخیره آب:</a:t>
            </a:r>
            <a:endParaRPr lang="en-US" sz="2400" b="1" dirty="0">
              <a:cs typeface="B Nazanin" pitchFamily="2" charset="-78"/>
            </a:endParaRPr>
          </a:p>
        </p:txBody>
      </p:sp>
      <p:sp>
        <p:nvSpPr>
          <p:cNvPr id="3" name="Content Placeholder 2"/>
          <p:cNvSpPr>
            <a:spLocks noGrp="1"/>
          </p:cNvSpPr>
          <p:nvPr>
            <p:ph sz="quarter" idx="1"/>
          </p:nvPr>
        </p:nvSpPr>
        <p:spPr/>
        <p:txBody>
          <a:bodyPr/>
          <a:lstStyle/>
          <a:p>
            <a:pPr algn="r" rtl="1">
              <a:lnSpc>
                <a:spcPct val="200000"/>
              </a:lnSpc>
            </a:pPr>
            <a:r>
              <a:rPr lang="fa-IR" dirty="0">
                <a:cs typeface="B Nazanin" pitchFamily="2" charset="-78"/>
              </a:rPr>
              <a:t>مخزن آب الزاما می بایست درای گردش دائم آب باشد.</a:t>
            </a:r>
          </a:p>
          <a:p>
            <a:pPr algn="r" rtl="1">
              <a:lnSpc>
                <a:spcPct val="200000"/>
              </a:lnSpc>
            </a:pPr>
            <a:r>
              <a:rPr lang="fa-IR" dirty="0">
                <a:cs typeface="B Nazanin" pitchFamily="2" charset="-78"/>
              </a:rPr>
              <a:t>چنانچه بیمارستان </a:t>
            </a:r>
            <a:r>
              <a:rPr lang="fa-IR" dirty="0">
                <a:solidFill>
                  <a:schemeClr val="accent3"/>
                </a:solidFill>
                <a:cs typeface="B Nazanin" pitchFamily="2" charset="-78"/>
              </a:rPr>
              <a:t>فاقد مخزن </a:t>
            </a:r>
            <a:r>
              <a:rPr lang="fa-IR" dirty="0">
                <a:cs typeface="B Nazanin" pitchFamily="2" charset="-78"/>
              </a:rPr>
              <a:t>ذخیره آب باشدویاآب درآن </a:t>
            </a:r>
            <a:r>
              <a:rPr lang="fa-IR" dirty="0">
                <a:solidFill>
                  <a:schemeClr val="accent3"/>
                </a:solidFill>
                <a:cs typeface="B Nazanin" pitchFamily="2" charset="-78"/>
              </a:rPr>
              <a:t>راکد</a:t>
            </a:r>
            <a:r>
              <a:rPr lang="fa-IR" dirty="0">
                <a:cs typeface="B Nazanin" pitchFamily="2" charset="-78"/>
              </a:rPr>
              <a:t> مانده </a:t>
            </a:r>
            <a:r>
              <a:rPr lang="fa-IR" dirty="0">
                <a:solidFill>
                  <a:schemeClr val="accent3"/>
                </a:solidFill>
                <a:cs typeface="B Nazanin" pitchFamily="2" charset="-78"/>
              </a:rPr>
              <a:t>وگردش دائم </a:t>
            </a:r>
            <a:r>
              <a:rPr lang="fa-IR" dirty="0">
                <a:cs typeface="B Nazanin" pitchFamily="2" charset="-78"/>
              </a:rPr>
              <a:t>نداشته باشدازنظر اعتباربخشی غیر قابل قبول می باشد.</a:t>
            </a:r>
          </a:p>
          <a:p>
            <a:pPr algn="r" rtl="1">
              <a:lnSpc>
                <a:spcPct val="200000"/>
              </a:lnSpc>
            </a:pPr>
            <a:r>
              <a:rPr lang="fa-IR" dirty="0">
                <a:cs typeface="B Nazanin" pitchFamily="2" charset="-78"/>
              </a:rPr>
              <a:t>مستندات برآوردنیاز آبی روزانه بیمارستان موجود باشد.</a:t>
            </a:r>
          </a:p>
          <a:p>
            <a:pPr algn="r" rtl="1">
              <a:lnSpc>
                <a:spcPct val="200000"/>
              </a:lnSpc>
            </a:pPr>
            <a:r>
              <a:rPr lang="fa-IR" dirty="0">
                <a:solidFill>
                  <a:schemeClr val="accent3"/>
                </a:solidFill>
                <a:cs typeface="B Nazanin" pitchFamily="2" charset="-78"/>
              </a:rPr>
              <a:t>درزمان بازرسی مخزن می بایست آبگیری شده باشد</a:t>
            </a:r>
            <a:r>
              <a:rPr lang="fa-IR" dirty="0">
                <a:cs typeface="B Nazanin" pitchFamily="2" charset="-78"/>
              </a:rPr>
              <a:t>.</a:t>
            </a:r>
          </a:p>
        </p:txBody>
      </p:sp>
    </p:spTree>
    <p:extLst>
      <p:ext uri="{BB962C8B-B14F-4D97-AF65-F5344CB8AC3E}">
        <p14:creationId xmlns:p14="http://schemas.microsoft.com/office/powerpoint/2010/main" val="1882362382"/>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A8A3-514B-4541-9DBD-A0F2B3AF8B19}"/>
              </a:ext>
            </a:extLst>
          </p:cNvPr>
          <p:cNvSpPr>
            <a:spLocks noGrp="1"/>
          </p:cNvSpPr>
          <p:nvPr>
            <p:ph type="title"/>
          </p:nvPr>
        </p:nvSpPr>
        <p:spPr>
          <a:xfrm>
            <a:off x="457200" y="274638"/>
            <a:ext cx="7924800" cy="1143000"/>
          </a:xfrm>
        </p:spPr>
        <p:txBody>
          <a:bodyPr>
            <a:normAutofit/>
          </a:bodyPr>
          <a:lstStyle/>
          <a:p>
            <a:pPr algn="r">
              <a:lnSpc>
                <a:spcPct val="150000"/>
              </a:lnSpc>
            </a:pPr>
            <a:r>
              <a:rPr lang="fa-IR" sz="2000" b="1" dirty="0"/>
              <a:t>الف-6-1-3امکانات وسرویس های بهداشتی مطابق الزامات مربوط دردسترس کارکنان،بیماران،همراهان ومراجعین است</a:t>
            </a:r>
            <a:endParaRPr lang="en-US" sz="2000" b="1" dirty="0"/>
          </a:p>
        </p:txBody>
      </p:sp>
      <p:sp>
        <p:nvSpPr>
          <p:cNvPr id="3" name="Content Placeholder 2">
            <a:extLst>
              <a:ext uri="{FF2B5EF4-FFF2-40B4-BE49-F238E27FC236}">
                <a16:creationId xmlns:a16="http://schemas.microsoft.com/office/drawing/2014/main" id="{3ED6677D-E717-4C30-A273-A7FEB307BFE5}"/>
              </a:ext>
            </a:extLst>
          </p:cNvPr>
          <p:cNvSpPr>
            <a:spLocks noGrp="1"/>
          </p:cNvSpPr>
          <p:nvPr>
            <p:ph sz="quarter" idx="1"/>
          </p:nvPr>
        </p:nvSpPr>
        <p:spPr>
          <a:xfrm>
            <a:off x="457200" y="1600200"/>
            <a:ext cx="8153400" cy="4873752"/>
          </a:xfrm>
        </p:spPr>
        <p:txBody>
          <a:bodyPr>
            <a:normAutofit/>
          </a:bodyPr>
          <a:lstStyle/>
          <a:p>
            <a:pPr algn="r" rtl="1">
              <a:lnSpc>
                <a:spcPct val="150000"/>
              </a:lnSpc>
            </a:pPr>
            <a:r>
              <a:rPr lang="fa-IR" sz="2000" b="1" dirty="0">
                <a:cs typeface="B Zar" panose="00000400000000000000" pitchFamily="2" charset="-78"/>
              </a:rPr>
              <a:t>1- وجود سرویس بهداشتی دردسترس،متناسب با تعداد مراجعین/بیماران وکارکنان برای زنان ومردان به صورت مجزا</a:t>
            </a:r>
          </a:p>
          <a:p>
            <a:pPr algn="r" rtl="1">
              <a:lnSpc>
                <a:spcPct val="150000"/>
              </a:lnSpc>
            </a:pPr>
            <a:r>
              <a:rPr lang="fa-IR" sz="2000" b="1" dirty="0">
                <a:cs typeface="B Zar" panose="00000400000000000000" pitchFamily="2" charset="-78"/>
              </a:rPr>
              <a:t>2-سالم بودن ساختار فیزیکی سرویس های بهداشتی</a:t>
            </a:r>
          </a:p>
          <a:p>
            <a:pPr algn="r" rtl="1">
              <a:lnSpc>
                <a:spcPct val="150000"/>
              </a:lnSpc>
            </a:pPr>
            <a:r>
              <a:rPr lang="fa-IR" sz="2000" b="1" dirty="0">
                <a:cs typeface="B Zar" panose="00000400000000000000" pitchFamily="2" charset="-78"/>
              </a:rPr>
              <a:t>3-فراهم بودن امکانات بهداشتی(توالت وحمام)درهر سرویس</a:t>
            </a:r>
          </a:p>
          <a:p>
            <a:pPr algn="r" rtl="1">
              <a:lnSpc>
                <a:spcPct val="150000"/>
              </a:lnSpc>
            </a:pPr>
            <a:r>
              <a:rPr lang="fa-IR" sz="2000" b="1" dirty="0">
                <a:cs typeface="B Nazanin" panose="00000400000000000000" pitchFamily="2" charset="-78"/>
              </a:rPr>
              <a:t>-دراتاق های </a:t>
            </a:r>
            <a:r>
              <a:rPr lang="fa-IR" sz="2000" b="1" dirty="0">
                <a:solidFill>
                  <a:srgbClr val="FF0000"/>
                </a:solidFill>
                <a:cs typeface="B Nazanin" panose="00000400000000000000" pitchFamily="2" charset="-78"/>
              </a:rPr>
              <a:t>خصوصی</a:t>
            </a:r>
            <a:r>
              <a:rPr lang="fa-IR" sz="2000" b="1" dirty="0">
                <a:cs typeface="B Nazanin" panose="00000400000000000000" pitchFamily="2" charset="-78"/>
              </a:rPr>
              <a:t> </a:t>
            </a:r>
            <a:r>
              <a:rPr lang="fa-IR" sz="2000" b="1" dirty="0">
                <a:solidFill>
                  <a:srgbClr val="FF0000"/>
                </a:solidFill>
                <a:cs typeface="B Nazanin" panose="00000400000000000000" pitchFamily="2" charset="-78"/>
              </a:rPr>
              <a:t>یک سرویس </a:t>
            </a:r>
            <a:r>
              <a:rPr lang="fa-IR" sz="2000" b="1" dirty="0">
                <a:cs typeface="B Nazanin" panose="00000400000000000000" pitchFamily="2" charset="-78"/>
              </a:rPr>
              <a:t>درهر اتاق ودراتاق های</a:t>
            </a:r>
            <a:r>
              <a:rPr lang="fa-IR" sz="2000" b="1" dirty="0">
                <a:solidFill>
                  <a:srgbClr val="FF0000"/>
                </a:solidFill>
                <a:cs typeface="B Nazanin" panose="00000400000000000000" pitchFamily="2" charset="-78"/>
              </a:rPr>
              <a:t> عمومی </a:t>
            </a:r>
            <a:r>
              <a:rPr lang="fa-IR" sz="2000" b="1" dirty="0">
                <a:cs typeface="B Nazanin" panose="00000400000000000000" pitchFamily="2" charset="-78"/>
              </a:rPr>
              <a:t>یک سرویس یه ازای هر </a:t>
            </a:r>
            <a:r>
              <a:rPr lang="fa-IR" sz="2000" b="1" dirty="0">
                <a:solidFill>
                  <a:srgbClr val="FF0000"/>
                </a:solidFill>
                <a:cs typeface="B Nazanin" panose="00000400000000000000" pitchFamily="2" charset="-78"/>
              </a:rPr>
              <a:t>8بیمار</a:t>
            </a:r>
            <a:r>
              <a:rPr lang="fa-IR" sz="2000" b="1" dirty="0">
                <a:cs typeface="B Nazanin" panose="00000400000000000000" pitchFamily="2" charset="-78"/>
              </a:rPr>
              <a:t>،برای </a:t>
            </a:r>
            <a:r>
              <a:rPr lang="fa-IR" sz="2000" b="1" dirty="0">
                <a:solidFill>
                  <a:srgbClr val="FF0000"/>
                </a:solidFill>
                <a:cs typeface="B Nazanin" panose="00000400000000000000" pitchFamily="2" charset="-78"/>
              </a:rPr>
              <a:t>کارکنان</a:t>
            </a:r>
            <a:r>
              <a:rPr lang="fa-IR" sz="2000" b="1" dirty="0">
                <a:cs typeface="B Nazanin" panose="00000400000000000000" pitchFamily="2" charset="-78"/>
              </a:rPr>
              <a:t> به ازای هر </a:t>
            </a:r>
            <a:r>
              <a:rPr lang="fa-IR" sz="2000" b="1" dirty="0">
                <a:solidFill>
                  <a:srgbClr val="FF0000"/>
                </a:solidFill>
                <a:cs typeface="B Nazanin" panose="00000400000000000000" pitchFamily="2" charset="-78"/>
              </a:rPr>
              <a:t>30نفر</a:t>
            </a:r>
            <a:r>
              <a:rPr lang="fa-IR" sz="2000" b="1" dirty="0">
                <a:cs typeface="B Nazanin" panose="00000400000000000000" pitchFamily="2" charset="-78"/>
              </a:rPr>
              <a:t>یک توالت برای مردان ویک توالت برای زنان به صورت </a:t>
            </a:r>
            <a:r>
              <a:rPr lang="fa-IR" sz="2000" b="1" dirty="0">
                <a:solidFill>
                  <a:srgbClr val="FF0000"/>
                </a:solidFill>
                <a:cs typeface="B Nazanin" panose="00000400000000000000" pitchFamily="2" charset="-78"/>
              </a:rPr>
              <a:t>مجزا </a:t>
            </a:r>
            <a:r>
              <a:rPr lang="fa-IR" sz="2000" b="1" dirty="0">
                <a:cs typeface="B Nazanin" panose="00000400000000000000" pitchFamily="2" charset="-78"/>
              </a:rPr>
              <a:t>درنظر گرفته شود.</a:t>
            </a:r>
          </a:p>
          <a:p>
            <a:pPr algn="r" rtl="1">
              <a:lnSpc>
                <a:spcPct val="150000"/>
              </a:lnSpc>
            </a:pPr>
            <a:r>
              <a:rPr lang="fa-IR" sz="2000" b="1" dirty="0">
                <a:cs typeface="B Nazanin" panose="00000400000000000000" pitchFamily="2" charset="-78"/>
              </a:rPr>
              <a:t>-کاسه توالت وفلاش تانک سالم باشد.</a:t>
            </a:r>
            <a:endParaRPr lang="en-US" sz="2000" b="1" dirty="0">
              <a:cs typeface="B Nazanin" panose="00000400000000000000" pitchFamily="2" charset="-78"/>
            </a:endParaRPr>
          </a:p>
        </p:txBody>
      </p:sp>
    </p:spTree>
    <p:extLst>
      <p:ext uri="{BB962C8B-B14F-4D97-AF65-F5344CB8AC3E}">
        <p14:creationId xmlns:p14="http://schemas.microsoft.com/office/powerpoint/2010/main" val="32205661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BF7E4B-2740-4660-A113-E786D7EFDE62}"/>
              </a:ext>
            </a:extLst>
          </p:cNvPr>
          <p:cNvSpPr>
            <a:spLocks noGrp="1"/>
          </p:cNvSpPr>
          <p:nvPr>
            <p:ph sz="quarter" idx="1"/>
          </p:nvPr>
        </p:nvSpPr>
        <p:spPr>
          <a:xfrm>
            <a:off x="457200" y="1219200"/>
            <a:ext cx="8077200" cy="5254752"/>
          </a:xfrm>
        </p:spPr>
        <p:txBody>
          <a:bodyPr>
            <a:normAutofit/>
          </a:bodyPr>
          <a:lstStyle/>
          <a:p>
            <a:pPr algn="r" rtl="1">
              <a:lnSpc>
                <a:spcPct val="200000"/>
              </a:lnSpc>
            </a:pPr>
            <a:r>
              <a:rPr lang="fa-IR" b="1" dirty="0">
                <a:cs typeface="B Nazanin" panose="00000400000000000000" pitchFamily="2" charset="-78"/>
              </a:rPr>
              <a:t>-درداخل سرویس های بهداشتی می بایست محلی برای</a:t>
            </a:r>
            <a:r>
              <a:rPr lang="fa-IR" b="1" dirty="0">
                <a:solidFill>
                  <a:srgbClr val="FF0000"/>
                </a:solidFill>
                <a:cs typeface="B Nazanin" panose="00000400000000000000" pitchFamily="2" charset="-78"/>
              </a:rPr>
              <a:t> آویز سرم</a:t>
            </a:r>
            <a:r>
              <a:rPr lang="fa-IR" b="1" dirty="0">
                <a:cs typeface="B Nazanin" panose="00000400000000000000" pitchFamily="2" charset="-78"/>
              </a:rPr>
              <a:t>،</a:t>
            </a:r>
            <a:r>
              <a:rPr lang="fa-IR" b="1" dirty="0">
                <a:solidFill>
                  <a:srgbClr val="FF0000"/>
                </a:solidFill>
                <a:cs typeface="B Nazanin" panose="00000400000000000000" pitchFamily="2" charset="-78"/>
              </a:rPr>
              <a:t>دستگیره حمایتی </a:t>
            </a:r>
            <a:r>
              <a:rPr lang="fa-IR" b="1" dirty="0">
                <a:cs typeface="B Nazanin" panose="00000400000000000000" pitchFamily="2" charset="-78"/>
              </a:rPr>
              <a:t>وکاسه روشویی وجود داشته باشد</a:t>
            </a:r>
          </a:p>
          <a:p>
            <a:pPr algn="r" rtl="1">
              <a:lnSpc>
                <a:spcPct val="200000"/>
              </a:lnSpc>
            </a:pPr>
            <a:r>
              <a:rPr lang="fa-IR" b="1" dirty="0">
                <a:cs typeface="B Nazanin" panose="00000400000000000000" pitchFamily="2" charset="-78"/>
              </a:rPr>
              <a:t>-امکانات بهداشتی حداقل شامل صابون مایع،تجهیزات خشک کردن دست ها ودستمال کاغذی ترجیحارولی </a:t>
            </a:r>
            <a:r>
              <a:rPr lang="fa-IR" b="1" dirty="0">
                <a:solidFill>
                  <a:srgbClr val="FF0000"/>
                </a:solidFill>
                <a:cs typeface="B Nazanin" panose="00000400000000000000" pitchFamily="2" charset="-78"/>
              </a:rPr>
              <a:t>وسطل درب دار پدالی است</a:t>
            </a:r>
            <a:r>
              <a:rPr lang="fa-IR" b="1" dirty="0">
                <a:cs typeface="B Nazanin" panose="00000400000000000000" pitchFamily="2" charset="-78"/>
              </a:rPr>
              <a:t>.</a:t>
            </a:r>
          </a:p>
          <a:p>
            <a:pPr algn="r" rtl="1">
              <a:lnSpc>
                <a:spcPct val="200000"/>
              </a:lnSpc>
            </a:pPr>
            <a:r>
              <a:rPr lang="fa-IR" b="1" dirty="0">
                <a:cs typeface="B Nazanin" panose="00000400000000000000" pitchFamily="2" charset="-78"/>
              </a:rPr>
              <a:t>-امکان باز بودن درب توالت/حمام از بیرون بایستی دراتاق بیماران پیش بینی شده باشد.</a:t>
            </a:r>
            <a:endParaRPr lang="en-US" b="1" dirty="0">
              <a:cs typeface="B Nazanin" panose="00000400000000000000" pitchFamily="2" charset="-78"/>
            </a:endParaRPr>
          </a:p>
        </p:txBody>
      </p:sp>
    </p:spTree>
    <p:extLst>
      <p:ext uri="{BB962C8B-B14F-4D97-AF65-F5344CB8AC3E}">
        <p14:creationId xmlns:p14="http://schemas.microsoft.com/office/powerpoint/2010/main" val="660900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D8A5-E577-469B-A6BF-22A75E370608}"/>
              </a:ext>
            </a:extLst>
          </p:cNvPr>
          <p:cNvSpPr>
            <a:spLocks noGrp="1"/>
          </p:cNvSpPr>
          <p:nvPr>
            <p:ph type="title"/>
          </p:nvPr>
        </p:nvSpPr>
        <p:spPr>
          <a:xfrm>
            <a:off x="457200" y="274638"/>
            <a:ext cx="7696200" cy="1143000"/>
          </a:xfrm>
        </p:spPr>
        <p:txBody>
          <a:bodyPr>
            <a:normAutofit/>
          </a:bodyPr>
          <a:lstStyle/>
          <a:p>
            <a:pPr algn="r" rtl="1">
              <a:lnSpc>
                <a:spcPct val="150000"/>
              </a:lnSpc>
            </a:pPr>
            <a:r>
              <a:rPr lang="fa-IR" sz="2000" b="1" dirty="0"/>
              <a:t>الف-6-1-4کارکنان مشمول آموزش های بهداشتی برابر ضوابط مربوط،گواهینامه آموزشی بهداشت معتبر اخذ نموده اند.</a:t>
            </a:r>
            <a:endParaRPr lang="en-US" sz="2000" b="1" dirty="0"/>
          </a:p>
        </p:txBody>
      </p:sp>
      <p:sp>
        <p:nvSpPr>
          <p:cNvPr id="3" name="Content Placeholder 2">
            <a:extLst>
              <a:ext uri="{FF2B5EF4-FFF2-40B4-BE49-F238E27FC236}">
                <a16:creationId xmlns:a16="http://schemas.microsoft.com/office/drawing/2014/main" id="{DEE72D5A-5EEB-49FC-B339-D0EB0B29E1A7}"/>
              </a:ext>
            </a:extLst>
          </p:cNvPr>
          <p:cNvSpPr>
            <a:spLocks noGrp="1"/>
          </p:cNvSpPr>
          <p:nvPr>
            <p:ph sz="quarter" idx="1"/>
          </p:nvPr>
        </p:nvSpPr>
        <p:spPr>
          <a:xfrm>
            <a:off x="457200" y="1600200"/>
            <a:ext cx="7696200" cy="4873752"/>
          </a:xfrm>
        </p:spPr>
        <p:txBody>
          <a:bodyPr>
            <a:normAutofit/>
          </a:bodyPr>
          <a:lstStyle/>
          <a:p>
            <a:pPr algn="r" rtl="1">
              <a:lnSpc>
                <a:spcPct val="200000"/>
              </a:lnSpc>
            </a:pPr>
            <a:r>
              <a:rPr lang="fa-IR" sz="2000" b="1" dirty="0">
                <a:cs typeface="B Zar" panose="00000400000000000000" pitchFamily="2" charset="-78"/>
              </a:rPr>
              <a:t>1-وجود گواهینامه معتبرپایان دوره آموزشی</a:t>
            </a:r>
            <a:r>
              <a:rPr lang="fa-IR" sz="2000" b="1" dirty="0">
                <a:solidFill>
                  <a:srgbClr val="FF0000"/>
                </a:solidFill>
                <a:cs typeface="B Zar" panose="00000400000000000000" pitchFamily="2" charset="-78"/>
              </a:rPr>
              <a:t> اصناف </a:t>
            </a:r>
            <a:r>
              <a:rPr lang="fa-IR" sz="2000" b="1" dirty="0">
                <a:cs typeface="B Zar" panose="00000400000000000000" pitchFamily="2" charset="-78"/>
              </a:rPr>
              <a:t>برای کارکنان تهیه،توزیع وفروش مواد غذایی ومدیریت پسماند</a:t>
            </a:r>
          </a:p>
          <a:p>
            <a:pPr algn="r" rtl="1">
              <a:lnSpc>
                <a:spcPct val="200000"/>
              </a:lnSpc>
            </a:pPr>
            <a:r>
              <a:rPr lang="fa-IR" sz="2000" b="1" dirty="0">
                <a:cs typeface="B Zar" panose="00000400000000000000" pitchFamily="2" charset="-78"/>
              </a:rPr>
              <a:t>2-وجود گواهینامه دوره </a:t>
            </a:r>
            <a:r>
              <a:rPr lang="fa-IR" sz="2000" b="1" dirty="0">
                <a:solidFill>
                  <a:srgbClr val="FF0000"/>
                </a:solidFill>
                <a:cs typeface="B Zar" panose="00000400000000000000" pitchFamily="2" charset="-78"/>
              </a:rPr>
              <a:t>ویژه پسماند </a:t>
            </a:r>
            <a:r>
              <a:rPr lang="fa-IR" sz="2000" b="1" dirty="0">
                <a:cs typeface="B Zar" panose="00000400000000000000" pitchFamily="2" charset="-78"/>
              </a:rPr>
              <a:t>برای کارکنان </a:t>
            </a:r>
            <a:r>
              <a:rPr lang="fa-IR" sz="2000" b="1" dirty="0">
                <a:solidFill>
                  <a:srgbClr val="FF0000"/>
                </a:solidFill>
                <a:cs typeface="B Zar" panose="00000400000000000000" pitchFamily="2" charset="-78"/>
              </a:rPr>
              <a:t>خدمات مرتبط با پسماند</a:t>
            </a:r>
          </a:p>
          <a:p>
            <a:pPr algn="r" rtl="1">
              <a:lnSpc>
                <a:spcPct val="200000"/>
              </a:lnSpc>
            </a:pPr>
            <a:r>
              <a:rPr lang="fa-IR" sz="2000" b="1" dirty="0">
                <a:cs typeface="B Zar" panose="00000400000000000000" pitchFamily="2" charset="-78"/>
              </a:rPr>
              <a:t>3-عدم بکارگیری کارکنان پسمانددرمراحل تهیه،توزیع،طبخ،سرووفروش مواد غذایی درفرایند مدیریت پسماند وبالعکس</a:t>
            </a:r>
          </a:p>
          <a:p>
            <a:pPr algn="r" rtl="1">
              <a:lnSpc>
                <a:spcPct val="200000"/>
              </a:lnSpc>
            </a:pPr>
            <a:r>
              <a:rPr lang="fa-IR" sz="2000" b="1" dirty="0">
                <a:cs typeface="B Nazanin" panose="00000400000000000000" pitchFamily="2" charset="-78"/>
              </a:rPr>
              <a:t>تصویر گواهینامه دوره ویژه اصناف درواحد های تهیه،توزیع وفروش مواد غذایی ومدیریت پسماند نصب شده است.</a:t>
            </a:r>
            <a:endParaRPr lang="en-US" sz="2000" b="1" dirty="0">
              <a:cs typeface="B Nazanin" panose="00000400000000000000" pitchFamily="2" charset="-78"/>
            </a:endParaRPr>
          </a:p>
        </p:txBody>
      </p:sp>
    </p:spTree>
    <p:extLst>
      <p:ext uri="{BB962C8B-B14F-4D97-AF65-F5344CB8AC3E}">
        <p14:creationId xmlns:p14="http://schemas.microsoft.com/office/powerpoint/2010/main" val="3387196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E9C0-8889-4CC5-8E68-12087DE43822}"/>
              </a:ext>
            </a:extLst>
          </p:cNvPr>
          <p:cNvSpPr>
            <a:spLocks noGrp="1"/>
          </p:cNvSpPr>
          <p:nvPr>
            <p:ph type="title"/>
          </p:nvPr>
        </p:nvSpPr>
        <p:spPr>
          <a:xfrm>
            <a:off x="457200" y="274638"/>
            <a:ext cx="7696200" cy="868362"/>
          </a:xfrm>
        </p:spPr>
        <p:txBody>
          <a:bodyPr>
            <a:normAutofit fontScale="90000"/>
          </a:bodyPr>
          <a:lstStyle/>
          <a:p>
            <a:pPr algn="r" rtl="1">
              <a:lnSpc>
                <a:spcPct val="150000"/>
              </a:lnSpc>
            </a:pPr>
            <a:r>
              <a:rPr lang="fa-IR" sz="2000" b="1" dirty="0"/>
              <a:t>الف6-1-5 کنترل حشرات وجانوران با الویت استفاده از روش های تلفیقی ولحاظ نکات بهداشتی  وایمنی برنامه ریزی واجرا می شود.</a:t>
            </a:r>
            <a:endParaRPr lang="en-US" sz="2000" b="1" dirty="0"/>
          </a:p>
        </p:txBody>
      </p:sp>
      <p:sp>
        <p:nvSpPr>
          <p:cNvPr id="3" name="Content Placeholder 2">
            <a:extLst>
              <a:ext uri="{FF2B5EF4-FFF2-40B4-BE49-F238E27FC236}">
                <a16:creationId xmlns:a16="http://schemas.microsoft.com/office/drawing/2014/main" id="{C9D2EA39-86A2-4AE6-9F40-0D5F55941ACC}"/>
              </a:ext>
            </a:extLst>
          </p:cNvPr>
          <p:cNvSpPr>
            <a:spLocks noGrp="1"/>
          </p:cNvSpPr>
          <p:nvPr>
            <p:ph sz="quarter" idx="1"/>
          </p:nvPr>
        </p:nvSpPr>
        <p:spPr>
          <a:xfrm>
            <a:off x="457200" y="1143000"/>
            <a:ext cx="8001000" cy="5330952"/>
          </a:xfrm>
        </p:spPr>
        <p:txBody>
          <a:bodyPr>
            <a:normAutofit/>
          </a:bodyPr>
          <a:lstStyle/>
          <a:p>
            <a:pPr algn="r" rtl="1">
              <a:lnSpc>
                <a:spcPct val="150000"/>
              </a:lnSpc>
            </a:pPr>
            <a:r>
              <a:rPr lang="fa-IR" sz="2000" b="1" dirty="0"/>
              <a:t>1-وجود برنامه مدون برای کنترل حشرات وجانوران موذی با استفاده از روش های تلفیقی</a:t>
            </a:r>
          </a:p>
          <a:p>
            <a:pPr algn="r" rtl="1">
              <a:lnSpc>
                <a:spcPct val="150000"/>
              </a:lnSpc>
            </a:pPr>
            <a:r>
              <a:rPr lang="fa-IR" sz="2000" b="1" dirty="0"/>
              <a:t>2-الوبت بخشی به استفاده از روش تلفیقی با هدف کنترل طولانی مدت نسبت به روش های شیمیایی</a:t>
            </a:r>
          </a:p>
          <a:p>
            <a:pPr algn="r" rtl="1">
              <a:lnSpc>
                <a:spcPct val="150000"/>
              </a:lnSpc>
            </a:pPr>
            <a:r>
              <a:rPr lang="fa-IR" sz="2000" b="1" dirty="0">
                <a:cs typeface="B Nazanin" panose="00000400000000000000" pitchFamily="2" charset="-78"/>
              </a:rPr>
              <a:t>-استفاده از روش های تلفیقی با هدف کنترل </a:t>
            </a:r>
            <a:r>
              <a:rPr lang="fa-IR" sz="2000" b="1" dirty="0">
                <a:solidFill>
                  <a:srgbClr val="FF0000"/>
                </a:solidFill>
                <a:cs typeface="B Nazanin" panose="00000400000000000000" pitchFamily="2" charset="-78"/>
              </a:rPr>
              <a:t>طولانی مدت</a:t>
            </a:r>
            <a:r>
              <a:rPr lang="fa-IR" sz="2000" b="1" dirty="0">
                <a:cs typeface="B Nazanin" panose="00000400000000000000" pitchFamily="2" charset="-78"/>
              </a:rPr>
              <a:t>،ونه از بین بردن موقت حشرات وجانوران موذی صورت می پذیرد.</a:t>
            </a:r>
          </a:p>
          <a:p>
            <a:pPr algn="r" rtl="1">
              <a:lnSpc>
                <a:spcPct val="150000"/>
              </a:lnSpc>
            </a:pPr>
            <a:r>
              <a:rPr lang="fa-IR" sz="2000" b="1" dirty="0">
                <a:cs typeface="B Nazanin" panose="00000400000000000000" pitchFamily="2" charset="-78"/>
              </a:rPr>
              <a:t>-روش های تلفیقی از قبیل بهسازی محیط،کنترل فیزیکی،ایجاد موانع درراه های ورود کنترل حشرات وجانوران،استفاده از مصالح مناسب،ترمیم شکاف ها است.</a:t>
            </a:r>
          </a:p>
          <a:p>
            <a:pPr algn="r" rtl="1">
              <a:lnSpc>
                <a:spcPct val="150000"/>
              </a:lnSpc>
            </a:pPr>
            <a:r>
              <a:rPr lang="fa-IR" sz="2000" b="1" dirty="0">
                <a:cs typeface="B Nazanin" panose="00000400000000000000" pitchFamily="2" charset="-78"/>
              </a:rPr>
              <a:t>-برنامه کنترل باتاکید واولویت بربخشها وواحدهایی از قبیل </a:t>
            </a:r>
            <a:r>
              <a:rPr lang="fa-IR" sz="2000" b="1" dirty="0">
                <a:solidFill>
                  <a:srgbClr val="FF0000"/>
                </a:solidFill>
                <a:cs typeface="B Nazanin" panose="00000400000000000000" pitchFamily="2" charset="-78"/>
              </a:rPr>
              <a:t>آشپزخانه</a:t>
            </a:r>
            <a:r>
              <a:rPr lang="fa-IR" sz="2000" b="1" dirty="0">
                <a:cs typeface="B Nazanin" panose="00000400000000000000" pitchFamily="2" charset="-78"/>
              </a:rPr>
              <a:t>،</a:t>
            </a:r>
            <a:r>
              <a:rPr lang="fa-IR" sz="2000" b="1" dirty="0">
                <a:solidFill>
                  <a:srgbClr val="FF0000"/>
                </a:solidFill>
                <a:cs typeface="B Nazanin" panose="00000400000000000000" pitchFamily="2" charset="-78"/>
              </a:rPr>
              <a:t>رختشویخانه</a:t>
            </a:r>
            <a:r>
              <a:rPr lang="fa-IR" sz="2000" b="1" dirty="0">
                <a:cs typeface="B Nazanin" panose="00000400000000000000" pitchFamily="2" charset="-78"/>
              </a:rPr>
              <a:t>،</a:t>
            </a:r>
            <a:r>
              <a:rPr lang="fa-IR" sz="2000" b="1" dirty="0">
                <a:solidFill>
                  <a:srgbClr val="FF0000"/>
                </a:solidFill>
                <a:cs typeface="B Nazanin" panose="00000400000000000000" pitchFamily="2" charset="-78"/>
              </a:rPr>
              <a:t>استریلیزاسیون مرکزی</a:t>
            </a:r>
            <a:r>
              <a:rPr lang="fa-IR" sz="2000" b="1" dirty="0">
                <a:cs typeface="B Nazanin" panose="00000400000000000000" pitchFamily="2" charset="-78"/>
              </a:rPr>
              <a:t>،</a:t>
            </a:r>
            <a:r>
              <a:rPr lang="fa-IR" sz="2000" b="1" dirty="0">
                <a:solidFill>
                  <a:srgbClr val="FF0000"/>
                </a:solidFill>
                <a:cs typeface="B Nazanin" panose="00000400000000000000" pitchFamily="2" charset="-78"/>
              </a:rPr>
              <a:t>اتاق عمل</a:t>
            </a:r>
            <a:r>
              <a:rPr lang="fa-IR" sz="2000" b="1" dirty="0">
                <a:cs typeface="B Nazanin" panose="00000400000000000000" pitchFamily="2" charset="-78"/>
              </a:rPr>
              <a:t>،</a:t>
            </a:r>
            <a:r>
              <a:rPr lang="fa-IR" sz="2000" b="1" dirty="0">
                <a:solidFill>
                  <a:srgbClr val="FF0000"/>
                </a:solidFill>
                <a:cs typeface="B Nazanin" panose="00000400000000000000" pitchFamily="2" charset="-78"/>
              </a:rPr>
              <a:t>انبارها</a:t>
            </a:r>
            <a:r>
              <a:rPr lang="fa-IR" sz="2000" b="1" dirty="0">
                <a:cs typeface="B Nazanin" panose="00000400000000000000" pitchFamily="2" charset="-78"/>
              </a:rPr>
              <a:t>،محل انجام فعالیت های ساختمانی ،</a:t>
            </a:r>
            <a:r>
              <a:rPr lang="fa-IR" sz="2000" b="1" dirty="0">
                <a:solidFill>
                  <a:srgbClr val="FF0000"/>
                </a:solidFill>
                <a:cs typeface="B Nazanin" panose="00000400000000000000" pitchFamily="2" charset="-78"/>
              </a:rPr>
              <a:t>سرویس بهداشتی وحمام </a:t>
            </a:r>
            <a:r>
              <a:rPr lang="fa-IR" sz="2000" b="1" dirty="0">
                <a:cs typeface="B Nazanin" panose="00000400000000000000" pitchFamily="2" charset="-78"/>
              </a:rPr>
              <a:t>تدوین شود.</a:t>
            </a:r>
            <a:endParaRPr lang="en-US" sz="2000" b="1" dirty="0">
              <a:cs typeface="B Nazanin" panose="00000400000000000000" pitchFamily="2" charset="-78"/>
            </a:endParaRPr>
          </a:p>
        </p:txBody>
      </p:sp>
    </p:spTree>
    <p:extLst>
      <p:ext uri="{BB962C8B-B14F-4D97-AF65-F5344CB8AC3E}">
        <p14:creationId xmlns:p14="http://schemas.microsoft.com/office/powerpoint/2010/main" val="31507365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6EC00-0D21-4CAA-A5D5-1909E459DC53}"/>
              </a:ext>
            </a:extLst>
          </p:cNvPr>
          <p:cNvSpPr>
            <a:spLocks noGrp="1"/>
          </p:cNvSpPr>
          <p:nvPr>
            <p:ph sz="quarter" idx="1"/>
          </p:nvPr>
        </p:nvSpPr>
        <p:spPr>
          <a:xfrm>
            <a:off x="457200" y="457200"/>
            <a:ext cx="8229600" cy="6016752"/>
          </a:xfrm>
        </p:spPr>
        <p:txBody>
          <a:bodyPr>
            <a:normAutofit/>
          </a:bodyPr>
          <a:lstStyle/>
          <a:p>
            <a:pPr algn="r" rtl="1">
              <a:lnSpc>
                <a:spcPct val="250000"/>
              </a:lnSpc>
            </a:pPr>
            <a:r>
              <a:rPr lang="fa-IR" sz="2000" b="1" dirty="0">
                <a:cs typeface="B Nazanin" panose="00000400000000000000" pitchFamily="2" charset="-78"/>
              </a:rPr>
              <a:t>-درصورت استفاده از روش های شیمیایی وضرورت سم پاشی،بایستی اطلاعات</a:t>
            </a:r>
            <a:r>
              <a:rPr lang="fa-IR" sz="2000" b="1" dirty="0">
                <a:solidFill>
                  <a:srgbClr val="FF0000"/>
                </a:solidFill>
                <a:cs typeface="B Nazanin" panose="00000400000000000000" pitchFamily="2" charset="-78"/>
              </a:rPr>
              <a:t> فرمولاسیون </a:t>
            </a:r>
            <a:r>
              <a:rPr lang="fa-IR" sz="2000" b="1" dirty="0">
                <a:cs typeface="B Nazanin" panose="00000400000000000000" pitchFamily="2" charset="-78"/>
              </a:rPr>
              <a:t>سموم مورد استفاده،</a:t>
            </a:r>
            <a:r>
              <a:rPr lang="fa-IR" sz="2000" b="1" dirty="0">
                <a:solidFill>
                  <a:srgbClr val="FF0000"/>
                </a:solidFill>
                <a:cs typeface="B Nazanin" panose="00000400000000000000" pitchFamily="2" charset="-78"/>
              </a:rPr>
              <a:t>نوع ماده موثروغلظت </a:t>
            </a:r>
            <a:r>
              <a:rPr lang="fa-IR" sz="2000" b="1" dirty="0">
                <a:cs typeface="B Nazanin" panose="00000400000000000000" pitchFamily="2" charset="-78"/>
              </a:rPr>
              <a:t>مورد نیاز مصرف،نحوه کاربرد،</a:t>
            </a:r>
            <a:r>
              <a:rPr lang="fa-IR" sz="2000" b="1" dirty="0">
                <a:solidFill>
                  <a:srgbClr val="FF0000"/>
                </a:solidFill>
                <a:cs typeface="B Nazanin" panose="00000400000000000000" pitchFamily="2" charset="-78"/>
              </a:rPr>
              <a:t>پادزهر </a:t>
            </a:r>
            <a:r>
              <a:rPr lang="fa-IR" sz="2000" b="1" dirty="0">
                <a:cs typeface="B Nazanin" panose="00000400000000000000" pitchFamily="2" charset="-78"/>
              </a:rPr>
              <a:t>هریک از سموم مورد استفاده</a:t>
            </a:r>
            <a:r>
              <a:rPr lang="en-US" sz="2000" b="1" dirty="0">
                <a:cs typeface="B Nazanin" panose="00000400000000000000" pitchFamily="2" charset="-78"/>
              </a:rPr>
              <a:t> </a:t>
            </a:r>
            <a:r>
              <a:rPr lang="fa-IR" sz="2000" b="1" dirty="0">
                <a:cs typeface="B Nazanin" panose="00000400000000000000" pitchFamily="2" charset="-78"/>
              </a:rPr>
              <a:t>شده ،مشخص ودر دسترس باشد.</a:t>
            </a:r>
          </a:p>
          <a:p>
            <a:pPr algn="r" rtl="1">
              <a:lnSpc>
                <a:spcPct val="250000"/>
              </a:lnSpc>
            </a:pPr>
            <a:r>
              <a:rPr lang="fa-IR" sz="2000" b="1" dirty="0">
                <a:cs typeface="B Nazanin" panose="00000400000000000000" pitchFamily="2" charset="-78"/>
              </a:rPr>
              <a:t>-جهت سم پاشی حتما از شرکت های </a:t>
            </a:r>
            <a:r>
              <a:rPr lang="fa-IR" sz="2000" b="1" dirty="0">
                <a:solidFill>
                  <a:srgbClr val="FF0000"/>
                </a:solidFill>
                <a:cs typeface="B Nazanin" panose="00000400000000000000" pitchFamily="2" charset="-78"/>
              </a:rPr>
              <a:t>مورد تایید </a:t>
            </a:r>
            <a:r>
              <a:rPr lang="fa-IR" sz="2000" b="1" dirty="0">
                <a:cs typeface="B Nazanin" panose="00000400000000000000" pitchFamily="2" charset="-78"/>
              </a:rPr>
              <a:t>معاونت بهداشتی استفاده شود.</a:t>
            </a:r>
          </a:p>
          <a:p>
            <a:pPr algn="r" rtl="1">
              <a:lnSpc>
                <a:spcPct val="25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سم پاشی توسط کارشناسان بهداشت محیط بیمارستان ممنوع می باشد.</a:t>
            </a:r>
          </a:p>
          <a:p>
            <a:pPr algn="r" rtl="1">
              <a:lnSpc>
                <a:spcPct val="250000"/>
              </a:lnSpc>
            </a:pPr>
            <a:r>
              <a:rPr lang="fa-IR" sz="2000" b="1" dirty="0">
                <a:cs typeface="B Nazanin" panose="00000400000000000000" pitchFamily="2" charset="-78"/>
              </a:rPr>
              <a:t>-درهنگام سم پاشی توسط شرکت های مجاز حضور </a:t>
            </a:r>
            <a:r>
              <a:rPr lang="fa-IR" sz="2000" b="1" dirty="0">
                <a:solidFill>
                  <a:srgbClr val="FF0000"/>
                </a:solidFill>
                <a:cs typeface="B Nazanin" panose="00000400000000000000" pitchFamily="2" charset="-78"/>
              </a:rPr>
              <a:t>مسئول فنی </a:t>
            </a:r>
            <a:r>
              <a:rPr lang="fa-IR" sz="2000" b="1" dirty="0">
                <a:cs typeface="B Nazanin" panose="00000400000000000000" pitchFamily="2" charset="-78"/>
              </a:rPr>
              <a:t>شرکت الزامیست.</a:t>
            </a:r>
            <a:endParaRPr lang="en-US" sz="2000" b="1" dirty="0">
              <a:cs typeface="B Nazanin" panose="00000400000000000000" pitchFamily="2" charset="-78"/>
            </a:endParaRPr>
          </a:p>
        </p:txBody>
      </p:sp>
    </p:spTree>
    <p:extLst>
      <p:ext uri="{BB962C8B-B14F-4D97-AF65-F5344CB8AC3E}">
        <p14:creationId xmlns:p14="http://schemas.microsoft.com/office/powerpoint/2010/main" val="1708432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A2A2-2C98-4EA8-AEDC-AFC0043547C2}"/>
              </a:ext>
            </a:extLst>
          </p:cNvPr>
          <p:cNvSpPr>
            <a:spLocks noGrp="1"/>
          </p:cNvSpPr>
          <p:nvPr>
            <p:ph type="title"/>
          </p:nvPr>
        </p:nvSpPr>
        <p:spPr>
          <a:xfrm>
            <a:off x="681697" y="533400"/>
            <a:ext cx="7467600" cy="868362"/>
          </a:xfrm>
        </p:spPr>
        <p:txBody>
          <a:bodyPr>
            <a:noAutofit/>
          </a:bodyPr>
          <a:lstStyle/>
          <a:p>
            <a:pPr algn="r" rtl="1">
              <a:lnSpc>
                <a:spcPct val="150000"/>
              </a:lnSpc>
            </a:pPr>
            <a:r>
              <a:rPr lang="fa-IR" sz="2000" b="1" dirty="0"/>
              <a:t>الف-6-1-6درتمام بخش ها وواحد های بیمارستان سامانه های تهویه مطابق ضوابط مربوط وبا رعایت اصول بهداشتی به کارگرفته می شوند</a:t>
            </a:r>
            <a:endParaRPr lang="en-US" sz="2000" b="1" dirty="0"/>
          </a:p>
        </p:txBody>
      </p:sp>
      <p:sp>
        <p:nvSpPr>
          <p:cNvPr id="3" name="Content Placeholder 2">
            <a:extLst>
              <a:ext uri="{FF2B5EF4-FFF2-40B4-BE49-F238E27FC236}">
                <a16:creationId xmlns:a16="http://schemas.microsoft.com/office/drawing/2014/main" id="{CD00F40F-70DD-4037-8F10-5FD38A738DC3}"/>
              </a:ext>
            </a:extLst>
          </p:cNvPr>
          <p:cNvSpPr>
            <a:spLocks noGrp="1"/>
          </p:cNvSpPr>
          <p:nvPr>
            <p:ph sz="quarter" idx="1"/>
          </p:nvPr>
        </p:nvSpPr>
        <p:spPr>
          <a:xfrm>
            <a:off x="414997" y="1676400"/>
            <a:ext cx="8001000" cy="4800600"/>
          </a:xfrm>
        </p:spPr>
        <p:txBody>
          <a:bodyPr>
            <a:normAutofit/>
          </a:bodyPr>
          <a:lstStyle/>
          <a:p>
            <a:pPr algn="r" rtl="1">
              <a:lnSpc>
                <a:spcPct val="150000"/>
              </a:lnSpc>
            </a:pPr>
            <a:r>
              <a:rPr lang="fa-IR" sz="2000" b="1" dirty="0">
                <a:cs typeface="B Zar" panose="00000400000000000000" pitchFamily="2" charset="-78"/>
              </a:rPr>
              <a:t>1-انطباق سامانه های تهویه دربخشها/واحدهای مختلف باالزامات بهداشتی مربوط</a:t>
            </a:r>
          </a:p>
          <a:p>
            <a:pPr algn="r" rtl="1">
              <a:lnSpc>
                <a:spcPct val="150000"/>
              </a:lnSpc>
            </a:pPr>
            <a:r>
              <a:rPr lang="fa-IR" sz="2000" b="1" dirty="0">
                <a:cs typeface="B Zar" panose="00000400000000000000" pitchFamily="2" charset="-78"/>
              </a:rPr>
              <a:t>2-وجود برنامه مدون برای ارزیابی تهویه دربخش ها/واحد ها</a:t>
            </a:r>
          </a:p>
          <a:p>
            <a:pPr algn="r" rtl="1">
              <a:lnSpc>
                <a:spcPct val="150000"/>
              </a:lnSpc>
            </a:pPr>
            <a:r>
              <a:rPr lang="fa-IR" sz="2000" b="1" dirty="0">
                <a:cs typeface="B Zar" panose="00000400000000000000" pitchFamily="2" charset="-78"/>
              </a:rPr>
              <a:t>3-برنامه ریزی وانجام اقدامات اصلاحی موثر براساس نتایج ارزیابی تهویه دربیمارستان</a:t>
            </a:r>
          </a:p>
          <a:p>
            <a:pPr algn="r" rtl="1">
              <a:lnSpc>
                <a:spcPct val="150000"/>
              </a:lnSpc>
            </a:pPr>
            <a:r>
              <a:rPr lang="en-US" sz="2000" b="1" dirty="0">
                <a:cs typeface="B Nazanin" panose="00000400000000000000" pitchFamily="2" charset="-78"/>
              </a:rPr>
              <a:t>-</a:t>
            </a:r>
            <a:r>
              <a:rPr lang="fa-IR" sz="2000" b="1" dirty="0">
                <a:cs typeface="B Nazanin" panose="00000400000000000000" pitchFamily="2" charset="-78"/>
              </a:rPr>
              <a:t>ارزیابی تهویه دربخش ها/واحدهابراساس چک لیست بازرسی بهداشتی ازنگهداری سیستم تهویه </a:t>
            </a:r>
            <a:r>
              <a:rPr lang="fa-IR" sz="2000" b="1" dirty="0">
                <a:solidFill>
                  <a:srgbClr val="FF0000"/>
                </a:solidFill>
                <a:cs typeface="B Nazanin" panose="00000400000000000000" pitchFamily="2" charset="-78"/>
              </a:rPr>
              <a:t>برنامه ریزی </a:t>
            </a:r>
            <a:r>
              <a:rPr lang="fa-IR" sz="2000" b="1" dirty="0">
                <a:cs typeface="B Nazanin" panose="00000400000000000000" pitchFamily="2" charset="-78"/>
              </a:rPr>
              <a:t>وانجام شود.</a:t>
            </a:r>
          </a:p>
          <a:p>
            <a:pPr algn="r" rtl="1">
              <a:lnSpc>
                <a:spcPct val="150000"/>
              </a:lnSpc>
            </a:pPr>
            <a:r>
              <a:rPr lang="fa-IR" sz="2000" b="1" dirty="0">
                <a:cs typeface="B Nazanin" panose="00000400000000000000" pitchFamily="2" charset="-78"/>
              </a:rPr>
              <a:t>-بالای درب ورودی اتاق ها،دستگاه فشار سنج نصب باشد.</a:t>
            </a:r>
          </a:p>
          <a:p>
            <a:pPr algn="r" rtl="1">
              <a:lnSpc>
                <a:spcPct val="150000"/>
              </a:lnSpc>
            </a:pPr>
            <a:r>
              <a:rPr lang="fa-IR" sz="2000" b="1" dirty="0">
                <a:cs typeface="B Nazanin" panose="00000400000000000000" pitchFamily="2" charset="-78"/>
              </a:rPr>
              <a:t>-هوای ورودی </a:t>
            </a:r>
            <a:r>
              <a:rPr lang="fa-IR" sz="2000" b="1" dirty="0">
                <a:solidFill>
                  <a:srgbClr val="FF0000"/>
                </a:solidFill>
                <a:cs typeface="B Nazanin" panose="00000400000000000000" pitchFamily="2" charset="-78"/>
              </a:rPr>
              <a:t>اتاق عمل </a:t>
            </a:r>
            <a:r>
              <a:rPr lang="fa-IR" sz="2000" b="1" dirty="0">
                <a:cs typeface="B Nazanin" panose="00000400000000000000" pitchFamily="2" charset="-78"/>
              </a:rPr>
              <a:t>ازطریق دمنده های واجد فیلتر </a:t>
            </a:r>
            <a:r>
              <a:rPr lang="fa-IR" sz="2000" b="1" dirty="0">
                <a:solidFill>
                  <a:srgbClr val="FF0000"/>
                </a:solidFill>
                <a:cs typeface="B Nazanin" panose="00000400000000000000" pitchFamily="2" charset="-78"/>
              </a:rPr>
              <a:t>هپا</a:t>
            </a:r>
            <a:r>
              <a:rPr lang="fa-IR" sz="2000" b="1" dirty="0">
                <a:cs typeface="B Nazanin" panose="00000400000000000000" pitchFamily="2" charset="-78"/>
              </a:rPr>
              <a:t>که به صورت مربع شکل درسقف اتاق عمل وبالای تخت عمل واقع گردیده اند،به صورت </a:t>
            </a:r>
            <a:r>
              <a:rPr lang="fa-IR" sz="2000" b="1" dirty="0">
                <a:solidFill>
                  <a:srgbClr val="FF0000"/>
                </a:solidFill>
                <a:cs typeface="B Nazanin" panose="00000400000000000000" pitchFamily="2" charset="-78"/>
              </a:rPr>
              <a:t>جریان تیغه ای </a:t>
            </a:r>
            <a:r>
              <a:rPr lang="fa-IR" sz="2000" b="1" dirty="0">
                <a:cs typeface="B Nazanin" panose="00000400000000000000" pitchFamily="2" charset="-78"/>
              </a:rPr>
              <a:t>تامین شود.</a:t>
            </a:r>
            <a:endParaRPr lang="en-US" sz="2000" b="1" dirty="0">
              <a:cs typeface="B Nazanin" panose="00000400000000000000" pitchFamily="2" charset="-78"/>
            </a:endParaRPr>
          </a:p>
        </p:txBody>
      </p:sp>
    </p:spTree>
    <p:extLst>
      <p:ext uri="{BB962C8B-B14F-4D97-AF65-F5344CB8AC3E}">
        <p14:creationId xmlns:p14="http://schemas.microsoft.com/office/powerpoint/2010/main" val="41067741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84A7D-B51E-44EC-A3DD-D75E9DA145EB}"/>
              </a:ext>
            </a:extLst>
          </p:cNvPr>
          <p:cNvSpPr>
            <a:spLocks noGrp="1"/>
          </p:cNvSpPr>
          <p:nvPr>
            <p:ph sz="quarter" idx="1"/>
          </p:nvPr>
        </p:nvSpPr>
        <p:spPr>
          <a:xfrm>
            <a:off x="457200" y="457200"/>
            <a:ext cx="7924800" cy="6016752"/>
          </a:xfrm>
        </p:spPr>
        <p:txBody>
          <a:bodyPr>
            <a:normAutofit/>
          </a:bodyPr>
          <a:lstStyle/>
          <a:p>
            <a:pPr algn="r" rtl="1">
              <a:lnSpc>
                <a:spcPct val="150000"/>
              </a:lnSpc>
            </a:pPr>
            <a:r>
              <a:rPr lang="fa-IR" sz="2000" b="1" dirty="0">
                <a:cs typeface="B Nazanin" panose="00000400000000000000" pitchFamily="2" charset="-78"/>
              </a:rPr>
              <a:t>-دهانه خروجی مکش اتاق/اتاق های عمل مستقیم به خارج باز نشود.</a:t>
            </a:r>
          </a:p>
          <a:p>
            <a:pPr algn="r" rtl="1">
              <a:lnSpc>
                <a:spcPct val="150000"/>
              </a:lnSpc>
            </a:pPr>
            <a:r>
              <a:rPr lang="fa-IR" sz="2000" b="1" dirty="0">
                <a:cs typeface="B Nazanin" panose="00000400000000000000" pitchFamily="2" charset="-78"/>
              </a:rPr>
              <a:t>-دراستریلیزاسیون مرکزی جریان هوااز </a:t>
            </a:r>
            <a:r>
              <a:rPr lang="fa-IR" sz="2000" b="1" dirty="0">
                <a:solidFill>
                  <a:srgbClr val="FF0000"/>
                </a:solidFill>
                <a:cs typeface="B Nazanin" panose="00000400000000000000" pitchFamily="2" charset="-78"/>
              </a:rPr>
              <a:t>فضای استریل </a:t>
            </a:r>
            <a:r>
              <a:rPr lang="fa-IR" sz="2000" b="1" dirty="0">
                <a:cs typeface="B Nazanin" panose="00000400000000000000" pitchFamily="2" charset="-78"/>
              </a:rPr>
              <a:t>به سمت فضای </a:t>
            </a:r>
            <a:r>
              <a:rPr lang="fa-IR" sz="2000" b="1" dirty="0">
                <a:solidFill>
                  <a:srgbClr val="FF0000"/>
                </a:solidFill>
                <a:cs typeface="B Nazanin" panose="00000400000000000000" pitchFamily="2" charset="-78"/>
              </a:rPr>
              <a:t>تمیزوکثیف</a:t>
            </a:r>
            <a:r>
              <a:rPr lang="fa-IR" sz="2000" b="1" dirty="0">
                <a:cs typeface="B Nazanin" panose="00000400000000000000" pitchFamily="2" charset="-78"/>
              </a:rPr>
              <a:t> برقرارباشد.</a:t>
            </a:r>
          </a:p>
          <a:p>
            <a:pPr algn="r" rtl="1">
              <a:lnSpc>
                <a:spcPct val="150000"/>
              </a:lnSpc>
            </a:pPr>
            <a:r>
              <a:rPr lang="fa-IR" sz="2000" b="1" dirty="0">
                <a:cs typeface="B Nazanin" panose="00000400000000000000" pitchFamily="2" charset="-78"/>
              </a:rPr>
              <a:t>-تمیز کردن دریچه خروجی به منظور پیشگیری از انسدادوشتاب منفی جریان هوا وبازرسی </a:t>
            </a:r>
            <a:r>
              <a:rPr lang="fa-IR" sz="2000" b="1" dirty="0">
                <a:solidFill>
                  <a:srgbClr val="FF0000"/>
                </a:solidFill>
                <a:cs typeface="B Nazanin" panose="00000400000000000000" pitchFamily="2" charset="-78"/>
              </a:rPr>
              <a:t>چشمی</a:t>
            </a:r>
            <a:r>
              <a:rPr lang="fa-IR" sz="2000" b="1" dirty="0">
                <a:cs typeface="B Nazanin" panose="00000400000000000000" pitchFamily="2" charset="-78"/>
              </a:rPr>
              <a:t> فیلتر به منظور </a:t>
            </a:r>
            <a:r>
              <a:rPr lang="fa-IR" sz="2000" b="1" dirty="0">
                <a:solidFill>
                  <a:srgbClr val="FF0000"/>
                </a:solidFill>
                <a:cs typeface="B Nazanin" panose="00000400000000000000" pitchFamily="2" charset="-78"/>
              </a:rPr>
              <a:t>تائیددرزگیری مناسب وعدم وجود سوراخ </a:t>
            </a:r>
            <a:r>
              <a:rPr lang="fa-IR" sz="2000" b="1" dirty="0">
                <a:cs typeface="B Nazanin" panose="00000400000000000000" pitchFamily="2" charset="-78"/>
              </a:rPr>
              <a:t>انجام شود.</a:t>
            </a:r>
          </a:p>
          <a:p>
            <a:pPr algn="r" rtl="1">
              <a:lnSpc>
                <a:spcPct val="150000"/>
              </a:lnSpc>
            </a:pPr>
            <a:r>
              <a:rPr lang="fa-IR" sz="2000" b="1" dirty="0">
                <a:cs typeface="B Nazanin" panose="00000400000000000000" pitchFamily="2" charset="-78"/>
              </a:rPr>
              <a:t>-فیلترها به شکل مناب نصب شده باشندوسیستم مورد استفاده،میزان جریان تهویه مورد نیاز برای هر اتاق رافراهم نماید.</a:t>
            </a:r>
          </a:p>
          <a:p>
            <a:pPr algn="r" rtl="1">
              <a:lnSpc>
                <a:spcPct val="150000"/>
              </a:lnSpc>
            </a:pPr>
            <a:r>
              <a:rPr lang="fa-IR" sz="2000" b="1" dirty="0">
                <a:cs typeface="B Nazanin" panose="00000400000000000000" pitchFamily="2" charset="-78"/>
              </a:rPr>
              <a:t>-دسترسی به سیستم تهویه آسان وایمن باشد.</a:t>
            </a:r>
          </a:p>
          <a:p>
            <a:pPr algn="r" rtl="1">
              <a:lnSpc>
                <a:spcPct val="150000"/>
              </a:lnSpc>
            </a:pPr>
            <a:r>
              <a:rPr lang="fa-IR" sz="2000" b="1" dirty="0">
                <a:cs typeface="B Nazanin" panose="00000400000000000000" pitchFamily="2" charset="-78"/>
              </a:rPr>
              <a:t>-برای جلوگیری از ورود حشرات موذی درداخل کانال ورودی وخروجی از یک مش با منافذ6الی12میلیمتراستفاده شود.</a:t>
            </a:r>
          </a:p>
          <a:p>
            <a:pPr algn="r" rtl="1">
              <a:lnSpc>
                <a:spcPct val="150000"/>
              </a:lnSpc>
            </a:pPr>
            <a:r>
              <a:rPr lang="fa-IR" sz="2000" b="1" dirty="0">
                <a:cs typeface="B Nazanin" panose="00000400000000000000" pitchFamily="2" charset="-78"/>
              </a:rPr>
              <a:t>-فیلترها به صورت مطمئن درقاب خود نصب شده </a:t>
            </a:r>
            <a:r>
              <a:rPr lang="fa-IR" sz="2000" b="1" dirty="0">
                <a:solidFill>
                  <a:srgbClr val="FF0000"/>
                </a:solidFill>
                <a:cs typeface="B Nazanin" panose="00000400000000000000" pitchFamily="2" charset="-78"/>
              </a:rPr>
              <a:t>وجریان جانبی  </a:t>
            </a:r>
            <a:r>
              <a:rPr lang="fa-IR" sz="2000" b="1" dirty="0">
                <a:cs typeface="B Nazanin" panose="00000400000000000000" pitchFamily="2" charset="-78"/>
              </a:rPr>
              <a:t>ایجاد نمی کند.</a:t>
            </a:r>
            <a:endParaRPr lang="en-US" sz="2000" b="1" dirty="0">
              <a:cs typeface="B Nazanin" panose="00000400000000000000" pitchFamily="2" charset="-78"/>
            </a:endParaRPr>
          </a:p>
        </p:txBody>
      </p:sp>
    </p:spTree>
    <p:extLst>
      <p:ext uri="{BB962C8B-B14F-4D97-AF65-F5344CB8AC3E}">
        <p14:creationId xmlns:p14="http://schemas.microsoft.com/office/powerpoint/2010/main" val="37484001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5058E0-D8C1-4DF5-9B88-0BE7BAE2FC87}"/>
              </a:ext>
            </a:extLst>
          </p:cNvPr>
          <p:cNvSpPr>
            <a:spLocks noGrp="1"/>
          </p:cNvSpPr>
          <p:nvPr>
            <p:ph sz="quarter" idx="1"/>
          </p:nvPr>
        </p:nvSpPr>
        <p:spPr>
          <a:xfrm>
            <a:off x="457200" y="381000"/>
            <a:ext cx="8077200" cy="6092952"/>
          </a:xfrm>
        </p:spPr>
        <p:txBody>
          <a:bodyPr>
            <a:normAutofit/>
          </a:bodyPr>
          <a:lstStyle/>
          <a:p>
            <a:pPr algn="r" rtl="1">
              <a:lnSpc>
                <a:spcPct val="200000"/>
              </a:lnSpc>
            </a:pPr>
            <a:r>
              <a:rPr lang="fa-IR" sz="2000" b="1" dirty="0">
                <a:cs typeface="B Nazanin" panose="00000400000000000000" pitchFamily="2" charset="-78"/>
              </a:rPr>
              <a:t>-نصب فیلتر باید به گونه ای باشدکه دسترسی آسان به فیلتربرای </a:t>
            </a:r>
            <a:r>
              <a:rPr lang="fa-IR" sz="2000" b="1" dirty="0">
                <a:solidFill>
                  <a:srgbClr val="FF0000"/>
                </a:solidFill>
                <a:cs typeface="B Nazanin" panose="00000400000000000000" pitchFamily="2" charset="-78"/>
              </a:rPr>
              <a:t>پاکسازی</a:t>
            </a:r>
            <a:r>
              <a:rPr lang="fa-IR" sz="2000" b="1" dirty="0">
                <a:cs typeface="B Nazanin" panose="00000400000000000000" pitchFamily="2" charset="-78"/>
              </a:rPr>
              <a:t>، </a:t>
            </a:r>
            <a:r>
              <a:rPr lang="fa-IR" sz="2000" b="1" dirty="0">
                <a:solidFill>
                  <a:srgbClr val="FF0000"/>
                </a:solidFill>
                <a:cs typeface="B Nazanin" panose="00000400000000000000" pitchFamily="2" charset="-78"/>
              </a:rPr>
              <a:t>حذف</a:t>
            </a:r>
            <a:r>
              <a:rPr lang="fa-IR" sz="2000" b="1" dirty="0">
                <a:cs typeface="B Nazanin" panose="00000400000000000000" pitchFamily="2" charset="-78"/>
              </a:rPr>
              <a:t> یا</a:t>
            </a:r>
            <a:r>
              <a:rPr lang="fa-IR" sz="2000" b="1" dirty="0">
                <a:solidFill>
                  <a:srgbClr val="FF0000"/>
                </a:solidFill>
                <a:cs typeface="B Nazanin" panose="00000400000000000000" pitchFamily="2" charset="-78"/>
              </a:rPr>
              <a:t>جایگزینی</a:t>
            </a:r>
            <a:r>
              <a:rPr lang="fa-IR" sz="2000" b="1" dirty="0">
                <a:cs typeface="B Nazanin" panose="00000400000000000000" pitchFamily="2" charset="-78"/>
              </a:rPr>
              <a:t> آن فراهم باشد.</a:t>
            </a:r>
          </a:p>
          <a:p>
            <a:pPr algn="r" rtl="1">
              <a:lnSpc>
                <a:spcPct val="200000"/>
              </a:lnSpc>
            </a:pPr>
            <a:r>
              <a:rPr lang="fa-IR" sz="2000" b="1" dirty="0">
                <a:cs typeface="B Nazanin" panose="00000400000000000000" pitchFamily="2" charset="-78"/>
              </a:rPr>
              <a:t>-بخش های که فیلتر</a:t>
            </a:r>
            <a:r>
              <a:rPr lang="fa-IR" sz="2000" b="1" dirty="0">
                <a:solidFill>
                  <a:srgbClr val="FF0000"/>
                </a:solidFill>
                <a:cs typeface="B Nazanin" panose="00000400000000000000" pitchFamily="2" charset="-78"/>
              </a:rPr>
              <a:t> هپا </a:t>
            </a:r>
            <a:r>
              <a:rPr lang="fa-IR" sz="2000" b="1" dirty="0">
                <a:cs typeface="B Nazanin" panose="00000400000000000000" pitchFamily="2" charset="-78"/>
              </a:rPr>
              <a:t>دارند </a:t>
            </a:r>
            <a:r>
              <a:rPr lang="fa-IR" sz="2000" b="1" dirty="0">
                <a:solidFill>
                  <a:srgbClr val="FF0000"/>
                </a:solidFill>
                <a:cs typeface="B Nazanin" panose="00000400000000000000" pitchFamily="2" charset="-78"/>
              </a:rPr>
              <a:t>قابل تعویض </a:t>
            </a:r>
            <a:r>
              <a:rPr lang="fa-IR" sz="2000" b="1" dirty="0">
                <a:cs typeface="B Nazanin" panose="00000400000000000000" pitchFamily="2" charset="-78"/>
              </a:rPr>
              <a:t>بوده وفاقد هرگونه درزباشند</a:t>
            </a:r>
          </a:p>
          <a:p>
            <a:pPr algn="r" rtl="1">
              <a:lnSpc>
                <a:spcPct val="200000"/>
              </a:lnSpc>
            </a:pPr>
            <a:r>
              <a:rPr lang="fa-IR" sz="2000" b="1" dirty="0">
                <a:cs typeface="B Nazanin" panose="00000400000000000000" pitchFamily="2" charset="-78"/>
              </a:rPr>
              <a:t>-فیلتر های هپا بر اساس </a:t>
            </a:r>
            <a:r>
              <a:rPr lang="fa-IR" sz="2000" b="1" dirty="0">
                <a:solidFill>
                  <a:srgbClr val="FF0000"/>
                </a:solidFill>
                <a:cs typeface="B Nazanin" panose="00000400000000000000" pitchFamily="2" charset="-78"/>
              </a:rPr>
              <a:t>کاتالوگ سازنده </a:t>
            </a:r>
            <a:r>
              <a:rPr lang="fa-IR" sz="2000" b="1" dirty="0">
                <a:cs typeface="B Nazanin" panose="00000400000000000000" pitchFamily="2" charset="-78"/>
              </a:rPr>
              <a:t>تعویض شود.</a:t>
            </a:r>
          </a:p>
          <a:p>
            <a:pPr algn="r" rtl="1">
              <a:lnSpc>
                <a:spcPct val="200000"/>
              </a:lnSpc>
            </a:pPr>
            <a:r>
              <a:rPr lang="fa-IR" sz="2000" b="1" dirty="0">
                <a:cs typeface="B Nazanin" panose="00000400000000000000" pitchFamily="2" charset="-78"/>
              </a:rPr>
              <a:t>-مسیر دسترسی واحد های تامین هوابرروی پشت بام دارای مسیر </a:t>
            </a:r>
            <a:r>
              <a:rPr lang="fa-IR" sz="2000" b="1" dirty="0">
                <a:solidFill>
                  <a:srgbClr val="FF0000"/>
                </a:solidFill>
                <a:cs typeface="B Nazanin" panose="00000400000000000000" pitchFamily="2" charset="-78"/>
              </a:rPr>
              <a:t>دائمی وایمن </a:t>
            </a:r>
            <a:r>
              <a:rPr lang="fa-IR" sz="2000" b="1" dirty="0">
                <a:cs typeface="B Nazanin" panose="00000400000000000000" pitchFamily="2" charset="-78"/>
              </a:rPr>
              <a:t>باشند واز دسترس های غیر مجاز محافظت شوند.</a:t>
            </a:r>
          </a:p>
          <a:p>
            <a:pPr algn="r" rtl="1">
              <a:lnSpc>
                <a:spcPct val="200000"/>
              </a:lnSpc>
            </a:pPr>
            <a:r>
              <a:rPr lang="fa-IR" sz="2000" b="1" dirty="0">
                <a:cs typeface="B Nazanin" panose="00000400000000000000" pitchFamily="2" charset="-78"/>
              </a:rPr>
              <a:t>-تمام اجزای واحد های تامین هوابای بازرسی روزانه به آسانی قابل دسترس باشند.</a:t>
            </a:r>
          </a:p>
          <a:p>
            <a:pPr algn="r" rtl="1">
              <a:lnSpc>
                <a:spcPct val="200000"/>
              </a:lnSpc>
            </a:pPr>
            <a:r>
              <a:rPr lang="fa-IR" sz="2000" b="1" dirty="0">
                <a:cs typeface="B Nazanin" panose="00000400000000000000" pitchFamily="2" charset="-78"/>
              </a:rPr>
              <a:t>-درصورت وجود نقض درکمیته مطرح واقدام اصلاحی/برنامه بهبود تامین واجراشودومسئول بهداشت محیط بر اجرای آن نظارت نماید.</a:t>
            </a:r>
            <a:endParaRPr lang="en-US" sz="2000" b="1" dirty="0">
              <a:cs typeface="B Nazanin" panose="00000400000000000000" pitchFamily="2" charset="-78"/>
            </a:endParaRPr>
          </a:p>
        </p:txBody>
      </p:sp>
    </p:spTree>
    <p:extLst>
      <p:ext uri="{BB962C8B-B14F-4D97-AF65-F5344CB8AC3E}">
        <p14:creationId xmlns:p14="http://schemas.microsoft.com/office/powerpoint/2010/main" val="16631880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23282-AF19-49FB-A75C-E186E7DB2194}"/>
              </a:ext>
            </a:extLst>
          </p:cNvPr>
          <p:cNvSpPr>
            <a:spLocks noGrp="1"/>
          </p:cNvSpPr>
          <p:nvPr>
            <p:ph sz="quarter" idx="1"/>
          </p:nvPr>
        </p:nvSpPr>
        <p:spPr>
          <a:xfrm>
            <a:off x="457200" y="381000"/>
            <a:ext cx="8077200" cy="6092952"/>
          </a:xfrm>
        </p:spPr>
        <p:txBody>
          <a:bodyPr>
            <a:normAutofit/>
          </a:bodyPr>
          <a:lstStyle/>
          <a:p>
            <a:pPr algn="r" rtl="1">
              <a:lnSpc>
                <a:spcPct val="150000"/>
              </a:lnSpc>
            </a:pPr>
            <a:r>
              <a:rPr lang="fa-IR" sz="2000" b="1" dirty="0">
                <a:cs typeface="B Nazanin" panose="00000400000000000000" pitchFamily="2" charset="-78"/>
              </a:rPr>
              <a:t>-دراتاق های </a:t>
            </a:r>
            <a:r>
              <a:rPr lang="fa-IR" sz="2000" b="1" u="sng" dirty="0">
                <a:cs typeface="B Nazanin" panose="00000400000000000000" pitchFamily="2" charset="-78"/>
              </a:rPr>
              <a:t>ایزوله حفاظتی</a:t>
            </a:r>
            <a:r>
              <a:rPr lang="fa-IR" sz="2000" b="1" dirty="0">
                <a:cs typeface="B Nazanin" panose="00000400000000000000" pitchFamily="2" charset="-78"/>
              </a:rPr>
              <a:t>،</a:t>
            </a:r>
            <a:r>
              <a:rPr lang="fa-IR" sz="2000" b="1" u="sng" dirty="0">
                <a:cs typeface="B Nazanin" panose="00000400000000000000" pitchFamily="2" charset="-78"/>
              </a:rPr>
              <a:t>داروخانه</a:t>
            </a:r>
            <a:r>
              <a:rPr lang="fa-IR" sz="2000" b="1" dirty="0">
                <a:cs typeface="B Nazanin" panose="00000400000000000000" pitchFamily="2" charset="-78"/>
              </a:rPr>
              <a:t> ،</a:t>
            </a:r>
            <a:r>
              <a:rPr lang="fa-IR" sz="2000" b="1" u="sng" dirty="0">
                <a:cs typeface="B Nazanin" panose="00000400000000000000" pitchFamily="2" charset="-78"/>
              </a:rPr>
              <a:t>فضای استریل </a:t>
            </a:r>
            <a:r>
              <a:rPr lang="fa-IR" sz="2000" b="1" dirty="0">
                <a:cs typeface="B Nazanin" panose="00000400000000000000" pitchFamily="2" charset="-78"/>
              </a:rPr>
              <a:t>واحد استریلیزاسیون مرکزی،قسمت </a:t>
            </a:r>
            <a:r>
              <a:rPr lang="fa-IR" sz="2000" b="1" u="sng" dirty="0">
                <a:cs typeface="B Nazanin" panose="00000400000000000000" pitchFamily="2" charset="-78"/>
              </a:rPr>
              <a:t>تمیز</a:t>
            </a:r>
            <a:r>
              <a:rPr lang="fa-IR" sz="2000" b="1" dirty="0">
                <a:cs typeface="B Nazanin" panose="00000400000000000000" pitchFamily="2" charset="-78"/>
              </a:rPr>
              <a:t>لاندری ، و...</a:t>
            </a:r>
            <a:r>
              <a:rPr lang="fa-IR" sz="2000" b="1" dirty="0">
                <a:solidFill>
                  <a:srgbClr val="FF0000"/>
                </a:solidFill>
                <a:cs typeface="B Nazanin" panose="00000400000000000000" pitchFamily="2" charset="-78"/>
              </a:rPr>
              <a:t>فشار مثبت </a:t>
            </a:r>
            <a:r>
              <a:rPr lang="fa-IR" sz="2000" b="1" dirty="0">
                <a:cs typeface="B Nazanin" panose="00000400000000000000" pitchFamily="2" charset="-78"/>
              </a:rPr>
              <a:t>می باشد</a:t>
            </a:r>
          </a:p>
          <a:p>
            <a:pPr marL="0" indent="0" algn="r" rtl="1">
              <a:lnSpc>
                <a:spcPct val="150000"/>
              </a:lnSpc>
              <a:buNone/>
            </a:pPr>
            <a:r>
              <a:rPr lang="fa-IR" sz="2000" b="1" dirty="0">
                <a:cs typeface="B Nazanin" panose="00000400000000000000" pitchFamily="2" charset="-78"/>
              </a:rPr>
              <a:t>-فشار هوادرایزوله </a:t>
            </a:r>
            <a:r>
              <a:rPr lang="fa-IR" sz="2000" b="1" u="sng" dirty="0">
                <a:cs typeface="B Nazanin" panose="00000400000000000000" pitchFamily="2" charset="-78"/>
              </a:rPr>
              <a:t>تنفسی</a:t>
            </a:r>
            <a:r>
              <a:rPr lang="fa-IR" sz="2000" b="1" dirty="0">
                <a:cs typeface="B Nazanin" panose="00000400000000000000" pitchFamily="2" charset="-78"/>
              </a:rPr>
              <a:t>،</a:t>
            </a:r>
            <a:r>
              <a:rPr lang="fa-IR" sz="2000" b="1" u="sng" dirty="0">
                <a:cs typeface="B Nazanin" panose="00000400000000000000" pitchFamily="2" charset="-78"/>
              </a:rPr>
              <a:t>اتاق تریاژ</a:t>
            </a:r>
            <a:r>
              <a:rPr lang="fa-IR" sz="2000" b="1" dirty="0">
                <a:cs typeface="B Nazanin" panose="00000400000000000000" pitchFamily="2" charset="-78"/>
              </a:rPr>
              <a:t>،</a:t>
            </a:r>
            <a:r>
              <a:rPr lang="fa-IR" sz="2000" b="1" u="sng" dirty="0">
                <a:cs typeface="B Nazanin" panose="00000400000000000000" pitchFamily="2" charset="-78"/>
              </a:rPr>
              <a:t>کریدورهای عمومی</a:t>
            </a:r>
            <a:r>
              <a:rPr lang="fa-IR" sz="2000" b="1" dirty="0">
                <a:cs typeface="B Nazanin" panose="00000400000000000000" pitchFamily="2" charset="-78"/>
              </a:rPr>
              <a:t>،</a:t>
            </a:r>
            <a:r>
              <a:rPr lang="fa-IR" sz="2000" b="1" u="sng" dirty="0">
                <a:cs typeface="B Nazanin" panose="00000400000000000000" pitchFamily="2" charset="-78"/>
              </a:rPr>
              <a:t>آزمایشگاه</a:t>
            </a:r>
            <a:r>
              <a:rPr lang="fa-IR" sz="2000" b="1" dirty="0">
                <a:cs typeface="B Nazanin" panose="00000400000000000000" pitchFamily="2" charset="-78"/>
              </a:rPr>
              <a:t>،قسمت</a:t>
            </a:r>
            <a:r>
              <a:rPr lang="fa-IR" sz="2000" b="1" u="sng" dirty="0">
                <a:cs typeface="B Nazanin" panose="00000400000000000000" pitchFamily="2" charset="-78"/>
              </a:rPr>
              <a:t> کثیف </a:t>
            </a:r>
            <a:r>
              <a:rPr lang="fa-IR" sz="2000" b="1" dirty="0">
                <a:cs typeface="B Nazanin" panose="00000400000000000000" pitchFamily="2" charset="-78"/>
              </a:rPr>
              <a:t>لاندری ،</a:t>
            </a:r>
            <a:r>
              <a:rPr lang="fa-IR" sz="2000" b="1" u="sng" dirty="0">
                <a:cs typeface="B Nazanin" panose="00000400000000000000" pitchFamily="2" charset="-78"/>
              </a:rPr>
              <a:t>سرویس بهداشتی </a:t>
            </a:r>
            <a:r>
              <a:rPr lang="fa-IR" sz="2000" b="1" dirty="0">
                <a:cs typeface="B Nazanin" panose="00000400000000000000" pitchFamily="2" charset="-78"/>
              </a:rPr>
              <a:t>و...</a:t>
            </a:r>
            <a:r>
              <a:rPr lang="fa-IR" sz="2000" b="1" dirty="0">
                <a:solidFill>
                  <a:srgbClr val="FF0000"/>
                </a:solidFill>
                <a:cs typeface="B Nazanin" panose="00000400000000000000" pitchFamily="2" charset="-78"/>
              </a:rPr>
              <a:t>فشار منفی </a:t>
            </a:r>
            <a:r>
              <a:rPr lang="fa-IR" sz="2000" b="1" dirty="0">
                <a:cs typeface="B Nazanin" panose="00000400000000000000" pitchFamily="2" charset="-78"/>
              </a:rPr>
              <a:t>می باشد.</a:t>
            </a:r>
          </a:p>
          <a:p>
            <a:pPr marL="0" indent="0" algn="r" rtl="1">
              <a:lnSpc>
                <a:spcPct val="150000"/>
              </a:lnSpc>
              <a:buNone/>
            </a:pPr>
            <a:r>
              <a:rPr lang="fa-IR" sz="2000" b="1" dirty="0">
                <a:cs typeface="B Zar" panose="00000400000000000000" pitchFamily="2" charset="-78"/>
              </a:rPr>
              <a:t>تغییر هوا باید به صورت زیر باشد:</a:t>
            </a:r>
          </a:p>
          <a:p>
            <a:pPr marL="0" indent="0" algn="r" rtl="1">
              <a:lnSpc>
                <a:spcPct val="150000"/>
              </a:lnSpc>
              <a:buNone/>
            </a:pPr>
            <a:r>
              <a:rPr lang="fa-IR" sz="2000" b="1" dirty="0">
                <a:cs typeface="B Nazanin" panose="00000400000000000000" pitchFamily="2" charset="-78"/>
              </a:rPr>
              <a:t>-ایزوله تنفسی وایزوله حفاظتی بیش یا مساوی12بار درساعت</a:t>
            </a:r>
          </a:p>
          <a:p>
            <a:pPr marL="0" indent="0" algn="r" rtl="1">
              <a:lnSpc>
                <a:spcPct val="150000"/>
              </a:lnSpc>
              <a:buNone/>
            </a:pPr>
            <a:r>
              <a:rPr lang="fa-IR" sz="2000" b="1" dirty="0">
                <a:cs typeface="B Nazanin" panose="00000400000000000000" pitchFamily="2" charset="-78"/>
              </a:rPr>
              <a:t>-اتاق عمل بیش یا مساوی 20بار درساعت</a:t>
            </a:r>
          </a:p>
          <a:p>
            <a:pPr marL="0" indent="0" algn="r" rtl="1">
              <a:lnSpc>
                <a:spcPct val="150000"/>
              </a:lnSpc>
              <a:buNone/>
            </a:pPr>
            <a:r>
              <a:rPr lang="fa-IR" sz="2000" b="1" dirty="0">
                <a:cs typeface="B Nazanin" panose="00000400000000000000" pitchFamily="2" charset="-78"/>
              </a:rPr>
              <a:t>-اتاق تریاژ،فضای انتظار بخش اورژانس ودرمانگاه بیش یا مساوی 12بار درساعت</a:t>
            </a:r>
          </a:p>
          <a:p>
            <a:pPr marL="0" indent="0" algn="r" rtl="1">
              <a:lnSpc>
                <a:spcPct val="150000"/>
              </a:lnSpc>
              <a:buNone/>
            </a:pPr>
            <a:r>
              <a:rPr lang="fa-IR" sz="2000" b="1" dirty="0">
                <a:cs typeface="B Nazanin" panose="00000400000000000000" pitchFamily="2" charset="-78"/>
              </a:rPr>
              <a:t>-داروخانه واتاق داروبیش یا مساوی4بار درساعت</a:t>
            </a:r>
          </a:p>
          <a:p>
            <a:pPr marL="0" indent="0" algn="r" rtl="1">
              <a:lnSpc>
                <a:spcPct val="150000"/>
              </a:lnSpc>
              <a:buNone/>
            </a:pPr>
            <a:r>
              <a:rPr lang="fa-IR" sz="2000" b="1" dirty="0">
                <a:cs typeface="B Nazanin" panose="00000400000000000000" pitchFamily="2" charset="-78"/>
              </a:rPr>
              <a:t>-واحد استریلیزاسیون مرکزی بیش یا مساوی 10بار درساعت</a:t>
            </a:r>
          </a:p>
          <a:p>
            <a:pPr marL="0" indent="0" algn="r" rtl="1">
              <a:lnSpc>
                <a:spcPct val="150000"/>
              </a:lnSpc>
              <a:buNone/>
            </a:pPr>
            <a:endParaRPr lang="en-US" sz="2000" b="1" dirty="0">
              <a:cs typeface="B Nazanin" panose="00000400000000000000" pitchFamily="2" charset="-78"/>
            </a:endParaRPr>
          </a:p>
        </p:txBody>
      </p:sp>
    </p:spTree>
    <p:extLst>
      <p:ext uri="{BB962C8B-B14F-4D97-AF65-F5344CB8AC3E}">
        <p14:creationId xmlns:p14="http://schemas.microsoft.com/office/powerpoint/2010/main" val="33925962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0DD3-1D92-4F16-8D73-92F6CC48D110}"/>
              </a:ext>
            </a:extLst>
          </p:cNvPr>
          <p:cNvSpPr>
            <a:spLocks noGrp="1"/>
          </p:cNvSpPr>
          <p:nvPr>
            <p:ph type="title"/>
          </p:nvPr>
        </p:nvSpPr>
        <p:spPr>
          <a:xfrm>
            <a:off x="685800" y="521367"/>
            <a:ext cx="7467600" cy="792162"/>
          </a:xfrm>
        </p:spPr>
        <p:txBody>
          <a:bodyPr>
            <a:normAutofit fontScale="90000"/>
          </a:bodyPr>
          <a:lstStyle/>
          <a:p>
            <a:pPr algn="r">
              <a:lnSpc>
                <a:spcPct val="150000"/>
              </a:lnSpc>
            </a:pPr>
            <a:r>
              <a:rPr lang="fa-IR" sz="2000" b="1" dirty="0"/>
              <a:t>الف-6-1-7وضعیت بهداشت محیط بیمارستان به صورت دوره ای ارزیابی شده واقدامات اصلاحی/برنامه بهبودموثرتدوین وبر اساس آن عمل می شود.</a:t>
            </a:r>
            <a:endParaRPr lang="en-US" sz="2000" b="1" dirty="0"/>
          </a:p>
        </p:txBody>
      </p:sp>
      <p:sp>
        <p:nvSpPr>
          <p:cNvPr id="3" name="Content Placeholder 2">
            <a:extLst>
              <a:ext uri="{FF2B5EF4-FFF2-40B4-BE49-F238E27FC236}">
                <a16:creationId xmlns:a16="http://schemas.microsoft.com/office/drawing/2014/main" id="{19C34B9C-D1DF-4472-91FC-1002A85F7C28}"/>
              </a:ext>
            </a:extLst>
          </p:cNvPr>
          <p:cNvSpPr>
            <a:spLocks noGrp="1"/>
          </p:cNvSpPr>
          <p:nvPr>
            <p:ph sz="quarter" idx="1"/>
          </p:nvPr>
        </p:nvSpPr>
        <p:spPr>
          <a:xfrm>
            <a:off x="381000" y="1905000"/>
            <a:ext cx="8077200" cy="4035552"/>
          </a:xfrm>
        </p:spPr>
        <p:txBody>
          <a:bodyPr>
            <a:normAutofit fontScale="92500"/>
          </a:bodyPr>
          <a:lstStyle/>
          <a:p>
            <a:pPr algn="r" rtl="1">
              <a:lnSpc>
                <a:spcPct val="150000"/>
              </a:lnSpc>
            </a:pPr>
            <a:r>
              <a:rPr lang="fa-IR" sz="2000" b="1" dirty="0">
                <a:cs typeface="B Zar" panose="00000400000000000000" pitchFamily="2" charset="-78"/>
              </a:rPr>
              <a:t>1-وجود برنامه مدون برای ارزیابی وضعیت بهداشتی بخش ها/واحدهای بیمارستان</a:t>
            </a:r>
          </a:p>
          <a:p>
            <a:pPr algn="r" rtl="1">
              <a:lnSpc>
                <a:spcPct val="150000"/>
              </a:lnSpc>
            </a:pPr>
            <a:r>
              <a:rPr lang="fa-IR" sz="2000" b="1" dirty="0">
                <a:cs typeface="B Zar" panose="00000400000000000000" pitchFamily="2" charset="-78"/>
              </a:rPr>
              <a:t>2-برنامه ریزی وانجام اقدامات اصلاحی موثر بر اساس نتایج ارزیابی وضعیت بهداشتی دربیمارستان</a:t>
            </a:r>
          </a:p>
          <a:p>
            <a:pPr algn="r" rtl="1">
              <a:lnSpc>
                <a:spcPct val="150000"/>
              </a:lnSpc>
            </a:pPr>
            <a:r>
              <a:rPr lang="fa-IR" sz="2000" b="1" dirty="0">
                <a:cs typeface="B Nazanin" panose="00000400000000000000" pitchFamily="2" charset="-78"/>
              </a:rPr>
              <a:t>-وضعیت بهداشت محیط بخش ها/واحد های بیمارستان به صورت </a:t>
            </a:r>
            <a:r>
              <a:rPr lang="fa-IR" sz="2000" b="1" dirty="0">
                <a:solidFill>
                  <a:srgbClr val="FF0000"/>
                </a:solidFill>
                <a:cs typeface="B Nazanin" panose="00000400000000000000" pitchFamily="2" charset="-78"/>
              </a:rPr>
              <a:t>مدون ومنظم </a:t>
            </a:r>
            <a:r>
              <a:rPr lang="fa-IR" sz="2000" b="1" dirty="0">
                <a:cs typeface="B Nazanin" panose="00000400000000000000" pitchFamily="2" charset="-78"/>
              </a:rPr>
              <a:t>ودر </a:t>
            </a:r>
            <a:r>
              <a:rPr lang="fa-IR" sz="2000" b="1" dirty="0">
                <a:solidFill>
                  <a:srgbClr val="FF0000"/>
                </a:solidFill>
                <a:cs typeface="B Nazanin" panose="00000400000000000000" pitchFamily="2" charset="-78"/>
              </a:rPr>
              <a:t>فواصل</a:t>
            </a:r>
            <a:r>
              <a:rPr lang="fa-IR" sz="2000" b="1" dirty="0">
                <a:cs typeface="B Nazanin" panose="00000400000000000000" pitchFamily="2" charset="-78"/>
              </a:rPr>
              <a:t> زمانی تعیین شده با استفاده از چک لیست های مرتبط ارزیابی شودونتایج ارزیابی درکمیته مرتبط گزارش ودر صورت نیاز اقدام اصلاحی/برنامه بهبودکیفیت تدوین واجرا شود.</a:t>
            </a:r>
          </a:p>
          <a:p>
            <a:pPr algn="r" rtl="1">
              <a:lnSpc>
                <a:spcPct val="150000"/>
              </a:lnSpc>
            </a:pPr>
            <a:r>
              <a:rPr lang="fa-IR" sz="2000" b="1" dirty="0">
                <a:cs typeface="B Nazanin" panose="00000400000000000000" pitchFamily="2" charset="-78"/>
              </a:rPr>
              <a:t>-ارزیابی با </a:t>
            </a:r>
            <a:r>
              <a:rPr lang="fa-IR" sz="2000" b="1" dirty="0">
                <a:solidFill>
                  <a:srgbClr val="FF0000"/>
                </a:solidFill>
                <a:cs typeface="B Nazanin" panose="00000400000000000000" pitchFamily="2" charset="-78"/>
              </a:rPr>
              <a:t>تجهیزات پرتابل </a:t>
            </a:r>
            <a:r>
              <a:rPr lang="fa-IR" sz="2000" b="1" dirty="0">
                <a:cs typeface="B Nazanin" panose="00000400000000000000" pitchFamily="2" charset="-78"/>
              </a:rPr>
              <a:t>مورد نیاز صورت گرفته ونتایج</a:t>
            </a:r>
            <a:r>
              <a:rPr lang="fa-IR" sz="2000" b="1" dirty="0">
                <a:solidFill>
                  <a:srgbClr val="FF0000"/>
                </a:solidFill>
                <a:cs typeface="B Nazanin" panose="00000400000000000000" pitchFamily="2" charset="-78"/>
              </a:rPr>
              <a:t> ترجیحا </a:t>
            </a:r>
            <a:r>
              <a:rPr lang="fa-IR" sz="2000" b="1" dirty="0">
                <a:cs typeface="B Nazanin" panose="00000400000000000000" pitchFamily="2" charset="-78"/>
              </a:rPr>
              <a:t>به صورت الکترونیک مستند شود</a:t>
            </a:r>
            <a:endParaRPr lang="en-US" sz="2000" b="1" dirty="0">
              <a:cs typeface="B Nazanin" panose="00000400000000000000" pitchFamily="2" charset="-78"/>
            </a:endParaRPr>
          </a:p>
        </p:txBody>
      </p:sp>
    </p:spTree>
    <p:extLst>
      <p:ext uri="{BB962C8B-B14F-4D97-AF65-F5344CB8AC3E}">
        <p14:creationId xmlns:p14="http://schemas.microsoft.com/office/powerpoint/2010/main" val="353103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a:t>مشخصات کیت های کلرسنجی</a:t>
            </a:r>
            <a:endParaRPr lang="en-US" sz="2800" b="1" dirty="0"/>
          </a:p>
        </p:txBody>
      </p:sp>
      <p:sp>
        <p:nvSpPr>
          <p:cNvPr id="3" name="Content Placeholder 2"/>
          <p:cNvSpPr>
            <a:spLocks noGrp="1"/>
          </p:cNvSpPr>
          <p:nvPr>
            <p:ph sz="quarter" idx="1"/>
          </p:nvPr>
        </p:nvSpPr>
        <p:spPr/>
        <p:txBody>
          <a:bodyPr/>
          <a:lstStyle/>
          <a:p>
            <a:pPr algn="r" rtl="1">
              <a:lnSpc>
                <a:spcPct val="200000"/>
              </a:lnSpc>
            </a:pPr>
            <a:r>
              <a:rPr lang="fa-IR" sz="1900" b="1" dirty="0">
                <a:cs typeface="B Nazanin" pitchFamily="2" charset="-78"/>
              </a:rPr>
              <a:t>روش سنحش</a:t>
            </a:r>
            <a:r>
              <a:rPr lang="en-US" sz="1900" b="1" dirty="0">
                <a:cs typeface="B Nazanin" pitchFamily="2" charset="-78"/>
              </a:rPr>
              <a:t>PDP</a:t>
            </a:r>
          </a:p>
          <a:p>
            <a:pPr algn="r" rtl="1">
              <a:lnSpc>
                <a:spcPct val="200000"/>
              </a:lnSpc>
            </a:pPr>
            <a:r>
              <a:rPr lang="fa-IR" sz="1900" b="1" dirty="0">
                <a:cs typeface="B Nazanin" pitchFamily="2" charset="-78"/>
              </a:rPr>
              <a:t>قابلیت سنجش کلرآزادباقیمانده درمحدوده صفرتا 2میلی گرم درلیتر</a:t>
            </a:r>
          </a:p>
          <a:p>
            <a:pPr algn="r" rtl="1">
              <a:lnSpc>
                <a:spcPct val="200000"/>
              </a:lnSpc>
            </a:pPr>
            <a:r>
              <a:rPr lang="fa-IR" sz="1900" b="1" dirty="0">
                <a:cs typeface="B Nazanin" pitchFamily="2" charset="-78"/>
              </a:rPr>
              <a:t>امکان سنجش همزمان کلر باقی مانده و</a:t>
            </a:r>
            <a:r>
              <a:rPr lang="en-US" sz="1900" b="1" dirty="0" err="1">
                <a:cs typeface="B Nazanin" pitchFamily="2" charset="-78"/>
              </a:rPr>
              <a:t>ph</a:t>
            </a:r>
            <a:r>
              <a:rPr lang="fa-IR" sz="1900" b="1" dirty="0">
                <a:cs typeface="B Nazanin" pitchFamily="2" charset="-78"/>
              </a:rPr>
              <a:t>دریک کیت</a:t>
            </a:r>
          </a:p>
          <a:p>
            <a:pPr algn="r" rtl="1">
              <a:lnSpc>
                <a:spcPct val="200000"/>
              </a:lnSpc>
            </a:pPr>
            <a:r>
              <a:rPr lang="fa-IR" sz="1900" b="1" dirty="0">
                <a:cs typeface="B Nazanin" pitchFamily="2" charset="-78"/>
              </a:rPr>
              <a:t>ظاهر کیت شفاف دارای تمایز رنگ بندی وقابل تشخیص</a:t>
            </a:r>
          </a:p>
          <a:p>
            <a:pPr algn="r" rtl="1">
              <a:lnSpc>
                <a:spcPct val="200000"/>
              </a:lnSpc>
            </a:pPr>
            <a:r>
              <a:rPr lang="fa-IR" sz="1900" b="1" dirty="0">
                <a:cs typeface="B Nazanin" pitchFamily="2" charset="-78"/>
              </a:rPr>
              <a:t>قابلیت اندازه گیری</a:t>
            </a:r>
            <a:r>
              <a:rPr lang="en-US" sz="1900" b="1" dirty="0">
                <a:cs typeface="B Nazanin" pitchFamily="2" charset="-78"/>
              </a:rPr>
              <a:t>PH</a:t>
            </a:r>
            <a:r>
              <a:rPr lang="fa-IR" sz="1900" b="1" dirty="0">
                <a:cs typeface="B Nazanin" pitchFamily="2" charset="-78"/>
              </a:rPr>
              <a:t>درمحدوده 0/6تا9</a:t>
            </a:r>
          </a:p>
          <a:p>
            <a:pPr algn="r" rtl="1">
              <a:lnSpc>
                <a:spcPct val="200000"/>
              </a:lnSpc>
            </a:pPr>
            <a:r>
              <a:rPr lang="fa-IR" sz="1900" b="1" dirty="0">
                <a:cs typeface="B Nazanin" pitchFamily="2" charset="-78"/>
              </a:rPr>
              <a:t>بسته بندی سبک وقابل حمل</a:t>
            </a:r>
          </a:p>
          <a:p>
            <a:pPr marL="0" indent="0" algn="r" rtl="1">
              <a:buNone/>
            </a:pPr>
            <a:endParaRPr lang="en-US" dirty="0"/>
          </a:p>
        </p:txBody>
      </p:sp>
    </p:spTree>
    <p:extLst>
      <p:ext uri="{BB962C8B-B14F-4D97-AF65-F5344CB8AC3E}">
        <p14:creationId xmlns:p14="http://schemas.microsoft.com/office/powerpoint/2010/main" val="4069209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FE7F-A55F-414D-9A87-5D7588C53A65}"/>
              </a:ext>
            </a:extLst>
          </p:cNvPr>
          <p:cNvSpPr>
            <a:spLocks noGrp="1"/>
          </p:cNvSpPr>
          <p:nvPr>
            <p:ph type="title"/>
          </p:nvPr>
        </p:nvSpPr>
        <p:spPr>
          <a:xfrm>
            <a:off x="457200" y="274638"/>
            <a:ext cx="8001000" cy="868362"/>
          </a:xfrm>
        </p:spPr>
        <p:txBody>
          <a:bodyPr>
            <a:noAutofit/>
          </a:bodyPr>
          <a:lstStyle/>
          <a:p>
            <a:pPr algn="r" rtl="1">
              <a:lnSpc>
                <a:spcPct val="150000"/>
              </a:lnSpc>
            </a:pPr>
            <a:r>
              <a:rPr lang="fa-IR" sz="2000" b="1" dirty="0"/>
              <a:t>الف-6-1-8بیمارستان برای کاهش الاینده های ناشی از ساخت وساز همزمان با ارائه خدمات،برنامه معین وموثرداشته وبر اساس آن عمل می نماید.</a:t>
            </a:r>
            <a:endParaRPr lang="en-US" sz="2000" b="1" dirty="0"/>
          </a:p>
        </p:txBody>
      </p:sp>
      <p:sp>
        <p:nvSpPr>
          <p:cNvPr id="3" name="Content Placeholder 2">
            <a:extLst>
              <a:ext uri="{FF2B5EF4-FFF2-40B4-BE49-F238E27FC236}">
                <a16:creationId xmlns:a16="http://schemas.microsoft.com/office/drawing/2014/main" id="{DA644F39-50CA-44C4-BCCF-E0B2AADC83AD}"/>
              </a:ext>
            </a:extLst>
          </p:cNvPr>
          <p:cNvSpPr>
            <a:spLocks noGrp="1"/>
          </p:cNvSpPr>
          <p:nvPr>
            <p:ph sz="quarter" idx="1"/>
          </p:nvPr>
        </p:nvSpPr>
        <p:spPr>
          <a:xfrm>
            <a:off x="457200" y="1143000"/>
            <a:ext cx="8001000" cy="5330952"/>
          </a:xfrm>
        </p:spPr>
        <p:txBody>
          <a:bodyPr>
            <a:normAutofit fontScale="92500" lnSpcReduction="20000"/>
          </a:bodyPr>
          <a:lstStyle/>
          <a:p>
            <a:pPr algn="r" rtl="1">
              <a:lnSpc>
                <a:spcPct val="160000"/>
              </a:lnSpc>
            </a:pPr>
            <a:r>
              <a:rPr lang="fa-IR" sz="2100" b="1" dirty="0">
                <a:cs typeface="B Zar" panose="00000400000000000000" pitchFamily="2" charset="-78"/>
              </a:rPr>
              <a:t>1-اطلاع رسانی هماهنگی هرگونه ساخت وساز به واحد بهداشت محیط</a:t>
            </a:r>
          </a:p>
          <a:p>
            <a:pPr algn="r" rtl="1">
              <a:lnSpc>
                <a:spcPct val="160000"/>
              </a:lnSpc>
            </a:pPr>
            <a:r>
              <a:rPr lang="fa-IR" sz="2100" b="1" dirty="0">
                <a:cs typeface="B Zar" panose="00000400000000000000" pitchFamily="2" charset="-78"/>
              </a:rPr>
              <a:t>2-وجود برنامه مدون برای کاهش آلاینده های ناشی از ساخت وساز همزمان با ارائه خدمت به مراجعین/بیماران</a:t>
            </a:r>
          </a:p>
          <a:p>
            <a:pPr algn="r" rtl="1">
              <a:lnSpc>
                <a:spcPct val="160000"/>
              </a:lnSpc>
            </a:pPr>
            <a:r>
              <a:rPr lang="fa-IR" sz="2100" b="1" dirty="0">
                <a:cs typeface="B Zar" panose="00000400000000000000" pitchFamily="2" charset="-78"/>
              </a:rPr>
              <a:t>3-کنترل هرگونه آلاینده ناشی از ساخت وساز دربیمارستان</a:t>
            </a:r>
          </a:p>
          <a:p>
            <a:pPr algn="r" rtl="1">
              <a:lnSpc>
                <a:spcPct val="160000"/>
              </a:lnSpc>
            </a:pPr>
            <a:r>
              <a:rPr lang="fa-IR" sz="2200" b="1" dirty="0">
                <a:cs typeface="B Nazanin" panose="00000400000000000000" pitchFamily="2" charset="-78"/>
              </a:rPr>
              <a:t>-برای جلوگیری وکاهش مخاطرات وآلاینده های ناشی از ساخت وساز دربیمارستان کارگران مربوطه قبل از شروع بکار،</a:t>
            </a:r>
            <a:r>
              <a:rPr lang="fa-IR" sz="2200" b="1" dirty="0">
                <a:solidFill>
                  <a:srgbClr val="FF0000"/>
                </a:solidFill>
                <a:cs typeface="B Nazanin" panose="00000400000000000000" pitchFamily="2" charset="-78"/>
              </a:rPr>
              <a:t>آموزش های </a:t>
            </a:r>
            <a:r>
              <a:rPr lang="fa-IR" sz="2200" b="1" dirty="0">
                <a:cs typeface="B Nazanin" panose="00000400000000000000" pitchFamily="2" charset="-78"/>
              </a:rPr>
              <a:t>لازم رادیده وتوجیه شوند.</a:t>
            </a:r>
          </a:p>
          <a:p>
            <a:pPr algn="r" rtl="1">
              <a:lnSpc>
                <a:spcPct val="160000"/>
              </a:lnSpc>
            </a:pPr>
            <a:r>
              <a:rPr lang="fa-IR" sz="2200" b="1" dirty="0">
                <a:cs typeface="B Nazanin" panose="00000400000000000000" pitchFamily="2" charset="-78"/>
              </a:rPr>
              <a:t>-محل های ساخت وساز،راه ها ودرب های منتهی به ساخت وساز </a:t>
            </a:r>
            <a:r>
              <a:rPr lang="fa-IR" sz="2200" b="1" dirty="0">
                <a:solidFill>
                  <a:srgbClr val="FF0000"/>
                </a:solidFill>
                <a:cs typeface="B Nazanin" panose="00000400000000000000" pitchFamily="2" charset="-78"/>
              </a:rPr>
              <a:t>مسدود </a:t>
            </a:r>
            <a:r>
              <a:rPr lang="fa-IR" sz="2200" b="1" dirty="0">
                <a:cs typeface="B Nazanin" panose="00000400000000000000" pitchFamily="2" charset="-78"/>
              </a:rPr>
              <a:t>شوند.</a:t>
            </a:r>
          </a:p>
          <a:p>
            <a:pPr algn="r" rtl="1">
              <a:lnSpc>
                <a:spcPct val="160000"/>
              </a:lnSpc>
            </a:pPr>
            <a:r>
              <a:rPr lang="fa-IR" sz="2200" b="1" dirty="0">
                <a:cs typeface="B Nazanin" panose="00000400000000000000" pitchFamily="2" charset="-78"/>
              </a:rPr>
              <a:t>-حدود زمان لازم برای اجرای هرپروژه تعیین شود.</a:t>
            </a:r>
          </a:p>
          <a:p>
            <a:pPr algn="r" rtl="1">
              <a:lnSpc>
                <a:spcPct val="160000"/>
              </a:lnSpc>
            </a:pPr>
            <a:r>
              <a:rPr lang="fa-IR" sz="2200" b="1" dirty="0">
                <a:cs typeface="B Nazanin" panose="00000400000000000000" pitchFamily="2" charset="-78"/>
              </a:rPr>
              <a:t>-ازموادی که نخاله کمتری تولید شده استفاده شود ونخاله در </a:t>
            </a:r>
            <a:r>
              <a:rPr lang="fa-IR" sz="2200" b="1" dirty="0">
                <a:solidFill>
                  <a:srgbClr val="FF0000"/>
                </a:solidFill>
                <a:cs typeface="B Nazanin" panose="00000400000000000000" pitchFamily="2" charset="-78"/>
              </a:rPr>
              <a:t>حداقل زمان </a:t>
            </a:r>
            <a:r>
              <a:rPr lang="fa-IR" sz="2200" b="1" dirty="0">
                <a:cs typeface="B Nazanin" panose="00000400000000000000" pitchFamily="2" charset="-78"/>
              </a:rPr>
              <a:t>ممکن </a:t>
            </a:r>
            <a:r>
              <a:rPr lang="fa-IR" sz="2200" b="1" dirty="0">
                <a:solidFill>
                  <a:srgbClr val="FF0000"/>
                </a:solidFill>
                <a:cs typeface="B Nazanin" panose="00000400000000000000" pitchFamily="2" charset="-78"/>
              </a:rPr>
              <a:t>وکمترین گرد وخاک </a:t>
            </a:r>
            <a:r>
              <a:rPr lang="fa-IR" sz="2200" b="1" dirty="0">
                <a:cs typeface="B Nazanin" panose="00000400000000000000" pitchFamily="2" charset="-78"/>
              </a:rPr>
              <a:t>به خارج ازبیمارستان انتقال یابند.</a:t>
            </a:r>
          </a:p>
          <a:p>
            <a:pPr algn="r" rtl="1">
              <a:lnSpc>
                <a:spcPct val="160000"/>
              </a:lnSpc>
            </a:pPr>
            <a:r>
              <a:rPr lang="fa-IR" sz="2200" b="1" dirty="0">
                <a:cs typeface="B Nazanin" panose="00000400000000000000" pitchFamily="2" charset="-78"/>
              </a:rPr>
              <a:t>-بهداشت محیط برفعالیت پیمانکاران نظارت داشته باشد</a:t>
            </a:r>
            <a:endParaRPr lang="en-US" sz="2200" b="1" dirty="0">
              <a:cs typeface="B Nazanin" panose="00000400000000000000" pitchFamily="2" charset="-78"/>
            </a:endParaRPr>
          </a:p>
        </p:txBody>
      </p:sp>
    </p:spTree>
    <p:extLst>
      <p:ext uri="{BB962C8B-B14F-4D97-AF65-F5344CB8AC3E}">
        <p14:creationId xmlns:p14="http://schemas.microsoft.com/office/powerpoint/2010/main" val="25618838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F6E6-4DC2-4E12-90A7-9BEAFF970932}"/>
              </a:ext>
            </a:extLst>
          </p:cNvPr>
          <p:cNvSpPr>
            <a:spLocks noGrp="1"/>
          </p:cNvSpPr>
          <p:nvPr>
            <p:ph type="title"/>
          </p:nvPr>
        </p:nvSpPr>
        <p:spPr>
          <a:xfrm>
            <a:off x="457200" y="274638"/>
            <a:ext cx="7696200" cy="1143000"/>
          </a:xfrm>
        </p:spPr>
        <p:txBody>
          <a:bodyPr>
            <a:normAutofit/>
          </a:bodyPr>
          <a:lstStyle/>
          <a:p>
            <a:pPr algn="r">
              <a:lnSpc>
                <a:spcPct val="150000"/>
              </a:lnSpc>
            </a:pPr>
            <a:r>
              <a:rPr lang="fa-IR" sz="2000" b="1" dirty="0"/>
              <a:t>الف-6-1-9 قانون ممنوعیت استعمال دخانیات دراماکن عمومی وضوابط مرتبط آن دربیمارستان رعایت می شود.</a:t>
            </a:r>
            <a:endParaRPr lang="en-US" sz="2000" b="1" dirty="0"/>
          </a:p>
        </p:txBody>
      </p:sp>
      <p:sp>
        <p:nvSpPr>
          <p:cNvPr id="3" name="Content Placeholder 2">
            <a:extLst>
              <a:ext uri="{FF2B5EF4-FFF2-40B4-BE49-F238E27FC236}">
                <a16:creationId xmlns:a16="http://schemas.microsoft.com/office/drawing/2014/main" id="{AE23E303-B3B4-487A-9198-7E3D118FD5B7}"/>
              </a:ext>
            </a:extLst>
          </p:cNvPr>
          <p:cNvSpPr>
            <a:spLocks noGrp="1"/>
          </p:cNvSpPr>
          <p:nvPr>
            <p:ph sz="quarter" idx="1"/>
          </p:nvPr>
        </p:nvSpPr>
        <p:spPr>
          <a:xfrm>
            <a:off x="457200" y="1524000"/>
            <a:ext cx="7696200" cy="4949952"/>
          </a:xfrm>
        </p:spPr>
        <p:txBody>
          <a:bodyPr/>
          <a:lstStyle/>
          <a:p>
            <a:pPr algn="r" rtl="1">
              <a:lnSpc>
                <a:spcPct val="150000"/>
              </a:lnSpc>
            </a:pPr>
            <a:r>
              <a:rPr lang="fa-IR" sz="2000" b="1" dirty="0">
                <a:cs typeface="B Zar" panose="00000400000000000000" pitchFamily="2" charset="-78"/>
              </a:rPr>
              <a:t>1-اطلاع رسانی ممنوعیت استعمال دخانیات درتمامی بخش ها/واحدها/راهروهای بیمارستان</a:t>
            </a:r>
          </a:p>
          <a:p>
            <a:pPr algn="r" rtl="1">
              <a:lnSpc>
                <a:spcPct val="150000"/>
              </a:lnSpc>
            </a:pPr>
            <a:r>
              <a:rPr lang="fa-IR" sz="2000" b="1" dirty="0">
                <a:cs typeface="B Zar" panose="00000400000000000000" pitchFamily="2" charset="-78"/>
              </a:rPr>
              <a:t>2-نظارت میدانی بررعایت قوانین ممنوعیت استعمال دخانیات وانجام اقدامات اصلاحی درموارد عدم انطباق</a:t>
            </a:r>
          </a:p>
          <a:p>
            <a:pPr algn="r" rtl="1">
              <a:lnSpc>
                <a:spcPct val="15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اطلاع رسانی </a:t>
            </a:r>
            <a:r>
              <a:rPr lang="fa-IR" sz="2000" b="1" dirty="0">
                <a:cs typeface="B Nazanin" panose="00000400000000000000" pitchFamily="2" charset="-78"/>
              </a:rPr>
              <a:t>ممنوعیت استعمال دخانیات </a:t>
            </a:r>
            <a:r>
              <a:rPr lang="fa-IR" sz="2000" b="1" dirty="0">
                <a:solidFill>
                  <a:srgbClr val="FF0000"/>
                </a:solidFill>
                <a:cs typeface="B Nazanin" panose="00000400000000000000" pitchFamily="2" charset="-78"/>
              </a:rPr>
              <a:t>باابزار وتابلوها </a:t>
            </a:r>
            <a:r>
              <a:rPr lang="fa-IR" sz="2000" b="1" dirty="0">
                <a:cs typeface="B Nazanin" panose="00000400000000000000" pitchFamily="2" charset="-78"/>
              </a:rPr>
              <a:t>درتمامی بخش ها وواحدها ومکان رفت وآمدمراجعین وبیماران درفضاهایی درمعرض دید نصب شده است.</a:t>
            </a:r>
          </a:p>
          <a:p>
            <a:pPr algn="r" rtl="1">
              <a:lnSpc>
                <a:spcPct val="150000"/>
              </a:lnSpc>
            </a:pPr>
            <a:r>
              <a:rPr lang="fa-IR" sz="2000" b="1" dirty="0">
                <a:cs typeface="B Nazanin" panose="00000400000000000000" pitchFamily="2" charset="-78"/>
              </a:rPr>
              <a:t>-دربیمارستان های </a:t>
            </a:r>
            <a:r>
              <a:rPr lang="fa-IR" sz="2000" b="1" dirty="0">
                <a:solidFill>
                  <a:srgbClr val="FF0000"/>
                </a:solidFill>
                <a:cs typeface="B Nazanin" panose="00000400000000000000" pitchFamily="2" charset="-78"/>
              </a:rPr>
              <a:t>روانپزشکی وبخش های روانپزشکی </a:t>
            </a:r>
            <a:r>
              <a:rPr lang="fa-IR" sz="2000" b="1" dirty="0">
                <a:cs typeface="B Nazanin" panose="00000400000000000000" pitchFamily="2" charset="-78"/>
              </a:rPr>
              <a:t>اتاق سیگار باامکانات وتجهیزات لازم شامل هواکش قوی،عدم وجودمواد اشتعال زا،وجود سیستم اطفای حریق،برای سیگار کشیدن بیماران این بخش اختصاص داده شود.</a:t>
            </a:r>
            <a:endParaRPr lang="en-US" sz="2000" b="1" dirty="0">
              <a:cs typeface="B Nazanin" panose="00000400000000000000" pitchFamily="2" charset="-78"/>
            </a:endParaRPr>
          </a:p>
        </p:txBody>
      </p:sp>
    </p:spTree>
    <p:extLst>
      <p:ext uri="{BB962C8B-B14F-4D97-AF65-F5344CB8AC3E}">
        <p14:creationId xmlns:p14="http://schemas.microsoft.com/office/powerpoint/2010/main" val="5400571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3CC2-F3A1-4CE8-B557-3F623B93AF7B}"/>
              </a:ext>
            </a:extLst>
          </p:cNvPr>
          <p:cNvSpPr>
            <a:spLocks noGrp="1"/>
          </p:cNvSpPr>
          <p:nvPr>
            <p:ph type="title"/>
          </p:nvPr>
        </p:nvSpPr>
        <p:spPr>
          <a:xfrm>
            <a:off x="457200" y="274638"/>
            <a:ext cx="7924800" cy="563562"/>
          </a:xfrm>
        </p:spPr>
        <p:txBody>
          <a:bodyPr>
            <a:normAutofit/>
          </a:bodyPr>
          <a:lstStyle/>
          <a:p>
            <a:pPr algn="r" rtl="1"/>
            <a:r>
              <a:rPr lang="fa-IR" sz="2000" b="1" dirty="0"/>
              <a:t>الف-6-1-10 عملکرد بیمارستان نشان دهنده تحقق اهداف بیمارستان بدون دخانیات است</a:t>
            </a:r>
            <a:endParaRPr lang="en-US" sz="2000" b="1" dirty="0"/>
          </a:p>
        </p:txBody>
      </p:sp>
      <p:sp>
        <p:nvSpPr>
          <p:cNvPr id="3" name="Content Placeholder 2">
            <a:extLst>
              <a:ext uri="{FF2B5EF4-FFF2-40B4-BE49-F238E27FC236}">
                <a16:creationId xmlns:a16="http://schemas.microsoft.com/office/drawing/2014/main" id="{6EAFD909-E016-4CDC-BF2C-ADFF80E98944}"/>
              </a:ext>
            </a:extLst>
          </p:cNvPr>
          <p:cNvSpPr>
            <a:spLocks noGrp="1"/>
          </p:cNvSpPr>
          <p:nvPr>
            <p:ph sz="quarter" idx="1"/>
          </p:nvPr>
        </p:nvSpPr>
        <p:spPr>
          <a:xfrm>
            <a:off x="457200" y="1143000"/>
            <a:ext cx="7924800" cy="5330952"/>
          </a:xfrm>
        </p:spPr>
        <p:txBody>
          <a:bodyPr>
            <a:normAutofit/>
          </a:bodyPr>
          <a:lstStyle/>
          <a:p>
            <a:pPr algn="r" rtl="1">
              <a:lnSpc>
                <a:spcPct val="200000"/>
              </a:lnSpc>
            </a:pPr>
            <a:r>
              <a:rPr lang="fa-IR" sz="2000" b="1" dirty="0">
                <a:cs typeface="B Zar" panose="00000400000000000000" pitchFamily="2" charset="-78"/>
              </a:rPr>
              <a:t>1-اطلاع رسانی ممنوعیت استعمال دخانیات درتمامی بخش ها/واحدها/راهروهای بیمارستان</a:t>
            </a:r>
          </a:p>
          <a:p>
            <a:pPr algn="r" rtl="1">
              <a:lnSpc>
                <a:spcPct val="200000"/>
              </a:lnSpc>
            </a:pPr>
            <a:r>
              <a:rPr lang="fa-IR" sz="2000" b="1" dirty="0">
                <a:cs typeface="B Zar" panose="00000400000000000000" pitchFamily="2" charset="-78"/>
              </a:rPr>
              <a:t>2-تامین تمامی الزامات ساختاری بیمارستان بدون دخانیات</a:t>
            </a:r>
          </a:p>
          <a:p>
            <a:pPr algn="r" rtl="1">
              <a:lnSpc>
                <a:spcPct val="200000"/>
              </a:lnSpc>
            </a:pPr>
            <a:r>
              <a:rPr lang="fa-IR" sz="2000" b="1" dirty="0">
                <a:cs typeface="B Zar" panose="00000400000000000000" pitchFamily="2" charset="-78"/>
              </a:rPr>
              <a:t>3-اخذ تائیدیه برای بیمارستان بدون دخانیات از مراجع ذیربط</a:t>
            </a:r>
          </a:p>
          <a:p>
            <a:pPr algn="r" rtl="1">
              <a:lnSpc>
                <a:spcPct val="200000"/>
              </a:lnSpc>
            </a:pPr>
            <a:r>
              <a:rPr lang="fa-IR" sz="2000" b="1" dirty="0">
                <a:cs typeface="B Zar" panose="00000400000000000000" pitchFamily="2" charset="-78"/>
              </a:rPr>
              <a:t>4-عدم استعمال دخانیات درتمامی بخش ها/واحدها/راهروهای بیمارستان توسط مراجعین/بیماران وکارکنان</a:t>
            </a:r>
          </a:p>
          <a:p>
            <a:pPr algn="r" rtl="1">
              <a:lnSpc>
                <a:spcPct val="200000"/>
              </a:lnSpc>
            </a:pPr>
            <a:r>
              <a:rPr lang="fa-IR" sz="2000" b="1" dirty="0">
                <a:cs typeface="B Nazanin" panose="00000400000000000000" pitchFamily="2" charset="-78"/>
              </a:rPr>
              <a:t>-نظارت میدانی بر رعایت قانون ممنوعیت استعمال دخانیات وانجام اقدامات اصلاحی</a:t>
            </a:r>
          </a:p>
          <a:p>
            <a:pPr algn="r" rtl="1">
              <a:lnSpc>
                <a:spcPct val="200000"/>
              </a:lnSpc>
            </a:pPr>
            <a:r>
              <a:rPr lang="fa-IR" sz="2000" b="1" dirty="0">
                <a:cs typeface="B Nazanin" panose="00000400000000000000" pitchFamily="2" charset="-78"/>
              </a:rPr>
              <a:t>-اخذ گواهی نامه بیمارستان بدون دخانیات از مراجع ذیربط</a:t>
            </a:r>
            <a:endParaRPr lang="en-US" sz="2000" b="1" dirty="0">
              <a:cs typeface="B Nazanin" panose="00000400000000000000" pitchFamily="2" charset="-78"/>
            </a:endParaRPr>
          </a:p>
        </p:txBody>
      </p:sp>
    </p:spTree>
    <p:extLst>
      <p:ext uri="{BB962C8B-B14F-4D97-AF65-F5344CB8AC3E}">
        <p14:creationId xmlns:p14="http://schemas.microsoft.com/office/powerpoint/2010/main" val="41831418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D06B-7D2A-407A-B5A7-0692E958BA6F}"/>
              </a:ext>
            </a:extLst>
          </p:cNvPr>
          <p:cNvSpPr>
            <a:spLocks noGrp="1"/>
          </p:cNvSpPr>
          <p:nvPr>
            <p:ph type="title"/>
          </p:nvPr>
        </p:nvSpPr>
        <p:spPr>
          <a:xfrm>
            <a:off x="457200" y="274638"/>
            <a:ext cx="7848600" cy="868362"/>
          </a:xfrm>
        </p:spPr>
        <p:txBody>
          <a:bodyPr>
            <a:noAutofit/>
          </a:bodyPr>
          <a:lstStyle/>
          <a:p>
            <a:pPr algn="r" rtl="1">
              <a:lnSpc>
                <a:spcPct val="150000"/>
              </a:lnSpc>
            </a:pPr>
            <a:r>
              <a:rPr lang="fa-IR" sz="2000" b="1" dirty="0"/>
              <a:t>الف-6-2 مراحل تهیه،آماده سازی،طبخ،توزیع وسرو غذا بارعایت اصول بهداشتی  انجام می شود.</a:t>
            </a:r>
            <a:endParaRPr lang="en-US" sz="2000" b="1" dirty="0"/>
          </a:p>
        </p:txBody>
      </p:sp>
      <p:sp>
        <p:nvSpPr>
          <p:cNvPr id="3" name="Content Placeholder 2">
            <a:extLst>
              <a:ext uri="{FF2B5EF4-FFF2-40B4-BE49-F238E27FC236}">
                <a16:creationId xmlns:a16="http://schemas.microsoft.com/office/drawing/2014/main" id="{DFF1F942-BF81-46C5-94EB-F22BB2D90627}"/>
              </a:ext>
            </a:extLst>
          </p:cNvPr>
          <p:cNvSpPr>
            <a:spLocks noGrp="1"/>
          </p:cNvSpPr>
          <p:nvPr>
            <p:ph sz="quarter" idx="1"/>
          </p:nvPr>
        </p:nvSpPr>
        <p:spPr>
          <a:xfrm>
            <a:off x="457200" y="1371600"/>
            <a:ext cx="7848600" cy="5102352"/>
          </a:xfrm>
        </p:spPr>
        <p:txBody>
          <a:bodyPr/>
          <a:lstStyle/>
          <a:p>
            <a:pPr algn="r" rtl="1">
              <a:lnSpc>
                <a:spcPct val="150000"/>
              </a:lnSpc>
            </a:pPr>
            <a:r>
              <a:rPr lang="fa-IR" sz="2000" b="1" dirty="0">
                <a:cs typeface="B Zar" panose="00000400000000000000" pitchFamily="2" charset="-78"/>
              </a:rPr>
              <a:t>الف-6-2-1 مواد غذایی مجاز،ازمراکز معتبر بارعایت اصول بهداشتی تهیه ومطابق ضوابط بهداشتی به بیمارستان حمل می شود</a:t>
            </a:r>
            <a:r>
              <a:rPr lang="fa-IR" dirty="0"/>
              <a:t>.</a:t>
            </a:r>
          </a:p>
          <a:p>
            <a:pPr algn="r" rtl="1">
              <a:lnSpc>
                <a:spcPct val="200000"/>
              </a:lnSpc>
            </a:pPr>
            <a:r>
              <a:rPr lang="fa-IR" sz="2000" b="1" dirty="0">
                <a:cs typeface="B Nazanin" panose="00000400000000000000" pitchFamily="2" charset="-78"/>
              </a:rPr>
              <a:t>1-استفاده ازمواداولیه غذایی سالم وبهداشتی</a:t>
            </a:r>
          </a:p>
          <a:p>
            <a:pPr algn="r" rtl="1">
              <a:lnSpc>
                <a:spcPct val="200000"/>
              </a:lnSpc>
            </a:pPr>
            <a:r>
              <a:rPr lang="fa-IR" sz="2000" b="1" dirty="0">
                <a:cs typeface="B Nazanin" panose="00000400000000000000" pitchFamily="2" charset="-78"/>
              </a:rPr>
              <a:t>2-دارابودن پروانه ساخت وشناسه نظارت ازوزارت بهداشت برای مواد اولیه غذایی</a:t>
            </a:r>
          </a:p>
          <a:p>
            <a:pPr algn="r" rtl="1">
              <a:lnSpc>
                <a:spcPct val="200000"/>
              </a:lnSpc>
            </a:pPr>
            <a:r>
              <a:rPr lang="fa-IR" sz="2000" b="1" dirty="0">
                <a:cs typeface="B Nazanin" panose="00000400000000000000" pitchFamily="2" charset="-78"/>
              </a:rPr>
              <a:t>3-حمل ونقل مواد اولیه غذایی بارعایت اصول بهداشتی</a:t>
            </a:r>
          </a:p>
          <a:p>
            <a:pPr algn="r" rtl="1">
              <a:lnSpc>
                <a:spcPct val="200000"/>
              </a:lnSpc>
            </a:pPr>
            <a:r>
              <a:rPr lang="fa-IR" sz="2000" b="1" dirty="0">
                <a:cs typeface="B Nazanin" panose="00000400000000000000" pitchFamily="2" charset="-78"/>
              </a:rPr>
              <a:t>4-نظارت کارشناس مسئول بهداشت محیط برتهیه مواد اولیه غذایی وانجام اقدامات اصلاحی درصورت لزوم</a:t>
            </a:r>
            <a:endParaRPr lang="en-US" sz="2000" b="1" dirty="0">
              <a:cs typeface="B Nazanin" panose="00000400000000000000" pitchFamily="2" charset="-78"/>
            </a:endParaRPr>
          </a:p>
        </p:txBody>
      </p:sp>
    </p:spTree>
    <p:extLst>
      <p:ext uri="{BB962C8B-B14F-4D97-AF65-F5344CB8AC3E}">
        <p14:creationId xmlns:p14="http://schemas.microsoft.com/office/powerpoint/2010/main" val="24668684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312F69-EA7B-4CF6-BC77-ABE5C21EAD49}"/>
              </a:ext>
            </a:extLst>
          </p:cNvPr>
          <p:cNvSpPr>
            <a:spLocks noGrp="1"/>
          </p:cNvSpPr>
          <p:nvPr>
            <p:ph sz="quarter" idx="1"/>
          </p:nvPr>
        </p:nvSpPr>
        <p:spPr>
          <a:xfrm>
            <a:off x="381000" y="725424"/>
            <a:ext cx="8077200" cy="5407152"/>
          </a:xfrm>
        </p:spPr>
        <p:txBody>
          <a:bodyPr>
            <a:normAutofit/>
          </a:bodyPr>
          <a:lstStyle/>
          <a:p>
            <a:pPr marL="0" indent="0" algn="r" rtl="1">
              <a:lnSpc>
                <a:spcPct val="200000"/>
              </a:lnSpc>
              <a:buNone/>
            </a:pPr>
            <a:r>
              <a:rPr lang="fa-IR" sz="2000" b="1" dirty="0">
                <a:cs typeface="B Nazanin" panose="00000400000000000000" pitchFamily="2" charset="-78"/>
              </a:rPr>
              <a:t>-چک موادغذایی</a:t>
            </a:r>
            <a:r>
              <a:rPr lang="fa-IR" sz="2000" b="1" dirty="0">
                <a:solidFill>
                  <a:srgbClr val="FF0000"/>
                </a:solidFill>
                <a:cs typeface="B Nazanin" panose="00000400000000000000" pitchFamily="2" charset="-78"/>
              </a:rPr>
              <a:t> اولیه </a:t>
            </a:r>
            <a:r>
              <a:rPr lang="fa-IR" sz="2000" b="1" dirty="0">
                <a:cs typeface="B Nazanin" panose="00000400000000000000" pitchFamily="2" charset="-78"/>
              </a:rPr>
              <a:t>از نظر</a:t>
            </a:r>
            <a:r>
              <a:rPr lang="fa-IR" sz="2000" b="1" dirty="0">
                <a:solidFill>
                  <a:srgbClr val="FF0000"/>
                </a:solidFill>
                <a:cs typeface="B Nazanin" panose="00000400000000000000" pitchFamily="2" charset="-78"/>
              </a:rPr>
              <a:t> فیزیکی</a:t>
            </a:r>
            <a:r>
              <a:rPr lang="fa-IR" sz="2000" b="1" dirty="0">
                <a:cs typeface="B Nazanin" panose="00000400000000000000" pitchFamily="2" charset="-78"/>
              </a:rPr>
              <a:t>(درجه حرارت نامناسب)</a:t>
            </a:r>
            <a:r>
              <a:rPr lang="fa-IR" sz="2000" b="1" dirty="0">
                <a:solidFill>
                  <a:srgbClr val="FF0000"/>
                </a:solidFill>
                <a:cs typeface="B Nazanin" panose="00000400000000000000" pitchFamily="2" charset="-78"/>
              </a:rPr>
              <a:t>شیمیایی</a:t>
            </a:r>
            <a:r>
              <a:rPr lang="fa-IR" sz="2000" b="1" dirty="0">
                <a:cs typeface="B Nazanin" panose="00000400000000000000" pitchFamily="2" charset="-78"/>
              </a:rPr>
              <a:t>(سموم کشاورزی وفلزات سنگین وکودشیمیایی )و</a:t>
            </a:r>
            <a:r>
              <a:rPr lang="fa-IR" sz="2000" b="1" dirty="0">
                <a:solidFill>
                  <a:srgbClr val="FF0000"/>
                </a:solidFill>
                <a:cs typeface="B Nazanin" panose="00000400000000000000" pitchFamily="2" charset="-78"/>
              </a:rPr>
              <a:t>میکروبی</a:t>
            </a:r>
            <a:r>
              <a:rPr lang="fa-IR" sz="2000" b="1" dirty="0">
                <a:cs typeface="B Nazanin" panose="00000400000000000000" pitchFamily="2" charset="-78"/>
              </a:rPr>
              <a:t>(باکتریها وسموم آنها وقارچ ها)</a:t>
            </a:r>
          </a:p>
          <a:p>
            <a:pPr marL="0" indent="0" algn="r" rtl="1">
              <a:lnSpc>
                <a:spcPct val="200000"/>
              </a:lnSpc>
              <a:buNone/>
            </a:pPr>
            <a:r>
              <a:rPr lang="fa-IR" sz="2000" b="1" dirty="0">
                <a:cs typeface="B Nazanin" panose="00000400000000000000" pitchFamily="2" charset="-78"/>
              </a:rPr>
              <a:t>-استفاده ازمواد غذایی </a:t>
            </a:r>
            <a:r>
              <a:rPr lang="fa-IR" sz="2000" b="1" dirty="0">
                <a:solidFill>
                  <a:srgbClr val="FF0000"/>
                </a:solidFill>
                <a:cs typeface="B Nazanin" panose="00000400000000000000" pitchFamily="2" charset="-78"/>
              </a:rPr>
              <a:t>بسته بندی </a:t>
            </a:r>
            <a:r>
              <a:rPr lang="fa-IR" sz="2000" b="1" dirty="0">
                <a:cs typeface="B Nazanin" panose="00000400000000000000" pitchFamily="2" charset="-78"/>
              </a:rPr>
              <a:t>شده مجاز وبهداشتی</a:t>
            </a:r>
          </a:p>
          <a:p>
            <a:pPr marL="0" indent="0" algn="r" rtl="1">
              <a:lnSpc>
                <a:spcPct val="200000"/>
              </a:lnSpc>
              <a:buNone/>
            </a:pPr>
            <a:r>
              <a:rPr lang="fa-IR" sz="2000" b="1" dirty="0">
                <a:cs typeface="B Nazanin" panose="00000400000000000000" pitchFamily="2" charset="-78"/>
              </a:rPr>
              <a:t>-حمل ونقل مواد اولیه غذایی  به وسیله وسایط نقلیه مخصوص حمل ونقل مواد غذایی دارای </a:t>
            </a:r>
            <a:r>
              <a:rPr lang="fa-IR" sz="2000" b="1" dirty="0">
                <a:solidFill>
                  <a:srgbClr val="FF0000"/>
                </a:solidFill>
                <a:cs typeface="B Nazanin" panose="00000400000000000000" pitchFamily="2" charset="-78"/>
              </a:rPr>
              <a:t>مجوز</a:t>
            </a:r>
            <a:r>
              <a:rPr lang="fa-IR" sz="2000" b="1" dirty="0">
                <a:cs typeface="B Nazanin" panose="00000400000000000000" pitchFamily="2" charset="-78"/>
              </a:rPr>
              <a:t> درج شده برروی وسیله نقلیه  ودارای شماره مجوز درج شده برروی وسیله نقلیه صادر شده از </a:t>
            </a:r>
            <a:r>
              <a:rPr lang="fa-IR" sz="2000" b="1" dirty="0">
                <a:solidFill>
                  <a:srgbClr val="FF0000"/>
                </a:solidFill>
                <a:cs typeface="B Nazanin" panose="00000400000000000000" pitchFamily="2" charset="-78"/>
              </a:rPr>
              <a:t>معاونت بهداشتی </a:t>
            </a:r>
            <a:r>
              <a:rPr lang="fa-IR" sz="2000" b="1" dirty="0">
                <a:cs typeface="B Nazanin" panose="00000400000000000000" pitchFamily="2" charset="-78"/>
              </a:rPr>
              <a:t>که دارای اعتبار می باشد.</a:t>
            </a:r>
          </a:p>
          <a:p>
            <a:pPr marL="0" indent="0" algn="r" rtl="1">
              <a:lnSpc>
                <a:spcPct val="200000"/>
              </a:lnSpc>
              <a:buNone/>
            </a:pPr>
            <a:r>
              <a:rPr lang="fa-IR" sz="2000" b="1" dirty="0">
                <a:cs typeface="B Nazanin" panose="00000400000000000000" pitchFamily="2" charset="-78"/>
              </a:rPr>
              <a:t>-سبزیجات وصیفی جات ومیوه ها از مراکز تهیه وتوزیع معتبر تهیه شود.</a:t>
            </a:r>
          </a:p>
          <a:p>
            <a:pPr marL="0" indent="0" algn="r" rtl="1">
              <a:lnSpc>
                <a:spcPct val="200000"/>
              </a:lnSpc>
              <a:buNone/>
            </a:pPr>
            <a:endParaRPr lang="en-US" sz="2000" b="1" dirty="0">
              <a:cs typeface="B Nazanin" panose="00000400000000000000" pitchFamily="2" charset="-78"/>
            </a:endParaRPr>
          </a:p>
        </p:txBody>
      </p:sp>
    </p:spTree>
    <p:extLst>
      <p:ext uri="{BB962C8B-B14F-4D97-AF65-F5344CB8AC3E}">
        <p14:creationId xmlns:p14="http://schemas.microsoft.com/office/powerpoint/2010/main" val="29342607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2044-456C-4B61-B741-6621EC2402CF}"/>
              </a:ext>
            </a:extLst>
          </p:cNvPr>
          <p:cNvSpPr>
            <a:spLocks noGrp="1"/>
          </p:cNvSpPr>
          <p:nvPr>
            <p:ph type="title"/>
          </p:nvPr>
        </p:nvSpPr>
        <p:spPr>
          <a:xfrm>
            <a:off x="457200" y="274638"/>
            <a:ext cx="7772400" cy="944562"/>
          </a:xfrm>
        </p:spPr>
        <p:txBody>
          <a:bodyPr>
            <a:noAutofit/>
          </a:bodyPr>
          <a:lstStyle/>
          <a:p>
            <a:pPr algn="r">
              <a:lnSpc>
                <a:spcPct val="150000"/>
              </a:lnSpc>
            </a:pPr>
            <a:r>
              <a:rPr lang="fa-IR" sz="2000" b="1" dirty="0"/>
              <a:t>الف-6-2-2نحوه نگهداری وانبارش مواد اولیه غذایی درانبار وسردخانه به صورت ایمن وبارعایت اصول بهداشتی است.</a:t>
            </a:r>
            <a:endParaRPr lang="en-US" sz="2000" b="1" dirty="0"/>
          </a:p>
        </p:txBody>
      </p:sp>
      <p:sp>
        <p:nvSpPr>
          <p:cNvPr id="3" name="Content Placeholder 2">
            <a:extLst>
              <a:ext uri="{FF2B5EF4-FFF2-40B4-BE49-F238E27FC236}">
                <a16:creationId xmlns:a16="http://schemas.microsoft.com/office/drawing/2014/main" id="{CCFBAF09-1E03-4F74-9ED8-39D06BF5741A}"/>
              </a:ext>
            </a:extLst>
          </p:cNvPr>
          <p:cNvSpPr>
            <a:spLocks noGrp="1"/>
          </p:cNvSpPr>
          <p:nvPr>
            <p:ph sz="quarter" idx="1"/>
          </p:nvPr>
        </p:nvSpPr>
        <p:spPr>
          <a:xfrm>
            <a:off x="457200" y="1447800"/>
            <a:ext cx="7772400" cy="5026152"/>
          </a:xfrm>
        </p:spPr>
        <p:txBody>
          <a:bodyPr>
            <a:normAutofit/>
          </a:bodyPr>
          <a:lstStyle/>
          <a:p>
            <a:pPr algn="r" rtl="1">
              <a:lnSpc>
                <a:spcPct val="150000"/>
              </a:lnSpc>
            </a:pPr>
            <a:r>
              <a:rPr lang="fa-IR" sz="1800" b="1" dirty="0">
                <a:cs typeface="B Zar" panose="00000400000000000000" pitchFamily="2" charset="-78"/>
              </a:rPr>
              <a:t>1-وجود انبار/سردخانه های اختصاصی برای نگهداری مواد غذایی با شرایط بهداشتی</a:t>
            </a:r>
          </a:p>
          <a:p>
            <a:pPr algn="r" rtl="1">
              <a:lnSpc>
                <a:spcPct val="150000"/>
              </a:lnSpc>
            </a:pPr>
            <a:r>
              <a:rPr lang="fa-IR" sz="1800" b="1" dirty="0">
                <a:cs typeface="B Zar" panose="00000400000000000000" pitchFamily="2" charset="-78"/>
              </a:rPr>
              <a:t>2-وجود مکانیسم های ایمن برای ورود وخروج به سردخانه ها</a:t>
            </a:r>
          </a:p>
          <a:p>
            <a:pPr algn="r" rtl="1">
              <a:lnSpc>
                <a:spcPct val="150000"/>
              </a:lnSpc>
            </a:pPr>
            <a:r>
              <a:rPr lang="fa-IR" sz="1800" b="1" dirty="0">
                <a:cs typeface="B Zar" panose="00000400000000000000" pitchFamily="2" charset="-78"/>
              </a:rPr>
              <a:t>3-نگهداری وانبارش مواد اولیه غذایی درانبار/سردخانه با رعایت اصول بهداشتی</a:t>
            </a:r>
          </a:p>
          <a:p>
            <a:pPr algn="r" rtl="1">
              <a:lnSpc>
                <a:spcPct val="150000"/>
              </a:lnSpc>
            </a:pPr>
            <a:r>
              <a:rPr lang="fa-IR" sz="2000" b="1" dirty="0">
                <a:cs typeface="B Nazanin" panose="00000400000000000000" pitchFamily="2" charset="-78"/>
              </a:rPr>
              <a:t>-در</a:t>
            </a:r>
            <a:r>
              <a:rPr lang="fa-IR" sz="2000" b="1" dirty="0">
                <a:solidFill>
                  <a:srgbClr val="FF0000"/>
                </a:solidFill>
                <a:cs typeface="B Nazanin" panose="00000400000000000000" pitchFamily="2" charset="-78"/>
              </a:rPr>
              <a:t>تمام </a:t>
            </a:r>
            <a:r>
              <a:rPr lang="fa-IR" sz="2000" b="1" dirty="0">
                <a:cs typeface="B Nazanin" panose="00000400000000000000" pitchFamily="2" charset="-78"/>
              </a:rPr>
              <a:t>یخچال هاوفریزرهای نگهداری مواد غذایی،دماسنج وجود داشته وروزانه </a:t>
            </a:r>
            <a:r>
              <a:rPr lang="fa-IR" sz="2000" b="1" dirty="0">
                <a:solidFill>
                  <a:srgbClr val="FF0000"/>
                </a:solidFill>
                <a:cs typeface="B Nazanin" panose="00000400000000000000" pitchFamily="2" charset="-78"/>
              </a:rPr>
              <a:t>دردونوبت صبح وعصر </a:t>
            </a:r>
            <a:r>
              <a:rPr lang="fa-IR" sz="2000" b="1" dirty="0">
                <a:cs typeface="B Nazanin" panose="00000400000000000000" pitchFamily="2" charset="-78"/>
              </a:rPr>
              <a:t>درجه حرارت یخچال/فریزرها وسردخانه های نگهداری مواد غذایی کنترل وثبت شود.</a:t>
            </a:r>
          </a:p>
          <a:p>
            <a:pPr algn="r" rtl="1">
              <a:lnSpc>
                <a:spcPct val="150000"/>
              </a:lnSpc>
            </a:pPr>
            <a:r>
              <a:rPr lang="fa-IR" sz="2000" b="1" dirty="0">
                <a:cs typeface="B Nazanin" panose="00000400000000000000" pitchFamily="2" charset="-78"/>
              </a:rPr>
              <a:t>-مکانیسم ایمن وتمام خودکار برای ورود وخروج به یخچال ها وفریزرها وسردخانه ها وجود داشته باشد.</a:t>
            </a:r>
          </a:p>
          <a:p>
            <a:pPr algn="r" rtl="1">
              <a:lnSpc>
                <a:spcPct val="15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درب یخچال ازخارج قفل نشود </a:t>
            </a:r>
            <a:r>
              <a:rPr lang="fa-IR" sz="2000" b="1" dirty="0">
                <a:cs typeface="B Nazanin" panose="00000400000000000000" pitchFamily="2" charset="-78"/>
              </a:rPr>
              <a:t>وداخل یخچال کلیدی جهت توقف سرد کننده باشد.</a:t>
            </a:r>
            <a:endParaRPr lang="en-US" sz="2000" b="1" dirty="0">
              <a:cs typeface="B Nazanin" panose="00000400000000000000" pitchFamily="2" charset="-78"/>
            </a:endParaRPr>
          </a:p>
        </p:txBody>
      </p:sp>
    </p:spTree>
    <p:extLst>
      <p:ext uri="{BB962C8B-B14F-4D97-AF65-F5344CB8AC3E}">
        <p14:creationId xmlns:p14="http://schemas.microsoft.com/office/powerpoint/2010/main" val="13893057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2B9977-6E3D-47C7-B053-5BEAA088EEBE}"/>
              </a:ext>
            </a:extLst>
          </p:cNvPr>
          <p:cNvSpPr>
            <a:spLocks noGrp="1"/>
          </p:cNvSpPr>
          <p:nvPr>
            <p:ph sz="quarter" idx="1"/>
          </p:nvPr>
        </p:nvSpPr>
        <p:spPr>
          <a:xfrm>
            <a:off x="457200" y="838200"/>
            <a:ext cx="7924800" cy="5483352"/>
          </a:xfrm>
        </p:spPr>
        <p:txBody>
          <a:bodyPr>
            <a:normAutofit/>
          </a:bodyPr>
          <a:lstStyle/>
          <a:p>
            <a:pPr algn="r" rtl="1">
              <a:lnSpc>
                <a:spcPct val="200000"/>
              </a:lnSpc>
            </a:pPr>
            <a:r>
              <a:rPr lang="fa-IR" sz="2000" b="1" dirty="0">
                <a:cs typeface="B Nazanin" panose="00000400000000000000" pitchFamily="2" charset="-78"/>
              </a:rPr>
              <a:t>-مکانیسم عملکرد قفل درتمام سردخانه ها باید از داخل وخارج،قابل باز شدن باشد.</a:t>
            </a:r>
          </a:p>
          <a:p>
            <a:pPr algn="r" rtl="1">
              <a:lnSpc>
                <a:spcPct val="200000"/>
              </a:lnSpc>
            </a:pPr>
            <a:r>
              <a:rPr lang="fa-IR" sz="2000" b="1" dirty="0">
                <a:cs typeface="B Nazanin" panose="00000400000000000000" pitchFamily="2" charset="-78"/>
              </a:rPr>
              <a:t>-مواد غذایی بالاتر از سطح زمین وجدا ازمواد شوینده نگهداری شوند.</a:t>
            </a:r>
          </a:p>
          <a:p>
            <a:pPr algn="r" rtl="1">
              <a:lnSpc>
                <a:spcPct val="20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مواد غذایی پخته وخام ومواد غذایی شسته شده ونشده جدا ازهم نگهداری شود.</a:t>
            </a:r>
          </a:p>
          <a:p>
            <a:pPr algn="r" rtl="1">
              <a:lnSpc>
                <a:spcPct val="200000"/>
              </a:lnSpc>
            </a:pPr>
            <a:r>
              <a:rPr lang="fa-IR" sz="2000" b="1" dirty="0">
                <a:cs typeface="B Nazanin" panose="00000400000000000000" pitchFamily="2" charset="-78"/>
              </a:rPr>
              <a:t>-زنجیره سرد وگرم به تناسب مواد غذایی رعایت شود ومواد غذایی فاسد شدنی</a:t>
            </a:r>
            <a:r>
              <a:rPr lang="fa-IR" sz="2000" b="1" dirty="0">
                <a:solidFill>
                  <a:srgbClr val="FF0000"/>
                </a:solidFill>
                <a:cs typeface="B Nazanin" panose="00000400000000000000" pitchFamily="2" charset="-78"/>
              </a:rPr>
              <a:t> نباید بیش از دوساعت </a:t>
            </a:r>
            <a:r>
              <a:rPr lang="fa-IR" sz="2000" b="1" dirty="0">
                <a:cs typeface="B Nazanin" panose="00000400000000000000" pitchFamily="2" charset="-78"/>
              </a:rPr>
              <a:t>درمحدوده دمایی بین </a:t>
            </a:r>
            <a:r>
              <a:rPr lang="fa-IR" sz="2000" b="1" dirty="0">
                <a:solidFill>
                  <a:srgbClr val="FF0000"/>
                </a:solidFill>
                <a:cs typeface="B Nazanin" panose="00000400000000000000" pitchFamily="2" charset="-78"/>
              </a:rPr>
              <a:t>5</a:t>
            </a:r>
            <a:r>
              <a:rPr lang="fa-IR" sz="2000" b="1" dirty="0">
                <a:cs typeface="B Nazanin" panose="00000400000000000000" pitchFamily="2" charset="-78"/>
              </a:rPr>
              <a:t>تا</a:t>
            </a:r>
            <a:r>
              <a:rPr lang="fa-IR" sz="2000" b="1" dirty="0">
                <a:solidFill>
                  <a:srgbClr val="FF0000"/>
                </a:solidFill>
                <a:cs typeface="B Nazanin" panose="00000400000000000000" pitchFamily="2" charset="-78"/>
              </a:rPr>
              <a:t>60</a:t>
            </a:r>
            <a:r>
              <a:rPr lang="fa-IR" sz="2000" b="1" dirty="0">
                <a:cs typeface="B Nazanin" panose="00000400000000000000" pitchFamily="2" charset="-78"/>
              </a:rPr>
              <a:t>درجه سلسیوس نگهداری شودودمای پایین تر از5یا بالاتر از60درجه سلسیوس درشرایط پخت نگهداری شود.</a:t>
            </a:r>
          </a:p>
          <a:p>
            <a:pPr algn="r" rtl="1">
              <a:lnSpc>
                <a:spcPct val="200000"/>
              </a:lnSpc>
            </a:pPr>
            <a:r>
              <a:rPr lang="fa-IR" sz="2000" b="1" dirty="0">
                <a:cs typeface="B Nazanin" panose="00000400000000000000" pitchFamily="2" charset="-78"/>
              </a:rPr>
              <a:t>برای تامین ایمنی،تجهیزاتی مثل سیستم هشدار نیز می توان درسردخانه استفاده کرد.</a:t>
            </a:r>
            <a:endParaRPr lang="en-US" sz="2000" b="1" dirty="0">
              <a:cs typeface="B Nazanin" panose="00000400000000000000" pitchFamily="2" charset="-78"/>
            </a:endParaRPr>
          </a:p>
        </p:txBody>
      </p:sp>
    </p:spTree>
    <p:extLst>
      <p:ext uri="{BB962C8B-B14F-4D97-AF65-F5344CB8AC3E}">
        <p14:creationId xmlns:p14="http://schemas.microsoft.com/office/powerpoint/2010/main" val="7256073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0776-08C9-46CC-89E9-CD14592D48B2}"/>
              </a:ext>
            </a:extLst>
          </p:cNvPr>
          <p:cNvSpPr>
            <a:spLocks noGrp="1"/>
          </p:cNvSpPr>
          <p:nvPr>
            <p:ph type="title"/>
          </p:nvPr>
        </p:nvSpPr>
        <p:spPr>
          <a:xfrm>
            <a:off x="457200" y="274638"/>
            <a:ext cx="8001000" cy="868362"/>
          </a:xfrm>
        </p:spPr>
        <p:txBody>
          <a:bodyPr>
            <a:noAutofit/>
          </a:bodyPr>
          <a:lstStyle/>
          <a:p>
            <a:pPr algn="r" rtl="1">
              <a:lnSpc>
                <a:spcPct val="150000"/>
              </a:lnSpc>
            </a:pPr>
            <a:r>
              <a:rPr lang="fa-IR" sz="2000" b="1" dirty="0"/>
              <a:t>الف-6-2-3انبار،سردخانه،محل آماده سازی،پخت،ظرفشویی درآشپزخانه چیدمان مناسب داشته ومسیر یک طرفه تمیز به کثیف رعایت می شود.</a:t>
            </a:r>
            <a:endParaRPr lang="en-US" sz="2000" b="1" dirty="0"/>
          </a:p>
        </p:txBody>
      </p:sp>
      <p:sp>
        <p:nvSpPr>
          <p:cNvPr id="3" name="Content Placeholder 2">
            <a:extLst>
              <a:ext uri="{FF2B5EF4-FFF2-40B4-BE49-F238E27FC236}">
                <a16:creationId xmlns:a16="http://schemas.microsoft.com/office/drawing/2014/main" id="{27BC4B1C-6FAE-4085-AB45-802C324C3605}"/>
              </a:ext>
            </a:extLst>
          </p:cNvPr>
          <p:cNvSpPr>
            <a:spLocks noGrp="1"/>
          </p:cNvSpPr>
          <p:nvPr>
            <p:ph sz="quarter" idx="1"/>
          </p:nvPr>
        </p:nvSpPr>
        <p:spPr>
          <a:xfrm>
            <a:off x="304800" y="1295400"/>
            <a:ext cx="8305800" cy="5287962"/>
          </a:xfrm>
        </p:spPr>
        <p:txBody>
          <a:bodyPr>
            <a:normAutofit fontScale="92500" lnSpcReduction="20000"/>
          </a:bodyPr>
          <a:lstStyle/>
          <a:p>
            <a:pPr algn="r" rtl="1">
              <a:lnSpc>
                <a:spcPct val="150000"/>
              </a:lnSpc>
            </a:pPr>
            <a:r>
              <a:rPr lang="fa-IR" sz="2200" b="1" dirty="0">
                <a:cs typeface="B Zar" panose="00000400000000000000" pitchFamily="2" charset="-78"/>
              </a:rPr>
              <a:t>1-رعایت مسیر های کثیف وتمیز درچیدمان ساختار واجزای آشپزخانه</a:t>
            </a:r>
          </a:p>
          <a:p>
            <a:pPr algn="r" rtl="1">
              <a:lnSpc>
                <a:spcPct val="150000"/>
              </a:lnSpc>
            </a:pPr>
            <a:r>
              <a:rPr lang="fa-IR" sz="2200" b="1" dirty="0">
                <a:cs typeface="B Zar" panose="00000400000000000000" pitchFamily="2" charset="-78"/>
              </a:rPr>
              <a:t>2-رعایت مسیر های کثیف وتمیزدرچیدمان فرایند های کاری آشپزخانه</a:t>
            </a:r>
          </a:p>
          <a:p>
            <a:pPr algn="r" rtl="1">
              <a:lnSpc>
                <a:spcPct val="150000"/>
              </a:lnSpc>
            </a:pPr>
            <a:r>
              <a:rPr lang="fa-IR" sz="2200" b="1" dirty="0">
                <a:cs typeface="B Zar" panose="00000400000000000000" pitchFamily="2" charset="-78"/>
              </a:rPr>
              <a:t>3-استفاده از امکانات وتسهیلات لازم برای جلوگیری از انتقال آلودگی درمسیر های آشپزخانه</a:t>
            </a:r>
          </a:p>
          <a:p>
            <a:pPr algn="r" rtl="1">
              <a:lnSpc>
                <a:spcPct val="150000"/>
              </a:lnSpc>
            </a:pPr>
            <a:r>
              <a:rPr lang="fa-IR" sz="2200" b="1" dirty="0">
                <a:cs typeface="B Zar" panose="00000400000000000000" pitchFamily="2" charset="-78"/>
              </a:rPr>
              <a:t>4-محدودیت تردد وممنوعیت ورود افراد متفرقه به داخل آشپزخانه</a:t>
            </a:r>
          </a:p>
          <a:p>
            <a:pPr algn="r" rtl="1">
              <a:lnSpc>
                <a:spcPct val="160000"/>
              </a:lnSpc>
            </a:pPr>
            <a:r>
              <a:rPr lang="fa-IR" b="1" dirty="0">
                <a:cs typeface="B Nazanin" panose="00000400000000000000" pitchFamily="2" charset="-78"/>
              </a:rPr>
              <a:t>-</a:t>
            </a:r>
            <a:r>
              <a:rPr lang="fa-IR" sz="2200" b="1" dirty="0">
                <a:cs typeface="B Nazanin" panose="00000400000000000000" pitchFamily="2" charset="-78"/>
              </a:rPr>
              <a:t>برای جلوگیری از انتقال آلودگی توالی استقرارانبار،سردخانه،محل آماده سازی،محل پخت،محل توزیع وظرفشویی به نحوی است که مسیر </a:t>
            </a:r>
            <a:r>
              <a:rPr lang="fa-IR" sz="2200" b="1" dirty="0">
                <a:solidFill>
                  <a:srgbClr val="FF0000"/>
                </a:solidFill>
                <a:cs typeface="B Nazanin" panose="00000400000000000000" pitchFamily="2" charset="-78"/>
              </a:rPr>
              <a:t>یک طرفه </a:t>
            </a:r>
            <a:r>
              <a:rPr lang="fa-IR" sz="2200" b="1" dirty="0">
                <a:cs typeface="B Nazanin" panose="00000400000000000000" pitchFamily="2" charset="-78"/>
              </a:rPr>
              <a:t>تمیز به کثیف رعایت می شود.</a:t>
            </a:r>
          </a:p>
          <a:p>
            <a:pPr algn="r" rtl="1">
              <a:lnSpc>
                <a:spcPct val="160000"/>
              </a:lnSpc>
            </a:pPr>
            <a:r>
              <a:rPr lang="fa-IR" sz="2200" b="1" dirty="0">
                <a:cs typeface="B Nazanin" panose="00000400000000000000" pitchFamily="2" charset="-78"/>
              </a:rPr>
              <a:t>-برای جلوگیری از انتقال آلودگی ازکفش ها ازامکاناتی از قبیل وجود خط قرمز،کفش مخصوص آشپزخانه،جاکفشی،درابتدای ورودی به واحد هایی نظیر محل طبخ و</a:t>
            </a:r>
            <a:r>
              <a:rPr lang="fa-IR" sz="2200" b="1" dirty="0">
                <a:solidFill>
                  <a:srgbClr val="FF0000"/>
                </a:solidFill>
                <a:cs typeface="B Nazanin" panose="00000400000000000000" pitchFamily="2" charset="-78"/>
              </a:rPr>
              <a:t>سردخانه</a:t>
            </a:r>
            <a:r>
              <a:rPr lang="fa-IR" sz="2200" b="1" dirty="0">
                <a:cs typeface="B Nazanin" panose="00000400000000000000" pitchFamily="2" charset="-78"/>
              </a:rPr>
              <a:t> استفاده می شود.</a:t>
            </a:r>
            <a:endParaRPr lang="en-US" sz="2200" b="1" dirty="0">
              <a:cs typeface="B Nazanin" panose="00000400000000000000" pitchFamily="2" charset="-78"/>
            </a:endParaRPr>
          </a:p>
        </p:txBody>
      </p:sp>
    </p:spTree>
    <p:extLst>
      <p:ext uri="{BB962C8B-B14F-4D97-AF65-F5344CB8AC3E}">
        <p14:creationId xmlns:p14="http://schemas.microsoft.com/office/powerpoint/2010/main" val="10689402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EDCF-058E-4A3A-9C14-E755BE7491A8}"/>
              </a:ext>
            </a:extLst>
          </p:cNvPr>
          <p:cNvSpPr>
            <a:spLocks noGrp="1"/>
          </p:cNvSpPr>
          <p:nvPr>
            <p:ph type="title"/>
          </p:nvPr>
        </p:nvSpPr>
        <p:spPr>
          <a:xfrm>
            <a:off x="457200" y="274638"/>
            <a:ext cx="7772400" cy="1096962"/>
          </a:xfrm>
        </p:spPr>
        <p:txBody>
          <a:bodyPr>
            <a:noAutofit/>
          </a:bodyPr>
          <a:lstStyle/>
          <a:p>
            <a:pPr algn="r" rtl="1">
              <a:lnSpc>
                <a:spcPct val="150000"/>
              </a:lnSpc>
            </a:pPr>
            <a:r>
              <a:rPr lang="fa-IR" sz="2000" b="1" dirty="0"/>
              <a:t>الف-6-2-4مراحل آماده سازی طبخ غذا با رعایت اصول بهداشتی وتحت نظارت کارشناس بهداشت محیط صورت می پذیرد.</a:t>
            </a:r>
            <a:endParaRPr lang="en-US" sz="2000" b="1" dirty="0"/>
          </a:p>
        </p:txBody>
      </p:sp>
      <p:sp>
        <p:nvSpPr>
          <p:cNvPr id="3" name="Content Placeholder 2">
            <a:extLst>
              <a:ext uri="{FF2B5EF4-FFF2-40B4-BE49-F238E27FC236}">
                <a16:creationId xmlns:a16="http://schemas.microsoft.com/office/drawing/2014/main" id="{A56A0C63-3F2F-4F91-AA9F-14997CA1A516}"/>
              </a:ext>
            </a:extLst>
          </p:cNvPr>
          <p:cNvSpPr>
            <a:spLocks noGrp="1"/>
          </p:cNvSpPr>
          <p:nvPr>
            <p:ph sz="quarter" idx="1"/>
          </p:nvPr>
        </p:nvSpPr>
        <p:spPr>
          <a:xfrm>
            <a:off x="457200" y="1752600"/>
            <a:ext cx="7924800" cy="4721352"/>
          </a:xfrm>
        </p:spPr>
        <p:txBody>
          <a:bodyPr>
            <a:normAutofit/>
          </a:bodyPr>
          <a:lstStyle/>
          <a:p>
            <a:pPr algn="r" rtl="1">
              <a:lnSpc>
                <a:spcPct val="200000"/>
              </a:lnSpc>
            </a:pPr>
            <a:r>
              <a:rPr lang="fa-IR" sz="2000" b="1" dirty="0">
                <a:cs typeface="B Zar" panose="00000400000000000000" pitchFamily="2" charset="-78"/>
              </a:rPr>
              <a:t>1-وجود ابزار،لوازم وظروف دارای شرایط بهداشتی متناسب بافعالیت آشپزخانه</a:t>
            </a:r>
          </a:p>
          <a:p>
            <a:pPr algn="r" rtl="1">
              <a:lnSpc>
                <a:spcPct val="200000"/>
              </a:lnSpc>
            </a:pPr>
            <a:r>
              <a:rPr lang="fa-IR" sz="2000" b="1" dirty="0">
                <a:cs typeface="B Zar" panose="00000400000000000000" pitchFamily="2" charset="-78"/>
              </a:rPr>
              <a:t>2-آماده سازی،طبخ مواد غذایی بارعایت اصول بهداشتی</a:t>
            </a:r>
          </a:p>
          <a:p>
            <a:pPr algn="r" rtl="1">
              <a:lnSpc>
                <a:spcPct val="200000"/>
              </a:lnSpc>
            </a:pPr>
            <a:r>
              <a:rPr lang="fa-IR" sz="2000" b="1" dirty="0">
                <a:cs typeface="B Nazanin" panose="00000400000000000000" pitchFamily="2" charset="-78"/>
              </a:rPr>
              <a:t>-ابزار،لوازم وظروف سالم بدون شکستگی وزنگ زدگی باشد.</a:t>
            </a:r>
          </a:p>
          <a:p>
            <a:pPr algn="r" rtl="1">
              <a:lnSpc>
                <a:spcPct val="200000"/>
              </a:lnSpc>
            </a:pPr>
            <a:r>
              <a:rPr lang="fa-IR" sz="2000" b="1" dirty="0">
                <a:cs typeface="B Nazanin" panose="00000400000000000000" pitchFamily="2" charset="-78"/>
              </a:rPr>
              <a:t>-میوه وسبزیجات خام مصرفی بایستی مطابق دستورالعمل سالم سازی سبزیجات اماده مصرف شوند(</a:t>
            </a:r>
            <a:r>
              <a:rPr lang="fa-IR" sz="2000" b="1" dirty="0">
                <a:solidFill>
                  <a:srgbClr val="FF0000"/>
                </a:solidFill>
                <a:cs typeface="B Nazanin" panose="00000400000000000000" pitchFamily="2" charset="-78"/>
              </a:rPr>
              <a:t>شستشو،انگل زدایی،گندزدایی وشستشوی نهایی باآب</a:t>
            </a:r>
            <a:r>
              <a:rPr lang="fa-IR" sz="2000" b="1" dirty="0">
                <a:cs typeface="B Nazanin" panose="00000400000000000000" pitchFamily="2" charset="-78"/>
              </a:rPr>
              <a:t>).</a:t>
            </a:r>
          </a:p>
          <a:p>
            <a:pPr algn="r" rtl="1">
              <a:lnSpc>
                <a:spcPct val="200000"/>
              </a:lnSpc>
            </a:pPr>
            <a:r>
              <a:rPr lang="fa-IR" sz="2000" b="1" dirty="0">
                <a:cs typeface="B Nazanin" panose="00000400000000000000" pitchFamily="2" charset="-78"/>
              </a:rPr>
              <a:t>-طبخ غذا در فضای مجزااز محل آماده سازی صورت پذیرد.</a:t>
            </a:r>
          </a:p>
          <a:p>
            <a:pPr algn="r" rtl="1">
              <a:lnSpc>
                <a:spcPct val="200000"/>
              </a:lnSpc>
            </a:pPr>
            <a:endParaRPr lang="fa-IR" dirty="0"/>
          </a:p>
          <a:p>
            <a:pPr algn="r" rtl="1">
              <a:lnSpc>
                <a:spcPct val="200000"/>
              </a:lnSpc>
            </a:pPr>
            <a:endParaRPr lang="en-US" dirty="0"/>
          </a:p>
        </p:txBody>
      </p:sp>
    </p:spTree>
    <p:extLst>
      <p:ext uri="{BB962C8B-B14F-4D97-AF65-F5344CB8AC3E}">
        <p14:creationId xmlns:p14="http://schemas.microsoft.com/office/powerpoint/2010/main" val="8467667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E159-6416-419C-8007-2C76C102022D}"/>
              </a:ext>
            </a:extLst>
          </p:cNvPr>
          <p:cNvSpPr>
            <a:spLocks noGrp="1"/>
          </p:cNvSpPr>
          <p:nvPr>
            <p:ph type="title"/>
          </p:nvPr>
        </p:nvSpPr>
        <p:spPr>
          <a:xfrm>
            <a:off x="457200" y="274638"/>
            <a:ext cx="7848600" cy="868362"/>
          </a:xfrm>
        </p:spPr>
        <p:txBody>
          <a:bodyPr>
            <a:normAutofit fontScale="90000"/>
          </a:bodyPr>
          <a:lstStyle/>
          <a:p>
            <a:pPr algn="r" rtl="1">
              <a:lnSpc>
                <a:spcPct val="150000"/>
              </a:lnSpc>
            </a:pPr>
            <a:r>
              <a:rPr lang="fa-IR" sz="2000" b="1" dirty="0"/>
              <a:t>    </a:t>
            </a:r>
            <a:r>
              <a:rPr lang="fa-IR" sz="2200" b="1" dirty="0"/>
              <a:t>الف-6-2-5توزیع سروغذادربیمارستان با رعایت اصول بهداشتی وحفظ زنجیره سرد وگرم برنامه ریزی می شود.</a:t>
            </a:r>
            <a:endParaRPr lang="en-US" sz="2200" b="1" dirty="0"/>
          </a:p>
        </p:txBody>
      </p:sp>
      <p:sp>
        <p:nvSpPr>
          <p:cNvPr id="3" name="Content Placeholder 2">
            <a:extLst>
              <a:ext uri="{FF2B5EF4-FFF2-40B4-BE49-F238E27FC236}">
                <a16:creationId xmlns:a16="http://schemas.microsoft.com/office/drawing/2014/main" id="{54DFB3F1-466D-40FC-8140-EBE74E67C8F8}"/>
              </a:ext>
            </a:extLst>
          </p:cNvPr>
          <p:cNvSpPr>
            <a:spLocks noGrp="1"/>
          </p:cNvSpPr>
          <p:nvPr>
            <p:ph sz="quarter" idx="1"/>
          </p:nvPr>
        </p:nvSpPr>
        <p:spPr>
          <a:xfrm>
            <a:off x="457200" y="1371600"/>
            <a:ext cx="7848600" cy="5102352"/>
          </a:xfrm>
        </p:spPr>
        <p:txBody>
          <a:bodyPr>
            <a:normAutofit/>
          </a:bodyPr>
          <a:lstStyle/>
          <a:p>
            <a:pPr algn="r" rtl="1">
              <a:lnSpc>
                <a:spcPct val="150000"/>
              </a:lnSpc>
            </a:pPr>
            <a:r>
              <a:rPr lang="fa-IR" sz="2000" b="1" dirty="0">
                <a:cs typeface="B Zar" panose="00000400000000000000" pitchFamily="2" charset="-78"/>
              </a:rPr>
              <a:t>1-تدوین دستورالعمل((نحوه حفظ زنجیره سرد وگرم با رعایت اصول بهداشتی درمراحل توزیع و سروغذا))با حداقل های مورد انتظار</a:t>
            </a:r>
          </a:p>
          <a:p>
            <a:pPr algn="r" rtl="1">
              <a:lnSpc>
                <a:spcPct val="150000"/>
              </a:lnSpc>
            </a:pPr>
            <a:r>
              <a:rPr lang="fa-IR" sz="2000" b="1" dirty="0">
                <a:cs typeface="B Zar" panose="00000400000000000000" pitchFamily="2" charset="-78"/>
              </a:rPr>
              <a:t>2-آگاهی کارکنان مرتبط درزمینه دستورالعمل</a:t>
            </a:r>
          </a:p>
          <a:p>
            <a:pPr algn="r" rtl="1">
              <a:lnSpc>
                <a:spcPct val="150000"/>
              </a:lnSpc>
            </a:pPr>
            <a:r>
              <a:rPr lang="fa-IR" sz="2000" b="1" dirty="0">
                <a:cs typeface="B Zar" panose="00000400000000000000" pitchFamily="2" charset="-78"/>
              </a:rPr>
              <a:t>3-توزیع وسرو غذابارعایت اصول بهداشتی وحفظ زنجیره سرد وگرم</a:t>
            </a:r>
          </a:p>
          <a:p>
            <a:pPr algn="r" rtl="1">
              <a:lnSpc>
                <a:spcPct val="200000"/>
              </a:lnSpc>
            </a:pPr>
            <a:r>
              <a:rPr lang="fa-IR" sz="2000" b="1" dirty="0">
                <a:cs typeface="B Nazanin" panose="00000400000000000000" pitchFamily="2" charset="-78"/>
              </a:rPr>
              <a:t>-استفاده ازظرف </a:t>
            </a:r>
            <a:r>
              <a:rPr lang="fa-IR" sz="2000" b="1" dirty="0">
                <a:solidFill>
                  <a:srgbClr val="FF0000"/>
                </a:solidFill>
                <a:cs typeface="B Nazanin" panose="00000400000000000000" pitchFamily="2" charset="-78"/>
              </a:rPr>
              <a:t>یکبار مصرف </a:t>
            </a:r>
            <a:r>
              <a:rPr lang="fa-IR" sz="2000" b="1" dirty="0">
                <a:cs typeface="B Nazanin" panose="00000400000000000000" pitchFamily="2" charset="-78"/>
              </a:rPr>
              <a:t>برای سرو غذای بیماران </a:t>
            </a:r>
            <a:r>
              <a:rPr lang="fa-IR" sz="2000" b="1" dirty="0">
                <a:solidFill>
                  <a:srgbClr val="FF0000"/>
                </a:solidFill>
                <a:cs typeface="B Nazanin" panose="00000400000000000000" pitchFamily="2" charset="-78"/>
              </a:rPr>
              <a:t>اتاق های ایزوله</a:t>
            </a:r>
            <a:r>
              <a:rPr lang="fa-IR" sz="2000" b="1" dirty="0">
                <a:cs typeface="B Nazanin" panose="00000400000000000000" pitchFamily="2" charset="-78"/>
              </a:rPr>
              <a:t>،واحد های </a:t>
            </a:r>
            <a:r>
              <a:rPr lang="fa-IR" sz="2000" b="1" dirty="0">
                <a:solidFill>
                  <a:srgbClr val="FF0000"/>
                </a:solidFill>
                <a:cs typeface="B Nazanin" panose="00000400000000000000" pitchFamily="2" charset="-78"/>
              </a:rPr>
              <a:t>عفونی</a:t>
            </a:r>
            <a:r>
              <a:rPr lang="fa-IR" sz="2000" b="1" dirty="0">
                <a:cs typeface="B Nazanin" panose="00000400000000000000" pitchFamily="2" charset="-78"/>
              </a:rPr>
              <a:t> </a:t>
            </a:r>
            <a:r>
              <a:rPr lang="fa-IR" sz="2000" b="1" dirty="0">
                <a:solidFill>
                  <a:srgbClr val="FF0000"/>
                </a:solidFill>
                <a:cs typeface="B Nazanin" panose="00000400000000000000" pitchFamily="2" charset="-78"/>
              </a:rPr>
              <a:t>وبخش های ویژه واورژنس </a:t>
            </a:r>
            <a:r>
              <a:rPr lang="fa-IR" sz="2000" b="1" dirty="0">
                <a:cs typeface="B Nazanin" panose="00000400000000000000" pitchFamily="2" charset="-78"/>
              </a:rPr>
              <a:t>الزامی است.</a:t>
            </a:r>
            <a:r>
              <a:rPr lang="fa-IR" sz="2000" b="1" dirty="0">
                <a:solidFill>
                  <a:srgbClr val="FF0000"/>
                </a:solidFill>
                <a:cs typeface="B Nazanin" panose="00000400000000000000" pitchFamily="2" charset="-78"/>
              </a:rPr>
              <a:t>درمورد سایر بیماران با تشخیص بیمارستان</a:t>
            </a:r>
            <a:r>
              <a:rPr lang="fa-IR" sz="2000" b="1" dirty="0">
                <a:cs typeface="B Nazanin" panose="00000400000000000000" pitchFamily="2" charset="-78"/>
              </a:rPr>
              <a:t> است.</a:t>
            </a:r>
          </a:p>
          <a:p>
            <a:pPr algn="r" rtl="1">
              <a:lnSpc>
                <a:spcPct val="200000"/>
              </a:lnSpc>
            </a:pPr>
            <a:r>
              <a:rPr lang="fa-IR" sz="2000" b="1" dirty="0">
                <a:cs typeface="B Nazanin" panose="00000400000000000000" pitchFamily="2" charset="-78"/>
              </a:rPr>
              <a:t>-ظروف ووسایل یکبار مصرف دارای پروانه ساخت یا پروانه ورود به کشورمعتبر باشد</a:t>
            </a:r>
            <a:r>
              <a:rPr lang="fa-IR" sz="2000" b="1" dirty="0">
                <a:cs typeface="B Zar" panose="00000400000000000000" pitchFamily="2" charset="-78"/>
              </a:rPr>
              <a:t>.</a:t>
            </a:r>
            <a:endParaRPr lang="en-US" sz="2000" b="1" dirty="0">
              <a:cs typeface="B Zar" panose="00000400000000000000" pitchFamily="2" charset="-78"/>
            </a:endParaRPr>
          </a:p>
        </p:txBody>
      </p:sp>
    </p:spTree>
    <p:extLst>
      <p:ext uri="{BB962C8B-B14F-4D97-AF65-F5344CB8AC3E}">
        <p14:creationId xmlns:p14="http://schemas.microsoft.com/office/powerpoint/2010/main" val="2245598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2DE4B32-C880-4A65-8B27-504140D81DFB}"/>
              </a:ext>
            </a:extLst>
          </p:cNvPr>
          <p:cNvGraphicFramePr>
            <a:graphicFrameLocks noGrp="1" noChangeAspect="1"/>
          </p:cNvGraphicFramePr>
          <p:nvPr>
            <p:ph sz="quarter" idx="1"/>
            <p:extLst>
              <p:ext uri="{D42A27DB-BD31-4B8C-83A1-F6EECF244321}">
                <p14:modId xmlns:p14="http://schemas.microsoft.com/office/powerpoint/2010/main" val="3534226786"/>
              </p:ext>
            </p:extLst>
          </p:nvPr>
        </p:nvGraphicFramePr>
        <p:xfrm>
          <a:off x="457200" y="512763"/>
          <a:ext cx="7924800" cy="5600700"/>
        </p:xfrm>
        <a:graphic>
          <a:graphicData uri="http://schemas.openxmlformats.org/presentationml/2006/ole">
            <mc:AlternateContent xmlns:mc="http://schemas.openxmlformats.org/markup-compatibility/2006">
              <mc:Choice xmlns:v="urn:schemas-microsoft-com:vml" Requires="v">
                <p:oleObj name="Acrobat Document" r:id="rId2" imgW="8019946" imgH="5667372" progId="Acrobat.Document.DC">
                  <p:embed/>
                </p:oleObj>
              </mc:Choice>
              <mc:Fallback>
                <p:oleObj name="Acrobat Document" r:id="rId2" imgW="8019946" imgH="5667372" progId="Acrobat.Document.DC">
                  <p:embed/>
                  <p:pic>
                    <p:nvPicPr>
                      <p:cNvPr id="0" name=""/>
                      <p:cNvPicPr/>
                      <p:nvPr/>
                    </p:nvPicPr>
                    <p:blipFill>
                      <a:blip r:embed="rId3"/>
                      <a:stretch>
                        <a:fillRect/>
                      </a:stretch>
                    </p:blipFill>
                    <p:spPr>
                      <a:xfrm>
                        <a:off x="457200" y="512763"/>
                        <a:ext cx="7924800" cy="5600700"/>
                      </a:xfrm>
                      <a:prstGeom prst="rect">
                        <a:avLst/>
                      </a:prstGeom>
                    </p:spPr>
                  </p:pic>
                </p:oleObj>
              </mc:Fallback>
            </mc:AlternateContent>
          </a:graphicData>
        </a:graphic>
      </p:graphicFrame>
    </p:spTree>
    <p:extLst>
      <p:ext uri="{BB962C8B-B14F-4D97-AF65-F5344CB8AC3E}">
        <p14:creationId xmlns:p14="http://schemas.microsoft.com/office/powerpoint/2010/main" val="571221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33A9E0-C3BB-4895-96D5-F9BE3D1EF2C6}"/>
              </a:ext>
            </a:extLst>
          </p:cNvPr>
          <p:cNvSpPr>
            <a:spLocks noGrp="1"/>
          </p:cNvSpPr>
          <p:nvPr>
            <p:ph sz="quarter" idx="1"/>
          </p:nvPr>
        </p:nvSpPr>
        <p:spPr>
          <a:xfrm>
            <a:off x="457200" y="304800"/>
            <a:ext cx="8077200" cy="6169152"/>
          </a:xfrm>
        </p:spPr>
        <p:txBody>
          <a:bodyPr>
            <a:normAutofit fontScale="85000" lnSpcReduction="10000"/>
          </a:bodyPr>
          <a:lstStyle/>
          <a:p>
            <a:pPr algn="r" rtl="1">
              <a:lnSpc>
                <a:spcPct val="200000"/>
              </a:lnSpc>
            </a:pPr>
            <a:r>
              <a:rPr lang="fa-IR" b="1" dirty="0">
                <a:cs typeface="B Nazanin" panose="00000400000000000000" pitchFamily="2" charset="-78"/>
              </a:rPr>
              <a:t>-ظروف یکبار مصرف درداخل کیسه های تمیز ومستحکم ودر بسته وبه دور ازنور مستقیم خورشیدنگهداری می شود.</a:t>
            </a:r>
          </a:p>
          <a:p>
            <a:pPr algn="r" rtl="1">
              <a:lnSpc>
                <a:spcPct val="200000"/>
              </a:lnSpc>
            </a:pPr>
            <a:r>
              <a:rPr lang="fa-IR" b="1" dirty="0">
                <a:cs typeface="B Nazanin" panose="00000400000000000000" pitchFamily="2" charset="-78"/>
              </a:rPr>
              <a:t>-بیمارستان از </a:t>
            </a:r>
            <a:r>
              <a:rPr lang="fa-IR" b="1" dirty="0">
                <a:solidFill>
                  <a:srgbClr val="FF0000"/>
                </a:solidFill>
                <a:cs typeface="B Nazanin" panose="00000400000000000000" pitchFamily="2" charset="-78"/>
              </a:rPr>
              <a:t>ترالی گرم خانه دارمخصوص </a:t>
            </a:r>
            <a:r>
              <a:rPr lang="fa-IR" b="1" dirty="0">
                <a:cs typeface="B Nazanin" panose="00000400000000000000" pitchFamily="2" charset="-78"/>
              </a:rPr>
              <a:t>توزیع غذایا آسانسورهای مخصوص حمل مستقیم غذااز آشپزخانه به داخل بخش هابرخوردار باشد.</a:t>
            </a:r>
          </a:p>
          <a:p>
            <a:pPr algn="r" rtl="1">
              <a:lnSpc>
                <a:spcPct val="200000"/>
              </a:lnSpc>
            </a:pPr>
            <a:r>
              <a:rPr lang="fa-IR" b="1" dirty="0">
                <a:cs typeface="B Nazanin" panose="00000400000000000000" pitchFamily="2" charset="-78"/>
              </a:rPr>
              <a:t>-</a:t>
            </a:r>
            <a:r>
              <a:rPr lang="fa-IR" b="1" dirty="0">
                <a:solidFill>
                  <a:srgbClr val="FF0000"/>
                </a:solidFill>
                <a:cs typeface="B Nazanin" panose="00000400000000000000" pitchFamily="2" charset="-78"/>
              </a:rPr>
              <a:t>کنترل تصادفی </a:t>
            </a:r>
            <a:r>
              <a:rPr lang="fa-IR" b="1" dirty="0">
                <a:cs typeface="B Nazanin" panose="00000400000000000000" pitchFamily="2" charset="-78"/>
              </a:rPr>
              <a:t>ودقیق درجه حرارت غذابه روش بهداشتی </a:t>
            </a:r>
            <a:r>
              <a:rPr lang="fa-IR" b="1" dirty="0">
                <a:solidFill>
                  <a:srgbClr val="FF0000"/>
                </a:solidFill>
                <a:cs typeface="B Nazanin" panose="00000400000000000000" pitchFamily="2" charset="-78"/>
              </a:rPr>
              <a:t>توسط مسئول بهداشت محیط </a:t>
            </a:r>
            <a:r>
              <a:rPr lang="fa-IR" b="1" dirty="0">
                <a:cs typeface="B Nazanin" panose="00000400000000000000" pitchFamily="2" charset="-78"/>
              </a:rPr>
              <a:t>برنامه ریزی وفراهم شود.</a:t>
            </a:r>
          </a:p>
          <a:p>
            <a:pPr algn="r" rtl="1">
              <a:lnSpc>
                <a:spcPct val="200000"/>
              </a:lnSpc>
            </a:pPr>
            <a:r>
              <a:rPr lang="fa-IR" b="1" dirty="0">
                <a:cs typeface="B Nazanin" panose="00000400000000000000" pitchFamily="2" charset="-78"/>
              </a:rPr>
              <a:t>استفاده از اسانسورمخصوص حمل غذا دربیمارستان برای تامین زنجیره گرم توصیه می شود.</a:t>
            </a:r>
          </a:p>
          <a:p>
            <a:pPr algn="r" rtl="1">
              <a:lnSpc>
                <a:spcPct val="200000"/>
              </a:lnSpc>
            </a:pPr>
            <a:r>
              <a:rPr lang="fa-IR" b="1" dirty="0">
                <a:cs typeface="B Nazanin" panose="00000400000000000000" pitchFamily="2" charset="-78"/>
              </a:rPr>
              <a:t>-امکانات لازم برای تامین زنجیره سرد ورسیدن به دمای پائین تراز5درجه سلسیوس ازمرحله تولید تامصرف فراهم شود. </a:t>
            </a:r>
            <a:endParaRPr lang="en-US" b="1" dirty="0">
              <a:cs typeface="B Nazanin" panose="00000400000000000000" pitchFamily="2" charset="-78"/>
            </a:endParaRPr>
          </a:p>
        </p:txBody>
      </p:sp>
    </p:spTree>
    <p:extLst>
      <p:ext uri="{BB962C8B-B14F-4D97-AF65-F5344CB8AC3E}">
        <p14:creationId xmlns:p14="http://schemas.microsoft.com/office/powerpoint/2010/main" val="32625397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9383-5F79-4EA3-9EAC-9C739C0C73FF}"/>
              </a:ext>
            </a:extLst>
          </p:cNvPr>
          <p:cNvSpPr>
            <a:spLocks noGrp="1"/>
          </p:cNvSpPr>
          <p:nvPr>
            <p:ph type="title"/>
          </p:nvPr>
        </p:nvSpPr>
        <p:spPr>
          <a:xfrm>
            <a:off x="838200" y="685800"/>
            <a:ext cx="7467600" cy="944562"/>
          </a:xfrm>
        </p:spPr>
        <p:txBody>
          <a:bodyPr>
            <a:noAutofit/>
          </a:bodyPr>
          <a:lstStyle/>
          <a:p>
            <a:pPr algn="r">
              <a:lnSpc>
                <a:spcPct val="150000"/>
              </a:lnSpc>
            </a:pPr>
            <a:r>
              <a:rPr lang="fa-IR" sz="2000" b="1" dirty="0"/>
              <a:t>الف-6-2-6صلاحیت بهداشتی کارکنان درواحد های مرتبط با مواد غذایی ارزیابی واحراز می شود.</a:t>
            </a:r>
            <a:endParaRPr lang="en-US" sz="2000" b="1" dirty="0"/>
          </a:p>
        </p:txBody>
      </p:sp>
      <p:sp>
        <p:nvSpPr>
          <p:cNvPr id="3" name="Content Placeholder 2">
            <a:extLst>
              <a:ext uri="{FF2B5EF4-FFF2-40B4-BE49-F238E27FC236}">
                <a16:creationId xmlns:a16="http://schemas.microsoft.com/office/drawing/2014/main" id="{AEBF8C0F-182F-4707-8051-6BD8C2D68678}"/>
              </a:ext>
            </a:extLst>
          </p:cNvPr>
          <p:cNvSpPr>
            <a:spLocks noGrp="1"/>
          </p:cNvSpPr>
          <p:nvPr>
            <p:ph sz="quarter" idx="1"/>
          </p:nvPr>
        </p:nvSpPr>
        <p:spPr>
          <a:xfrm>
            <a:off x="457200" y="1905000"/>
            <a:ext cx="8001000" cy="4568952"/>
          </a:xfrm>
        </p:spPr>
        <p:txBody>
          <a:bodyPr>
            <a:normAutofit/>
          </a:bodyPr>
          <a:lstStyle/>
          <a:p>
            <a:pPr algn="r" rtl="1">
              <a:lnSpc>
                <a:spcPct val="150000"/>
              </a:lnSpc>
            </a:pPr>
            <a:r>
              <a:rPr lang="fa-IR" sz="2000" b="1" dirty="0">
                <a:cs typeface="B Zar" panose="00000400000000000000" pitchFamily="2" charset="-78"/>
              </a:rPr>
              <a:t>1-دریافت کارت معاینه پزشکی معتبر برای کارکنان تهیه،توزیع وفروش مواد غذایی</a:t>
            </a:r>
          </a:p>
          <a:p>
            <a:pPr algn="r" rtl="1">
              <a:lnSpc>
                <a:spcPct val="150000"/>
              </a:lnSpc>
            </a:pPr>
            <a:r>
              <a:rPr lang="fa-IR" sz="2000" b="1" dirty="0">
                <a:cs typeface="B Zar" panose="00000400000000000000" pitchFamily="2" charset="-78"/>
              </a:rPr>
              <a:t>2-عدم بکارگیری کارکنان شاغل درمراحل مختلف مدیریت پسماند درفرایندهای تهیه مواد غذایی،طبخ،توزیع وسروغذا</a:t>
            </a:r>
          </a:p>
          <a:p>
            <a:pPr algn="r" rtl="1">
              <a:lnSpc>
                <a:spcPct val="150000"/>
              </a:lnSpc>
            </a:pPr>
            <a:r>
              <a:rPr lang="fa-IR" sz="2000" b="1" dirty="0">
                <a:cs typeface="B Nazanin" panose="00000400000000000000" pitchFamily="2" charset="-78"/>
              </a:rPr>
              <a:t>-کارکنانی که درتهیه،توزیع وفروش مواد غذایی دربیمارستان فعالیت دارند دارای کارت معاینه پزشکی معتبرباشند.</a:t>
            </a:r>
          </a:p>
          <a:p>
            <a:pPr algn="r" rtl="1">
              <a:lnSpc>
                <a:spcPct val="150000"/>
              </a:lnSpc>
            </a:pPr>
            <a:r>
              <a:rPr lang="fa-IR" sz="2000" b="1" dirty="0">
                <a:cs typeface="B Nazanin" panose="00000400000000000000" pitchFamily="2" charset="-78"/>
              </a:rPr>
              <a:t>-درتمامی مراحل تهیه وتوزیع مواد غذایی کارکنان پسماند بکارگیری </a:t>
            </a:r>
            <a:r>
              <a:rPr lang="fa-IR" sz="2000" b="1" dirty="0">
                <a:solidFill>
                  <a:srgbClr val="FF0000"/>
                </a:solidFill>
                <a:cs typeface="B Nazanin" panose="00000400000000000000" pitchFamily="2" charset="-78"/>
              </a:rPr>
              <a:t>نمی شوند</a:t>
            </a:r>
            <a:r>
              <a:rPr lang="fa-IR" sz="2000" b="1" dirty="0">
                <a:cs typeface="B Nazanin" panose="00000400000000000000" pitchFamily="2" charset="-78"/>
              </a:rPr>
              <a:t>.</a:t>
            </a:r>
          </a:p>
          <a:p>
            <a:pPr algn="r" rtl="1">
              <a:lnSpc>
                <a:spcPct val="150000"/>
              </a:lnSpc>
            </a:pPr>
            <a:r>
              <a:rPr lang="fa-IR" sz="2000" b="1" dirty="0">
                <a:cs typeface="B Nazanin" panose="00000400000000000000" pitchFamily="2" charset="-78"/>
              </a:rPr>
              <a:t>-کارکنان فعال درمراحل توزیع مواد غذایی نیز درفرایند مدیریت پسماند هیچگونه دخالتی نداشته باشند.</a:t>
            </a:r>
            <a:endParaRPr lang="en-US" sz="2000" b="1" dirty="0">
              <a:cs typeface="B Nazanin" panose="00000400000000000000" pitchFamily="2" charset="-78"/>
            </a:endParaRPr>
          </a:p>
        </p:txBody>
      </p:sp>
    </p:spTree>
    <p:extLst>
      <p:ext uri="{BB962C8B-B14F-4D97-AF65-F5344CB8AC3E}">
        <p14:creationId xmlns:p14="http://schemas.microsoft.com/office/powerpoint/2010/main" val="12431068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BD00-41CC-4258-81E1-9590D9AF102E}"/>
              </a:ext>
            </a:extLst>
          </p:cNvPr>
          <p:cNvSpPr>
            <a:spLocks noGrp="1"/>
          </p:cNvSpPr>
          <p:nvPr>
            <p:ph type="title"/>
          </p:nvPr>
        </p:nvSpPr>
        <p:spPr>
          <a:xfrm>
            <a:off x="457200" y="384048"/>
            <a:ext cx="7772400" cy="987552"/>
          </a:xfrm>
        </p:spPr>
        <p:txBody>
          <a:bodyPr>
            <a:normAutofit fontScale="90000"/>
          </a:bodyPr>
          <a:lstStyle/>
          <a:p>
            <a:pPr algn="r" rtl="1">
              <a:lnSpc>
                <a:spcPct val="150000"/>
              </a:lnSpc>
            </a:pPr>
            <a:r>
              <a:rPr lang="fa-IR" sz="2200" b="1" dirty="0"/>
              <a:t>الف-6-2-7آبدارخانه بخش ها وواحدهای مختلف بیمارستان دارای شرایط بهداشتی وایمن است</a:t>
            </a:r>
            <a:r>
              <a:rPr lang="fa-IR" sz="2000" dirty="0"/>
              <a:t>.</a:t>
            </a:r>
            <a:endParaRPr lang="en-US" sz="2000" dirty="0"/>
          </a:p>
        </p:txBody>
      </p:sp>
      <p:sp>
        <p:nvSpPr>
          <p:cNvPr id="3" name="Content Placeholder 2">
            <a:extLst>
              <a:ext uri="{FF2B5EF4-FFF2-40B4-BE49-F238E27FC236}">
                <a16:creationId xmlns:a16="http://schemas.microsoft.com/office/drawing/2014/main" id="{F9A98A28-23D1-43C2-931C-99C1CFAFFFA9}"/>
              </a:ext>
            </a:extLst>
          </p:cNvPr>
          <p:cNvSpPr>
            <a:spLocks noGrp="1"/>
          </p:cNvSpPr>
          <p:nvPr>
            <p:ph sz="quarter" idx="1"/>
          </p:nvPr>
        </p:nvSpPr>
        <p:spPr>
          <a:xfrm>
            <a:off x="457200" y="1905000"/>
            <a:ext cx="8001000" cy="4568952"/>
          </a:xfrm>
        </p:spPr>
        <p:txBody>
          <a:bodyPr/>
          <a:lstStyle/>
          <a:p>
            <a:pPr algn="r" rtl="1">
              <a:lnSpc>
                <a:spcPct val="200000"/>
              </a:lnSpc>
            </a:pPr>
            <a:r>
              <a:rPr lang="fa-IR" sz="2000" b="1" dirty="0">
                <a:cs typeface="B Zar" panose="00000400000000000000" pitchFamily="2" charset="-78"/>
              </a:rPr>
              <a:t>1-شرایط بهداشتی آبدارخانه بخش ها وواحد های مختلف مطابق آئین نامه وضوابط ابلاغی وزارت بهداشت</a:t>
            </a:r>
          </a:p>
          <a:p>
            <a:pPr algn="r" rtl="1">
              <a:lnSpc>
                <a:spcPct val="200000"/>
              </a:lnSpc>
            </a:pPr>
            <a:r>
              <a:rPr lang="fa-IR" sz="2000" b="1" dirty="0">
                <a:cs typeface="B Zar" panose="00000400000000000000" pitchFamily="2" charset="-78"/>
              </a:rPr>
              <a:t>2-اطمینان از رعایت اصول ایمنی برای کارکنان ومراجعین استفاده کننده ازامکانات آبدارخانه</a:t>
            </a:r>
          </a:p>
          <a:p>
            <a:pPr algn="r" rtl="1">
              <a:lnSpc>
                <a:spcPct val="200000"/>
              </a:lnSpc>
            </a:pPr>
            <a:r>
              <a:rPr lang="fa-IR" dirty="0"/>
              <a:t>-</a:t>
            </a:r>
            <a:r>
              <a:rPr lang="fa-IR" sz="2000" b="1" dirty="0">
                <a:cs typeface="B Nazanin" panose="00000400000000000000" pitchFamily="2" charset="-78"/>
              </a:rPr>
              <a:t>رعایت </a:t>
            </a:r>
            <a:r>
              <a:rPr lang="fa-IR" sz="2000" b="1" dirty="0">
                <a:solidFill>
                  <a:srgbClr val="FF0000"/>
                </a:solidFill>
                <a:cs typeface="B Nazanin" panose="00000400000000000000" pitchFamily="2" charset="-78"/>
              </a:rPr>
              <a:t>اصول ایمنی </a:t>
            </a:r>
            <a:r>
              <a:rPr lang="fa-IR" sz="2000" b="1" dirty="0">
                <a:cs typeface="B Nazanin" panose="00000400000000000000" pitchFamily="2" charset="-78"/>
              </a:rPr>
              <a:t>از جمله پیشگیری از سوختگی،برق گرفتگی وسایرحوادث احتمالی بایستی کنترل شوند.</a:t>
            </a:r>
            <a:endParaRPr lang="en-US" sz="2000" b="1" dirty="0">
              <a:cs typeface="B Nazanin" panose="00000400000000000000" pitchFamily="2" charset="-78"/>
            </a:endParaRPr>
          </a:p>
        </p:txBody>
      </p:sp>
    </p:spTree>
    <p:extLst>
      <p:ext uri="{BB962C8B-B14F-4D97-AF65-F5344CB8AC3E}">
        <p14:creationId xmlns:p14="http://schemas.microsoft.com/office/powerpoint/2010/main" val="5156963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D92B-3F01-410D-898E-CBFED6BCEEA8}"/>
              </a:ext>
            </a:extLst>
          </p:cNvPr>
          <p:cNvSpPr>
            <a:spLocks noGrp="1"/>
          </p:cNvSpPr>
          <p:nvPr>
            <p:ph type="title"/>
          </p:nvPr>
        </p:nvSpPr>
        <p:spPr>
          <a:xfrm>
            <a:off x="838200" y="1143000"/>
            <a:ext cx="7467600" cy="685800"/>
          </a:xfrm>
        </p:spPr>
        <p:txBody>
          <a:bodyPr>
            <a:normAutofit/>
          </a:bodyPr>
          <a:lstStyle/>
          <a:p>
            <a:pPr algn="r" rtl="1">
              <a:lnSpc>
                <a:spcPct val="150000"/>
              </a:lnSpc>
            </a:pPr>
            <a:r>
              <a:rPr lang="fa-IR" sz="2000" b="1" dirty="0"/>
              <a:t>الف-6-2-8سالن غذاخوری ومحل سرو غذا مطابق ضوابط مربوط است.</a:t>
            </a:r>
            <a:endParaRPr lang="en-US" sz="2000" b="1" dirty="0"/>
          </a:p>
        </p:txBody>
      </p:sp>
      <p:sp>
        <p:nvSpPr>
          <p:cNvPr id="3" name="Content Placeholder 2">
            <a:extLst>
              <a:ext uri="{FF2B5EF4-FFF2-40B4-BE49-F238E27FC236}">
                <a16:creationId xmlns:a16="http://schemas.microsoft.com/office/drawing/2014/main" id="{06005E42-1ABC-4C99-81DB-02044EBC4505}"/>
              </a:ext>
            </a:extLst>
          </p:cNvPr>
          <p:cNvSpPr>
            <a:spLocks noGrp="1"/>
          </p:cNvSpPr>
          <p:nvPr>
            <p:ph sz="quarter" idx="1"/>
          </p:nvPr>
        </p:nvSpPr>
        <p:spPr>
          <a:xfrm>
            <a:off x="609600" y="2590800"/>
            <a:ext cx="7924800" cy="2895600"/>
          </a:xfrm>
        </p:spPr>
        <p:txBody>
          <a:bodyPr>
            <a:normAutofit/>
          </a:bodyPr>
          <a:lstStyle/>
          <a:p>
            <a:pPr algn="r" rtl="1">
              <a:lnSpc>
                <a:spcPct val="200000"/>
              </a:lnSpc>
            </a:pPr>
            <a:r>
              <a:rPr lang="fa-IR" sz="2000" b="1" dirty="0">
                <a:cs typeface="B Zar" panose="00000400000000000000" pitchFamily="2" charset="-78"/>
              </a:rPr>
              <a:t>1-مطابقت شرایط فیزیکی ومحیطی سالن های غذاخوری ومحل سرو غذاباشرایط بهداشتی</a:t>
            </a:r>
          </a:p>
          <a:p>
            <a:pPr algn="r" rtl="1">
              <a:lnSpc>
                <a:spcPct val="200000"/>
              </a:lnSpc>
            </a:pPr>
            <a:r>
              <a:rPr lang="fa-IR" sz="2000" b="1" dirty="0">
                <a:cs typeface="B Zar" panose="00000400000000000000" pitchFamily="2" charset="-78"/>
              </a:rPr>
              <a:t>2-رعایت اصول بهداشتی درمراحل سروغذا</a:t>
            </a:r>
            <a:endParaRPr lang="en-US" sz="2000" b="1" dirty="0">
              <a:cs typeface="B Zar" panose="00000400000000000000" pitchFamily="2" charset="-78"/>
            </a:endParaRPr>
          </a:p>
        </p:txBody>
      </p:sp>
    </p:spTree>
    <p:extLst>
      <p:ext uri="{BB962C8B-B14F-4D97-AF65-F5344CB8AC3E}">
        <p14:creationId xmlns:p14="http://schemas.microsoft.com/office/powerpoint/2010/main" val="9859907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A919-028E-4506-A34E-1CCE58392682}"/>
              </a:ext>
            </a:extLst>
          </p:cNvPr>
          <p:cNvSpPr>
            <a:spLocks noGrp="1"/>
          </p:cNvSpPr>
          <p:nvPr>
            <p:ph type="title"/>
          </p:nvPr>
        </p:nvSpPr>
        <p:spPr>
          <a:xfrm>
            <a:off x="685800" y="914400"/>
            <a:ext cx="7467600" cy="1325562"/>
          </a:xfrm>
        </p:spPr>
        <p:txBody>
          <a:bodyPr>
            <a:normAutofit/>
          </a:bodyPr>
          <a:lstStyle/>
          <a:p>
            <a:pPr algn="r" rtl="1">
              <a:lnSpc>
                <a:spcPct val="150000"/>
              </a:lnSpc>
            </a:pPr>
            <a:r>
              <a:rPr lang="fa-IR" sz="2400" b="1" dirty="0"/>
              <a:t>الف-6-2-9محل فروش مواد غذایی یا بوفه بیمارستان مطابق با ضوابط بهداشتی مربوط است.</a:t>
            </a:r>
            <a:endParaRPr lang="en-US" sz="2400" b="1" dirty="0"/>
          </a:p>
        </p:txBody>
      </p:sp>
      <p:sp>
        <p:nvSpPr>
          <p:cNvPr id="3" name="Content Placeholder 2">
            <a:extLst>
              <a:ext uri="{FF2B5EF4-FFF2-40B4-BE49-F238E27FC236}">
                <a16:creationId xmlns:a16="http://schemas.microsoft.com/office/drawing/2014/main" id="{02CA1EA8-BC9B-4795-A869-2879B21CA01C}"/>
              </a:ext>
            </a:extLst>
          </p:cNvPr>
          <p:cNvSpPr>
            <a:spLocks noGrp="1"/>
          </p:cNvSpPr>
          <p:nvPr>
            <p:ph sz="quarter" idx="1"/>
          </p:nvPr>
        </p:nvSpPr>
        <p:spPr>
          <a:xfrm>
            <a:off x="457200" y="2667000"/>
            <a:ext cx="7924800" cy="3048000"/>
          </a:xfrm>
        </p:spPr>
        <p:txBody>
          <a:bodyPr>
            <a:normAutofit/>
          </a:bodyPr>
          <a:lstStyle/>
          <a:p>
            <a:pPr algn="r" rtl="1">
              <a:lnSpc>
                <a:spcPct val="200000"/>
              </a:lnSpc>
            </a:pPr>
            <a:r>
              <a:rPr lang="fa-IR" sz="2000" b="1" dirty="0">
                <a:cs typeface="B Zar" panose="00000400000000000000" pitchFamily="2" charset="-78"/>
              </a:rPr>
              <a:t>1-محل/مکان وساختارفیزیکی فروش مواد غذایی یا بوفه درداخل بیمارستان مطابق آئین نامه اجرایی ابلاغی وزارت بهداشت</a:t>
            </a:r>
          </a:p>
          <a:p>
            <a:pPr algn="r" rtl="1">
              <a:lnSpc>
                <a:spcPct val="200000"/>
              </a:lnSpc>
            </a:pPr>
            <a:r>
              <a:rPr lang="fa-IR" sz="2000" b="1" dirty="0">
                <a:cs typeface="B Zar" panose="00000400000000000000" pitchFamily="2" charset="-78"/>
              </a:rPr>
              <a:t>2-ارائه مواد غذایی وکالاهای مجاز مطابق ضوابط مربوط</a:t>
            </a:r>
            <a:endParaRPr lang="en-US" sz="2000" b="1" dirty="0">
              <a:cs typeface="B Zar" panose="00000400000000000000" pitchFamily="2" charset="-78"/>
            </a:endParaRPr>
          </a:p>
        </p:txBody>
      </p:sp>
    </p:spTree>
    <p:extLst>
      <p:ext uri="{BB962C8B-B14F-4D97-AF65-F5344CB8AC3E}">
        <p14:creationId xmlns:p14="http://schemas.microsoft.com/office/powerpoint/2010/main" val="15600260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8491-2438-47C8-AA28-E14B8FB80460}"/>
              </a:ext>
            </a:extLst>
          </p:cNvPr>
          <p:cNvSpPr>
            <a:spLocks noGrp="1"/>
          </p:cNvSpPr>
          <p:nvPr>
            <p:ph type="title"/>
          </p:nvPr>
        </p:nvSpPr>
        <p:spPr>
          <a:xfrm>
            <a:off x="341142" y="838200"/>
            <a:ext cx="7772400" cy="715962"/>
          </a:xfrm>
        </p:spPr>
        <p:txBody>
          <a:bodyPr>
            <a:normAutofit/>
          </a:bodyPr>
          <a:lstStyle/>
          <a:p>
            <a:pPr algn="r" rtl="1"/>
            <a:r>
              <a:rPr lang="fa-IR" sz="2000" b="1" dirty="0"/>
              <a:t>الف-6-6اصول بهداشت حفاظت دربرابرپرتوها رعایت می شود.</a:t>
            </a:r>
            <a:endParaRPr lang="en-US" sz="2000" b="1" dirty="0"/>
          </a:p>
        </p:txBody>
      </p:sp>
      <p:sp>
        <p:nvSpPr>
          <p:cNvPr id="3" name="Content Placeholder 2">
            <a:extLst>
              <a:ext uri="{FF2B5EF4-FFF2-40B4-BE49-F238E27FC236}">
                <a16:creationId xmlns:a16="http://schemas.microsoft.com/office/drawing/2014/main" id="{AA13F0D2-011B-4EC3-BF59-ED6253719BA7}"/>
              </a:ext>
            </a:extLst>
          </p:cNvPr>
          <p:cNvSpPr>
            <a:spLocks noGrp="1"/>
          </p:cNvSpPr>
          <p:nvPr>
            <p:ph sz="quarter" idx="1"/>
          </p:nvPr>
        </p:nvSpPr>
        <p:spPr>
          <a:xfrm>
            <a:off x="457200" y="1905000"/>
            <a:ext cx="7924800" cy="4267200"/>
          </a:xfrm>
        </p:spPr>
        <p:txBody>
          <a:bodyPr>
            <a:normAutofit/>
          </a:bodyPr>
          <a:lstStyle/>
          <a:p>
            <a:pPr algn="r" rtl="1">
              <a:lnSpc>
                <a:spcPct val="150000"/>
              </a:lnSpc>
            </a:pPr>
            <a:r>
              <a:rPr lang="fa-IR" sz="2000" b="1" dirty="0">
                <a:cs typeface="B Zar" panose="00000400000000000000" pitchFamily="2" charset="-78"/>
              </a:rPr>
              <a:t>الف-6-6-1 تجهیزات ومنابع مولدپرتودربیمارستان دارای مجوزکاربا اشعه از سازمان انرژی اتمی وکنترل کیفی معتبر است.</a:t>
            </a:r>
          </a:p>
          <a:p>
            <a:pPr algn="r" rtl="1">
              <a:lnSpc>
                <a:spcPct val="150000"/>
              </a:lnSpc>
            </a:pPr>
            <a:r>
              <a:rPr lang="fa-IR" sz="2000" b="1" dirty="0">
                <a:cs typeface="B Zar" panose="00000400000000000000" pitchFamily="2" charset="-78"/>
              </a:rPr>
              <a:t>1-مجوزکار با اشعه از سازمان انرژی اتمی</a:t>
            </a:r>
          </a:p>
          <a:p>
            <a:pPr algn="r" rtl="1">
              <a:lnSpc>
                <a:spcPct val="150000"/>
              </a:lnSpc>
            </a:pPr>
            <a:r>
              <a:rPr lang="fa-IR" sz="2000" b="1" dirty="0">
                <a:cs typeface="B Zar" panose="00000400000000000000" pitchFamily="2" charset="-78"/>
              </a:rPr>
              <a:t>2-مدارک وتائیدیه های کنترل کیفی معتبر</a:t>
            </a:r>
          </a:p>
          <a:p>
            <a:pPr algn="r" rtl="1">
              <a:lnSpc>
                <a:spcPct val="200000"/>
              </a:lnSpc>
            </a:pPr>
            <a:r>
              <a:rPr lang="fa-IR" sz="2000" b="1" dirty="0">
                <a:solidFill>
                  <a:srgbClr val="FF0000"/>
                </a:solidFill>
                <a:cs typeface="B Nazanin" panose="00000400000000000000" pitchFamily="2" charset="-78"/>
              </a:rPr>
              <a:t>مستندات</a:t>
            </a:r>
            <a:r>
              <a:rPr lang="fa-IR" sz="2000" b="1" dirty="0">
                <a:cs typeface="B Nazanin" panose="00000400000000000000" pitchFamily="2" charset="-78"/>
              </a:rPr>
              <a:t> شامل </a:t>
            </a:r>
            <a:r>
              <a:rPr lang="fa-IR" sz="2000" b="1" dirty="0">
                <a:solidFill>
                  <a:srgbClr val="FF0000"/>
                </a:solidFill>
                <a:cs typeface="B Nazanin" panose="00000400000000000000" pitchFamily="2" charset="-78"/>
              </a:rPr>
              <a:t>گواهی کنترل کیفی</a:t>
            </a:r>
            <a:r>
              <a:rPr lang="fa-IR" sz="2000" b="1" dirty="0">
                <a:cs typeface="B Nazanin" panose="00000400000000000000" pitchFamily="2" charset="-78"/>
              </a:rPr>
              <a:t>،</a:t>
            </a:r>
            <a:r>
              <a:rPr lang="fa-IR" sz="2000" b="1" dirty="0">
                <a:solidFill>
                  <a:srgbClr val="FF0000"/>
                </a:solidFill>
                <a:cs typeface="B Nazanin" panose="00000400000000000000" pitchFamily="2" charset="-78"/>
              </a:rPr>
              <a:t>مجوزکار بااشعه</a:t>
            </a:r>
            <a:r>
              <a:rPr lang="fa-IR" sz="2000" b="1" dirty="0">
                <a:cs typeface="B Nazanin" panose="00000400000000000000" pitchFamily="2" charset="-78"/>
              </a:rPr>
              <a:t>،</a:t>
            </a:r>
            <a:r>
              <a:rPr lang="fa-IR" sz="2000" b="1" dirty="0">
                <a:solidFill>
                  <a:srgbClr val="FF0000"/>
                </a:solidFill>
                <a:cs typeface="B Nazanin" panose="00000400000000000000" pitchFamily="2" charset="-78"/>
              </a:rPr>
              <a:t>پرونده های بهداشتی پرسنل </a:t>
            </a:r>
            <a:r>
              <a:rPr lang="fa-IR" sz="2000" b="1" dirty="0">
                <a:cs typeface="B Nazanin" panose="00000400000000000000" pitchFamily="2" charset="-78"/>
              </a:rPr>
              <a:t>پرتوکار،</a:t>
            </a:r>
            <a:r>
              <a:rPr lang="fa-IR" sz="2000" b="1" dirty="0">
                <a:solidFill>
                  <a:srgbClr val="FF0000"/>
                </a:solidFill>
                <a:cs typeface="B Nazanin" panose="00000400000000000000" pitchFamily="2" charset="-78"/>
              </a:rPr>
              <a:t>نتایج دزیمتری </a:t>
            </a:r>
            <a:r>
              <a:rPr lang="fa-IR" sz="2000" b="1" dirty="0">
                <a:cs typeface="B Nazanin" panose="00000400000000000000" pitchFamily="2" charset="-78"/>
              </a:rPr>
              <a:t>های ادواری انجام شده و....</a:t>
            </a:r>
          </a:p>
          <a:p>
            <a:pPr algn="r" rtl="1">
              <a:lnSpc>
                <a:spcPct val="150000"/>
              </a:lnSpc>
            </a:pPr>
            <a:endParaRPr lang="en-US" sz="2000" b="1" dirty="0"/>
          </a:p>
        </p:txBody>
      </p:sp>
    </p:spTree>
    <p:extLst>
      <p:ext uri="{BB962C8B-B14F-4D97-AF65-F5344CB8AC3E}">
        <p14:creationId xmlns:p14="http://schemas.microsoft.com/office/powerpoint/2010/main" val="24750435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E959-5582-47CE-91B7-E7DAB431E93B}"/>
              </a:ext>
            </a:extLst>
          </p:cNvPr>
          <p:cNvSpPr>
            <a:spLocks noGrp="1"/>
          </p:cNvSpPr>
          <p:nvPr>
            <p:ph type="title"/>
          </p:nvPr>
        </p:nvSpPr>
        <p:spPr>
          <a:xfrm>
            <a:off x="457200" y="274638"/>
            <a:ext cx="7848600" cy="1143000"/>
          </a:xfrm>
        </p:spPr>
        <p:txBody>
          <a:bodyPr>
            <a:normAutofit/>
          </a:bodyPr>
          <a:lstStyle/>
          <a:p>
            <a:pPr algn="r" rtl="1">
              <a:lnSpc>
                <a:spcPct val="150000"/>
              </a:lnSpc>
            </a:pPr>
            <a:r>
              <a:rPr lang="fa-IR" sz="2000" b="1" dirty="0"/>
              <a:t>الف-6-6-2حدودمجازپرتو،ساختار فیزیکی وتجهیزات حفاظت دربرابراشعه مطابق ضوابط مربوط برنامه ریزی ورعایت می شود.</a:t>
            </a:r>
            <a:endParaRPr lang="en-US" sz="2000" b="1" dirty="0"/>
          </a:p>
        </p:txBody>
      </p:sp>
      <p:sp>
        <p:nvSpPr>
          <p:cNvPr id="3" name="Content Placeholder 2">
            <a:extLst>
              <a:ext uri="{FF2B5EF4-FFF2-40B4-BE49-F238E27FC236}">
                <a16:creationId xmlns:a16="http://schemas.microsoft.com/office/drawing/2014/main" id="{90104B19-5E47-48DB-B4A6-303C5B73A46A}"/>
              </a:ext>
            </a:extLst>
          </p:cNvPr>
          <p:cNvSpPr>
            <a:spLocks noGrp="1"/>
          </p:cNvSpPr>
          <p:nvPr>
            <p:ph sz="quarter" idx="1"/>
          </p:nvPr>
        </p:nvSpPr>
        <p:spPr>
          <a:xfrm>
            <a:off x="457200" y="1600200"/>
            <a:ext cx="7848600" cy="4873752"/>
          </a:xfrm>
        </p:spPr>
        <p:txBody>
          <a:bodyPr>
            <a:normAutofit/>
          </a:bodyPr>
          <a:lstStyle/>
          <a:p>
            <a:pPr marL="0" indent="0" algn="r" rtl="1">
              <a:lnSpc>
                <a:spcPct val="150000"/>
              </a:lnSpc>
              <a:buNone/>
            </a:pPr>
            <a:r>
              <a:rPr lang="fa-IR" sz="2000" b="1" dirty="0">
                <a:cs typeface="B Zar" panose="00000400000000000000" pitchFamily="2" charset="-78"/>
              </a:rPr>
              <a:t>1-رعایت اصول بهداشت وحفاظت پرتوها درخصوص حدود مجاز پرتو</a:t>
            </a:r>
          </a:p>
          <a:p>
            <a:pPr marL="0" indent="0" algn="r" rtl="1">
              <a:lnSpc>
                <a:spcPct val="150000"/>
              </a:lnSpc>
              <a:buNone/>
            </a:pPr>
            <a:r>
              <a:rPr lang="fa-IR" sz="2000" b="1" dirty="0">
                <a:cs typeface="B Zar" panose="00000400000000000000" pitchFamily="2" charset="-78"/>
              </a:rPr>
              <a:t>2-رعایت اصول بهداشت وحفاظت پرتوها درخصوص ساختار فیزیکی</a:t>
            </a:r>
          </a:p>
          <a:p>
            <a:pPr marL="0" indent="0" algn="r" rtl="1">
              <a:lnSpc>
                <a:spcPct val="150000"/>
              </a:lnSpc>
              <a:buNone/>
            </a:pPr>
            <a:r>
              <a:rPr lang="fa-IR" sz="2000" b="1" dirty="0">
                <a:cs typeface="B Zar" panose="00000400000000000000" pitchFamily="2" charset="-78"/>
              </a:rPr>
              <a:t>3-رعایت اصول بهداشت وحفاظت پرتوها درخصوص تجهیزات</a:t>
            </a:r>
          </a:p>
          <a:p>
            <a:pPr marL="0" indent="0" algn="r" rtl="1">
              <a:lnSpc>
                <a:spcPct val="150000"/>
              </a:lnSpc>
              <a:buNone/>
            </a:pPr>
            <a:r>
              <a:rPr lang="en-US" sz="2000" b="1" dirty="0">
                <a:cs typeface="B Nazanin" panose="00000400000000000000" pitchFamily="2" charset="-78"/>
              </a:rPr>
              <a:t>-</a:t>
            </a:r>
            <a:r>
              <a:rPr lang="fa-IR" sz="2000" b="1" dirty="0">
                <a:cs typeface="B Nazanin" panose="00000400000000000000" pitchFamily="2" charset="-78"/>
              </a:rPr>
              <a:t>وجود پرونده حفاظتی پرتوکاران</a:t>
            </a:r>
          </a:p>
          <a:p>
            <a:pPr marL="0" indent="0" algn="r" rtl="1">
              <a:lnSpc>
                <a:spcPct val="150000"/>
              </a:lnSpc>
              <a:buNone/>
            </a:pPr>
            <a:r>
              <a:rPr lang="fa-IR" sz="2000" b="1" dirty="0">
                <a:cs typeface="B Nazanin" panose="00000400000000000000" pitchFamily="2" charset="-78"/>
              </a:rPr>
              <a:t>-درصورت وجود مدیریت پسماند های رادیواکتیو</a:t>
            </a:r>
          </a:p>
          <a:p>
            <a:pPr marL="0" indent="0" algn="r" rtl="1">
              <a:lnSpc>
                <a:spcPct val="150000"/>
              </a:lnSpc>
              <a:buNone/>
            </a:pPr>
            <a:r>
              <a:rPr lang="fa-IR" sz="2000" b="1" dirty="0">
                <a:cs typeface="B Nazanin" panose="00000400000000000000" pitchFamily="2" charset="-78"/>
              </a:rPr>
              <a:t>-</a:t>
            </a:r>
            <a:r>
              <a:rPr lang="fa-IR" sz="2000" b="1" dirty="0">
                <a:solidFill>
                  <a:srgbClr val="FF0000"/>
                </a:solidFill>
                <a:cs typeface="B Nazanin" panose="00000400000000000000" pitchFamily="2" charset="-78"/>
              </a:rPr>
              <a:t>نصب ایفون </a:t>
            </a:r>
            <a:r>
              <a:rPr lang="fa-IR" sz="2000" b="1" dirty="0">
                <a:cs typeface="B Nazanin" panose="00000400000000000000" pitchFamily="2" charset="-78"/>
              </a:rPr>
              <a:t>جهت ارتباط بین پرتوکار وبیمار</a:t>
            </a:r>
          </a:p>
          <a:p>
            <a:pPr marL="0" indent="0" algn="r" rtl="1">
              <a:lnSpc>
                <a:spcPct val="150000"/>
              </a:lnSpc>
              <a:buNone/>
            </a:pPr>
            <a:r>
              <a:rPr lang="fa-IR" sz="2000" b="1" dirty="0">
                <a:cs typeface="B Nazanin" panose="00000400000000000000" pitchFamily="2" charset="-78"/>
              </a:rPr>
              <a:t>-رعایت شرایط حفاظتی ازجمله(درها،شیشه های سربی ودیوارها) دربخش تصویربرداری وبخش های دارای تجهیزات مولد اشعه</a:t>
            </a:r>
          </a:p>
          <a:p>
            <a:pPr marL="0" indent="0" algn="r" rtl="1">
              <a:lnSpc>
                <a:spcPct val="150000"/>
              </a:lnSpc>
              <a:buNone/>
            </a:pPr>
            <a:r>
              <a:rPr lang="fa-IR" sz="2000" b="1" dirty="0">
                <a:cs typeface="B Nazanin" panose="00000400000000000000" pitchFamily="2" charset="-78"/>
              </a:rPr>
              <a:t>-وجود </a:t>
            </a:r>
            <a:r>
              <a:rPr lang="fa-IR" sz="2000" b="1" dirty="0">
                <a:solidFill>
                  <a:srgbClr val="FF0000"/>
                </a:solidFill>
                <a:cs typeface="B Nazanin" panose="00000400000000000000" pitchFamily="2" charset="-78"/>
              </a:rPr>
              <a:t>تابلوهای راهنما وعلائم هشدار دهنده </a:t>
            </a:r>
            <a:r>
              <a:rPr lang="fa-IR" sz="2000" b="1" dirty="0">
                <a:cs typeface="B Nazanin" panose="00000400000000000000" pitchFamily="2" charset="-78"/>
              </a:rPr>
              <a:t>استاندارد مرتبط با حفاظت دربرابراشعه</a:t>
            </a:r>
          </a:p>
          <a:p>
            <a:pPr marL="0" indent="0" algn="r" rtl="1">
              <a:lnSpc>
                <a:spcPct val="150000"/>
              </a:lnSpc>
              <a:buNone/>
            </a:pPr>
            <a:endParaRPr lang="en-US" sz="2000" b="1" dirty="0">
              <a:cs typeface="B Zar" panose="00000400000000000000" pitchFamily="2" charset="-78"/>
            </a:endParaRPr>
          </a:p>
        </p:txBody>
      </p:sp>
    </p:spTree>
    <p:extLst>
      <p:ext uri="{BB962C8B-B14F-4D97-AF65-F5344CB8AC3E}">
        <p14:creationId xmlns:p14="http://schemas.microsoft.com/office/powerpoint/2010/main" val="19641661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3E8F8E-F0DE-4737-81FB-2B8C47F6FA53}"/>
              </a:ext>
            </a:extLst>
          </p:cNvPr>
          <p:cNvSpPr>
            <a:spLocks noGrp="1"/>
          </p:cNvSpPr>
          <p:nvPr>
            <p:ph sz="quarter" idx="1"/>
          </p:nvPr>
        </p:nvSpPr>
        <p:spPr>
          <a:xfrm>
            <a:off x="457200" y="381000"/>
            <a:ext cx="7924800" cy="6092952"/>
          </a:xfrm>
        </p:spPr>
        <p:txBody>
          <a:bodyPr>
            <a:normAutofit/>
          </a:bodyPr>
          <a:lstStyle/>
          <a:p>
            <a:pPr algn="r" rtl="1">
              <a:lnSpc>
                <a:spcPct val="200000"/>
              </a:lnSpc>
            </a:pPr>
            <a:r>
              <a:rPr lang="fa-IR" sz="2000" b="1" dirty="0">
                <a:cs typeface="B Nazanin" panose="00000400000000000000" pitchFamily="2" charset="-78"/>
              </a:rPr>
              <a:t>-انطباق نقشه مصوب با جانمایی منابع مولد اشعه یونساز</a:t>
            </a:r>
          </a:p>
          <a:p>
            <a:pPr algn="r" rtl="1">
              <a:lnSpc>
                <a:spcPct val="200000"/>
              </a:lnSpc>
            </a:pPr>
            <a:r>
              <a:rPr lang="fa-IR" sz="2000" b="1" dirty="0">
                <a:cs typeface="B Nazanin" panose="00000400000000000000" pitchFamily="2" charset="-78"/>
              </a:rPr>
              <a:t>-</a:t>
            </a:r>
            <a:r>
              <a:rPr lang="fa-IR" sz="2000" b="1" dirty="0">
                <a:solidFill>
                  <a:srgbClr val="FF0000"/>
                </a:solidFill>
                <a:cs typeface="B Nazanin" panose="00000400000000000000" pitchFamily="2" charset="-78"/>
              </a:rPr>
              <a:t>وجودتجهیزات وسایل حفاظت فردی متناسب </a:t>
            </a:r>
            <a:r>
              <a:rPr lang="fa-IR" sz="2000" b="1" dirty="0">
                <a:cs typeface="B Nazanin" panose="00000400000000000000" pitchFamily="2" charset="-78"/>
              </a:rPr>
              <a:t>با کاربری دستگاه ها(پرتوکاران وبیماران)</a:t>
            </a:r>
          </a:p>
          <a:p>
            <a:pPr algn="r" rtl="1">
              <a:lnSpc>
                <a:spcPct val="200000"/>
              </a:lnSpc>
            </a:pPr>
            <a:r>
              <a:rPr lang="fa-IR" sz="2000" b="1" dirty="0">
                <a:solidFill>
                  <a:srgbClr val="FF0000"/>
                </a:solidFill>
                <a:cs typeface="B Nazanin" panose="00000400000000000000" pitchFamily="2" charset="-78"/>
              </a:rPr>
              <a:t>استفاده مستمرازتجهیزات </a:t>
            </a:r>
            <a:r>
              <a:rPr lang="fa-IR" sz="2000" b="1" dirty="0">
                <a:cs typeface="B Nazanin" panose="00000400000000000000" pitchFamily="2" charset="-78"/>
              </a:rPr>
              <a:t>وسایل حفاظت فردی متناسب با کاربری دستگاه ها(پرتوکاران وبیماران)</a:t>
            </a:r>
          </a:p>
          <a:p>
            <a:pPr algn="r" rtl="1">
              <a:lnSpc>
                <a:spcPct val="200000"/>
              </a:lnSpc>
            </a:pPr>
            <a:r>
              <a:rPr lang="fa-IR" sz="2000" b="1" dirty="0">
                <a:cs typeface="B Nazanin" panose="00000400000000000000" pitchFamily="2" charset="-78"/>
              </a:rPr>
              <a:t>-استفاده از فیلم بچ اختصاصی توسط پرتوکاران</a:t>
            </a:r>
          </a:p>
          <a:p>
            <a:pPr algn="r" rtl="1">
              <a:lnSpc>
                <a:spcPct val="200000"/>
              </a:lnSpc>
            </a:pPr>
            <a:r>
              <a:rPr lang="fa-IR" sz="2000" b="1" dirty="0">
                <a:cs typeface="B Nazanin" panose="00000400000000000000" pitchFamily="2" charset="-78"/>
              </a:rPr>
              <a:t>-کاربردتجهیزات نگهدارنده کمکی دروضعیت بیماران درهنگام تصویربرداری</a:t>
            </a:r>
          </a:p>
          <a:p>
            <a:pPr algn="r" rtl="1">
              <a:lnSpc>
                <a:spcPct val="200000"/>
              </a:lnSpc>
            </a:pPr>
            <a:r>
              <a:rPr lang="fa-IR" sz="2000" b="1" dirty="0">
                <a:cs typeface="B Nazanin" panose="00000400000000000000" pitchFamily="2" charset="-78"/>
              </a:rPr>
              <a:t>-وجود دستورالعمل های پیشگیری ومقابله با اتفاقات وسوانح پرتویی</a:t>
            </a:r>
          </a:p>
        </p:txBody>
      </p:sp>
    </p:spTree>
    <p:extLst>
      <p:ext uri="{BB962C8B-B14F-4D97-AF65-F5344CB8AC3E}">
        <p14:creationId xmlns:p14="http://schemas.microsoft.com/office/powerpoint/2010/main" val="19395507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fa-IR" b="1" dirty="0"/>
              <a:t>موفق و پیروزباشید</a:t>
            </a:r>
            <a:endParaRPr lang="en-US" b="1" dirty="0"/>
          </a:p>
        </p:txBody>
      </p:sp>
    </p:spTree>
    <p:extLst>
      <p:ext uri="{BB962C8B-B14F-4D97-AF65-F5344CB8AC3E}">
        <p14:creationId xmlns:p14="http://schemas.microsoft.com/office/powerpoint/2010/main" val="85478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id="{9427073C-8E68-4F62-9E77-DDADD51F48B5}"/>
              </a:ext>
            </a:extLst>
          </p:cNvPr>
          <p:cNvGraphicFramePr>
            <a:graphicFrameLocks noGrp="1" noChangeAspect="1"/>
          </p:cNvGraphicFramePr>
          <p:nvPr>
            <p:ph sz="quarter" idx="1"/>
            <p:extLst>
              <p:ext uri="{D42A27DB-BD31-4B8C-83A1-F6EECF244321}">
                <p14:modId xmlns:p14="http://schemas.microsoft.com/office/powerpoint/2010/main" val="3398557969"/>
              </p:ext>
            </p:extLst>
          </p:nvPr>
        </p:nvGraphicFramePr>
        <p:xfrm>
          <a:off x="2065173" y="457200"/>
          <a:ext cx="4251653" cy="6016625"/>
        </p:xfrm>
        <a:graphic>
          <a:graphicData uri="http://schemas.openxmlformats.org/presentationml/2006/ole">
            <mc:AlternateContent xmlns:mc="http://schemas.openxmlformats.org/markup-compatibility/2006">
              <mc:Choice xmlns:v="urn:schemas-microsoft-com:vml" Requires="v">
                <p:oleObj name="Acrobat Document" r:id="rId2" imgW="5667149" imgH="8020004" progId="Acrobat.Document.DC">
                  <p:embed/>
                </p:oleObj>
              </mc:Choice>
              <mc:Fallback>
                <p:oleObj name="Acrobat Document" r:id="rId2" imgW="5667149" imgH="8020004" progId="Acrobat.Document.DC">
                  <p:embed/>
                  <p:pic>
                    <p:nvPicPr>
                      <p:cNvPr id="5" name="Content Placeholder 4">
                        <a:extLst>
                          <a:ext uri="{FF2B5EF4-FFF2-40B4-BE49-F238E27FC236}">
                            <a16:creationId xmlns:a16="http://schemas.microsoft.com/office/drawing/2014/main" id="{F2D19D0E-0B47-4CEC-9B0D-B89054C2993F}"/>
                          </a:ext>
                        </a:extLst>
                      </p:cNvPr>
                      <p:cNvPicPr/>
                      <p:nvPr/>
                    </p:nvPicPr>
                    <p:blipFill>
                      <a:blip r:embed="rId3"/>
                      <a:stretch>
                        <a:fillRect/>
                      </a:stretch>
                    </p:blipFill>
                    <p:spPr>
                      <a:xfrm>
                        <a:off x="2065173" y="457200"/>
                        <a:ext cx="4251653" cy="6016625"/>
                      </a:xfrm>
                      <a:prstGeom prst="rect">
                        <a:avLst/>
                      </a:prstGeom>
                    </p:spPr>
                  </p:pic>
                </p:oleObj>
              </mc:Fallback>
            </mc:AlternateContent>
          </a:graphicData>
        </a:graphic>
      </p:graphicFrame>
    </p:spTree>
    <p:extLst>
      <p:ext uri="{BB962C8B-B14F-4D97-AF65-F5344CB8AC3E}">
        <p14:creationId xmlns:p14="http://schemas.microsoft.com/office/powerpoint/2010/main" val="18695322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2511</TotalTime>
  <Words>6611</Words>
  <Application>Microsoft Office PowerPoint</Application>
  <PresentationFormat>On-screen Show (4:3)</PresentationFormat>
  <Paragraphs>464</Paragraphs>
  <Slides>88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88</vt:i4>
      </vt:variant>
    </vt:vector>
  </HeadingPairs>
  <TitlesOfParts>
    <vt:vector size="95" baseType="lpstr">
      <vt:lpstr>B Nazanin</vt:lpstr>
      <vt:lpstr>Century Schoolbook</vt:lpstr>
      <vt:lpstr>Wingdings</vt:lpstr>
      <vt:lpstr>Wingdings 2</vt:lpstr>
      <vt:lpstr>Oriel</vt:lpstr>
      <vt:lpstr>Acrobat Document</vt:lpstr>
      <vt:lpstr>Document</vt:lpstr>
      <vt:lpstr>بنام خدا</vt:lpstr>
      <vt:lpstr>الف6-3:مدیریت آب وفاضلاب بیمارستان براساس استانداردهای ملی وضوابط بهداشتی مربوط صورت می پذیرد.</vt:lpstr>
      <vt:lpstr>-متغیرهای فیزیکی شامل جامدات معلق،کدورت،طعم،بوودرجه حرارت خصوصیاتی هستندکه بوسیله حواس بینایی،لامسه ،چشایی وبویایی قابل تشخیص است. -مخزن آب دارای گردش دائم بوده وبایدآب مورد نیازبیمارستان رابرای حداقل 72ساعت تامین نماید. -کلرسنجی باید هرروزحداقل ازسه نقطه به صورت متناوب وروزانه انجام ونتایج ثبت گردد.روزانه ازآب مخزن ذخیره کلرسنجی بعمل آید. -نتایج کلر سنجی می بایست با استانداردها مطابقت داشته باشدودرصورت عدم تطابق حتی دریک موردپیگیری واقدام اصلاحی صورت گیرد.(استانداردملی1053) -</vt:lpstr>
      <vt:lpstr>PowerPoint Presentation</vt:lpstr>
      <vt:lpstr>نکات مهم درخصوص آب دیالیز:</vt:lpstr>
      <vt:lpstr>نکات مهم درخصوص مخازن ذخیره آب:</vt:lpstr>
      <vt:lpstr>مشخصات کیت های کلرسنجی</vt:lpstr>
      <vt:lpstr>PowerPoint Presentation</vt:lpstr>
      <vt:lpstr>PowerPoint Presentation</vt:lpstr>
      <vt:lpstr>PowerPoint Presentation</vt:lpstr>
      <vt:lpstr>الف-6-3-2:مدیریت فاضلاب بیمارستانی براساس ضوابط مربوط برنامه ریزی واجرامی شود.</vt:lpstr>
      <vt:lpstr>نکات مهم:</vt:lpstr>
      <vt:lpstr>الف6-4:مدیریت پسماندبراساس ضوابط ودستورالعمل های ابلاغی ،برنامه ریزی واجرامی شود.</vt:lpstr>
      <vt:lpstr>الف-6-4-2:تفکیک درمبداودفع پسماند های عادی براساس ضوابط مربوط وکدبندی رنگی وبرچسب گذاری اجرا می شود.</vt:lpstr>
      <vt:lpstr>الف-6-4-3:تفکیک درمبدا ودفع پسماند های عفونی براساس ضوابط مربوط وکدبندی رنگی وبرچسب گذاری اجرامی شود.</vt:lpstr>
      <vt:lpstr>-پسماند اتاق عمل،اتاق های ایزوله،بخش دیالیز وبخش اورژانس وآزمایشگاه عفونی محسوب می شود. -دربخش های درمانی-تشخیصی بیمارستان های سوانح سوختگی وبخش های سوختگی سایربیمارستان ها کلیه پسماند هاعفونی می باشد. -بی خطرسازی پسماند های عفونی توسط دستگاه بی خطر ساز فعال،دارای مجوز،با حجم متناسب با میزان پسماندعفونی تیز وبرنده انجام می شود برروی برچسب باید مشخصات زیرذکرگردد: -نام،نشانی وشماره تماس تولید کننده -نوع پسماند -تاریخ تولید وجمع آوری -تاریخ تحویل -نوع ماده شیمیایی -تاریخ بی خطر سازی</vt:lpstr>
      <vt:lpstr>الف-6-4-4:تفکیک درمبداودفع پسماند های تیزوبرنده،براساس ضوابط مربوط وکدبندی رنگی وبرچسب گذاری اجرا می شود.</vt:lpstr>
      <vt:lpstr>PowerPoint Presentation</vt:lpstr>
      <vt:lpstr>-دربخش های ویژه واتاق ایزوله،اتاق خون گیری آزمایشگاه واتاق عمل (به جزبخش های دیالیز،CCU،NICU،)دریونیت هربیمارمی توان سفتی باکس رادرمحل مناسب ثابت وفیکس کرد. -پس از پرشدن3/4سفتی باکس جمع آوری وبه محل ذخیره موقت پسماند وسپس بی خطرسازی انتقال داده می شود. -سوزن سرنگ نباید مجددا درپوش گذاری شده وسوزن وسرنگ توامادرظرف مستحکم وایمن جمع آوری شود. -نصبsafety boxدر اتاق هاي بستري و تحت نظر (مانند اورژانس) ممنوع است. -سوزن ست سرم،جداشده ودرSAFETY BOXقرارگیرد. </vt:lpstr>
      <vt:lpstr>الف-6-4-5:تفکیک درمبداودفع پسماند های شیمیایی ودارویی براساس ضوابط مربوط وکدبندی رنگی وبرچسب گذاری اجرا می شود.</vt:lpstr>
      <vt:lpstr>الف—6-4-6:تفکیک،نگهداری ودفع پسماندهای رادیواکتیو/پرتوزابراساس ضوابط مربوط وکدبندی رنگی وبرچسب گذاری اجرامی شود.</vt:lpstr>
      <vt:lpstr>الف-6-4-7:جمع آوری،نگهداری،حمل ونقل انواع پسماندهاازبخش ها/واحدهاتاجایگاه موقت نگهداری طبق ضوابط مربوط اجرامی شود.</vt:lpstr>
      <vt:lpstr>جهت رفع آلودگی وگندزدایی ازسطل ها،ازروش های زیراستفاده می شود: -الف-شست وشو باآب داغ حداقل82درجه سانتیگرادبه مدت حداقل 15ثانیه -ب-گندزدایی بامواد شیمیایی زیر به مدت دست کم3دقیقه: -محلول هیوکلریت کلر500ppm -محلول فنل500ppmعامل فعال -محلول ید100ppmmیدقابل دسترسی -و...... </vt:lpstr>
      <vt:lpstr>الف-6-4-8:شرایط جایگاه موقت نگهداری انواع پسماندبراساس ضوابط مربوط است.</vt:lpstr>
      <vt:lpstr>الف-6-4-9:اظهارنامه بی خطرسازی انواع پسماندهای عفونی وتیزوبرنده براساس ضوابط مربوط تکمیل وثبت می شود.</vt:lpstr>
      <vt:lpstr>روش کار:</vt:lpstr>
      <vt:lpstr>الف-6-4-10:تفکیک،جمع آوری،نگهداری،حمل ودفع اعضاواندام قطع شده بدن،جفت وجنین مرده براساس ضوابط مربوط انجام می شود.</vt:lpstr>
      <vt:lpstr>الف-6-4-11:جمع آوری وامحاء تجهیزات پزشکی کاشتنی خارج شده ازبدن بیماران،براساس ضوابط مربوط ورعایت اصول بهداشتی انجام می شود. </vt:lpstr>
      <vt:lpstr>PowerPoint Presentation</vt:lpstr>
      <vt:lpstr>PowerPoint Presentation</vt:lpstr>
      <vt:lpstr>الف-6-4-12:عملکرد دستگاه بی خطرسازپسماندهاازنظرمکانیکی،میکروبی وشیمیایی طبق ضوابط مربوط کنترل وارزیابی می شود.</vt:lpstr>
      <vt:lpstr>تست های پایش دستگاه بی خطر سازاز نوع اتو کلاو </vt:lpstr>
      <vt:lpstr>پایش روزانه ساختمان امحا زباله</vt:lpstr>
      <vt:lpstr>PowerPoint Presentation</vt:lpstr>
      <vt:lpstr>PowerPoint Presentation</vt:lpstr>
      <vt:lpstr>الف-6-4-13:برنامه عملیاتی پسماند هاتدوین واجرامی شود.</vt:lpstr>
      <vt:lpstr>الف-5-6 فرایند های رختشویخانه بارعایت ضوابط وشرایط استانداردبرنامه ریزی وانجام می شود</vt:lpstr>
      <vt:lpstr>PowerPoint Presentation</vt:lpstr>
      <vt:lpstr>PowerPoint Presentation</vt:lpstr>
      <vt:lpstr>PowerPoint Presentation</vt:lpstr>
      <vt:lpstr>PowerPoint Presentation</vt:lpstr>
      <vt:lpstr>الف-6-5-2تفکیک،جمع آوری وحمل البسه وملحفه های تمیز،کثیف وآلوده به رختشویخانه،جداگانه وبا رعایت اصول بهداشتی انجام می شود.</vt:lpstr>
      <vt:lpstr>PowerPoint Presentation</vt:lpstr>
      <vt:lpstr>PowerPoint Presentation</vt:lpstr>
      <vt:lpstr>PowerPoint Presentation</vt:lpstr>
      <vt:lpstr>الف-6-5-3انتقال البسه وملحفه تمیز از رختشویخانه به بخش هابا رعایت اصول ممانعت از انتقال آلودگی انجام می شود</vt:lpstr>
      <vt:lpstr>الف-6-5-4البسه وملحفه عفونی وغیر عفونی با ماشین لباسشویی جداگانه ومحلول های مناسب ومتناسب با ظرفیت مورد نیاز شستشو می شوند.</vt:lpstr>
      <vt:lpstr>PowerPoint Presentation</vt:lpstr>
      <vt:lpstr>PowerPoint Presentation</vt:lpstr>
      <vt:lpstr>PowerPoint Presentation</vt:lpstr>
      <vt:lpstr>الف6-5-5محل ذخیره البسه  وملحفه تمیز هیچ گونه تداخلی با البسه کثیف ندارد.</vt:lpstr>
      <vt:lpstr>الف-6-5-6رختشویخانه دارای تجهیزات خشک کن واتوی غلطکی یا پرس برقی بوده ودستگاه ها سالم هستند.</vt:lpstr>
      <vt:lpstr>الف-6-5-7البسه وملحفه های مورد نیاز بیماران باشرایط بهداشتی تامین می شود.</vt:lpstr>
      <vt:lpstr>PowerPoint Presentation</vt:lpstr>
      <vt:lpstr>PowerPoint Presentation</vt:lpstr>
      <vt:lpstr>الف6-1بیمارستان ازرعایت اصول بهداشت محیط درتمام بخش ها/واحدهااطمینان حاصل می نماید.</vt:lpstr>
      <vt:lpstr>PowerPoint Presentation</vt:lpstr>
      <vt:lpstr>الف-6-2-1ساختار فیزیکی از جمله کف،دیوار،سقف،درب وپنجره های بیمارستان مطابق ضوابط بهداشتی است.</vt:lpstr>
      <vt:lpstr>PowerPoint Presentation</vt:lpstr>
      <vt:lpstr>الف-6-1-3امکانات وسرویس های بهداشتی مطابق الزامات مربوط دردسترس کارکنان،بیماران،همراهان ومراجعین است</vt:lpstr>
      <vt:lpstr>PowerPoint Presentation</vt:lpstr>
      <vt:lpstr>الف-6-1-4کارکنان مشمول آموزش های بهداشتی برابر ضوابط مربوط،گواهینامه آموزشی بهداشت معتبر اخذ نموده اند.</vt:lpstr>
      <vt:lpstr>الف6-1-5 کنترل حشرات وجانوران با الویت استفاده از روش های تلفیقی ولحاظ نکات بهداشتی  وایمنی برنامه ریزی واجرا می شود.</vt:lpstr>
      <vt:lpstr>PowerPoint Presentation</vt:lpstr>
      <vt:lpstr>الف-6-1-6درتمام بخش ها وواحد های بیمارستان سامانه های تهویه مطابق ضوابط مربوط وبا رعایت اصول بهداشتی به کارگرفته می شوند</vt:lpstr>
      <vt:lpstr>PowerPoint Presentation</vt:lpstr>
      <vt:lpstr>PowerPoint Presentation</vt:lpstr>
      <vt:lpstr>PowerPoint Presentation</vt:lpstr>
      <vt:lpstr>الف-6-1-7وضعیت بهداشت محیط بیمارستان به صورت دوره ای ارزیابی شده واقدامات اصلاحی/برنامه بهبودموثرتدوین وبر اساس آن عمل می شود.</vt:lpstr>
      <vt:lpstr>الف-6-1-8بیمارستان برای کاهش الاینده های ناشی از ساخت وساز همزمان با ارائه خدمات،برنامه معین وموثرداشته وبر اساس آن عمل می نماید.</vt:lpstr>
      <vt:lpstr>الف-6-1-9 قانون ممنوعیت استعمال دخانیات دراماکن عمومی وضوابط مرتبط آن دربیمارستان رعایت می شود.</vt:lpstr>
      <vt:lpstr>الف-6-1-10 عملکرد بیمارستان نشان دهنده تحقق اهداف بیمارستان بدون دخانیات است</vt:lpstr>
      <vt:lpstr>الف-6-2 مراحل تهیه،آماده سازی،طبخ،توزیع وسرو غذا بارعایت اصول بهداشتی  انجام می شود.</vt:lpstr>
      <vt:lpstr>PowerPoint Presentation</vt:lpstr>
      <vt:lpstr>الف-6-2-2نحوه نگهداری وانبارش مواد اولیه غذایی درانبار وسردخانه به صورت ایمن وبارعایت اصول بهداشتی است.</vt:lpstr>
      <vt:lpstr>PowerPoint Presentation</vt:lpstr>
      <vt:lpstr>الف-6-2-3انبار،سردخانه،محل آماده سازی،پخت،ظرفشویی درآشپزخانه چیدمان مناسب داشته ومسیر یک طرفه تمیز به کثیف رعایت می شود.</vt:lpstr>
      <vt:lpstr>الف-6-2-4مراحل آماده سازی طبخ غذا با رعایت اصول بهداشتی وتحت نظارت کارشناس بهداشت محیط صورت می پذیرد.</vt:lpstr>
      <vt:lpstr>    الف-6-2-5توزیع سروغذادربیمارستان با رعایت اصول بهداشتی وحفظ زنجیره سرد وگرم برنامه ریزی می شود.</vt:lpstr>
      <vt:lpstr>PowerPoint Presentation</vt:lpstr>
      <vt:lpstr>الف-6-2-6صلاحیت بهداشتی کارکنان درواحد های مرتبط با مواد غذایی ارزیابی واحراز می شود.</vt:lpstr>
      <vt:lpstr>الف-6-2-7آبدارخانه بخش ها وواحدهای مختلف بیمارستان دارای شرایط بهداشتی وایمن است.</vt:lpstr>
      <vt:lpstr>الف-6-2-8سالن غذاخوری ومحل سرو غذا مطابق ضوابط مربوط است.</vt:lpstr>
      <vt:lpstr>الف-6-2-9محل فروش مواد غذایی یا بوفه بیمارستان مطابق با ضوابط بهداشتی مربوط است.</vt:lpstr>
      <vt:lpstr>الف-6-6اصول بهداشت حفاظت دربرابرپرتوها رعایت می شود.</vt:lpstr>
      <vt:lpstr>الف-6-6-2حدودمجازپرتو،ساختار فیزیکی وتجهیزات حفاظت دربرابراشعه مطابق ضوابط مربوط برنامه ریزی ورعایت می شود.</vt:lpstr>
      <vt:lpstr>PowerPoint Presentation</vt:lpstr>
      <vt:lpstr>موفق و پیروزباشید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بنام خدا</dc:title>
  <dc:creator>gravand</dc:creator>
  <cp:lastModifiedBy>سالن میهن دوست یوزر</cp:lastModifiedBy>
  <cp:revision>252</cp:revision>
  <dcterms:created xsi:type="dcterms:W3CDTF">2006-08-16T00:00:00Z</dcterms:created>
  <dcterms:modified xsi:type="dcterms:W3CDTF">2024-09-07T06:48:16Z</dcterms:modified>
</cp:coreProperties>
</file>