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54"/>
  </p:notesMasterIdLst>
  <p:sldIdLst>
    <p:sldId id="305" r:id="rId2"/>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7" r:id="rId20"/>
    <p:sldId id="274" r:id="rId21"/>
    <p:sldId id="275" r:id="rId22"/>
    <p:sldId id="276" r:id="rId23"/>
    <p:sldId id="278" r:id="rId24"/>
    <p:sldId id="279" r:id="rId25"/>
    <p:sldId id="277"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 id="294" r:id="rId40"/>
    <p:sldId id="295" r:id="rId41"/>
    <p:sldId id="296" r:id="rId42"/>
    <p:sldId id="297" r:id="rId43"/>
    <p:sldId id="298" r:id="rId44"/>
    <p:sldId id="299" r:id="rId45"/>
    <p:sldId id="300" r:id="rId46"/>
    <p:sldId id="301" r:id="rId47"/>
    <p:sldId id="308" r:id="rId48"/>
    <p:sldId id="302" r:id="rId49"/>
    <p:sldId id="303" r:id="rId50"/>
    <p:sldId id="304" r:id="rId51"/>
    <p:sldId id="309" r:id="rId52"/>
    <p:sldId id="30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علی محمد گراوند" initials="علی" lastIdx="6" clrIdx="0">
    <p:extLst>
      <p:ext uri="{19B8F6BF-5375-455C-9EA6-DF929625EA0E}">
        <p15:presenceInfo xmlns:p15="http://schemas.microsoft.com/office/powerpoint/2012/main" userId="S-1-5-21-2692593723-2839786014-2151568109-5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79" autoAdjust="0"/>
    <p:restoredTop sz="86397" autoAdjust="0"/>
  </p:normalViewPr>
  <p:slideViewPr>
    <p:cSldViewPr snapToGrid="0">
      <p:cViewPr varScale="1">
        <p:scale>
          <a:sx n="63" d="100"/>
          <a:sy n="63" d="100"/>
        </p:scale>
        <p:origin x="618" y="60"/>
      </p:cViewPr>
      <p:guideLst/>
    </p:cSldViewPr>
  </p:slideViewPr>
  <p:outlineViewPr>
    <p:cViewPr>
      <p:scale>
        <a:sx n="33" d="100"/>
        <a:sy n="33" d="100"/>
      </p:scale>
      <p:origin x="0" y="-472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07E7C-C722-41A2-BC9C-FFCBCB2C156A}" type="doc">
      <dgm:prSet loTypeId="urn:microsoft.com/office/officeart/2005/8/layout/pyramid3" loCatId="pyramid" qsTypeId="urn:microsoft.com/office/officeart/2005/8/quickstyle/simple1" qsCatId="simple" csTypeId="urn:microsoft.com/office/officeart/2005/8/colors/accent1_2" csCatId="accent1" phldr="1"/>
      <dgm:spPr/>
    </dgm:pt>
    <dgm:pt modelId="{F2E7F71E-FE2A-4DC4-ABAC-4480CCFEC66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a-IR" sz="6600" b="1" dirty="0">
              <a:cs typeface="B Nazanin" panose="00000400000000000000" pitchFamily="2" charset="-78"/>
            </a:rPr>
            <a:t>حذف</a:t>
          </a:r>
          <a:endParaRPr lang="en-US" sz="6600" b="1" dirty="0">
            <a:cs typeface="B Nazanin" panose="00000400000000000000" pitchFamily="2" charset="-78"/>
          </a:endParaRPr>
        </a:p>
      </dgm:t>
    </dgm:pt>
    <dgm:pt modelId="{1D3E4200-2F48-4685-B647-E63E020FDC05}" type="parTrans" cxnId="{112908BB-75AD-4395-9735-3B87B6D70853}">
      <dgm:prSet/>
      <dgm:spPr/>
      <dgm:t>
        <a:bodyPr/>
        <a:lstStyle/>
        <a:p>
          <a:endParaRPr lang="en-US"/>
        </a:p>
      </dgm:t>
    </dgm:pt>
    <dgm:pt modelId="{40B13E45-8FE3-4B0B-A838-7A34C6012C81}" type="sibTrans" cxnId="{112908BB-75AD-4395-9735-3B87B6D70853}">
      <dgm:prSet/>
      <dgm:spPr/>
      <dgm:t>
        <a:bodyPr/>
        <a:lstStyle/>
        <a:p>
          <a:endParaRPr lang="en-US"/>
        </a:p>
      </dgm:t>
    </dgm:pt>
    <dgm:pt modelId="{79CB62B5-1D0F-486E-A9FA-61855DEA840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fa-IR" sz="3600" b="1" dirty="0">
              <a:cs typeface="B Nazanin" panose="00000400000000000000" pitchFamily="2" charset="-78"/>
            </a:rPr>
            <a:t>تصفیه</a:t>
          </a:r>
          <a:endParaRPr lang="en-US" sz="3600" b="1" dirty="0">
            <a:cs typeface="B Nazanin" panose="00000400000000000000" pitchFamily="2" charset="-78"/>
          </a:endParaRPr>
        </a:p>
      </dgm:t>
    </dgm:pt>
    <dgm:pt modelId="{3386EA8E-8B05-4E1C-9B4D-74CC9F02FED1}" type="parTrans" cxnId="{563CD75A-3A0F-41BC-A906-5C0C89AE8D6C}">
      <dgm:prSet/>
      <dgm:spPr/>
      <dgm:t>
        <a:bodyPr/>
        <a:lstStyle/>
        <a:p>
          <a:endParaRPr lang="en-US"/>
        </a:p>
      </dgm:t>
    </dgm:pt>
    <dgm:pt modelId="{730F4B14-0BB8-49FD-964D-993A16303C89}" type="sibTrans" cxnId="{563CD75A-3A0F-41BC-A906-5C0C89AE8D6C}">
      <dgm:prSet/>
      <dgm:spPr/>
      <dgm:t>
        <a:bodyPr/>
        <a:lstStyle/>
        <a:p>
          <a:endParaRPr lang="en-US"/>
        </a:p>
      </dgm:t>
    </dgm:pt>
    <dgm:pt modelId="{4E6673A6-A0FC-4F40-A62A-D24AEBC8C1F4}">
      <dgm:prSet phldrT="[Text]" custT="1"/>
      <dgm:spPr/>
      <dgm:t>
        <a:bodyPr/>
        <a:lstStyle/>
        <a:p>
          <a:r>
            <a:rPr lang="fa-IR" sz="2400" b="1" dirty="0">
              <a:cs typeface="B Nazanin" panose="00000400000000000000" pitchFamily="2" charset="-78"/>
            </a:rPr>
            <a:t>امحاء</a:t>
          </a:r>
          <a:endParaRPr lang="en-US" sz="2400" b="1" dirty="0">
            <a:cs typeface="B Nazanin" panose="00000400000000000000" pitchFamily="2" charset="-78"/>
          </a:endParaRPr>
        </a:p>
      </dgm:t>
    </dgm:pt>
    <dgm:pt modelId="{2AFD20E1-4255-4112-8701-6E70010164E2}" type="parTrans" cxnId="{BFAECA5D-8EB0-431D-AAC9-A2F42474DD5B}">
      <dgm:prSet/>
      <dgm:spPr/>
      <dgm:t>
        <a:bodyPr/>
        <a:lstStyle/>
        <a:p>
          <a:endParaRPr lang="en-US"/>
        </a:p>
      </dgm:t>
    </dgm:pt>
    <dgm:pt modelId="{0098D0EB-0972-45CF-A40B-BB8AE6BF902B}" type="sibTrans" cxnId="{BFAECA5D-8EB0-431D-AAC9-A2F42474DD5B}">
      <dgm:prSet/>
      <dgm:spPr/>
      <dgm:t>
        <a:bodyPr/>
        <a:lstStyle/>
        <a:p>
          <a:endParaRPr lang="en-US"/>
        </a:p>
      </dgm:t>
    </dgm:pt>
    <dgm:pt modelId="{0E17A142-3970-470D-BF18-E8A9F1FCFBC2}">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fa-IR" sz="6000" b="1" dirty="0">
              <a:cs typeface="B Nazanin" panose="00000400000000000000" pitchFamily="2" charset="-78"/>
            </a:rPr>
            <a:t>کاهش</a:t>
          </a:r>
          <a:endParaRPr lang="en-US" sz="6000" b="1" dirty="0">
            <a:cs typeface="B Nazanin" panose="00000400000000000000" pitchFamily="2" charset="-78"/>
          </a:endParaRPr>
        </a:p>
      </dgm:t>
    </dgm:pt>
    <dgm:pt modelId="{E0761C52-A753-411C-AB1F-86030098D048}" type="parTrans" cxnId="{AC94BBFD-8FEF-492A-B356-12906FDC178B}">
      <dgm:prSet/>
      <dgm:spPr/>
      <dgm:t>
        <a:bodyPr/>
        <a:lstStyle/>
        <a:p>
          <a:endParaRPr lang="en-US"/>
        </a:p>
      </dgm:t>
    </dgm:pt>
    <dgm:pt modelId="{B195A121-DB72-4B9C-B6EB-5D0EAAA7E6D9}" type="sibTrans" cxnId="{AC94BBFD-8FEF-492A-B356-12906FDC178B}">
      <dgm:prSet/>
      <dgm:spPr/>
      <dgm:t>
        <a:bodyPr/>
        <a:lstStyle/>
        <a:p>
          <a:endParaRPr lang="en-US"/>
        </a:p>
      </dgm:t>
    </dgm:pt>
    <dgm:pt modelId="{B3774FE7-55AA-4418-91DC-81A560F81CF7}">
      <dgm:prSet phldrT="[Tex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a-IR" sz="5400" b="1" dirty="0">
              <a:cs typeface="B Nazanin" panose="00000400000000000000" pitchFamily="2" charset="-78"/>
            </a:rPr>
            <a:t>بازمصرف</a:t>
          </a:r>
          <a:endParaRPr lang="en-US" sz="5400" b="1" dirty="0">
            <a:cs typeface="B Nazanin" panose="00000400000000000000" pitchFamily="2" charset="-78"/>
          </a:endParaRPr>
        </a:p>
      </dgm:t>
    </dgm:pt>
    <dgm:pt modelId="{AB73C883-E4B5-436D-A087-A8DC2119A19E}" type="parTrans" cxnId="{2370D47C-5D47-435F-93D7-0DD5188DDD0A}">
      <dgm:prSet/>
      <dgm:spPr/>
      <dgm:t>
        <a:bodyPr/>
        <a:lstStyle/>
        <a:p>
          <a:endParaRPr lang="en-US"/>
        </a:p>
      </dgm:t>
    </dgm:pt>
    <dgm:pt modelId="{C7D3C5AD-1F61-478D-AC58-4D724B6EC07F}" type="sibTrans" cxnId="{2370D47C-5D47-435F-93D7-0DD5188DDD0A}">
      <dgm:prSet/>
      <dgm:spPr/>
      <dgm:t>
        <a:bodyPr/>
        <a:lstStyle/>
        <a:p>
          <a:endParaRPr lang="en-US"/>
        </a:p>
      </dgm:t>
    </dgm:pt>
    <dgm:pt modelId="{93A726E4-3933-4D2A-89AA-0719FAE87535}">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fa-IR" sz="4400" dirty="0">
              <a:cs typeface="B Nazanin" panose="00000400000000000000" pitchFamily="2" charset="-78"/>
            </a:rPr>
            <a:t>بازیافت</a:t>
          </a:r>
          <a:endParaRPr lang="en-US" sz="4400" dirty="0">
            <a:cs typeface="B Nazanin" panose="00000400000000000000" pitchFamily="2" charset="-78"/>
          </a:endParaRPr>
        </a:p>
      </dgm:t>
    </dgm:pt>
    <dgm:pt modelId="{621CC344-4FD7-4B91-88E9-ED526535DF76}" type="parTrans" cxnId="{0AEC84FB-4F0E-4CA1-84FA-0777760A5076}">
      <dgm:prSet/>
      <dgm:spPr/>
      <dgm:t>
        <a:bodyPr/>
        <a:lstStyle/>
        <a:p>
          <a:endParaRPr lang="en-US"/>
        </a:p>
      </dgm:t>
    </dgm:pt>
    <dgm:pt modelId="{4042BC51-ED68-4CC7-AC14-386BA3E1B62C}" type="sibTrans" cxnId="{0AEC84FB-4F0E-4CA1-84FA-0777760A5076}">
      <dgm:prSet/>
      <dgm:spPr/>
      <dgm:t>
        <a:bodyPr/>
        <a:lstStyle/>
        <a:p>
          <a:endParaRPr lang="en-US"/>
        </a:p>
      </dgm:t>
    </dgm:pt>
    <dgm:pt modelId="{683EACDC-3B43-4AAB-9935-F98A2D38429E}">
      <dgm:prSet phldrT="[Text]" custT="1">
        <dgm:style>
          <a:lnRef idx="3">
            <a:schemeClr val="lt1"/>
          </a:lnRef>
          <a:fillRef idx="1">
            <a:schemeClr val="accent6"/>
          </a:fillRef>
          <a:effectRef idx="1">
            <a:schemeClr val="accent6"/>
          </a:effectRef>
          <a:fontRef idx="minor">
            <a:schemeClr val="lt1"/>
          </a:fontRef>
        </dgm:style>
      </dgm:prSet>
      <dgm:spPr/>
      <dgm:t>
        <a:bodyPr/>
        <a:lstStyle/>
        <a:p>
          <a:r>
            <a:rPr lang="fa-IR" sz="5400" b="1" dirty="0">
              <a:cs typeface="B Nazanin" panose="00000400000000000000" pitchFamily="2" charset="-78"/>
            </a:rPr>
            <a:t>بازیابی</a:t>
          </a:r>
          <a:endParaRPr lang="en-US" sz="5400" b="1" dirty="0">
            <a:cs typeface="B Nazanin" panose="00000400000000000000" pitchFamily="2" charset="-78"/>
          </a:endParaRPr>
        </a:p>
      </dgm:t>
    </dgm:pt>
    <dgm:pt modelId="{92C5919F-2424-493F-81F5-0B12CA0FFE5A}" type="parTrans" cxnId="{E9A44A85-2AF4-44C8-9052-6BAB2F56800D}">
      <dgm:prSet/>
      <dgm:spPr/>
      <dgm:t>
        <a:bodyPr/>
        <a:lstStyle/>
        <a:p>
          <a:endParaRPr lang="en-US"/>
        </a:p>
      </dgm:t>
    </dgm:pt>
    <dgm:pt modelId="{217EB418-9A41-4BE5-9F65-9DD47BE02690}" type="sibTrans" cxnId="{E9A44A85-2AF4-44C8-9052-6BAB2F56800D}">
      <dgm:prSet/>
      <dgm:spPr/>
      <dgm:t>
        <a:bodyPr/>
        <a:lstStyle/>
        <a:p>
          <a:endParaRPr lang="en-US"/>
        </a:p>
      </dgm:t>
    </dgm:pt>
    <dgm:pt modelId="{BBE6E5E4-AD17-4CE2-884A-CA1AFEA94D16}" type="pres">
      <dgm:prSet presAssocID="{DA507E7C-C722-41A2-BC9C-FFCBCB2C156A}" presName="Name0" presStyleCnt="0">
        <dgm:presLayoutVars>
          <dgm:dir/>
          <dgm:animLvl val="lvl"/>
          <dgm:resizeHandles val="exact"/>
        </dgm:presLayoutVars>
      </dgm:prSet>
      <dgm:spPr/>
    </dgm:pt>
    <dgm:pt modelId="{E5FF6852-B34F-4955-BF31-FF3AAB32E02A}" type="pres">
      <dgm:prSet presAssocID="{F2E7F71E-FE2A-4DC4-ABAC-4480CCFEC660}" presName="Name8" presStyleCnt="0"/>
      <dgm:spPr/>
    </dgm:pt>
    <dgm:pt modelId="{D9185A68-9F05-4C81-B262-E64971C8BC4C}" type="pres">
      <dgm:prSet presAssocID="{F2E7F71E-FE2A-4DC4-ABAC-4480CCFEC660}" presName="level" presStyleLbl="node1" presStyleIdx="0" presStyleCnt="7">
        <dgm:presLayoutVars>
          <dgm:chMax val="1"/>
          <dgm:bulletEnabled val="1"/>
        </dgm:presLayoutVars>
      </dgm:prSet>
      <dgm:spPr/>
    </dgm:pt>
    <dgm:pt modelId="{438DB242-4955-4A91-9233-839BD4C814A2}" type="pres">
      <dgm:prSet presAssocID="{F2E7F71E-FE2A-4DC4-ABAC-4480CCFEC660}" presName="levelTx" presStyleLbl="revTx" presStyleIdx="0" presStyleCnt="0">
        <dgm:presLayoutVars>
          <dgm:chMax val="1"/>
          <dgm:bulletEnabled val="1"/>
        </dgm:presLayoutVars>
      </dgm:prSet>
      <dgm:spPr/>
    </dgm:pt>
    <dgm:pt modelId="{359844A9-7BC3-4615-821F-84E216DE9225}" type="pres">
      <dgm:prSet presAssocID="{0E17A142-3970-470D-BF18-E8A9F1FCFBC2}" presName="Name8" presStyleCnt="0"/>
      <dgm:spPr/>
    </dgm:pt>
    <dgm:pt modelId="{E05A5B73-C34A-4DF0-B864-E6AF3A9700E8}" type="pres">
      <dgm:prSet presAssocID="{0E17A142-3970-470D-BF18-E8A9F1FCFBC2}" presName="level" presStyleLbl="node1" presStyleIdx="1" presStyleCnt="7" custLinFactNeighborX="-290" custLinFactNeighborY="-1923">
        <dgm:presLayoutVars>
          <dgm:chMax val="1"/>
          <dgm:bulletEnabled val="1"/>
        </dgm:presLayoutVars>
      </dgm:prSet>
      <dgm:spPr/>
    </dgm:pt>
    <dgm:pt modelId="{F2953A33-D317-4F28-B170-F9548ABDD0EA}" type="pres">
      <dgm:prSet presAssocID="{0E17A142-3970-470D-BF18-E8A9F1FCFBC2}" presName="levelTx" presStyleLbl="revTx" presStyleIdx="0" presStyleCnt="0">
        <dgm:presLayoutVars>
          <dgm:chMax val="1"/>
          <dgm:bulletEnabled val="1"/>
        </dgm:presLayoutVars>
      </dgm:prSet>
      <dgm:spPr/>
    </dgm:pt>
    <dgm:pt modelId="{55285CB4-9670-485F-8039-D36CBC031D2F}" type="pres">
      <dgm:prSet presAssocID="{B3774FE7-55AA-4418-91DC-81A560F81CF7}" presName="Name8" presStyleCnt="0"/>
      <dgm:spPr/>
    </dgm:pt>
    <dgm:pt modelId="{272904F0-E916-4E7B-87C0-1A74F7BA7430}" type="pres">
      <dgm:prSet presAssocID="{B3774FE7-55AA-4418-91DC-81A560F81CF7}" presName="level" presStyleLbl="node1" presStyleIdx="2" presStyleCnt="7">
        <dgm:presLayoutVars>
          <dgm:chMax val="1"/>
          <dgm:bulletEnabled val="1"/>
        </dgm:presLayoutVars>
      </dgm:prSet>
      <dgm:spPr/>
    </dgm:pt>
    <dgm:pt modelId="{8D5196FC-DB92-492D-8E1F-7AFD5CFB5326}" type="pres">
      <dgm:prSet presAssocID="{B3774FE7-55AA-4418-91DC-81A560F81CF7}" presName="levelTx" presStyleLbl="revTx" presStyleIdx="0" presStyleCnt="0">
        <dgm:presLayoutVars>
          <dgm:chMax val="1"/>
          <dgm:bulletEnabled val="1"/>
        </dgm:presLayoutVars>
      </dgm:prSet>
      <dgm:spPr/>
    </dgm:pt>
    <dgm:pt modelId="{640C49A8-DEF4-4432-91B2-A3B847FD3EDB}" type="pres">
      <dgm:prSet presAssocID="{683EACDC-3B43-4AAB-9935-F98A2D38429E}" presName="Name8" presStyleCnt="0"/>
      <dgm:spPr/>
    </dgm:pt>
    <dgm:pt modelId="{8C8EEFE6-2A37-42A4-B9D1-4E1962E810AA}" type="pres">
      <dgm:prSet presAssocID="{683EACDC-3B43-4AAB-9935-F98A2D38429E}" presName="level" presStyleLbl="node1" presStyleIdx="3" presStyleCnt="7">
        <dgm:presLayoutVars>
          <dgm:chMax val="1"/>
          <dgm:bulletEnabled val="1"/>
        </dgm:presLayoutVars>
      </dgm:prSet>
      <dgm:spPr/>
    </dgm:pt>
    <dgm:pt modelId="{FE232743-AAF7-4594-A38B-A1EA8DC2E36A}" type="pres">
      <dgm:prSet presAssocID="{683EACDC-3B43-4AAB-9935-F98A2D38429E}" presName="levelTx" presStyleLbl="revTx" presStyleIdx="0" presStyleCnt="0">
        <dgm:presLayoutVars>
          <dgm:chMax val="1"/>
          <dgm:bulletEnabled val="1"/>
        </dgm:presLayoutVars>
      </dgm:prSet>
      <dgm:spPr/>
    </dgm:pt>
    <dgm:pt modelId="{A81F9126-07C8-4644-BBA4-1286E419D8A5}" type="pres">
      <dgm:prSet presAssocID="{93A726E4-3933-4D2A-89AA-0719FAE87535}" presName="Name8" presStyleCnt="0"/>
      <dgm:spPr/>
    </dgm:pt>
    <dgm:pt modelId="{2E166532-13F9-4D9C-AC20-58BF25D752DE}" type="pres">
      <dgm:prSet presAssocID="{93A726E4-3933-4D2A-89AA-0719FAE87535}" presName="level" presStyleLbl="node1" presStyleIdx="4" presStyleCnt="7" custScaleX="98250" custScaleY="73486" custLinFactNeighborX="-492" custLinFactNeighborY="-1754">
        <dgm:presLayoutVars>
          <dgm:chMax val="1"/>
          <dgm:bulletEnabled val="1"/>
        </dgm:presLayoutVars>
      </dgm:prSet>
      <dgm:spPr/>
    </dgm:pt>
    <dgm:pt modelId="{67D05F5E-F5D6-4997-84D8-E41BD2A5C55C}" type="pres">
      <dgm:prSet presAssocID="{93A726E4-3933-4D2A-89AA-0719FAE87535}" presName="levelTx" presStyleLbl="revTx" presStyleIdx="0" presStyleCnt="0">
        <dgm:presLayoutVars>
          <dgm:chMax val="1"/>
          <dgm:bulletEnabled val="1"/>
        </dgm:presLayoutVars>
      </dgm:prSet>
      <dgm:spPr/>
    </dgm:pt>
    <dgm:pt modelId="{6257D9FA-4C82-4458-A94D-CD3F08F14633}" type="pres">
      <dgm:prSet presAssocID="{79CB62B5-1D0F-486E-A9FA-61855DEA840B}" presName="Name8" presStyleCnt="0"/>
      <dgm:spPr/>
    </dgm:pt>
    <dgm:pt modelId="{901E7972-9B47-49E1-B570-C02DEE53C731}" type="pres">
      <dgm:prSet presAssocID="{79CB62B5-1D0F-486E-A9FA-61855DEA840B}" presName="level" presStyleLbl="node1" presStyleIdx="5" presStyleCnt="7">
        <dgm:presLayoutVars>
          <dgm:chMax val="1"/>
          <dgm:bulletEnabled val="1"/>
        </dgm:presLayoutVars>
      </dgm:prSet>
      <dgm:spPr/>
    </dgm:pt>
    <dgm:pt modelId="{1C205E93-BA2F-493B-89D3-14578AFE1E3C}" type="pres">
      <dgm:prSet presAssocID="{79CB62B5-1D0F-486E-A9FA-61855DEA840B}" presName="levelTx" presStyleLbl="revTx" presStyleIdx="0" presStyleCnt="0">
        <dgm:presLayoutVars>
          <dgm:chMax val="1"/>
          <dgm:bulletEnabled val="1"/>
        </dgm:presLayoutVars>
      </dgm:prSet>
      <dgm:spPr/>
    </dgm:pt>
    <dgm:pt modelId="{C1C4D391-B50C-46D5-992B-4C6404F66C02}" type="pres">
      <dgm:prSet presAssocID="{4E6673A6-A0FC-4F40-A62A-D24AEBC8C1F4}" presName="Name8" presStyleCnt="0"/>
      <dgm:spPr/>
    </dgm:pt>
    <dgm:pt modelId="{B59B8D7F-8B12-4BF8-A56B-51EB7E56FD58}" type="pres">
      <dgm:prSet presAssocID="{4E6673A6-A0FC-4F40-A62A-D24AEBC8C1F4}" presName="level" presStyleLbl="node1" presStyleIdx="6" presStyleCnt="7">
        <dgm:presLayoutVars>
          <dgm:chMax val="1"/>
          <dgm:bulletEnabled val="1"/>
        </dgm:presLayoutVars>
      </dgm:prSet>
      <dgm:spPr/>
    </dgm:pt>
    <dgm:pt modelId="{A5E48E14-BB60-4836-A998-2C2B2C2879BA}" type="pres">
      <dgm:prSet presAssocID="{4E6673A6-A0FC-4F40-A62A-D24AEBC8C1F4}" presName="levelTx" presStyleLbl="revTx" presStyleIdx="0" presStyleCnt="0">
        <dgm:presLayoutVars>
          <dgm:chMax val="1"/>
          <dgm:bulletEnabled val="1"/>
        </dgm:presLayoutVars>
      </dgm:prSet>
      <dgm:spPr/>
    </dgm:pt>
  </dgm:ptLst>
  <dgm:cxnLst>
    <dgm:cxn modelId="{514E6B16-FB69-4235-BAF8-E4B925A1A22B}" type="presOf" srcId="{B3774FE7-55AA-4418-91DC-81A560F81CF7}" destId="{8D5196FC-DB92-492D-8E1F-7AFD5CFB5326}" srcOrd="1" destOrd="0" presId="urn:microsoft.com/office/officeart/2005/8/layout/pyramid3"/>
    <dgm:cxn modelId="{80293727-31EB-419C-B2C5-D9B5D9C69EF7}" type="presOf" srcId="{4E6673A6-A0FC-4F40-A62A-D24AEBC8C1F4}" destId="{A5E48E14-BB60-4836-A998-2C2B2C2879BA}" srcOrd="1" destOrd="0" presId="urn:microsoft.com/office/officeart/2005/8/layout/pyramid3"/>
    <dgm:cxn modelId="{07AC0028-10FD-45AE-9928-0B88C9B8F6A5}" type="presOf" srcId="{F2E7F71E-FE2A-4DC4-ABAC-4480CCFEC660}" destId="{438DB242-4955-4A91-9233-839BD4C814A2}" srcOrd="1" destOrd="0" presId="urn:microsoft.com/office/officeart/2005/8/layout/pyramid3"/>
    <dgm:cxn modelId="{BFAECA5D-8EB0-431D-AAC9-A2F42474DD5B}" srcId="{DA507E7C-C722-41A2-BC9C-FFCBCB2C156A}" destId="{4E6673A6-A0FC-4F40-A62A-D24AEBC8C1F4}" srcOrd="6" destOrd="0" parTransId="{2AFD20E1-4255-4112-8701-6E70010164E2}" sibTransId="{0098D0EB-0972-45CF-A40B-BB8AE6BF902B}"/>
    <dgm:cxn modelId="{CAFDB46C-694A-412F-8E67-7352622E90A0}" type="presOf" srcId="{79CB62B5-1D0F-486E-A9FA-61855DEA840B}" destId="{1C205E93-BA2F-493B-89D3-14578AFE1E3C}" srcOrd="1" destOrd="0" presId="urn:microsoft.com/office/officeart/2005/8/layout/pyramid3"/>
    <dgm:cxn modelId="{9CB7C16D-2DAE-47E4-A019-46C561A33855}" type="presOf" srcId="{93A726E4-3933-4D2A-89AA-0719FAE87535}" destId="{67D05F5E-F5D6-4997-84D8-E41BD2A5C55C}" srcOrd="1" destOrd="0" presId="urn:microsoft.com/office/officeart/2005/8/layout/pyramid3"/>
    <dgm:cxn modelId="{B0E15A73-2E3C-46AA-AA9D-7AE41B7B419B}" type="presOf" srcId="{0E17A142-3970-470D-BF18-E8A9F1FCFBC2}" destId="{E05A5B73-C34A-4DF0-B864-E6AF3A9700E8}" srcOrd="0" destOrd="0" presId="urn:microsoft.com/office/officeart/2005/8/layout/pyramid3"/>
    <dgm:cxn modelId="{508C6355-5D15-4D46-984C-98A667513AA5}" type="presOf" srcId="{4E6673A6-A0FC-4F40-A62A-D24AEBC8C1F4}" destId="{B59B8D7F-8B12-4BF8-A56B-51EB7E56FD58}" srcOrd="0" destOrd="0" presId="urn:microsoft.com/office/officeart/2005/8/layout/pyramid3"/>
    <dgm:cxn modelId="{563CD75A-3A0F-41BC-A906-5C0C89AE8D6C}" srcId="{DA507E7C-C722-41A2-BC9C-FFCBCB2C156A}" destId="{79CB62B5-1D0F-486E-A9FA-61855DEA840B}" srcOrd="5" destOrd="0" parTransId="{3386EA8E-8B05-4E1C-9B4D-74CC9F02FED1}" sibTransId="{730F4B14-0BB8-49FD-964D-993A16303C89}"/>
    <dgm:cxn modelId="{2370D47C-5D47-435F-93D7-0DD5188DDD0A}" srcId="{DA507E7C-C722-41A2-BC9C-FFCBCB2C156A}" destId="{B3774FE7-55AA-4418-91DC-81A560F81CF7}" srcOrd="2" destOrd="0" parTransId="{AB73C883-E4B5-436D-A087-A8DC2119A19E}" sibTransId="{C7D3C5AD-1F61-478D-AC58-4D724B6EC07F}"/>
    <dgm:cxn modelId="{E9A44A85-2AF4-44C8-9052-6BAB2F56800D}" srcId="{DA507E7C-C722-41A2-BC9C-FFCBCB2C156A}" destId="{683EACDC-3B43-4AAB-9935-F98A2D38429E}" srcOrd="3" destOrd="0" parTransId="{92C5919F-2424-493F-81F5-0B12CA0FFE5A}" sibTransId="{217EB418-9A41-4BE5-9F65-9DD47BE02690}"/>
    <dgm:cxn modelId="{951D1192-D579-4A79-A51C-2CB794DEF618}" type="presOf" srcId="{0E17A142-3970-470D-BF18-E8A9F1FCFBC2}" destId="{F2953A33-D317-4F28-B170-F9548ABDD0EA}" srcOrd="1" destOrd="0" presId="urn:microsoft.com/office/officeart/2005/8/layout/pyramid3"/>
    <dgm:cxn modelId="{B28496A7-66D1-401B-BABE-5910D57302EB}" type="presOf" srcId="{93A726E4-3933-4D2A-89AA-0719FAE87535}" destId="{2E166532-13F9-4D9C-AC20-58BF25D752DE}" srcOrd="0" destOrd="0" presId="urn:microsoft.com/office/officeart/2005/8/layout/pyramid3"/>
    <dgm:cxn modelId="{112908BB-75AD-4395-9735-3B87B6D70853}" srcId="{DA507E7C-C722-41A2-BC9C-FFCBCB2C156A}" destId="{F2E7F71E-FE2A-4DC4-ABAC-4480CCFEC660}" srcOrd="0" destOrd="0" parTransId="{1D3E4200-2F48-4685-B647-E63E020FDC05}" sibTransId="{40B13E45-8FE3-4B0B-A838-7A34C6012C81}"/>
    <dgm:cxn modelId="{758452BB-52E7-44E2-BB01-2A3C5D6D5BE6}" type="presOf" srcId="{F2E7F71E-FE2A-4DC4-ABAC-4480CCFEC660}" destId="{D9185A68-9F05-4C81-B262-E64971C8BC4C}" srcOrd="0" destOrd="0" presId="urn:microsoft.com/office/officeart/2005/8/layout/pyramid3"/>
    <dgm:cxn modelId="{DA785BC6-8897-4C84-85C7-6C828D658108}" type="presOf" srcId="{DA507E7C-C722-41A2-BC9C-FFCBCB2C156A}" destId="{BBE6E5E4-AD17-4CE2-884A-CA1AFEA94D16}" srcOrd="0" destOrd="0" presId="urn:microsoft.com/office/officeart/2005/8/layout/pyramid3"/>
    <dgm:cxn modelId="{57F50FD0-1E8F-49DC-9CCF-87AD11E5FDF2}" type="presOf" srcId="{B3774FE7-55AA-4418-91DC-81A560F81CF7}" destId="{272904F0-E916-4E7B-87C0-1A74F7BA7430}" srcOrd="0" destOrd="0" presId="urn:microsoft.com/office/officeart/2005/8/layout/pyramid3"/>
    <dgm:cxn modelId="{E2AC1AD4-FC86-4B9D-AE65-ABD003789E6F}" type="presOf" srcId="{683EACDC-3B43-4AAB-9935-F98A2D38429E}" destId="{FE232743-AAF7-4594-A38B-A1EA8DC2E36A}" srcOrd="1" destOrd="0" presId="urn:microsoft.com/office/officeart/2005/8/layout/pyramid3"/>
    <dgm:cxn modelId="{60E987E1-045E-445B-B718-AB26B66E8D60}" type="presOf" srcId="{683EACDC-3B43-4AAB-9935-F98A2D38429E}" destId="{8C8EEFE6-2A37-42A4-B9D1-4E1962E810AA}" srcOrd="0" destOrd="0" presId="urn:microsoft.com/office/officeart/2005/8/layout/pyramid3"/>
    <dgm:cxn modelId="{168FF3F8-C202-42CC-B8BC-ECC2555747CB}" type="presOf" srcId="{79CB62B5-1D0F-486E-A9FA-61855DEA840B}" destId="{901E7972-9B47-49E1-B570-C02DEE53C731}" srcOrd="0" destOrd="0" presId="urn:microsoft.com/office/officeart/2005/8/layout/pyramid3"/>
    <dgm:cxn modelId="{0AEC84FB-4F0E-4CA1-84FA-0777760A5076}" srcId="{DA507E7C-C722-41A2-BC9C-FFCBCB2C156A}" destId="{93A726E4-3933-4D2A-89AA-0719FAE87535}" srcOrd="4" destOrd="0" parTransId="{621CC344-4FD7-4B91-88E9-ED526535DF76}" sibTransId="{4042BC51-ED68-4CC7-AC14-386BA3E1B62C}"/>
    <dgm:cxn modelId="{AC94BBFD-8FEF-492A-B356-12906FDC178B}" srcId="{DA507E7C-C722-41A2-BC9C-FFCBCB2C156A}" destId="{0E17A142-3970-470D-BF18-E8A9F1FCFBC2}" srcOrd="1" destOrd="0" parTransId="{E0761C52-A753-411C-AB1F-86030098D048}" sibTransId="{B195A121-DB72-4B9C-B6EB-5D0EAAA7E6D9}"/>
    <dgm:cxn modelId="{C7330822-FA5A-4A2C-AD0C-0D1B488A1E0F}" type="presParOf" srcId="{BBE6E5E4-AD17-4CE2-884A-CA1AFEA94D16}" destId="{E5FF6852-B34F-4955-BF31-FF3AAB32E02A}" srcOrd="0" destOrd="0" presId="urn:microsoft.com/office/officeart/2005/8/layout/pyramid3"/>
    <dgm:cxn modelId="{E857984F-B5CF-4971-AAE7-635FAC7A490D}" type="presParOf" srcId="{E5FF6852-B34F-4955-BF31-FF3AAB32E02A}" destId="{D9185A68-9F05-4C81-B262-E64971C8BC4C}" srcOrd="0" destOrd="0" presId="urn:microsoft.com/office/officeart/2005/8/layout/pyramid3"/>
    <dgm:cxn modelId="{68FD96FC-C85D-4395-BA61-CE18CE0B1C6C}" type="presParOf" srcId="{E5FF6852-B34F-4955-BF31-FF3AAB32E02A}" destId="{438DB242-4955-4A91-9233-839BD4C814A2}" srcOrd="1" destOrd="0" presId="urn:microsoft.com/office/officeart/2005/8/layout/pyramid3"/>
    <dgm:cxn modelId="{BDA98F85-CB21-480C-96C1-D58B6E4DB0D5}" type="presParOf" srcId="{BBE6E5E4-AD17-4CE2-884A-CA1AFEA94D16}" destId="{359844A9-7BC3-4615-821F-84E216DE9225}" srcOrd="1" destOrd="0" presId="urn:microsoft.com/office/officeart/2005/8/layout/pyramid3"/>
    <dgm:cxn modelId="{1B870306-DDC4-40AC-8E81-E344F3C0F7EF}" type="presParOf" srcId="{359844A9-7BC3-4615-821F-84E216DE9225}" destId="{E05A5B73-C34A-4DF0-B864-E6AF3A9700E8}" srcOrd="0" destOrd="0" presId="urn:microsoft.com/office/officeart/2005/8/layout/pyramid3"/>
    <dgm:cxn modelId="{679DAC5F-EB58-4359-8845-5F3EE5DD4FA4}" type="presParOf" srcId="{359844A9-7BC3-4615-821F-84E216DE9225}" destId="{F2953A33-D317-4F28-B170-F9548ABDD0EA}" srcOrd="1" destOrd="0" presId="urn:microsoft.com/office/officeart/2005/8/layout/pyramid3"/>
    <dgm:cxn modelId="{A8AAEECD-082C-44D2-86DD-A52C9439668F}" type="presParOf" srcId="{BBE6E5E4-AD17-4CE2-884A-CA1AFEA94D16}" destId="{55285CB4-9670-485F-8039-D36CBC031D2F}" srcOrd="2" destOrd="0" presId="urn:microsoft.com/office/officeart/2005/8/layout/pyramid3"/>
    <dgm:cxn modelId="{9BD89E5D-B9F9-40D5-B8AD-4BB2C652F78B}" type="presParOf" srcId="{55285CB4-9670-485F-8039-D36CBC031D2F}" destId="{272904F0-E916-4E7B-87C0-1A74F7BA7430}" srcOrd="0" destOrd="0" presId="urn:microsoft.com/office/officeart/2005/8/layout/pyramid3"/>
    <dgm:cxn modelId="{EDA6D0D3-CC17-4F6D-9C1F-59C6DC49AA50}" type="presParOf" srcId="{55285CB4-9670-485F-8039-D36CBC031D2F}" destId="{8D5196FC-DB92-492D-8E1F-7AFD5CFB5326}" srcOrd="1" destOrd="0" presId="urn:microsoft.com/office/officeart/2005/8/layout/pyramid3"/>
    <dgm:cxn modelId="{4F5F68C1-2C29-48E8-BC09-081005A115F2}" type="presParOf" srcId="{BBE6E5E4-AD17-4CE2-884A-CA1AFEA94D16}" destId="{640C49A8-DEF4-4432-91B2-A3B847FD3EDB}" srcOrd="3" destOrd="0" presId="urn:microsoft.com/office/officeart/2005/8/layout/pyramid3"/>
    <dgm:cxn modelId="{F05F2AA8-3018-428F-8229-7057A97E43EF}" type="presParOf" srcId="{640C49A8-DEF4-4432-91B2-A3B847FD3EDB}" destId="{8C8EEFE6-2A37-42A4-B9D1-4E1962E810AA}" srcOrd="0" destOrd="0" presId="urn:microsoft.com/office/officeart/2005/8/layout/pyramid3"/>
    <dgm:cxn modelId="{91F3E50C-8477-4839-A536-27DAA2E6EB2D}" type="presParOf" srcId="{640C49A8-DEF4-4432-91B2-A3B847FD3EDB}" destId="{FE232743-AAF7-4594-A38B-A1EA8DC2E36A}" srcOrd="1" destOrd="0" presId="urn:microsoft.com/office/officeart/2005/8/layout/pyramid3"/>
    <dgm:cxn modelId="{19E44E9A-13D8-4176-9995-B385CD92A854}" type="presParOf" srcId="{BBE6E5E4-AD17-4CE2-884A-CA1AFEA94D16}" destId="{A81F9126-07C8-4644-BBA4-1286E419D8A5}" srcOrd="4" destOrd="0" presId="urn:microsoft.com/office/officeart/2005/8/layout/pyramid3"/>
    <dgm:cxn modelId="{0E1B6287-1D47-46F3-9F50-D19B0EDCFF0A}" type="presParOf" srcId="{A81F9126-07C8-4644-BBA4-1286E419D8A5}" destId="{2E166532-13F9-4D9C-AC20-58BF25D752DE}" srcOrd="0" destOrd="0" presId="urn:microsoft.com/office/officeart/2005/8/layout/pyramid3"/>
    <dgm:cxn modelId="{A1652838-DC8B-4373-BABA-F7FD85E8A6DF}" type="presParOf" srcId="{A81F9126-07C8-4644-BBA4-1286E419D8A5}" destId="{67D05F5E-F5D6-4997-84D8-E41BD2A5C55C}" srcOrd="1" destOrd="0" presId="urn:microsoft.com/office/officeart/2005/8/layout/pyramid3"/>
    <dgm:cxn modelId="{ECE3B1D2-F25B-46DA-BBFD-E971E0E1CAC6}" type="presParOf" srcId="{BBE6E5E4-AD17-4CE2-884A-CA1AFEA94D16}" destId="{6257D9FA-4C82-4458-A94D-CD3F08F14633}" srcOrd="5" destOrd="0" presId="urn:microsoft.com/office/officeart/2005/8/layout/pyramid3"/>
    <dgm:cxn modelId="{A4916E0A-CA3F-4EDE-BD3B-CF5614A37128}" type="presParOf" srcId="{6257D9FA-4C82-4458-A94D-CD3F08F14633}" destId="{901E7972-9B47-49E1-B570-C02DEE53C731}" srcOrd="0" destOrd="0" presId="urn:microsoft.com/office/officeart/2005/8/layout/pyramid3"/>
    <dgm:cxn modelId="{728C5FA9-D7D9-4D94-B844-456BED0946A3}" type="presParOf" srcId="{6257D9FA-4C82-4458-A94D-CD3F08F14633}" destId="{1C205E93-BA2F-493B-89D3-14578AFE1E3C}" srcOrd="1" destOrd="0" presId="urn:microsoft.com/office/officeart/2005/8/layout/pyramid3"/>
    <dgm:cxn modelId="{C89E5D94-E1E8-4ADD-B67B-E4BDD95758BC}" type="presParOf" srcId="{BBE6E5E4-AD17-4CE2-884A-CA1AFEA94D16}" destId="{C1C4D391-B50C-46D5-992B-4C6404F66C02}" srcOrd="6" destOrd="0" presId="urn:microsoft.com/office/officeart/2005/8/layout/pyramid3"/>
    <dgm:cxn modelId="{B6DB4666-92A1-498A-817F-60076C93F8B6}" type="presParOf" srcId="{C1C4D391-B50C-46D5-992B-4C6404F66C02}" destId="{B59B8D7F-8B12-4BF8-A56B-51EB7E56FD58}" srcOrd="0" destOrd="0" presId="urn:microsoft.com/office/officeart/2005/8/layout/pyramid3"/>
    <dgm:cxn modelId="{3ADCA62C-8AE9-4738-84DC-4A8FC04094EC}" type="presParOf" srcId="{C1C4D391-B50C-46D5-992B-4C6404F66C02}" destId="{A5E48E14-BB60-4836-A998-2C2B2C2879BA}"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85A68-9F05-4C81-B262-E64971C8BC4C}">
      <dsp:nvSpPr>
        <dsp:cNvPr id="0" name=""/>
        <dsp:cNvSpPr/>
      </dsp:nvSpPr>
      <dsp:spPr>
        <a:xfrm rot="10800000">
          <a:off x="0" y="0"/>
          <a:ext cx="6553199" cy="930032"/>
        </a:xfrm>
        <a:prstGeom prst="trapezoid">
          <a:avLst>
            <a:gd name="adj" fmla="val 52311"/>
          </a:avLst>
        </a:prstGeom>
        <a:solidFill>
          <a:schemeClr val="accent1"/>
        </a:solidFill>
        <a:ln w="15875"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2933700">
            <a:lnSpc>
              <a:spcPct val="90000"/>
            </a:lnSpc>
            <a:spcBef>
              <a:spcPct val="0"/>
            </a:spcBef>
            <a:spcAft>
              <a:spcPct val="35000"/>
            </a:spcAft>
            <a:buNone/>
          </a:pPr>
          <a:r>
            <a:rPr lang="fa-IR" sz="6600" b="1" kern="1200" dirty="0">
              <a:cs typeface="B Nazanin" panose="00000400000000000000" pitchFamily="2" charset="-78"/>
            </a:rPr>
            <a:t>حذف</a:t>
          </a:r>
          <a:endParaRPr lang="en-US" sz="6600" b="1" kern="1200" dirty="0">
            <a:cs typeface="B Nazanin" panose="00000400000000000000" pitchFamily="2" charset="-78"/>
          </a:endParaRPr>
        </a:p>
      </dsp:txBody>
      <dsp:txXfrm rot="-10800000">
        <a:off x="1146810" y="0"/>
        <a:ext cx="4259580" cy="930032"/>
      </dsp:txXfrm>
    </dsp:sp>
    <dsp:sp modelId="{E05A5B73-C34A-4DF0-B864-E6AF3A9700E8}">
      <dsp:nvSpPr>
        <dsp:cNvPr id="0" name=""/>
        <dsp:cNvSpPr/>
      </dsp:nvSpPr>
      <dsp:spPr>
        <a:xfrm rot="10800000">
          <a:off x="470330" y="912148"/>
          <a:ext cx="5580173" cy="930032"/>
        </a:xfrm>
        <a:prstGeom prst="trapezoid">
          <a:avLst>
            <a:gd name="adj" fmla="val 52311"/>
          </a:avLst>
        </a:prstGeom>
        <a:solidFill>
          <a:schemeClr val="accent4"/>
        </a:solidFill>
        <a:ln w="15875" cap="rnd"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fa-IR" sz="6000" b="1" kern="1200" dirty="0">
              <a:cs typeface="B Nazanin" panose="00000400000000000000" pitchFamily="2" charset="-78"/>
            </a:rPr>
            <a:t>کاهش</a:t>
          </a:r>
          <a:endParaRPr lang="en-US" sz="6000" b="1" kern="1200" dirty="0">
            <a:cs typeface="B Nazanin" panose="00000400000000000000" pitchFamily="2" charset="-78"/>
          </a:endParaRPr>
        </a:p>
      </dsp:txBody>
      <dsp:txXfrm rot="-10800000">
        <a:off x="1446861" y="912148"/>
        <a:ext cx="3627112" cy="930032"/>
      </dsp:txXfrm>
    </dsp:sp>
    <dsp:sp modelId="{272904F0-E916-4E7B-87C0-1A74F7BA7430}">
      <dsp:nvSpPr>
        <dsp:cNvPr id="0" name=""/>
        <dsp:cNvSpPr/>
      </dsp:nvSpPr>
      <dsp:spPr>
        <a:xfrm rot="10800000">
          <a:off x="973026" y="1860065"/>
          <a:ext cx="4607146" cy="930032"/>
        </a:xfrm>
        <a:prstGeom prst="trapezoid">
          <a:avLst>
            <a:gd name="adj" fmla="val 52311"/>
          </a:avLst>
        </a:prstGeom>
        <a:solidFill>
          <a:schemeClr val="accent3"/>
        </a:solidFill>
        <a:ln w="15875" cap="rnd"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fa-IR" sz="5400" b="1" kern="1200" dirty="0">
              <a:cs typeface="B Nazanin" panose="00000400000000000000" pitchFamily="2" charset="-78"/>
            </a:rPr>
            <a:t>بازمصرف</a:t>
          </a:r>
          <a:endParaRPr lang="en-US" sz="5400" b="1" kern="1200" dirty="0">
            <a:cs typeface="B Nazanin" panose="00000400000000000000" pitchFamily="2" charset="-78"/>
          </a:endParaRPr>
        </a:p>
      </dsp:txBody>
      <dsp:txXfrm rot="-10800000">
        <a:off x="1779277" y="1860065"/>
        <a:ext cx="2994645" cy="930032"/>
      </dsp:txXfrm>
    </dsp:sp>
    <dsp:sp modelId="{8C8EEFE6-2A37-42A4-B9D1-4E1962E810AA}">
      <dsp:nvSpPr>
        <dsp:cNvPr id="0" name=""/>
        <dsp:cNvSpPr/>
      </dsp:nvSpPr>
      <dsp:spPr>
        <a:xfrm rot="10800000">
          <a:off x="1459540" y="2790098"/>
          <a:ext cx="3634119" cy="930032"/>
        </a:xfrm>
        <a:prstGeom prst="trapezoid">
          <a:avLst>
            <a:gd name="adj" fmla="val 52311"/>
          </a:avLst>
        </a:prstGeom>
        <a:solidFill>
          <a:schemeClr val="accent6"/>
        </a:solidFill>
        <a:ln w="25400" cap="rnd"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fa-IR" sz="5400" b="1" kern="1200" dirty="0">
              <a:cs typeface="B Nazanin" panose="00000400000000000000" pitchFamily="2" charset="-78"/>
            </a:rPr>
            <a:t>بازیابی</a:t>
          </a:r>
          <a:endParaRPr lang="en-US" sz="5400" b="1" kern="1200" dirty="0">
            <a:cs typeface="B Nazanin" panose="00000400000000000000" pitchFamily="2" charset="-78"/>
          </a:endParaRPr>
        </a:p>
      </dsp:txBody>
      <dsp:txXfrm rot="-10800000">
        <a:off x="2095511" y="2790098"/>
        <a:ext cx="2362177" cy="930032"/>
      </dsp:txXfrm>
    </dsp:sp>
    <dsp:sp modelId="{2E166532-13F9-4D9C-AC20-58BF25D752DE}">
      <dsp:nvSpPr>
        <dsp:cNvPr id="0" name=""/>
        <dsp:cNvSpPr/>
      </dsp:nvSpPr>
      <dsp:spPr>
        <a:xfrm rot="10800000">
          <a:off x="1956245" y="3703818"/>
          <a:ext cx="2614523" cy="683443"/>
        </a:xfrm>
        <a:prstGeom prst="trapezoid">
          <a:avLst>
            <a:gd name="adj" fmla="val 52311"/>
          </a:avLst>
        </a:prstGeom>
        <a:gradFill rotWithShape="1">
          <a:gsLst>
            <a:gs pos="0">
              <a:schemeClr val="accent2">
                <a:tint val="60000"/>
                <a:lumMod val="110000"/>
              </a:schemeClr>
            </a:gs>
            <a:gs pos="100000">
              <a:schemeClr val="accent2">
                <a:tint val="88000"/>
              </a:schemeClr>
            </a:gs>
          </a:gsLst>
          <a:lin ang="5400000" scaled="0"/>
        </a:gradFill>
        <a:ln w="9525" cap="rnd" cmpd="sng" algn="ctr">
          <a:solidFill>
            <a:schemeClr val="accent2">
              <a:shade val="9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fa-IR" sz="4400" kern="1200" dirty="0">
              <a:cs typeface="B Nazanin" panose="00000400000000000000" pitchFamily="2" charset="-78"/>
            </a:rPr>
            <a:t>بازیافت</a:t>
          </a:r>
          <a:endParaRPr lang="en-US" sz="4400" kern="1200" dirty="0">
            <a:cs typeface="B Nazanin" panose="00000400000000000000" pitchFamily="2" charset="-78"/>
          </a:endParaRPr>
        </a:p>
      </dsp:txBody>
      <dsp:txXfrm rot="-10800000">
        <a:off x="2413787" y="3703818"/>
        <a:ext cx="1699440" cy="683443"/>
      </dsp:txXfrm>
    </dsp:sp>
    <dsp:sp modelId="{901E7972-9B47-49E1-B570-C02DEE53C731}">
      <dsp:nvSpPr>
        <dsp:cNvPr id="0" name=""/>
        <dsp:cNvSpPr/>
      </dsp:nvSpPr>
      <dsp:spPr>
        <a:xfrm rot="10800000">
          <a:off x="2303573" y="4403574"/>
          <a:ext cx="1946053" cy="930032"/>
        </a:xfrm>
        <a:prstGeom prst="trapezoid">
          <a:avLst>
            <a:gd name="adj" fmla="val 52311"/>
          </a:avLst>
        </a:prstGeom>
        <a:gradFill rotWithShape="1">
          <a:gsLst>
            <a:gs pos="0">
              <a:schemeClr val="accent1">
                <a:tint val="60000"/>
                <a:lumMod val="110000"/>
              </a:schemeClr>
            </a:gs>
            <a:gs pos="100000">
              <a:schemeClr val="accent1">
                <a:tint val="88000"/>
              </a:schemeClr>
            </a:gs>
          </a:gsLst>
          <a:lin ang="5400000" scaled="0"/>
        </a:gradFill>
        <a:ln w="9525" cap="rnd" cmpd="sng" algn="ctr">
          <a:solidFill>
            <a:schemeClr val="accent1">
              <a:shade val="90000"/>
            </a:schemeClr>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a-IR" sz="3600" b="1" kern="1200" dirty="0">
              <a:cs typeface="B Nazanin" panose="00000400000000000000" pitchFamily="2" charset="-78"/>
            </a:rPr>
            <a:t>تصفیه</a:t>
          </a:r>
          <a:endParaRPr lang="en-US" sz="3600" b="1" kern="1200" dirty="0">
            <a:cs typeface="B Nazanin" panose="00000400000000000000" pitchFamily="2" charset="-78"/>
          </a:endParaRPr>
        </a:p>
      </dsp:txBody>
      <dsp:txXfrm rot="-10800000">
        <a:off x="2644132" y="4403574"/>
        <a:ext cx="1264934" cy="930032"/>
      </dsp:txXfrm>
    </dsp:sp>
    <dsp:sp modelId="{B59B8D7F-8B12-4BF8-A56B-51EB7E56FD58}">
      <dsp:nvSpPr>
        <dsp:cNvPr id="0" name=""/>
        <dsp:cNvSpPr/>
      </dsp:nvSpPr>
      <dsp:spPr>
        <a:xfrm rot="10800000">
          <a:off x="2790086" y="5333607"/>
          <a:ext cx="973026" cy="930032"/>
        </a:xfrm>
        <a:prstGeom prst="trapezoid">
          <a:avLst>
            <a:gd name="adj" fmla="val 52311"/>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b="1" kern="1200" dirty="0">
              <a:cs typeface="B Nazanin" panose="00000400000000000000" pitchFamily="2" charset="-78"/>
            </a:rPr>
            <a:t>امحاء</a:t>
          </a:r>
          <a:endParaRPr lang="en-US" sz="2400" b="1" kern="1200" dirty="0">
            <a:cs typeface="B Nazanin" panose="00000400000000000000" pitchFamily="2" charset="-78"/>
          </a:endParaRPr>
        </a:p>
      </dsp:txBody>
      <dsp:txXfrm rot="-10800000">
        <a:off x="2790086" y="5333607"/>
        <a:ext cx="973026" cy="9300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53040-863A-4D26-9AD7-661541E7B23C}" type="datetimeFigureOut">
              <a:rPr lang="en-US" smtClean="0"/>
              <a:t>6/5/2024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FD0F7-C074-48EE-A98F-058D359B41B4}" type="slidenum">
              <a:rPr lang="en-US" smtClean="0"/>
              <a:t>‹#›</a:t>
            </a:fld>
            <a:endParaRPr lang="en-US"/>
          </a:p>
        </p:txBody>
      </p:sp>
    </p:spTree>
    <p:extLst>
      <p:ext uri="{BB962C8B-B14F-4D97-AF65-F5344CB8AC3E}">
        <p14:creationId xmlns:p14="http://schemas.microsoft.com/office/powerpoint/2010/main" val="427729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4FD0F7-C074-48EE-A98F-058D359B41B4}" type="slidenum">
              <a:rPr lang="en-US" smtClean="0"/>
              <a:t>9</a:t>
            </a:fld>
            <a:endParaRPr lang="en-US"/>
          </a:p>
        </p:txBody>
      </p:sp>
    </p:spTree>
    <p:extLst>
      <p:ext uri="{BB962C8B-B14F-4D97-AF65-F5344CB8AC3E}">
        <p14:creationId xmlns:p14="http://schemas.microsoft.com/office/powerpoint/2010/main" val="8396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4FD0F7-C074-48EE-A98F-058D359B41B4}" type="slidenum">
              <a:rPr lang="en-US" smtClean="0"/>
              <a:t>15</a:t>
            </a:fld>
            <a:endParaRPr lang="en-US"/>
          </a:p>
        </p:txBody>
      </p:sp>
    </p:spTree>
    <p:extLst>
      <p:ext uri="{BB962C8B-B14F-4D97-AF65-F5344CB8AC3E}">
        <p14:creationId xmlns:p14="http://schemas.microsoft.com/office/powerpoint/2010/main" val="240480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A96DF5-071F-4CD5-A58E-8C432743CEA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1942275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96DF5-071F-4CD5-A58E-8C432743CEA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68977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96DF5-071F-4CD5-A58E-8C432743CEA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113610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96DF5-071F-4CD5-A58E-8C432743CEA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84376-875A-4F40-8DA6-4E8090B3E8E2}"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436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96DF5-071F-4CD5-A58E-8C432743CEA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184110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4A96DF5-071F-4CD5-A58E-8C432743CEA6}"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943907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4A96DF5-071F-4CD5-A58E-8C432743CEA6}"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1923460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96DF5-071F-4CD5-A58E-8C432743CEA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1384754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96DF5-071F-4CD5-A58E-8C432743CEA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82459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96DF5-071F-4CD5-A58E-8C432743CEA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394640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96DF5-071F-4CD5-A58E-8C432743CEA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65538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A96DF5-071F-4CD5-A58E-8C432743CEA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416885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A96DF5-071F-4CD5-A58E-8C432743CEA6}"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263272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A96DF5-071F-4CD5-A58E-8C432743CEA6}"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331614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96DF5-071F-4CD5-A58E-8C432743CEA6}"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193073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A96DF5-071F-4CD5-A58E-8C432743CEA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64961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A96DF5-071F-4CD5-A58E-8C432743CEA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84376-875A-4F40-8DA6-4E8090B3E8E2}" type="slidenum">
              <a:rPr lang="en-US" smtClean="0"/>
              <a:t>‹#›</a:t>
            </a:fld>
            <a:endParaRPr lang="en-US"/>
          </a:p>
        </p:txBody>
      </p:sp>
    </p:spTree>
    <p:extLst>
      <p:ext uri="{BB962C8B-B14F-4D97-AF65-F5344CB8AC3E}">
        <p14:creationId xmlns:p14="http://schemas.microsoft.com/office/powerpoint/2010/main" val="175716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4A96DF5-071F-4CD5-A58E-8C432743CEA6}" type="datetimeFigureOut">
              <a:rPr lang="en-US" smtClean="0"/>
              <a:t>6/5/2024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5C84376-875A-4F40-8DA6-4E8090B3E8E2}" type="slidenum">
              <a:rPr lang="en-US" smtClean="0"/>
              <a:t>‹#›</a:t>
            </a:fld>
            <a:endParaRPr lang="en-US"/>
          </a:p>
        </p:txBody>
      </p:sp>
    </p:spTree>
    <p:extLst>
      <p:ext uri="{BB962C8B-B14F-4D97-AF65-F5344CB8AC3E}">
        <p14:creationId xmlns:p14="http://schemas.microsoft.com/office/powerpoint/2010/main" val="371137399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E2EF-3437-4EE8-A0BC-5B6945DE0DA1}"/>
              </a:ext>
            </a:extLst>
          </p:cNvPr>
          <p:cNvSpPr>
            <a:spLocks noGrp="1"/>
          </p:cNvSpPr>
          <p:nvPr>
            <p:ph type="ctrTitle"/>
          </p:nvPr>
        </p:nvSpPr>
        <p:spPr>
          <a:xfrm>
            <a:off x="1524000" y="1122363"/>
            <a:ext cx="9144000" cy="1655762"/>
          </a:xfrm>
        </p:spPr>
        <p:txBody>
          <a:bodyPr>
            <a:normAutofit/>
          </a:bodyPr>
          <a:lstStyle/>
          <a:p>
            <a:r>
              <a:rPr lang="fa-IR" sz="4800" dirty="0">
                <a:cs typeface="B Titr" panose="00000700000000000000" pitchFamily="2" charset="-78"/>
              </a:rPr>
              <a:t>مدیریت پسماند های شیمیایی ودارویی</a:t>
            </a:r>
            <a:endParaRPr lang="en-US" sz="4800" dirty="0">
              <a:cs typeface="B Titr" panose="00000700000000000000" pitchFamily="2" charset="-78"/>
            </a:endParaRPr>
          </a:p>
        </p:txBody>
      </p:sp>
      <p:sp>
        <p:nvSpPr>
          <p:cNvPr id="3" name="Subtitle 2">
            <a:extLst>
              <a:ext uri="{FF2B5EF4-FFF2-40B4-BE49-F238E27FC236}">
                <a16:creationId xmlns:a16="http://schemas.microsoft.com/office/drawing/2014/main" id="{A879FA9F-6C1E-4279-87EA-3F6671467F70}"/>
              </a:ext>
            </a:extLst>
          </p:cNvPr>
          <p:cNvSpPr>
            <a:spLocks noGrp="1"/>
          </p:cNvSpPr>
          <p:nvPr>
            <p:ph type="subTitle" idx="1"/>
          </p:nvPr>
        </p:nvSpPr>
        <p:spPr/>
        <p:txBody>
          <a:bodyPr>
            <a:normAutofit/>
          </a:bodyPr>
          <a:lstStyle/>
          <a:p>
            <a:r>
              <a:rPr lang="fa-IR" dirty="0">
                <a:cs typeface="B Titr" panose="00000700000000000000" pitchFamily="2" charset="-78"/>
              </a:rPr>
              <a:t>تیرماه 1403</a:t>
            </a:r>
          </a:p>
          <a:p>
            <a:r>
              <a:rPr lang="fa-IR" dirty="0">
                <a:cs typeface="B Titr" panose="00000700000000000000" pitchFamily="2" charset="-78"/>
              </a:rPr>
              <a:t>بیمارستان آنکولوژی امیر</a:t>
            </a:r>
          </a:p>
          <a:p>
            <a:endParaRPr lang="en-US" dirty="0"/>
          </a:p>
        </p:txBody>
      </p:sp>
    </p:spTree>
    <p:extLst>
      <p:ext uri="{BB962C8B-B14F-4D97-AF65-F5344CB8AC3E}">
        <p14:creationId xmlns:p14="http://schemas.microsoft.com/office/powerpoint/2010/main" val="174917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D2F3B-73D9-4AAF-91A8-E87F6DE88E02}"/>
              </a:ext>
            </a:extLst>
          </p:cNvPr>
          <p:cNvSpPr>
            <a:spLocks noGrp="1"/>
          </p:cNvSpPr>
          <p:nvPr>
            <p:ph type="title"/>
          </p:nvPr>
        </p:nvSpPr>
        <p:spPr>
          <a:xfrm>
            <a:off x="838200" y="365126"/>
            <a:ext cx="10515600" cy="1055712"/>
          </a:xfrm>
        </p:spPr>
        <p:txBody>
          <a:bodyPr>
            <a:normAutofit/>
          </a:bodyPr>
          <a:lstStyle/>
          <a:p>
            <a:pPr algn="ctr"/>
            <a:r>
              <a:rPr lang="fa-IR" sz="2400" b="1" dirty="0">
                <a:cs typeface="B Nazanin" panose="00000400000000000000" pitchFamily="2" charset="-78"/>
              </a:rPr>
              <a:t>کمینه سازی پسماند</a:t>
            </a:r>
            <a:endParaRPr lang="en-US" sz="2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B90AA7C7-8F43-406F-BC7A-707FA2C58B32}"/>
              </a:ext>
            </a:extLst>
          </p:cNvPr>
          <p:cNvSpPr>
            <a:spLocks noGrp="1"/>
          </p:cNvSpPr>
          <p:nvPr>
            <p:ph idx="1"/>
          </p:nvPr>
        </p:nvSpPr>
        <p:spPr>
          <a:xfrm>
            <a:off x="838199" y="1420838"/>
            <a:ext cx="10894255" cy="4756125"/>
          </a:xfrm>
        </p:spPr>
        <p:txBody>
          <a:bodyPr>
            <a:normAutofit/>
          </a:bodyPr>
          <a:lstStyle/>
          <a:p>
            <a:pPr algn="r" rtl="1">
              <a:lnSpc>
                <a:spcPct val="150000"/>
              </a:lnSpc>
            </a:pPr>
            <a:r>
              <a:rPr lang="fa-IR" sz="2400" b="1" dirty="0">
                <a:cs typeface="B Nazanin" panose="00000400000000000000" pitchFamily="2" charset="-78"/>
              </a:rPr>
              <a:t>مراکز تولید پسماند شیمیایی به قوانین ملی برای بکار بردن استراتژی هایی جهت کاهش تولید پسماند شیمیایی خطرناک نیاز دارند. در زیر </a:t>
            </a:r>
            <a:r>
              <a:rPr lang="fa-IR" sz="2400" b="1" dirty="0">
                <a:solidFill>
                  <a:srgbClr val="FF0000"/>
                </a:solidFill>
                <a:cs typeface="B Nazanin" panose="00000400000000000000" pitchFamily="2" charset="-78"/>
              </a:rPr>
              <a:t>راهکارهایی برای کاهش </a:t>
            </a:r>
            <a:r>
              <a:rPr lang="fa-IR" sz="2400" b="1" dirty="0">
                <a:cs typeface="B Nazanin" panose="00000400000000000000" pitchFamily="2" charset="-78"/>
              </a:rPr>
              <a:t>حجم پسماندهای شیمیایی خطرناک تولید شده ارائه شده است:</a:t>
            </a:r>
          </a:p>
          <a:p>
            <a:pPr algn="r" rtl="1">
              <a:lnSpc>
                <a:spcPct val="150000"/>
              </a:lnSpc>
            </a:pPr>
            <a:r>
              <a:rPr lang="fa-IR" sz="2400" b="1" dirty="0">
                <a:cs typeface="B Nazanin" panose="00000400000000000000" pitchFamily="2" charset="-78"/>
              </a:rPr>
              <a:t>اجرای کاهش در مبدا</a:t>
            </a:r>
          </a:p>
          <a:p>
            <a:pPr algn="r" rtl="1">
              <a:lnSpc>
                <a:spcPct val="150000"/>
              </a:lnSpc>
            </a:pPr>
            <a:r>
              <a:rPr lang="fa-IR" sz="2400" b="1" dirty="0">
                <a:cs typeface="B Nazanin" panose="00000400000000000000" pitchFamily="2" charset="-78"/>
              </a:rPr>
              <a:t>استفاده از مواد شیمیایی مشخص</a:t>
            </a:r>
          </a:p>
          <a:p>
            <a:pPr algn="r" rtl="1">
              <a:lnSpc>
                <a:spcPct val="150000"/>
              </a:lnSpc>
            </a:pPr>
            <a:r>
              <a:rPr lang="fa-IR" sz="2400" b="1" dirty="0">
                <a:cs typeface="B Nazanin" panose="00000400000000000000" pitchFamily="2" charset="-78"/>
              </a:rPr>
              <a:t>خرید مواد فاقد جیوه</a:t>
            </a:r>
          </a:p>
          <a:p>
            <a:pPr algn="r" rtl="1">
              <a:lnSpc>
                <a:spcPct val="150000"/>
              </a:lnSpc>
            </a:pPr>
            <a:r>
              <a:rPr lang="fa-IR" sz="2400" b="1" dirty="0">
                <a:cs typeface="B Nazanin" panose="00000400000000000000" pitchFamily="2" charset="-78"/>
              </a:rPr>
              <a:t>تا حد امکان جایگزینی مواد غیرخطرناک با مواد خطرناک</a:t>
            </a:r>
            <a:endParaRPr lang="en-US" sz="2400" b="1" dirty="0">
              <a:cs typeface="B Nazanin" panose="00000400000000000000" pitchFamily="2" charset="-78"/>
            </a:endParaRPr>
          </a:p>
        </p:txBody>
      </p:sp>
    </p:spTree>
    <p:extLst>
      <p:ext uri="{BB962C8B-B14F-4D97-AF65-F5344CB8AC3E}">
        <p14:creationId xmlns:p14="http://schemas.microsoft.com/office/powerpoint/2010/main" val="56691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DF70-5A55-4130-916E-A318794BC3AE}"/>
              </a:ext>
            </a:extLst>
          </p:cNvPr>
          <p:cNvSpPr>
            <a:spLocks noGrp="1"/>
          </p:cNvSpPr>
          <p:nvPr>
            <p:ph type="title"/>
          </p:nvPr>
        </p:nvSpPr>
        <p:spPr>
          <a:xfrm>
            <a:off x="838200" y="365126"/>
            <a:ext cx="10515600" cy="704020"/>
          </a:xfrm>
        </p:spPr>
        <p:txBody>
          <a:bodyPr>
            <a:normAutofit/>
          </a:bodyPr>
          <a:lstStyle/>
          <a:p>
            <a:pPr algn="ctr"/>
            <a:r>
              <a:rPr lang="fa-IR" sz="2800" b="1" dirty="0">
                <a:cs typeface="B Nazanin" panose="00000400000000000000" pitchFamily="2" charset="-78"/>
              </a:rPr>
              <a:t>ذخیره سازی</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11D3FB8E-79BF-4BFB-85D7-B6DA42892BC0}"/>
              </a:ext>
            </a:extLst>
          </p:cNvPr>
          <p:cNvSpPr>
            <a:spLocks noGrp="1"/>
          </p:cNvSpPr>
          <p:nvPr>
            <p:ph idx="1"/>
          </p:nvPr>
        </p:nvSpPr>
        <p:spPr>
          <a:xfrm>
            <a:off x="436099" y="1069146"/>
            <a:ext cx="11310424" cy="5107817"/>
          </a:xfrm>
        </p:spPr>
        <p:txBody>
          <a:bodyPr>
            <a:normAutofit/>
          </a:bodyPr>
          <a:lstStyle/>
          <a:p>
            <a:pPr algn="r" rtl="1">
              <a:lnSpc>
                <a:spcPct val="150000"/>
              </a:lnSpc>
            </a:pPr>
            <a:r>
              <a:rPr lang="fa-IR" sz="2400" b="1" dirty="0">
                <a:cs typeface="B Nazanin" panose="00000400000000000000" pitchFamily="2" charset="-78"/>
              </a:rPr>
              <a:t>برای ذخیره سازی پسماندهای شیمیایی تولیدی در هر کدام از مراکز تولیدکننده این نوع پسماندها، باید یک </a:t>
            </a:r>
            <a:r>
              <a:rPr lang="fa-IR" sz="2400" b="1" dirty="0">
                <a:solidFill>
                  <a:srgbClr val="FF0000"/>
                </a:solidFill>
                <a:cs typeface="B Nazanin" panose="00000400000000000000" pitchFamily="2" charset="-78"/>
              </a:rPr>
              <a:t>منطقه ویژه </a:t>
            </a:r>
            <a:r>
              <a:rPr lang="fa-IR" sz="2400" b="1" dirty="0">
                <a:cs typeface="B Nazanin" panose="00000400000000000000" pitchFamily="2" charset="-78"/>
              </a:rPr>
              <a:t>برای ذخیره سازی آنها درنظر گرفته شود که دارای خصوصیات زیر باشد:</a:t>
            </a:r>
          </a:p>
          <a:p>
            <a:pPr algn="r" rtl="1">
              <a:lnSpc>
                <a:spcPct val="150000"/>
              </a:lnSpc>
            </a:pPr>
            <a:r>
              <a:rPr lang="fa-IR" sz="2400" b="1" dirty="0">
                <a:solidFill>
                  <a:srgbClr val="FF0000"/>
                </a:solidFill>
                <a:cs typeface="B Nazanin" panose="00000400000000000000" pitchFamily="2" charset="-78"/>
              </a:rPr>
              <a:t>کاملا بسته </a:t>
            </a:r>
            <a:r>
              <a:rPr lang="fa-IR" sz="2400" b="1" dirty="0">
                <a:cs typeface="B Nazanin" panose="00000400000000000000" pitchFamily="2" charset="-78"/>
              </a:rPr>
              <a:t>و دسترسی به آن فقط برای افراد مسئول وجود داشته باشد. </a:t>
            </a:r>
          </a:p>
          <a:p>
            <a:pPr algn="r" rtl="1">
              <a:lnSpc>
                <a:spcPct val="150000"/>
              </a:lnSpc>
            </a:pPr>
            <a:r>
              <a:rPr lang="fa-IR" sz="2400" b="1" dirty="0">
                <a:cs typeface="B Nazanin" panose="00000400000000000000" pitchFamily="2" charset="-78"/>
              </a:rPr>
              <a:t>از انبار مواد غذایی جدا باشد. </a:t>
            </a:r>
          </a:p>
          <a:p>
            <a:pPr algn="r" rtl="1">
              <a:lnSpc>
                <a:spcPct val="150000"/>
              </a:lnSpc>
            </a:pPr>
            <a:r>
              <a:rPr lang="fa-IR" sz="2400" b="1" dirty="0">
                <a:cs typeface="B Nazanin" panose="00000400000000000000" pitchFamily="2" charset="-78"/>
              </a:rPr>
              <a:t>از نور خورشید در امان باشد. </a:t>
            </a:r>
          </a:p>
          <a:p>
            <a:pPr algn="r" rtl="1">
              <a:lnSpc>
                <a:spcPct val="150000"/>
              </a:lnSpc>
            </a:pPr>
            <a:r>
              <a:rPr lang="fa-IR" sz="2400" b="1" dirty="0">
                <a:cs typeface="B Nazanin" panose="00000400000000000000" pitchFamily="2" charset="-78"/>
              </a:rPr>
              <a:t>کف این محل دارای زهکش مناسب باشد. </a:t>
            </a:r>
          </a:p>
          <a:p>
            <a:pPr algn="r" rtl="1">
              <a:lnSpc>
                <a:spcPct val="150000"/>
              </a:lnSpc>
            </a:pPr>
            <a:r>
              <a:rPr lang="fa-IR" sz="2400" b="1" dirty="0">
                <a:cs typeface="B Nazanin" panose="00000400000000000000" pitchFamily="2" charset="-78"/>
              </a:rPr>
              <a:t>دیواره ها و کف قابل شستشو باشند.</a:t>
            </a:r>
            <a:endParaRPr lang="en-US" sz="2400" b="1" dirty="0">
              <a:cs typeface="B Nazanin" panose="00000400000000000000" pitchFamily="2" charset="-78"/>
            </a:endParaRPr>
          </a:p>
        </p:txBody>
      </p:sp>
    </p:spTree>
    <p:extLst>
      <p:ext uri="{BB962C8B-B14F-4D97-AF65-F5344CB8AC3E}">
        <p14:creationId xmlns:p14="http://schemas.microsoft.com/office/powerpoint/2010/main" val="3530191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8679E-DD6F-480F-AD72-865CC2622DF6}"/>
              </a:ext>
            </a:extLst>
          </p:cNvPr>
          <p:cNvSpPr>
            <a:spLocks noGrp="1"/>
          </p:cNvSpPr>
          <p:nvPr>
            <p:ph idx="1"/>
          </p:nvPr>
        </p:nvSpPr>
        <p:spPr>
          <a:xfrm>
            <a:off x="838200" y="351692"/>
            <a:ext cx="10515600" cy="5825271"/>
          </a:xfrm>
        </p:spPr>
        <p:txBody>
          <a:bodyPr>
            <a:normAutofit/>
          </a:bodyPr>
          <a:lstStyle/>
          <a:p>
            <a:pPr algn="r" rtl="1">
              <a:lnSpc>
                <a:spcPct val="200000"/>
              </a:lnSpc>
            </a:pPr>
            <a:r>
              <a:rPr lang="fa-IR" sz="2400" b="1" dirty="0">
                <a:cs typeface="B Nazanin" panose="00000400000000000000" pitchFamily="2" charset="-78"/>
              </a:rPr>
              <a:t>از جوندگان، پرندگان و دیگر حیوانات در امان باشد. </a:t>
            </a:r>
          </a:p>
          <a:p>
            <a:pPr algn="r" rtl="1">
              <a:lnSpc>
                <a:spcPct val="200000"/>
              </a:lnSpc>
            </a:pPr>
            <a:r>
              <a:rPr lang="fa-IR" sz="2400" b="1" dirty="0">
                <a:cs typeface="B Nazanin" panose="00000400000000000000" pitchFamily="2" charset="-78"/>
              </a:rPr>
              <a:t>دارای </a:t>
            </a:r>
            <a:r>
              <a:rPr lang="fa-IR" sz="2400" b="1" dirty="0">
                <a:solidFill>
                  <a:srgbClr val="FF0000"/>
                </a:solidFill>
                <a:cs typeface="B Nazanin" panose="00000400000000000000" pitchFamily="2" charset="-78"/>
              </a:rPr>
              <a:t>دسترسی آسان </a:t>
            </a:r>
            <a:r>
              <a:rPr lang="fa-IR" sz="2400" b="1" dirty="0">
                <a:cs typeface="B Nazanin" panose="00000400000000000000" pitchFamily="2" charset="-78"/>
              </a:rPr>
              <a:t>برای وسایل حمل بیرون سایت و درون سایت باشد. </a:t>
            </a:r>
          </a:p>
          <a:p>
            <a:pPr algn="r" rtl="1">
              <a:lnSpc>
                <a:spcPct val="200000"/>
              </a:lnSpc>
            </a:pPr>
            <a:r>
              <a:rPr lang="fa-IR" sz="2400" b="1" dirty="0">
                <a:cs typeface="B Nazanin" panose="00000400000000000000" pitchFamily="2" charset="-78"/>
              </a:rPr>
              <a:t>دارای سیستم تهویه و نور مناسب باشد. </a:t>
            </a:r>
          </a:p>
          <a:p>
            <a:pPr algn="r" rtl="1">
              <a:lnSpc>
                <a:spcPct val="200000"/>
              </a:lnSpc>
            </a:pPr>
            <a:r>
              <a:rPr lang="fa-IR" sz="2400" b="1" dirty="0">
                <a:cs typeface="B Nazanin" panose="00000400000000000000" pitchFamily="2" charset="-78"/>
              </a:rPr>
              <a:t>منطقه ذخیر ه سازی پسماندهای شیمیایی باید دارای </a:t>
            </a:r>
            <a:r>
              <a:rPr lang="fa-IR" sz="2400" b="1" dirty="0">
                <a:solidFill>
                  <a:srgbClr val="FF0000"/>
                </a:solidFill>
                <a:cs typeface="B Nazanin" panose="00000400000000000000" pitchFamily="2" charset="-78"/>
              </a:rPr>
              <a:t>دوش حمام </a:t>
            </a:r>
            <a:r>
              <a:rPr lang="fa-IR" sz="2400" b="1" dirty="0">
                <a:cs typeface="B Nazanin" panose="00000400000000000000" pitchFamily="2" charset="-78"/>
              </a:rPr>
              <a:t>باشد تا درصورت ریختن این مواد بر روی افرادی که حمل و نقل آ نها را انجام میدهند، فرد بتواند بلافاصله خود را شستشو داده تا از خطرات ناشی از این پسماندها در امان باشد.</a:t>
            </a:r>
            <a:endParaRPr lang="en-US" sz="2400" b="1" dirty="0">
              <a:cs typeface="B Nazanin" panose="00000400000000000000" pitchFamily="2" charset="-78"/>
            </a:endParaRPr>
          </a:p>
        </p:txBody>
      </p:sp>
    </p:spTree>
    <p:extLst>
      <p:ext uri="{BB962C8B-B14F-4D97-AF65-F5344CB8AC3E}">
        <p14:creationId xmlns:p14="http://schemas.microsoft.com/office/powerpoint/2010/main" val="64096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D6793-E890-4BBA-A739-CBD05E69447D}"/>
              </a:ext>
            </a:extLst>
          </p:cNvPr>
          <p:cNvSpPr>
            <a:spLocks noGrp="1"/>
          </p:cNvSpPr>
          <p:nvPr>
            <p:ph idx="1"/>
          </p:nvPr>
        </p:nvSpPr>
        <p:spPr>
          <a:xfrm>
            <a:off x="678543" y="362243"/>
            <a:ext cx="10515600" cy="6133513"/>
          </a:xfrm>
        </p:spPr>
        <p:txBody>
          <a:bodyPr>
            <a:normAutofit/>
          </a:bodyPr>
          <a:lstStyle/>
          <a:p>
            <a:pPr algn="r" rtl="1">
              <a:lnSpc>
                <a:spcPct val="200000"/>
              </a:lnSpc>
            </a:pPr>
            <a:r>
              <a:rPr lang="fa-IR" sz="2400" b="1" dirty="0">
                <a:cs typeface="B Nazanin" panose="00000400000000000000" pitchFamily="2" charset="-78"/>
              </a:rPr>
              <a:t>اگر تکنیک زباله سوز جز روش های دفع باشد باید در نزدیکی زباله سوزباشد.</a:t>
            </a:r>
          </a:p>
          <a:p>
            <a:pPr algn="r" rtl="1">
              <a:lnSpc>
                <a:spcPct val="200000"/>
              </a:lnSpc>
            </a:pPr>
            <a:r>
              <a:rPr lang="fa-IR" sz="2400" b="1" dirty="0">
                <a:cs typeface="B Nazanin" panose="00000400000000000000" pitchFamily="2" charset="-78"/>
              </a:rPr>
              <a:t>در نزدیکی حوضچه شستشو باشد. </a:t>
            </a:r>
          </a:p>
          <a:p>
            <a:pPr algn="r" rtl="1">
              <a:lnSpc>
                <a:spcPct val="200000"/>
              </a:lnSpc>
            </a:pPr>
            <a:r>
              <a:rPr lang="fa-IR" sz="2400" b="1" dirty="0">
                <a:cs typeface="B Nazanin" panose="00000400000000000000" pitchFamily="2" charset="-78"/>
              </a:rPr>
              <a:t>بخش های مختلف آن دارای </a:t>
            </a:r>
            <a:r>
              <a:rPr lang="fa-IR" sz="2400" b="1" dirty="0">
                <a:solidFill>
                  <a:srgbClr val="FF0000"/>
                </a:solidFill>
                <a:cs typeface="B Nazanin" panose="00000400000000000000" pitchFamily="2" charset="-78"/>
              </a:rPr>
              <a:t>علائم</a:t>
            </a:r>
            <a:r>
              <a:rPr lang="fa-IR" sz="2400" b="1" dirty="0">
                <a:cs typeface="B Nazanin" panose="00000400000000000000" pitchFamily="2" charset="-78"/>
              </a:rPr>
              <a:t> و نشانه های مخصوص مانند خطرعفونت، خطر سمیت و یا غیر قابل دسترس بودن باشد.</a:t>
            </a:r>
          </a:p>
          <a:p>
            <a:pPr algn="r" rtl="1">
              <a:lnSpc>
                <a:spcPct val="200000"/>
              </a:lnSpc>
            </a:pPr>
            <a:r>
              <a:rPr lang="fa-IR" sz="2400" b="1" dirty="0">
                <a:cs typeface="B Nazanin" panose="00000400000000000000" pitchFamily="2" charset="-78"/>
              </a:rPr>
              <a:t>ذخیره سازی کانتینرهای حاوی مواد خطرناک ممکن است به مدت 12 ماه در ناحیه جمع آوری پسماند خطرناک نگه داشته شوند به همین علت بایدناحیه ذخیره سازی پسماند در نزدیکی منابع تولید واقع شود</a:t>
            </a:r>
            <a:endParaRPr lang="en-US" sz="2400" b="1" dirty="0">
              <a:cs typeface="B Nazanin" panose="00000400000000000000" pitchFamily="2" charset="-78"/>
            </a:endParaRPr>
          </a:p>
        </p:txBody>
      </p:sp>
    </p:spTree>
    <p:extLst>
      <p:ext uri="{BB962C8B-B14F-4D97-AF65-F5344CB8AC3E}">
        <p14:creationId xmlns:p14="http://schemas.microsoft.com/office/powerpoint/2010/main" val="67949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843D-F2A4-4D85-804C-C87DE4632170}"/>
              </a:ext>
            </a:extLst>
          </p:cNvPr>
          <p:cNvSpPr>
            <a:spLocks noGrp="1"/>
          </p:cNvSpPr>
          <p:nvPr>
            <p:ph type="title"/>
          </p:nvPr>
        </p:nvSpPr>
        <p:spPr/>
        <p:txBody>
          <a:bodyPr>
            <a:normAutofit/>
          </a:bodyPr>
          <a:lstStyle/>
          <a:p>
            <a:pPr algn="ctr"/>
            <a:r>
              <a:rPr lang="fa-IR" sz="2400" b="1" dirty="0">
                <a:cs typeface="B Nazanin" panose="00000400000000000000" pitchFamily="2" charset="-78"/>
              </a:rPr>
              <a:t>انتقال یا حمل و نقل پسماندهای شیمیایی</a:t>
            </a:r>
            <a:endParaRPr lang="en-US" sz="2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E549BA73-BB01-486B-8DEA-A0F219BB96EA}"/>
              </a:ext>
            </a:extLst>
          </p:cNvPr>
          <p:cNvSpPr>
            <a:spLocks noGrp="1"/>
          </p:cNvSpPr>
          <p:nvPr>
            <p:ph idx="1"/>
          </p:nvPr>
        </p:nvSpPr>
        <p:spPr>
          <a:xfrm>
            <a:off x="838200" y="1505242"/>
            <a:ext cx="10515600" cy="4811151"/>
          </a:xfrm>
        </p:spPr>
        <p:txBody>
          <a:bodyPr>
            <a:normAutofit/>
          </a:bodyPr>
          <a:lstStyle/>
          <a:p>
            <a:pPr algn="r" rtl="1">
              <a:lnSpc>
                <a:spcPct val="150000"/>
              </a:lnSpc>
            </a:pPr>
            <a:r>
              <a:rPr lang="fa-IR" sz="2400" b="1" dirty="0">
                <a:cs typeface="B Nazanin" panose="00000400000000000000" pitchFamily="2" charset="-78"/>
              </a:rPr>
              <a:t>پسماندهای شیمیایی تولید شده باید ذخیره و از نقطه تولید جمع آوری شوند.</a:t>
            </a:r>
          </a:p>
          <a:p>
            <a:pPr algn="r" rtl="1">
              <a:lnSpc>
                <a:spcPct val="150000"/>
              </a:lnSpc>
            </a:pPr>
            <a:r>
              <a:rPr lang="fa-IR" sz="2400" b="1" dirty="0">
                <a:cs typeface="B Nazanin" panose="00000400000000000000" pitchFamily="2" charset="-78"/>
              </a:rPr>
              <a:t>بعضی اوقات ممکن است نیاز باشد پسماندهای شیمیایی از یک نقطه به نقطه ای دیگر و یا جایگاه ذخیره سازی موقت پسماند منتقل شوند.</a:t>
            </a:r>
          </a:p>
          <a:p>
            <a:pPr algn="r" rtl="1">
              <a:lnSpc>
                <a:spcPct val="150000"/>
              </a:lnSpc>
            </a:pPr>
            <a:r>
              <a:rPr lang="fa-IR" sz="2400" b="1" dirty="0">
                <a:cs typeface="B Nazanin" panose="00000400000000000000" pitchFamily="2" charset="-78"/>
              </a:rPr>
              <a:t>برای حمل و نقل راحت تر این نوع پسماندها باید از وسایل چرخ داراستفاده کرد.</a:t>
            </a:r>
          </a:p>
          <a:p>
            <a:pPr algn="r" rtl="1">
              <a:lnSpc>
                <a:spcPct val="150000"/>
              </a:lnSpc>
            </a:pPr>
            <a:r>
              <a:rPr lang="fa-IR" sz="2400" b="1" dirty="0">
                <a:cs typeface="B Nazanin" panose="00000400000000000000" pitchFamily="2" charset="-78"/>
              </a:rPr>
              <a:t>تا حد امکان وسایل مورد استفاده در حمل و نقل باید اختصاصی باشند ووسایل مختلف برای هر نوع پسماند در نظر گرفته شود</a:t>
            </a:r>
            <a:endParaRPr lang="en-US" sz="2400" b="1" dirty="0">
              <a:cs typeface="B Nazanin" panose="00000400000000000000" pitchFamily="2" charset="-78"/>
            </a:endParaRPr>
          </a:p>
        </p:txBody>
      </p:sp>
    </p:spTree>
    <p:extLst>
      <p:ext uri="{BB962C8B-B14F-4D97-AF65-F5344CB8AC3E}">
        <p14:creationId xmlns:p14="http://schemas.microsoft.com/office/powerpoint/2010/main" val="197514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ADCFAB-C606-4D64-AA27-3B8FBCB21597}"/>
              </a:ext>
            </a:extLst>
          </p:cNvPr>
          <p:cNvSpPr>
            <a:spLocks noGrp="1"/>
          </p:cNvSpPr>
          <p:nvPr>
            <p:ph idx="1"/>
          </p:nvPr>
        </p:nvSpPr>
        <p:spPr>
          <a:xfrm>
            <a:off x="460829" y="1357253"/>
            <a:ext cx="10515600" cy="4143494"/>
          </a:xfrm>
        </p:spPr>
        <p:txBody>
          <a:bodyPr/>
          <a:lstStyle/>
          <a:p>
            <a:pPr algn="r" rtl="1">
              <a:lnSpc>
                <a:spcPct val="200000"/>
              </a:lnSpc>
            </a:pPr>
            <a:endParaRPr lang="fa-IR" dirty="0">
              <a:cs typeface="B Nazanin" panose="00000400000000000000" pitchFamily="2" charset="-78"/>
            </a:endParaRPr>
          </a:p>
          <a:p>
            <a:pPr algn="r" rtl="1">
              <a:lnSpc>
                <a:spcPct val="200000"/>
              </a:lnSpc>
            </a:pPr>
            <a:r>
              <a:rPr lang="fa-IR" sz="2400" b="1" dirty="0">
                <a:solidFill>
                  <a:srgbClr val="FF0000"/>
                </a:solidFill>
                <a:cs typeface="B Nazanin" panose="00000400000000000000" pitchFamily="2" charset="-78"/>
              </a:rPr>
              <a:t>بهترین گزینه </a:t>
            </a:r>
            <a:r>
              <a:rPr lang="fa-IR" sz="2400" b="1" dirty="0">
                <a:cs typeface="B Nazanin" panose="00000400000000000000" pitchFamily="2" charset="-78"/>
              </a:rPr>
              <a:t>برای مدیریت پسماندهای شیمیایی </a:t>
            </a:r>
            <a:r>
              <a:rPr lang="fa-IR" sz="2400" b="1" dirty="0">
                <a:solidFill>
                  <a:srgbClr val="FF0000"/>
                </a:solidFill>
                <a:cs typeface="B Nazanin" panose="00000400000000000000" pitchFamily="2" charset="-78"/>
              </a:rPr>
              <a:t>کاهش تولید </a:t>
            </a:r>
            <a:r>
              <a:rPr lang="fa-IR" sz="2400" b="1" dirty="0">
                <a:cs typeface="B Nazanin" panose="00000400000000000000" pitchFamily="2" charset="-78"/>
              </a:rPr>
              <a:t>این نوع پسماندها می باشد.</a:t>
            </a:r>
          </a:p>
          <a:p>
            <a:pPr algn="r" rtl="1">
              <a:lnSpc>
                <a:spcPct val="200000"/>
              </a:lnSpc>
            </a:pPr>
            <a:r>
              <a:rPr lang="fa-IR" sz="2400" b="1" dirty="0">
                <a:cs typeface="B Nazanin" panose="00000400000000000000" pitchFamily="2" charset="-78"/>
              </a:rPr>
              <a:t>در واقع </a:t>
            </a:r>
            <a:r>
              <a:rPr lang="fa-IR" sz="2400" b="1" dirty="0">
                <a:solidFill>
                  <a:srgbClr val="FF0000"/>
                </a:solidFill>
                <a:cs typeface="B Nazanin" panose="00000400000000000000" pitchFamily="2" charset="-78"/>
              </a:rPr>
              <a:t>تصفیه</a:t>
            </a:r>
            <a:r>
              <a:rPr lang="fa-IR" sz="2400" b="1" dirty="0">
                <a:cs typeface="B Nazanin" panose="00000400000000000000" pitchFamily="2" charset="-78"/>
              </a:rPr>
              <a:t> پسماندهای شیمیایی خطرناک آ</a:t>
            </a:r>
            <a:r>
              <a:rPr lang="fa-IR" sz="2400" b="1" dirty="0">
                <a:solidFill>
                  <a:srgbClr val="FF0000"/>
                </a:solidFill>
                <a:cs typeface="B Nazanin" panose="00000400000000000000" pitchFamily="2" charset="-78"/>
              </a:rPr>
              <a:t>خرین</a:t>
            </a:r>
            <a:r>
              <a:rPr lang="fa-IR" sz="2400" b="1" dirty="0">
                <a:cs typeface="B Nazanin" panose="00000400000000000000" pitchFamily="2" charset="-78"/>
              </a:rPr>
              <a:t> گزینه مدیریت این نوع پسماندها محسوب می شود</a:t>
            </a:r>
            <a:endParaRPr lang="en-US" sz="2400" b="1" dirty="0">
              <a:cs typeface="B Nazanin" panose="00000400000000000000" pitchFamily="2" charset="-78"/>
            </a:endParaRPr>
          </a:p>
        </p:txBody>
      </p:sp>
    </p:spTree>
    <p:extLst>
      <p:ext uri="{BB962C8B-B14F-4D97-AF65-F5344CB8AC3E}">
        <p14:creationId xmlns:p14="http://schemas.microsoft.com/office/powerpoint/2010/main" val="212939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4FC7-10D5-4530-B4C0-CFB25C0FB11A}"/>
              </a:ext>
            </a:extLst>
          </p:cNvPr>
          <p:cNvSpPr>
            <a:spLocks noGrp="1"/>
          </p:cNvSpPr>
          <p:nvPr>
            <p:ph type="title"/>
          </p:nvPr>
        </p:nvSpPr>
        <p:spPr>
          <a:xfrm>
            <a:off x="838200" y="365126"/>
            <a:ext cx="10515600" cy="788426"/>
          </a:xfrm>
        </p:spPr>
        <p:txBody>
          <a:bodyPr>
            <a:normAutofit/>
          </a:bodyPr>
          <a:lstStyle/>
          <a:p>
            <a:pPr algn="ctr"/>
            <a:r>
              <a:rPr lang="fa-IR" sz="2800" b="1" dirty="0">
                <a:cs typeface="B Nazanin" panose="00000400000000000000" pitchFamily="2" charset="-78"/>
              </a:rPr>
              <a:t>دفع پسماندهای شیمیایي سمي</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58DD9AAF-6103-428F-BCA5-F13D317568E9}"/>
              </a:ext>
            </a:extLst>
          </p:cNvPr>
          <p:cNvSpPr>
            <a:spLocks noGrp="1"/>
          </p:cNvSpPr>
          <p:nvPr>
            <p:ph idx="1"/>
          </p:nvPr>
        </p:nvSpPr>
        <p:spPr>
          <a:xfrm>
            <a:off x="838200" y="1469463"/>
            <a:ext cx="10515600" cy="5023411"/>
          </a:xfrm>
        </p:spPr>
        <p:txBody>
          <a:bodyPr>
            <a:normAutofit fontScale="92500" lnSpcReduction="20000"/>
          </a:bodyPr>
          <a:lstStyle/>
          <a:p>
            <a:pPr algn="r" rtl="1">
              <a:lnSpc>
                <a:spcPct val="200000"/>
              </a:lnSpc>
            </a:pPr>
            <a:r>
              <a:rPr lang="fa-IR" sz="2600" b="1" dirty="0">
                <a:cs typeface="B Nazanin" panose="00000400000000000000" pitchFamily="2" charset="-78"/>
              </a:rPr>
              <a:t>برای دفع پسماندهای شیمیایی سمی باید ابتدا با بكارگیري شیوه هاي مختلف، موادشیمیایي فعال و خطرناك را </a:t>
            </a:r>
            <a:r>
              <a:rPr lang="fa-IR" sz="2600" b="1" dirty="0">
                <a:solidFill>
                  <a:srgbClr val="FF0000"/>
                </a:solidFill>
                <a:cs typeface="B Nazanin" panose="00000400000000000000" pitchFamily="2" charset="-78"/>
              </a:rPr>
              <a:t>بي اثر كرد </a:t>
            </a:r>
            <a:r>
              <a:rPr lang="fa-IR" sz="2600" b="1" dirty="0">
                <a:cs typeface="B Nazanin" panose="00000400000000000000" pitchFamily="2" charset="-78"/>
              </a:rPr>
              <a:t>و سپس برای دفع آنها اقدامات لازم</a:t>
            </a:r>
            <a:r>
              <a:rPr lang="en-US" sz="2600" b="1" dirty="0">
                <a:cs typeface="B Nazanin" panose="00000400000000000000" pitchFamily="2" charset="-78"/>
              </a:rPr>
              <a:t> </a:t>
            </a:r>
            <a:r>
              <a:rPr lang="fa-IR" sz="2600" b="1" dirty="0">
                <a:cs typeface="B Nazanin" panose="00000400000000000000" pitchFamily="2" charset="-78"/>
              </a:rPr>
              <a:t>صورت گیرد.</a:t>
            </a:r>
            <a:endParaRPr lang="en-US" sz="2600" b="1" dirty="0">
              <a:cs typeface="B Nazanin" panose="00000400000000000000" pitchFamily="2" charset="-78"/>
            </a:endParaRPr>
          </a:p>
          <a:p>
            <a:pPr algn="r" rtl="1">
              <a:lnSpc>
                <a:spcPct val="200000"/>
              </a:lnSpc>
            </a:pPr>
            <a:r>
              <a:rPr lang="fa-IR" sz="2600" b="1" dirty="0">
                <a:cs typeface="B Nazanin" panose="00000400000000000000" pitchFamily="2" charset="-78"/>
              </a:rPr>
              <a:t>به طور مثال برای دفع محلول 10 تا 20 درصد اكریل آمید كه در آزمایشگاه هاي</a:t>
            </a:r>
            <a:r>
              <a:rPr lang="en-US" sz="2600" b="1" dirty="0">
                <a:cs typeface="B Nazanin" panose="00000400000000000000" pitchFamily="2" charset="-78"/>
              </a:rPr>
              <a:t> </a:t>
            </a:r>
            <a:r>
              <a:rPr lang="fa-IR" sz="2600" b="1" dirty="0">
                <a:cs typeface="B Nazanin" panose="00000400000000000000" pitchFamily="2" charset="-78"/>
              </a:rPr>
              <a:t>مولكولي مورد استفاده قرار می گیرد و سمي بسیار قوي به خصوص براي سیستم</a:t>
            </a:r>
            <a:r>
              <a:rPr lang="en-US" sz="2600" b="1" dirty="0">
                <a:cs typeface="B Nazanin" panose="00000400000000000000" pitchFamily="2" charset="-78"/>
              </a:rPr>
              <a:t> </a:t>
            </a:r>
            <a:r>
              <a:rPr lang="fa-IR" sz="2600" b="1" dirty="0">
                <a:cs typeface="B Nazanin" panose="00000400000000000000" pitchFamily="2" charset="-78"/>
              </a:rPr>
              <a:t>اعصاب مركزي است باید به صورت زیر عمل کرد:</a:t>
            </a:r>
          </a:p>
          <a:p>
            <a:pPr algn="r" rtl="1">
              <a:lnSpc>
                <a:spcPct val="200000"/>
              </a:lnSpc>
            </a:pPr>
            <a:r>
              <a:rPr lang="fa-IR" sz="2600" b="1" dirty="0">
                <a:cs typeface="B Nazanin" panose="00000400000000000000" pitchFamily="2" charset="-78"/>
              </a:rPr>
              <a:t>محلول هاي اضافی آنرا مي توان با افزودن تركیبات خاصي مثل بیس آكریل آمیدبه حالت ژل های آن كه غیر سمي است تبدیل نمود و سپس به پسماند هاي شهري</a:t>
            </a:r>
            <a:r>
              <a:rPr lang="en-US" sz="2600" b="1" dirty="0">
                <a:cs typeface="B Nazanin" panose="00000400000000000000" pitchFamily="2" charset="-78"/>
              </a:rPr>
              <a:t> </a:t>
            </a:r>
            <a:r>
              <a:rPr lang="fa-IR" sz="2600" b="1" dirty="0">
                <a:cs typeface="B Nazanin" panose="00000400000000000000" pitchFamily="2" charset="-78"/>
              </a:rPr>
              <a:t>وارد کرد</a:t>
            </a:r>
            <a:r>
              <a:rPr lang="fa-IR" dirty="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357914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3E29-3326-48C6-B207-E1C9F16E242A}"/>
              </a:ext>
            </a:extLst>
          </p:cNvPr>
          <p:cNvSpPr>
            <a:spLocks noGrp="1"/>
          </p:cNvSpPr>
          <p:nvPr>
            <p:ph type="title"/>
          </p:nvPr>
        </p:nvSpPr>
        <p:spPr>
          <a:xfrm>
            <a:off x="833510" y="83453"/>
            <a:ext cx="10515600" cy="563343"/>
          </a:xfrm>
        </p:spPr>
        <p:txBody>
          <a:bodyPr>
            <a:normAutofit/>
          </a:bodyPr>
          <a:lstStyle/>
          <a:p>
            <a:pPr algn="ctr"/>
            <a:r>
              <a:rPr lang="fa-IR" sz="2400" b="1" dirty="0">
                <a:cs typeface="B Nazanin" panose="00000400000000000000" pitchFamily="2" charset="-78"/>
              </a:rPr>
              <a:t>دفع پسماندهاي شیمیایي سرطانزا</a:t>
            </a:r>
            <a:endParaRPr lang="en-US" sz="2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3DCA812B-B9B9-418E-A73D-7ECA922C7823}"/>
              </a:ext>
            </a:extLst>
          </p:cNvPr>
          <p:cNvSpPr>
            <a:spLocks noGrp="1"/>
          </p:cNvSpPr>
          <p:nvPr>
            <p:ph idx="1"/>
          </p:nvPr>
        </p:nvSpPr>
        <p:spPr>
          <a:xfrm>
            <a:off x="393894" y="646796"/>
            <a:ext cx="11394831" cy="6127751"/>
          </a:xfrm>
        </p:spPr>
        <p:txBody>
          <a:bodyPr>
            <a:noAutofit/>
          </a:bodyPr>
          <a:lstStyle/>
          <a:p>
            <a:pPr algn="r" rtl="1">
              <a:lnSpc>
                <a:spcPct val="200000"/>
              </a:lnSpc>
            </a:pPr>
            <a:r>
              <a:rPr lang="fa-IR" sz="2200" b="1" dirty="0">
                <a:cs typeface="B Nazanin" panose="00000400000000000000" pitchFamily="2" charset="-78"/>
              </a:rPr>
              <a:t>برای دفع پسماندهای شیمیایی سرطانزا باید با بكارگیري شیو ه هاي مختلف، مواد شیمیایي </a:t>
            </a:r>
            <a:r>
              <a:rPr lang="fa-IR" sz="2200" b="1" dirty="0">
                <a:solidFill>
                  <a:srgbClr val="FF0000"/>
                </a:solidFill>
                <a:cs typeface="B Nazanin" panose="00000400000000000000" pitchFamily="2" charset="-78"/>
              </a:rPr>
              <a:t>فعال</a:t>
            </a:r>
            <a:r>
              <a:rPr lang="fa-IR" sz="2200" b="1" dirty="0">
                <a:cs typeface="B Nazanin" panose="00000400000000000000" pitchFamily="2" charset="-78"/>
              </a:rPr>
              <a:t> وخطرناك را </a:t>
            </a:r>
            <a:r>
              <a:rPr lang="fa-IR" sz="2200" b="1" dirty="0">
                <a:solidFill>
                  <a:srgbClr val="FF0000"/>
                </a:solidFill>
                <a:cs typeface="B Nazanin" panose="00000400000000000000" pitchFamily="2" charset="-78"/>
              </a:rPr>
              <a:t>بي اثر </a:t>
            </a:r>
            <a:r>
              <a:rPr lang="fa-IR" sz="2200" b="1" dirty="0">
                <a:cs typeface="B Nazanin" panose="00000400000000000000" pitchFamily="2" charset="-78"/>
              </a:rPr>
              <a:t>كرد.</a:t>
            </a:r>
            <a:endParaRPr lang="en-US" sz="2200" b="1" dirty="0">
              <a:cs typeface="B Nazanin" panose="00000400000000000000" pitchFamily="2" charset="-78"/>
            </a:endParaRPr>
          </a:p>
          <a:p>
            <a:pPr algn="r" rtl="1">
              <a:lnSpc>
                <a:spcPct val="200000"/>
              </a:lnSpc>
            </a:pPr>
            <a:r>
              <a:rPr lang="fa-IR" sz="2200" b="1" dirty="0">
                <a:cs typeface="B Nazanin" panose="00000400000000000000" pitchFamily="2" charset="-78"/>
              </a:rPr>
              <a:t>فنل و فرم آلدئید نیز از مواد نافذ، سمي و سرطان زا محسوب مي شوند و براي كاهش اثرات سوء</a:t>
            </a:r>
            <a:r>
              <a:rPr lang="en-US" sz="2200" b="1" dirty="0">
                <a:cs typeface="B Nazanin" panose="00000400000000000000" pitchFamily="2" charset="-78"/>
              </a:rPr>
              <a:t> </a:t>
            </a:r>
            <a:r>
              <a:rPr lang="fa-IR" sz="2200" b="1" dirty="0">
                <a:cs typeface="B Nazanin" panose="00000400000000000000" pitchFamily="2" charset="-78"/>
              </a:rPr>
              <a:t>این پسماندها باید فرم الدئید </a:t>
            </a:r>
            <a:endParaRPr lang="en-US" sz="2200" b="1" dirty="0">
              <a:cs typeface="B Nazanin" panose="00000400000000000000" pitchFamily="2" charset="-78"/>
            </a:endParaRPr>
          </a:p>
          <a:p>
            <a:pPr marL="0" indent="0" algn="r" rtl="1">
              <a:lnSpc>
                <a:spcPct val="200000"/>
              </a:lnSpc>
              <a:buNone/>
            </a:pPr>
            <a:r>
              <a:rPr lang="fa-IR" sz="2200" b="1" dirty="0">
                <a:cs typeface="B Nazanin" panose="00000400000000000000" pitchFamily="2" charset="-78"/>
              </a:rPr>
              <a:t>محلو لهای فرمالین را به </a:t>
            </a:r>
            <a:r>
              <a:rPr lang="fa-IR" sz="2200" b="1" dirty="0">
                <a:solidFill>
                  <a:srgbClr val="FF0000"/>
                </a:solidFill>
                <a:cs typeface="B Nazanin" panose="00000400000000000000" pitchFamily="2" charset="-78"/>
              </a:rPr>
              <a:t>کمتر از 10 % کاهش </a:t>
            </a:r>
            <a:r>
              <a:rPr lang="fa-IR" sz="2200" b="1" dirty="0">
                <a:cs typeface="B Nazanin" panose="00000400000000000000" pitchFamily="2" charset="-78"/>
              </a:rPr>
              <a:t>داد که برای خنثی سازی</a:t>
            </a:r>
            <a:r>
              <a:rPr lang="en-US" sz="2200" b="1" dirty="0">
                <a:cs typeface="B Nazanin" panose="00000400000000000000" pitchFamily="2" charset="-78"/>
              </a:rPr>
              <a:t> </a:t>
            </a:r>
            <a:r>
              <a:rPr lang="fa-IR" sz="2200" b="1" dirty="0">
                <a:cs typeface="B Nazanin" panose="00000400000000000000" pitchFamily="2" charset="-78"/>
              </a:rPr>
              <a:t>مي توان آنها را با موادی از قبیل پاک کنند هها و موادی مثل دتول </a:t>
            </a:r>
            <a:r>
              <a:rPr lang="en-US" sz="2200" b="1" dirty="0">
                <a:cs typeface="B Nazanin" panose="00000400000000000000" pitchFamily="2" charset="-78"/>
              </a:rPr>
              <a:t>)</a:t>
            </a:r>
            <a:r>
              <a:rPr lang="fa-IR" sz="2200" b="1" dirty="0">
                <a:cs typeface="B Nazanin" panose="00000400000000000000" pitchFamily="2" charset="-78"/>
              </a:rPr>
              <a:t>دتول باید به نسبتی اضافه شود که</a:t>
            </a:r>
            <a:r>
              <a:rPr lang="en-US" sz="2200" b="1" dirty="0">
                <a:cs typeface="B Nazanin" panose="00000400000000000000" pitchFamily="2" charset="-78"/>
              </a:rPr>
              <a:t> </a:t>
            </a:r>
            <a:r>
              <a:rPr lang="fa-IR" sz="2200" b="1" dirty="0">
                <a:cs typeface="B Nazanin" panose="00000400000000000000" pitchFamily="2" charset="-78"/>
              </a:rPr>
              <a:t>فرمالین به کمتر از 10 درصد فرم الدهید برسد</a:t>
            </a:r>
            <a:r>
              <a:rPr lang="en-US" sz="2200" b="1" dirty="0">
                <a:cs typeface="B Nazanin" panose="00000400000000000000" pitchFamily="2" charset="-78"/>
              </a:rPr>
              <a:t>(</a:t>
            </a:r>
            <a:r>
              <a:rPr lang="fa-IR" sz="2200" b="1" dirty="0">
                <a:cs typeface="B Nazanin" panose="00000400000000000000" pitchFamily="2" charset="-78"/>
              </a:rPr>
              <a:t>مخلوط کرد تا سمیت آن کاهش یابد که در این</a:t>
            </a:r>
            <a:r>
              <a:rPr lang="en-US" sz="2200" b="1" dirty="0">
                <a:cs typeface="B Nazanin" panose="00000400000000000000" pitchFamily="2" charset="-78"/>
              </a:rPr>
              <a:t> </a:t>
            </a:r>
            <a:r>
              <a:rPr lang="fa-IR" sz="2200" b="1" dirty="0">
                <a:cs typeface="B Nazanin" panose="00000400000000000000" pitchFamily="2" charset="-78"/>
              </a:rPr>
              <a:t>صورت در دسته پسماندهای بی خطر قرار می</a:t>
            </a:r>
            <a:r>
              <a:rPr lang="en-US" sz="2200" b="1" dirty="0">
                <a:cs typeface="B Nazanin" panose="00000400000000000000" pitchFamily="2" charset="-78"/>
              </a:rPr>
              <a:t> </a:t>
            </a:r>
            <a:r>
              <a:rPr lang="fa-IR" sz="2200" b="1" dirty="0">
                <a:cs typeface="B Nazanin" panose="00000400000000000000" pitchFamily="2" charset="-78"/>
              </a:rPr>
              <a:t>گیرد و می توان آنها را به </a:t>
            </a:r>
            <a:r>
              <a:rPr lang="fa-IR" sz="2200" b="1" dirty="0">
                <a:solidFill>
                  <a:srgbClr val="FF0000"/>
                </a:solidFill>
                <a:cs typeface="B Nazanin" panose="00000400000000000000" pitchFamily="2" charset="-78"/>
              </a:rPr>
              <a:t>شبکه جمع آوری فاضلاب</a:t>
            </a:r>
            <a:r>
              <a:rPr lang="en-US" sz="2200" b="1" dirty="0">
                <a:solidFill>
                  <a:srgbClr val="FF0000"/>
                </a:solidFill>
                <a:cs typeface="B Nazanin" panose="00000400000000000000" pitchFamily="2" charset="-78"/>
              </a:rPr>
              <a:t> </a:t>
            </a:r>
            <a:r>
              <a:rPr lang="fa-IR" sz="2200" b="1" dirty="0">
                <a:solidFill>
                  <a:srgbClr val="FF0000"/>
                </a:solidFill>
                <a:cs typeface="B Nazanin" panose="00000400000000000000" pitchFamily="2" charset="-78"/>
              </a:rPr>
              <a:t>تخلیه کرد</a:t>
            </a:r>
            <a:r>
              <a:rPr lang="en-US" sz="2200" b="1" dirty="0">
                <a:cs typeface="B Nazanin" panose="00000400000000000000" pitchFamily="2" charset="-78"/>
              </a:rPr>
              <a:t>.</a:t>
            </a:r>
          </a:p>
        </p:txBody>
      </p:sp>
    </p:spTree>
    <p:extLst>
      <p:ext uri="{BB962C8B-B14F-4D97-AF65-F5344CB8AC3E}">
        <p14:creationId xmlns:p14="http://schemas.microsoft.com/office/powerpoint/2010/main" val="67121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B48E-46D3-468D-8EB6-06961166AB68}"/>
              </a:ext>
            </a:extLst>
          </p:cNvPr>
          <p:cNvSpPr>
            <a:spLocks noGrp="1"/>
          </p:cNvSpPr>
          <p:nvPr>
            <p:ph type="title"/>
          </p:nvPr>
        </p:nvSpPr>
        <p:spPr>
          <a:xfrm>
            <a:off x="838200" y="828001"/>
            <a:ext cx="10515600" cy="535207"/>
          </a:xfrm>
        </p:spPr>
        <p:txBody>
          <a:bodyPr>
            <a:normAutofit fontScale="90000"/>
          </a:bodyPr>
          <a:lstStyle/>
          <a:p>
            <a:pPr algn="ctr"/>
            <a:r>
              <a:rPr lang="fa-IR" b="1" dirty="0"/>
              <a:t>فرمالین</a:t>
            </a:r>
            <a:endParaRPr lang="en-US" b="1" dirty="0"/>
          </a:p>
        </p:txBody>
      </p:sp>
      <p:sp>
        <p:nvSpPr>
          <p:cNvPr id="3" name="Content Placeholder 2">
            <a:extLst>
              <a:ext uri="{FF2B5EF4-FFF2-40B4-BE49-F238E27FC236}">
                <a16:creationId xmlns:a16="http://schemas.microsoft.com/office/drawing/2014/main" id="{C887409C-71DC-49AF-B581-51D2EB368679}"/>
              </a:ext>
            </a:extLst>
          </p:cNvPr>
          <p:cNvSpPr>
            <a:spLocks noGrp="1"/>
          </p:cNvSpPr>
          <p:nvPr>
            <p:ph idx="1"/>
          </p:nvPr>
        </p:nvSpPr>
        <p:spPr>
          <a:xfrm>
            <a:off x="968829" y="1769608"/>
            <a:ext cx="10515600" cy="3876449"/>
          </a:xfrm>
        </p:spPr>
        <p:txBody>
          <a:bodyPr>
            <a:noAutofit/>
          </a:bodyPr>
          <a:lstStyle/>
          <a:p>
            <a:pPr algn="r" rtl="1">
              <a:lnSpc>
                <a:spcPct val="200000"/>
              </a:lnSpc>
            </a:pPr>
            <a:r>
              <a:rPr lang="fa-IR" b="1" dirty="0">
                <a:cs typeface="B Nazanin" panose="00000400000000000000" pitchFamily="2" charset="-78"/>
              </a:rPr>
              <a:t>فرمالین درآزمایشگاه برای </a:t>
            </a:r>
            <a:r>
              <a:rPr lang="fa-IR" b="1" dirty="0">
                <a:solidFill>
                  <a:srgbClr val="FF0000"/>
                </a:solidFill>
                <a:cs typeface="B Nazanin" panose="00000400000000000000" pitchFamily="2" charset="-78"/>
              </a:rPr>
              <a:t>نگهداری نمونه های بافتی </a:t>
            </a:r>
            <a:r>
              <a:rPr lang="fa-IR" b="1" dirty="0">
                <a:cs typeface="B Nazanin" panose="00000400000000000000" pitchFamily="2" charset="-78"/>
              </a:rPr>
              <a:t>وجلوگیری ازپوسیدگی وتخریب پس ازجمع آوری از بیماران استفاده می شود.</a:t>
            </a:r>
          </a:p>
          <a:p>
            <a:pPr algn="r" rtl="1">
              <a:lnSpc>
                <a:spcPct val="200000"/>
              </a:lnSpc>
            </a:pPr>
            <a:r>
              <a:rPr lang="fa-IR" b="1" dirty="0">
                <a:cs typeface="B Nazanin" panose="00000400000000000000" pitchFamily="2" charset="-78"/>
              </a:rPr>
              <a:t>فرمالدئید،گازی بابوی تندبوده که دراثر احتراق ناقص ترکیبات حاوی کربن ایجاد می شود</a:t>
            </a:r>
          </a:p>
          <a:p>
            <a:pPr algn="r" rtl="1">
              <a:lnSpc>
                <a:spcPct val="200000"/>
              </a:lnSpc>
            </a:pPr>
            <a:r>
              <a:rPr lang="fa-IR" b="1" dirty="0">
                <a:cs typeface="B Nazanin" panose="00000400000000000000" pitchFamily="2" charset="-78"/>
              </a:rPr>
              <a:t>افرادی که درمعرض مقدار زیادی فرمالدئید قرارمی گیرند درمعرض ابتلا به </a:t>
            </a:r>
            <a:r>
              <a:rPr lang="fa-IR" b="1" dirty="0">
                <a:solidFill>
                  <a:srgbClr val="FF0000"/>
                </a:solidFill>
                <a:cs typeface="B Nazanin" panose="00000400000000000000" pitchFamily="2" charset="-78"/>
              </a:rPr>
              <a:t>سرطان بینی وحلق،لوسمی </a:t>
            </a:r>
            <a:r>
              <a:rPr lang="fa-IR" b="1" dirty="0">
                <a:cs typeface="B Nazanin" panose="00000400000000000000" pitchFamily="2" charset="-78"/>
              </a:rPr>
              <a:t>وسایر انواع سرطان هستند.</a:t>
            </a:r>
          </a:p>
        </p:txBody>
      </p:sp>
    </p:spTree>
    <p:extLst>
      <p:ext uri="{BB962C8B-B14F-4D97-AF65-F5344CB8AC3E}">
        <p14:creationId xmlns:p14="http://schemas.microsoft.com/office/powerpoint/2010/main" val="379580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56D513-BFC1-4192-A089-39D251A21635}"/>
              </a:ext>
            </a:extLst>
          </p:cNvPr>
          <p:cNvSpPr>
            <a:spLocks noGrp="1"/>
          </p:cNvSpPr>
          <p:nvPr>
            <p:ph idx="1"/>
          </p:nvPr>
        </p:nvSpPr>
        <p:spPr/>
        <p:txBody>
          <a:bodyPr>
            <a:normAutofit/>
          </a:bodyPr>
          <a:lstStyle/>
          <a:p>
            <a:pPr algn="r" rtl="1">
              <a:lnSpc>
                <a:spcPct val="200000"/>
              </a:lnSpc>
            </a:pPr>
            <a:r>
              <a:rPr lang="fa-IR" sz="2400" b="1" dirty="0">
                <a:cs typeface="B Nazanin" panose="00000400000000000000" pitchFamily="2" charset="-78"/>
              </a:rPr>
              <a:t>فرمالین دربدن سبب تغییرپروتئین های </a:t>
            </a:r>
            <a:r>
              <a:rPr lang="en-US" sz="2400" b="1" dirty="0">
                <a:cs typeface="B Nazanin" panose="00000400000000000000" pitchFamily="2" charset="-78"/>
              </a:rPr>
              <a:t>DNA</a:t>
            </a:r>
            <a:r>
              <a:rPr lang="fa-IR" sz="2400" b="1" dirty="0">
                <a:cs typeface="B Nazanin" panose="00000400000000000000" pitchFamily="2" charset="-78"/>
              </a:rPr>
              <a:t>نیز می شود.</a:t>
            </a:r>
          </a:p>
          <a:p>
            <a:pPr algn="r" rtl="1">
              <a:lnSpc>
                <a:spcPct val="200000"/>
              </a:lnSpc>
            </a:pPr>
            <a:r>
              <a:rPr lang="fa-IR" sz="2400" b="1" dirty="0">
                <a:solidFill>
                  <a:srgbClr val="FF0000"/>
                </a:solidFill>
                <a:cs typeface="B Nazanin" panose="00000400000000000000" pitchFamily="2" charset="-78"/>
              </a:rPr>
              <a:t>مناسب ترین جایگزین فرمالین درمراکز درمانی،پراستیک اسید15درصد (کاروسیف)می باشد</a:t>
            </a:r>
            <a:r>
              <a:rPr lang="fa-IR" sz="2400" b="1" dirty="0">
                <a:cs typeface="B Nazanin" panose="00000400000000000000" pitchFamily="2" charset="-78"/>
              </a:rPr>
              <a:t>.</a:t>
            </a:r>
          </a:p>
          <a:p>
            <a:pPr algn="r" rtl="1">
              <a:lnSpc>
                <a:spcPct val="200000"/>
              </a:lnSpc>
            </a:pPr>
            <a:r>
              <a:rPr lang="fa-IR" sz="2400" b="1" dirty="0">
                <a:cs typeface="B Nazanin" panose="00000400000000000000" pitchFamily="2" charset="-78"/>
              </a:rPr>
              <a:t>فرمولاسیون پراستیک اسید وفرمالدئید دریک راستاست اما درپراستیک اسیداز پیوند های </a:t>
            </a:r>
            <a:r>
              <a:rPr lang="fa-IR" sz="2400" b="1" dirty="0">
                <a:solidFill>
                  <a:srgbClr val="FF0000"/>
                </a:solidFill>
                <a:cs typeface="B Nazanin" panose="00000400000000000000" pitchFamily="2" charset="-78"/>
              </a:rPr>
              <a:t>قوی</a:t>
            </a:r>
            <a:r>
              <a:rPr lang="fa-IR" sz="2400" b="1" dirty="0">
                <a:cs typeface="B Nazanin" panose="00000400000000000000" pitchFamily="2" charset="-78"/>
              </a:rPr>
              <a:t> </a:t>
            </a:r>
            <a:r>
              <a:rPr lang="fa-IR" sz="2400" b="1" dirty="0">
                <a:solidFill>
                  <a:srgbClr val="FF0000"/>
                </a:solidFill>
                <a:cs typeface="B Nazanin" panose="00000400000000000000" pitchFamily="2" charset="-78"/>
              </a:rPr>
              <a:t>تری</a:t>
            </a:r>
            <a:r>
              <a:rPr lang="fa-IR" sz="2400" b="1" dirty="0">
                <a:cs typeface="B Nazanin" panose="00000400000000000000" pitchFamily="2" charset="-78"/>
              </a:rPr>
              <a:t> استفاده شده تا محصول خروجی دارای کیفیت مناسب تری باشد.</a:t>
            </a:r>
          </a:p>
          <a:p>
            <a:pPr algn="r" rtl="1">
              <a:lnSpc>
                <a:spcPct val="200000"/>
              </a:lnSpc>
            </a:pPr>
            <a:endParaRPr lang="en-US" sz="2400" b="1" dirty="0">
              <a:cs typeface="B Nazanin" panose="00000400000000000000" pitchFamily="2" charset="-78"/>
            </a:endParaRPr>
          </a:p>
        </p:txBody>
      </p:sp>
    </p:spTree>
    <p:extLst>
      <p:ext uri="{BB962C8B-B14F-4D97-AF65-F5344CB8AC3E}">
        <p14:creationId xmlns:p14="http://schemas.microsoft.com/office/powerpoint/2010/main" val="149331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A579-151B-45AA-802C-C07D542E4C51}"/>
              </a:ext>
            </a:extLst>
          </p:cNvPr>
          <p:cNvSpPr>
            <a:spLocks noGrp="1"/>
          </p:cNvSpPr>
          <p:nvPr>
            <p:ph type="ctrTitle"/>
          </p:nvPr>
        </p:nvSpPr>
        <p:spPr>
          <a:xfrm>
            <a:off x="1291771" y="167919"/>
            <a:ext cx="9144000" cy="949681"/>
          </a:xfrm>
        </p:spPr>
        <p:txBody>
          <a:bodyPr>
            <a:noAutofit/>
          </a:bodyPr>
          <a:lstStyle/>
          <a:p>
            <a:r>
              <a:rPr lang="fa-IR" sz="4400" b="1" dirty="0"/>
              <a:t>مقدمه</a:t>
            </a:r>
            <a:endParaRPr lang="en-US" sz="4400" b="1" dirty="0"/>
          </a:p>
        </p:txBody>
      </p:sp>
      <p:sp>
        <p:nvSpPr>
          <p:cNvPr id="3" name="Subtitle 2">
            <a:extLst>
              <a:ext uri="{FF2B5EF4-FFF2-40B4-BE49-F238E27FC236}">
                <a16:creationId xmlns:a16="http://schemas.microsoft.com/office/drawing/2014/main" id="{0BCB3AB6-15D4-4C51-AB52-7D2D5D7F989B}"/>
              </a:ext>
            </a:extLst>
          </p:cNvPr>
          <p:cNvSpPr>
            <a:spLocks noGrp="1"/>
          </p:cNvSpPr>
          <p:nvPr>
            <p:ph type="subTitle" idx="1"/>
          </p:nvPr>
        </p:nvSpPr>
        <p:spPr>
          <a:xfrm>
            <a:off x="492369" y="1422400"/>
            <a:ext cx="11254153" cy="4957298"/>
          </a:xfrm>
        </p:spPr>
        <p:txBody>
          <a:bodyPr>
            <a:normAutofit/>
          </a:bodyPr>
          <a:lstStyle/>
          <a:p>
            <a:pPr algn="r">
              <a:lnSpc>
                <a:spcPct val="250000"/>
              </a:lnSpc>
            </a:pPr>
            <a:r>
              <a:rPr lang="fa-IR" dirty="0">
                <a:cs typeface="B Nazanin" panose="00000400000000000000" pitchFamily="2" charset="-78"/>
              </a:rPr>
              <a:t>-</a:t>
            </a:r>
            <a:r>
              <a:rPr lang="fa-IR" sz="2400" b="1" dirty="0">
                <a:cs typeface="B Nazanin" panose="00000400000000000000" pitchFamily="2" charset="-78"/>
              </a:rPr>
              <a:t>پسماندهای شیمیایی و دارویی در زمره پسماندهای </a:t>
            </a:r>
            <a:r>
              <a:rPr lang="fa-IR" sz="2400" b="1" dirty="0">
                <a:solidFill>
                  <a:srgbClr val="FF0000"/>
                </a:solidFill>
                <a:cs typeface="B Nazanin" panose="00000400000000000000" pitchFamily="2" charset="-78"/>
              </a:rPr>
              <a:t>خطرناک</a:t>
            </a:r>
            <a:r>
              <a:rPr lang="fa-IR" sz="2400" b="1" dirty="0">
                <a:cs typeface="B Nazanin" panose="00000400000000000000" pitchFamily="2" charset="-78"/>
              </a:rPr>
              <a:t> بوده ونگهداری، حمل و نقل و دفع آنها باید تحت ضوابط خاص ملی وبین المللی صورت گیرد.</a:t>
            </a:r>
          </a:p>
          <a:p>
            <a:pPr algn="r">
              <a:lnSpc>
                <a:spcPct val="250000"/>
              </a:lnSpc>
            </a:pPr>
            <a:r>
              <a:rPr lang="fa-IR" sz="2400" b="1" dirty="0">
                <a:cs typeface="B Nazanin" panose="00000400000000000000" pitchFamily="2" charset="-78"/>
              </a:rPr>
              <a:t>-عدم رعایت ضوابط می تواند منجر به حوادث و سوانح جبران ناپذیری گردد.</a:t>
            </a:r>
          </a:p>
          <a:p>
            <a:pPr algn="r">
              <a:lnSpc>
                <a:spcPct val="250000"/>
              </a:lnSpc>
            </a:pPr>
            <a:r>
              <a:rPr lang="fa-IR" sz="2400" b="1" dirty="0">
                <a:solidFill>
                  <a:srgbClr val="FF0000"/>
                </a:solidFill>
                <a:cs typeface="B Nazanin" panose="00000400000000000000" pitchFamily="2" charset="-78"/>
              </a:rPr>
              <a:t>-هدف</a:t>
            </a:r>
            <a:r>
              <a:rPr lang="fa-IR" sz="2400" b="1" dirty="0">
                <a:cs typeface="B Nazanin" panose="00000400000000000000" pitchFamily="2" charset="-78"/>
              </a:rPr>
              <a:t> :حفظ سلامت انسان و محیط زیست.</a:t>
            </a:r>
            <a:endParaRPr lang="en-US" sz="2400" b="1" dirty="0">
              <a:cs typeface="B Nazanin" panose="00000400000000000000" pitchFamily="2" charset="-78"/>
            </a:endParaRPr>
          </a:p>
        </p:txBody>
      </p:sp>
    </p:spTree>
    <p:extLst>
      <p:ext uri="{BB962C8B-B14F-4D97-AF65-F5344CB8AC3E}">
        <p14:creationId xmlns:p14="http://schemas.microsoft.com/office/powerpoint/2010/main" val="276084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EDC8E-50E6-4452-9810-683FEF12A2E4}"/>
              </a:ext>
            </a:extLst>
          </p:cNvPr>
          <p:cNvSpPr>
            <a:spLocks noGrp="1"/>
          </p:cNvSpPr>
          <p:nvPr>
            <p:ph type="title"/>
          </p:nvPr>
        </p:nvSpPr>
        <p:spPr>
          <a:xfrm>
            <a:off x="838200" y="365125"/>
            <a:ext cx="10515600" cy="619613"/>
          </a:xfrm>
        </p:spPr>
        <p:txBody>
          <a:bodyPr>
            <a:normAutofit fontScale="90000"/>
          </a:bodyPr>
          <a:lstStyle/>
          <a:p>
            <a:pPr algn="ctr"/>
            <a:r>
              <a:rPr lang="fa-IR" b="1" dirty="0">
                <a:cs typeface="B Nazanin" panose="00000400000000000000" pitchFamily="2" charset="-78"/>
              </a:rPr>
              <a:t>نکته</a:t>
            </a:r>
            <a:endParaRPr lang="en-US" b="1" dirty="0">
              <a:cs typeface="B Nazanin" panose="00000400000000000000" pitchFamily="2" charset="-78"/>
            </a:endParaRPr>
          </a:p>
        </p:txBody>
      </p:sp>
      <p:sp>
        <p:nvSpPr>
          <p:cNvPr id="3" name="Content Placeholder 2">
            <a:extLst>
              <a:ext uri="{FF2B5EF4-FFF2-40B4-BE49-F238E27FC236}">
                <a16:creationId xmlns:a16="http://schemas.microsoft.com/office/drawing/2014/main" id="{CE770088-5641-4EA5-A719-6714F9544F17}"/>
              </a:ext>
            </a:extLst>
          </p:cNvPr>
          <p:cNvSpPr>
            <a:spLocks noGrp="1"/>
          </p:cNvSpPr>
          <p:nvPr>
            <p:ph idx="1"/>
          </p:nvPr>
        </p:nvSpPr>
        <p:spPr>
          <a:xfrm>
            <a:off x="838200" y="984738"/>
            <a:ext cx="10880188" cy="5126502"/>
          </a:xfrm>
        </p:spPr>
        <p:txBody>
          <a:bodyPr>
            <a:normAutofit fontScale="25000" lnSpcReduction="20000"/>
          </a:bodyPr>
          <a:lstStyle/>
          <a:p>
            <a:pPr algn="r" rtl="1">
              <a:lnSpc>
                <a:spcPct val="200000"/>
              </a:lnSpc>
            </a:pPr>
            <a:r>
              <a:rPr lang="fa-IR" sz="11200" b="1" dirty="0">
                <a:solidFill>
                  <a:srgbClr val="FF0000"/>
                </a:solidFill>
                <a:effectLst/>
                <a:cs typeface="B Nazanin" panose="00000400000000000000" pitchFamily="2" charset="-78"/>
              </a:rPr>
              <a:t>سوزاندن</a:t>
            </a:r>
            <a:r>
              <a:rPr lang="fa-IR" sz="11200" b="1" dirty="0">
                <a:effectLst/>
                <a:cs typeface="B Nazanin" panose="00000400000000000000" pitchFamily="2" charset="-78"/>
              </a:rPr>
              <a:t> پسماند شیمیایی در هوای آزاد </a:t>
            </a:r>
            <a:r>
              <a:rPr lang="fa-IR" sz="11200" b="1" dirty="0">
                <a:solidFill>
                  <a:srgbClr val="FF0000"/>
                </a:solidFill>
                <a:effectLst/>
                <a:cs typeface="B Nazanin" panose="00000400000000000000" pitchFamily="2" charset="-78"/>
              </a:rPr>
              <a:t>ممنوع</a:t>
            </a:r>
            <a:r>
              <a:rPr lang="fa-IR" sz="11200" b="1" dirty="0">
                <a:effectLst/>
                <a:cs typeface="B Nazanin" panose="00000400000000000000" pitchFamily="2" charset="-78"/>
              </a:rPr>
              <a:t> اعلام شده است</a:t>
            </a:r>
          </a:p>
          <a:p>
            <a:pPr algn="r" rtl="1">
              <a:lnSpc>
                <a:spcPct val="200000"/>
              </a:lnSpc>
            </a:pPr>
            <a:r>
              <a:rPr lang="fa-IR" sz="11200" b="1" dirty="0">
                <a:effectLst/>
                <a:cs typeface="B Nazanin" panose="00000400000000000000" pitchFamily="2" charset="-78"/>
              </a:rPr>
              <a:t>پسماندهای شیمیایی نباید به صورت بخار دفع شوند درب ظرف های حاوی پسماندهای شیمیایی باید همیشه بسته نگه داشته شود</a:t>
            </a:r>
          </a:p>
          <a:p>
            <a:pPr algn="r" rtl="1">
              <a:lnSpc>
                <a:spcPct val="200000"/>
              </a:lnSpc>
            </a:pPr>
            <a:r>
              <a:rPr lang="fa-IR" sz="11200" b="1" dirty="0">
                <a:effectLst/>
                <a:cs typeface="B Nazanin" panose="00000400000000000000" pitchFamily="2" charset="-78"/>
              </a:rPr>
              <a:t>برای </a:t>
            </a:r>
            <a:r>
              <a:rPr lang="fa-IR" sz="11200" b="1" dirty="0">
                <a:solidFill>
                  <a:srgbClr val="FF0000"/>
                </a:solidFill>
                <a:effectLst/>
                <a:cs typeface="B Nazanin" panose="00000400000000000000" pitchFamily="2" charset="-78"/>
              </a:rPr>
              <a:t>مقادیر کم پسماند شیمیایی خطرناک </a:t>
            </a:r>
            <a:r>
              <a:rPr lang="fa-IR" sz="11200" b="1" dirty="0">
                <a:effectLst/>
                <a:cs typeface="B Nazanin" panose="00000400000000000000" pitchFamily="2" charset="-78"/>
              </a:rPr>
              <a:t>به عنوان مثال باقیمانده مواد شیمیایی همراه با بسته بند ی هایشان، از فرآیندهای دفع مانند پیرولیز کردن، کپسوله کردن ودفن بهداشتی استفاده می شود.</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3984888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3CBB-0093-4A53-88D5-C9F532F6DCA4}"/>
              </a:ext>
            </a:extLst>
          </p:cNvPr>
          <p:cNvSpPr>
            <a:spLocks noGrp="1"/>
          </p:cNvSpPr>
          <p:nvPr>
            <p:ph type="title"/>
          </p:nvPr>
        </p:nvSpPr>
        <p:spPr>
          <a:xfrm>
            <a:off x="919119" y="195812"/>
            <a:ext cx="10353762" cy="660531"/>
          </a:xfrm>
        </p:spPr>
        <p:txBody>
          <a:bodyPr>
            <a:normAutofit/>
          </a:bodyPr>
          <a:lstStyle/>
          <a:p>
            <a:pPr algn="ctr"/>
            <a:r>
              <a:rPr lang="fa-IR" sz="2800" b="1" dirty="0">
                <a:cs typeface="B Nazanin" panose="00000400000000000000" pitchFamily="2" charset="-78"/>
              </a:rPr>
              <a:t>دفع مقادیر زیاد پسماند شیمیایی خطرناک</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B820D6E7-E865-4934-98DE-6DED76793249}"/>
              </a:ext>
            </a:extLst>
          </p:cNvPr>
          <p:cNvSpPr>
            <a:spLocks noGrp="1"/>
          </p:cNvSpPr>
          <p:nvPr>
            <p:ph idx="1"/>
          </p:nvPr>
        </p:nvSpPr>
        <p:spPr>
          <a:xfrm>
            <a:off x="411450" y="856343"/>
            <a:ext cx="11330607" cy="5529943"/>
          </a:xfrm>
        </p:spPr>
        <p:txBody>
          <a:bodyPr>
            <a:normAutofit lnSpcReduction="10000"/>
          </a:bodyPr>
          <a:lstStyle/>
          <a:p>
            <a:pPr algn="r" rtl="1">
              <a:lnSpc>
                <a:spcPct val="200000"/>
              </a:lnSpc>
            </a:pPr>
            <a:r>
              <a:rPr lang="fa-IR" sz="2400" b="1" dirty="0">
                <a:cs typeface="B Nazanin" panose="00000400000000000000" pitchFamily="2" charset="-78"/>
              </a:rPr>
              <a:t> </a:t>
            </a:r>
            <a:r>
              <a:rPr lang="fa-IR" sz="2400" b="1" dirty="0">
                <a:solidFill>
                  <a:srgbClr val="FF0000"/>
                </a:solidFill>
                <a:cs typeface="B Nazanin" panose="00000400000000000000" pitchFamily="2" charset="-78"/>
              </a:rPr>
              <a:t>برای دفع ایمن و ارزان این مواد راهی وجود ندارد </a:t>
            </a:r>
            <a:r>
              <a:rPr lang="fa-IR" sz="2400" b="1" dirty="0">
                <a:cs typeface="B Nazanin" panose="00000400000000000000" pitchFamily="2" charset="-78"/>
              </a:rPr>
              <a:t>و راههای مناسب برای دفع این نوع پسماندها              توسط </a:t>
            </a:r>
            <a:r>
              <a:rPr lang="fa-IR" sz="2400" b="1" dirty="0">
                <a:solidFill>
                  <a:srgbClr val="FF0000"/>
                </a:solidFill>
                <a:cs typeface="B Nazanin" panose="00000400000000000000" pitchFamily="2" charset="-78"/>
              </a:rPr>
              <a:t>ماهیت</a:t>
            </a:r>
            <a:r>
              <a:rPr lang="fa-IR" sz="2400" b="1" dirty="0">
                <a:cs typeface="B Nazanin" panose="00000400000000000000" pitchFamily="2" charset="-78"/>
              </a:rPr>
              <a:t> پسماند شیمیایی مشخص می شود</a:t>
            </a:r>
          </a:p>
          <a:p>
            <a:pPr algn="r" rtl="1">
              <a:lnSpc>
                <a:spcPct val="200000"/>
              </a:lnSpc>
            </a:pPr>
            <a:r>
              <a:rPr lang="fa-IR" sz="2400" b="1" dirty="0">
                <a:cs typeface="B Nazanin" panose="00000400000000000000" pitchFamily="2" charset="-78"/>
              </a:rPr>
              <a:t>پسماندهای قابل احتراق مخصوصی مانند حلا لها ممکن است سوزانده شوند.</a:t>
            </a:r>
          </a:p>
          <a:p>
            <a:pPr algn="r" rtl="1">
              <a:lnSpc>
                <a:spcPct val="200000"/>
              </a:lnSpc>
            </a:pPr>
            <a:r>
              <a:rPr lang="fa-IR" sz="2400" b="1" dirty="0">
                <a:cs typeface="B Nazanin" panose="00000400000000000000" pitchFamily="2" charset="-78"/>
              </a:rPr>
              <a:t>سوزاندن مقادیر زیاد حلا لهای هالوژن بدون تجهیزات کنتر ل کننده گاز خروجی ممنوع است.</a:t>
            </a:r>
          </a:p>
          <a:p>
            <a:pPr marL="0" indent="0" algn="r" rtl="1">
              <a:lnSpc>
                <a:spcPct val="200000"/>
              </a:lnSpc>
              <a:buNone/>
            </a:pPr>
            <a:r>
              <a:rPr lang="fa-IR" sz="2400" b="1" dirty="0">
                <a:cs typeface="B Nazanin" panose="00000400000000000000" pitchFamily="2" charset="-78"/>
              </a:rPr>
              <a:t>    پسماندهای شیمیایی که قابل سوزاندن نیستند باید توسط سازما نها و </a:t>
            </a:r>
            <a:r>
              <a:rPr lang="fa-IR" sz="2400" b="1" dirty="0">
                <a:solidFill>
                  <a:srgbClr val="FF0000"/>
                </a:solidFill>
                <a:cs typeface="B Nazanin" panose="00000400000000000000" pitchFamily="2" charset="-78"/>
              </a:rPr>
              <a:t>شرکت هایی که مجوز مدیریت و دفع     </a:t>
            </a:r>
            <a:r>
              <a:rPr lang="fa-IR" sz="2400" b="1" dirty="0">
                <a:cs typeface="B Nazanin" panose="00000400000000000000" pitchFamily="2" charset="-78"/>
              </a:rPr>
              <a:t>این گونه مواد را دارند حمل و دفع شوند. این سازمان هاممکن است از رو شهایی مانند تصفیه مواد شیمیایی و  ذخیره آنها در تاسیسات دفع مهندسی شده استفاده کنند</a:t>
            </a:r>
            <a:endParaRPr lang="en-US" sz="2400" b="1" dirty="0">
              <a:cs typeface="B Nazanin" panose="00000400000000000000" pitchFamily="2" charset="-78"/>
            </a:endParaRPr>
          </a:p>
        </p:txBody>
      </p:sp>
    </p:spTree>
    <p:extLst>
      <p:ext uri="{BB962C8B-B14F-4D97-AF65-F5344CB8AC3E}">
        <p14:creationId xmlns:p14="http://schemas.microsoft.com/office/powerpoint/2010/main" val="1787944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D80938-C352-4761-B142-27C32F77E529}"/>
              </a:ext>
            </a:extLst>
          </p:cNvPr>
          <p:cNvSpPr>
            <a:spLocks noGrp="1"/>
          </p:cNvSpPr>
          <p:nvPr>
            <p:ph idx="1"/>
          </p:nvPr>
        </p:nvSpPr>
        <p:spPr>
          <a:xfrm>
            <a:off x="838200" y="375807"/>
            <a:ext cx="10515600" cy="5749221"/>
          </a:xfrm>
        </p:spPr>
        <p:txBody>
          <a:bodyPr>
            <a:noAutofit/>
          </a:bodyPr>
          <a:lstStyle/>
          <a:p>
            <a:pPr algn="r" rtl="1">
              <a:lnSpc>
                <a:spcPct val="150000"/>
              </a:lnSpc>
            </a:pPr>
            <a:r>
              <a:rPr lang="fa-IR" sz="2400" b="1" dirty="0">
                <a:cs typeface="B Nazanin" panose="00000400000000000000" pitchFamily="2" charset="-78"/>
              </a:rPr>
              <a:t>ازدیگر رو شهای دفع پسماند شیمیایی خطرناک می توان به </a:t>
            </a:r>
            <a:r>
              <a:rPr lang="fa-IR" sz="2400" b="1" dirty="0">
                <a:solidFill>
                  <a:srgbClr val="FF0000"/>
                </a:solidFill>
                <a:cs typeface="B Nazanin" panose="00000400000000000000" pitchFamily="2" charset="-78"/>
              </a:rPr>
              <a:t>برگرداندن</a:t>
            </a:r>
            <a:r>
              <a:rPr lang="fa-IR" sz="2400" b="1" dirty="0">
                <a:cs typeface="B Nazanin" panose="00000400000000000000" pitchFamily="2" charset="-78"/>
              </a:rPr>
              <a:t> به تولیدکننده هایی که تجهیزات ویژه ای برای برخورد ایمن با این گونه مواد رادارند اشاره کرد.</a:t>
            </a:r>
          </a:p>
          <a:p>
            <a:pPr algn="r" rtl="1">
              <a:lnSpc>
                <a:spcPct val="150000"/>
              </a:lnSpc>
            </a:pPr>
            <a:r>
              <a:rPr lang="fa-IR" sz="2400" b="1" dirty="0">
                <a:cs typeface="B Nazanin" panose="00000400000000000000" pitchFamily="2" charset="-78"/>
              </a:rPr>
              <a:t>استفاده از محصولات خاص برای مقاصد غیرپزشکی ممکن است در نظرگرفته شود به عنوان مثال از </a:t>
            </a:r>
            <a:r>
              <a:rPr lang="fa-IR" sz="2400" b="1" dirty="0">
                <a:solidFill>
                  <a:srgbClr val="FF0000"/>
                </a:solidFill>
                <a:cs typeface="B Nazanin" panose="00000400000000000000" pitchFamily="2" charset="-78"/>
              </a:rPr>
              <a:t>گندزداهای تاریخ گذشته </a:t>
            </a:r>
            <a:r>
              <a:rPr lang="fa-IR" sz="2400" b="1" dirty="0">
                <a:cs typeface="B Nazanin" panose="00000400000000000000" pitchFamily="2" charset="-78"/>
              </a:rPr>
              <a:t>برای </a:t>
            </a:r>
            <a:r>
              <a:rPr lang="fa-IR" sz="2400" b="1" dirty="0">
                <a:solidFill>
                  <a:srgbClr val="FF0000"/>
                </a:solidFill>
                <a:cs typeface="B Nazanin" panose="00000400000000000000" pitchFamily="2" charset="-78"/>
              </a:rPr>
              <a:t>شستشوی توالت </a:t>
            </a:r>
            <a:r>
              <a:rPr lang="fa-IR" sz="2400" b="1" dirty="0">
                <a:cs typeface="B Nazanin" panose="00000400000000000000" pitchFamily="2" charset="-78"/>
              </a:rPr>
              <a:t>می توان استفاده نمود.</a:t>
            </a:r>
          </a:p>
          <a:p>
            <a:pPr algn="r" rtl="1">
              <a:lnSpc>
                <a:spcPct val="150000"/>
              </a:lnSpc>
            </a:pPr>
            <a:r>
              <a:rPr lang="fa-IR" sz="2400" b="1" dirty="0">
                <a:cs typeface="B Nazanin" panose="00000400000000000000" pitchFamily="2" charset="-78"/>
              </a:rPr>
              <a:t>برای جلوگیری از واکنش های ناخواسته، پسماندهای شیمیایی خطرناک بایدجدا از هم نگهداری شوند.</a:t>
            </a:r>
          </a:p>
          <a:p>
            <a:pPr algn="r" rtl="1">
              <a:lnSpc>
                <a:spcPct val="150000"/>
              </a:lnSpc>
            </a:pPr>
            <a:r>
              <a:rPr lang="fa-IR" sz="2400" b="1" dirty="0">
                <a:cs typeface="B Nazanin" panose="00000400000000000000" pitchFamily="2" charset="-78"/>
              </a:rPr>
              <a:t>مقادیر زیاد پسماندهای شیمیایی به دلیل آلوده کردن آب های زیرزمینی </a:t>
            </a:r>
            <a:r>
              <a:rPr lang="fa-IR" sz="2400" b="1" dirty="0">
                <a:solidFill>
                  <a:srgbClr val="FF0000"/>
                </a:solidFill>
                <a:cs typeface="B Nazanin" panose="00000400000000000000" pitchFamily="2" charset="-78"/>
              </a:rPr>
              <a:t>نبایددر خاک دفع شوند.</a:t>
            </a:r>
          </a:p>
          <a:p>
            <a:pPr algn="r" rtl="1">
              <a:lnSpc>
                <a:spcPct val="150000"/>
              </a:lnSpc>
            </a:pPr>
            <a:r>
              <a:rPr lang="fa-IR" sz="2400" b="1" dirty="0">
                <a:cs typeface="B Nazanin" panose="00000400000000000000" pitchFamily="2" charset="-78"/>
              </a:rPr>
              <a:t>مقادیر زیاد گندزداهای شیمیایی به دلیل اشتعال پذیری و خاصیت خورندگی </a:t>
            </a:r>
            <a:r>
              <a:rPr lang="fa-IR" sz="2400" b="1" dirty="0">
                <a:solidFill>
                  <a:srgbClr val="FF0000"/>
                </a:solidFill>
                <a:cs typeface="B Nazanin" panose="00000400000000000000" pitchFamily="2" charset="-78"/>
              </a:rPr>
              <a:t>هرگز نباید کپسوله شوند</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744001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B3C3-85E9-4154-AEF3-3F63E0453E82}"/>
              </a:ext>
            </a:extLst>
          </p:cNvPr>
          <p:cNvSpPr>
            <a:spLocks noGrp="1"/>
          </p:cNvSpPr>
          <p:nvPr>
            <p:ph type="title"/>
          </p:nvPr>
        </p:nvSpPr>
        <p:spPr>
          <a:xfrm>
            <a:off x="838200" y="190955"/>
            <a:ext cx="10515600" cy="679904"/>
          </a:xfrm>
        </p:spPr>
        <p:txBody>
          <a:bodyPr>
            <a:normAutofit/>
          </a:bodyPr>
          <a:lstStyle/>
          <a:p>
            <a:pPr algn="ctr"/>
            <a:r>
              <a:rPr lang="fa-IR" sz="2400" b="1" dirty="0">
                <a:solidFill>
                  <a:srgbClr val="FF0000"/>
                </a:solidFill>
              </a:rPr>
              <a:t>طریقه جمع اوری و دفع برخی از پسماند شیمیایی</a:t>
            </a:r>
            <a:endParaRPr lang="en-US" sz="2400" b="1" dirty="0">
              <a:solidFill>
                <a:srgbClr val="FF0000"/>
              </a:solidFill>
            </a:endParaRPr>
          </a:p>
        </p:txBody>
      </p:sp>
      <p:sp>
        <p:nvSpPr>
          <p:cNvPr id="3" name="Content Placeholder 2">
            <a:extLst>
              <a:ext uri="{FF2B5EF4-FFF2-40B4-BE49-F238E27FC236}">
                <a16:creationId xmlns:a16="http://schemas.microsoft.com/office/drawing/2014/main" id="{D8762FEE-DB7D-4598-B92D-6D331C2761EA}"/>
              </a:ext>
            </a:extLst>
          </p:cNvPr>
          <p:cNvSpPr>
            <a:spLocks noGrp="1"/>
          </p:cNvSpPr>
          <p:nvPr>
            <p:ph idx="1"/>
          </p:nvPr>
        </p:nvSpPr>
        <p:spPr>
          <a:xfrm>
            <a:off x="838200" y="870859"/>
            <a:ext cx="10515600" cy="5796186"/>
          </a:xfrm>
        </p:spPr>
        <p:txBody>
          <a:bodyPr>
            <a:normAutofit fontScale="25000" lnSpcReduction="20000"/>
          </a:bodyPr>
          <a:lstStyle/>
          <a:p>
            <a:pPr algn="r" rtl="1">
              <a:lnSpc>
                <a:spcPct val="150000"/>
              </a:lnSpc>
            </a:pPr>
            <a:r>
              <a:rPr lang="fa-IR" sz="9600" b="1" dirty="0">
                <a:cs typeface="B Nazanin" panose="00000400000000000000" pitchFamily="2" charset="-78"/>
              </a:rPr>
              <a:t>پسماند های  رادیو گرافی  :</a:t>
            </a:r>
          </a:p>
          <a:p>
            <a:pPr algn="r" rtl="1">
              <a:lnSpc>
                <a:spcPct val="150000"/>
              </a:lnSpc>
            </a:pPr>
            <a:r>
              <a:rPr lang="fa-IR" sz="9600" b="1" dirty="0">
                <a:cs typeface="B Nazanin" panose="00000400000000000000" pitchFamily="2" charset="-78"/>
              </a:rPr>
              <a:t>پزشکی هسته ای: براساس دستورالعمل اعلامی خود وزارت داخل ظروف سربی نگهداری شود تا بی اثر گردد و سپس دفع گردد .</a:t>
            </a:r>
          </a:p>
          <a:p>
            <a:pPr algn="r" rtl="1">
              <a:lnSpc>
                <a:spcPct val="150000"/>
              </a:lnSpc>
            </a:pPr>
            <a:r>
              <a:rPr lang="fa-IR" sz="9600" b="1" dirty="0">
                <a:cs typeface="B Nazanin" panose="00000400000000000000" pitchFamily="2" charset="-78"/>
              </a:rPr>
              <a:t>در زمینه داروهای ظهور: با آب رقیق سازی شود و وارد فاضلاب گردد. </a:t>
            </a:r>
          </a:p>
          <a:p>
            <a:pPr algn="r" rtl="1">
              <a:lnSpc>
                <a:spcPct val="150000"/>
              </a:lnSpc>
            </a:pPr>
            <a:r>
              <a:rPr lang="fa-IR" sz="9600" b="1" dirty="0">
                <a:cs typeface="B Nazanin" panose="00000400000000000000" pitchFamily="2" charset="-78"/>
              </a:rPr>
              <a:t>داروی ثبوت: بدلیل داشتن نقره جداسازی می گردد و بفروش می رسد در زمینه فیلم ها نیز بدلیل دارا بودن نقره اصولا بفروش می رسد.</a:t>
            </a:r>
          </a:p>
          <a:p>
            <a:pPr algn="r" rtl="1">
              <a:lnSpc>
                <a:spcPct val="150000"/>
              </a:lnSpc>
            </a:pPr>
            <a:r>
              <a:rPr lang="fa-IR" sz="9600" b="1" dirty="0">
                <a:cs typeface="B Nazanin" panose="00000400000000000000" pitchFamily="2" charset="-78"/>
              </a:rPr>
              <a:t>مواد گندزدا :</a:t>
            </a:r>
          </a:p>
          <a:p>
            <a:pPr algn="r" rtl="1">
              <a:lnSpc>
                <a:spcPct val="150000"/>
              </a:lnSpc>
            </a:pPr>
            <a:r>
              <a:rPr lang="fa-IR" sz="9600" b="1" dirty="0">
                <a:cs typeface="B Nazanin" panose="00000400000000000000" pitchFamily="2" charset="-78"/>
              </a:rPr>
              <a:t>در صورت تاریخ گذشته بودن می توان جهت شستشو و تمیزکردن توالت استفاده گردد در صورت اتمام مواد گندزدا ظروف آن کاملا آبکشی شود و در </a:t>
            </a:r>
            <a:r>
              <a:rPr lang="fa-IR" sz="9600" b="1" dirty="0">
                <a:solidFill>
                  <a:srgbClr val="FF0000"/>
                </a:solidFill>
                <a:cs typeface="B Nazanin" panose="00000400000000000000" pitchFamily="2" charset="-78"/>
              </a:rPr>
              <a:t>سطل عادی </a:t>
            </a:r>
            <a:r>
              <a:rPr lang="fa-IR" sz="9600" b="1" dirty="0">
                <a:cs typeface="B Nazanin" panose="00000400000000000000" pitchFamily="2" charset="-78"/>
              </a:rPr>
              <a:t>قرار گیرد یا بازیافت شود .در زمینه موادی که دارای </a:t>
            </a:r>
            <a:r>
              <a:rPr lang="fa-IR" sz="9600" b="1" dirty="0">
                <a:solidFill>
                  <a:srgbClr val="FF0000"/>
                </a:solidFill>
                <a:cs typeface="B Nazanin" panose="00000400000000000000" pitchFamily="2" charset="-78"/>
              </a:rPr>
              <a:t>پایه پراکسید هستند حتما جزء پسماندهای</a:t>
            </a:r>
            <a:r>
              <a:rPr lang="fa-IR" sz="9600" b="1" dirty="0">
                <a:cs typeface="B Nazanin" panose="00000400000000000000" pitchFamily="2" charset="-78"/>
              </a:rPr>
              <a:t> </a:t>
            </a:r>
            <a:r>
              <a:rPr lang="fa-IR" sz="9600" b="1" dirty="0">
                <a:solidFill>
                  <a:srgbClr val="FF0000"/>
                </a:solidFill>
                <a:cs typeface="B Nazanin" panose="00000400000000000000" pitchFamily="2" charset="-78"/>
              </a:rPr>
              <a:t>شیمیایی جمع اوری شود .</a:t>
            </a:r>
          </a:p>
          <a:p>
            <a:endParaRPr lang="en-US" dirty="0"/>
          </a:p>
        </p:txBody>
      </p:sp>
    </p:spTree>
    <p:extLst>
      <p:ext uri="{BB962C8B-B14F-4D97-AF65-F5344CB8AC3E}">
        <p14:creationId xmlns:p14="http://schemas.microsoft.com/office/powerpoint/2010/main" val="2414363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06A927-C603-4ABE-A7C4-86CB738C74F2}"/>
              </a:ext>
            </a:extLst>
          </p:cNvPr>
          <p:cNvSpPr>
            <a:spLocks noGrp="1"/>
          </p:cNvSpPr>
          <p:nvPr>
            <p:ph idx="1"/>
          </p:nvPr>
        </p:nvSpPr>
        <p:spPr>
          <a:xfrm>
            <a:off x="838200" y="1322419"/>
            <a:ext cx="10515600" cy="4213162"/>
          </a:xfrm>
        </p:spPr>
        <p:txBody>
          <a:bodyPr/>
          <a:lstStyle/>
          <a:p>
            <a:pPr algn="r" rtl="1">
              <a:lnSpc>
                <a:spcPct val="200000"/>
              </a:lnSpc>
            </a:pPr>
            <a:r>
              <a:rPr lang="fa-IR" sz="2400" b="1" dirty="0">
                <a:cs typeface="B Nazanin" panose="00000400000000000000" pitchFamily="2" charset="-78"/>
              </a:rPr>
              <a:t>لامپ های کم مصرف شکسته و مهتابی های قدیمی شکسته:</a:t>
            </a:r>
          </a:p>
          <a:p>
            <a:pPr algn="r" rtl="1">
              <a:lnSpc>
                <a:spcPct val="200000"/>
              </a:lnSpc>
            </a:pPr>
            <a:r>
              <a:rPr lang="fa-IR" sz="2400" b="1" dirty="0">
                <a:cs typeface="B Nazanin" panose="00000400000000000000" pitchFamily="2" charset="-78"/>
              </a:rPr>
              <a:t>لامپ ها و مهتابی های سوخته توسط تاسیسات در جعبه های خود جمع آوری و بعنوان </a:t>
            </a:r>
            <a:r>
              <a:rPr lang="fa-IR" sz="2400" b="1" dirty="0">
                <a:solidFill>
                  <a:srgbClr val="FF0000"/>
                </a:solidFill>
                <a:cs typeface="B Nazanin" panose="00000400000000000000" pitchFamily="2" charset="-78"/>
              </a:rPr>
              <a:t>پسماند شیمیایی</a:t>
            </a:r>
            <a:r>
              <a:rPr lang="fa-IR" sz="2400" b="1" dirty="0">
                <a:cs typeface="B Nazanin" panose="00000400000000000000" pitchFamily="2" charset="-78"/>
              </a:rPr>
              <a:t> تحویل جایگاه گردد .</a:t>
            </a:r>
          </a:p>
          <a:p>
            <a:pPr algn="r" rtl="1">
              <a:lnSpc>
                <a:spcPct val="200000"/>
              </a:lnSpc>
            </a:pPr>
            <a:r>
              <a:rPr lang="fa-IR" sz="2400" b="1" dirty="0">
                <a:cs typeface="B Nazanin" panose="00000400000000000000" pitchFamily="2" charset="-78"/>
              </a:rPr>
              <a:t> باطریها نیز جزء فلزات سنگین بوده ودر سطل شیمیایی جمع اوری گردد .</a:t>
            </a:r>
          </a:p>
          <a:p>
            <a:endParaRPr lang="en-US" dirty="0"/>
          </a:p>
        </p:txBody>
      </p:sp>
    </p:spTree>
    <p:extLst>
      <p:ext uri="{BB962C8B-B14F-4D97-AF65-F5344CB8AC3E}">
        <p14:creationId xmlns:p14="http://schemas.microsoft.com/office/powerpoint/2010/main" val="3671909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97BA-FD91-4943-A0ED-1F162C17A2EA}"/>
              </a:ext>
            </a:extLst>
          </p:cNvPr>
          <p:cNvSpPr>
            <a:spLocks noGrp="1"/>
          </p:cNvSpPr>
          <p:nvPr>
            <p:ph type="title"/>
          </p:nvPr>
        </p:nvSpPr>
        <p:spPr>
          <a:xfrm>
            <a:off x="913795" y="232229"/>
            <a:ext cx="10353762" cy="834571"/>
          </a:xfrm>
        </p:spPr>
        <p:txBody>
          <a:bodyPr>
            <a:normAutofit/>
          </a:bodyPr>
          <a:lstStyle/>
          <a:p>
            <a:pPr algn="ctr"/>
            <a:r>
              <a:rPr lang="fa-IR" sz="2800" b="1" dirty="0">
                <a:cs typeface="B Nazanin" panose="00000400000000000000" pitchFamily="2" charset="-78"/>
              </a:rPr>
              <a:t>پسماندهای دارویی</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D91A9187-4005-4A54-8271-81E915216899}"/>
              </a:ext>
            </a:extLst>
          </p:cNvPr>
          <p:cNvSpPr>
            <a:spLocks noGrp="1"/>
          </p:cNvSpPr>
          <p:nvPr>
            <p:ph idx="1"/>
          </p:nvPr>
        </p:nvSpPr>
        <p:spPr>
          <a:xfrm>
            <a:off x="913795" y="1066801"/>
            <a:ext cx="10353762" cy="5261428"/>
          </a:xfrm>
        </p:spPr>
        <p:txBody>
          <a:bodyPr>
            <a:normAutofit lnSpcReduction="10000"/>
          </a:bodyPr>
          <a:lstStyle/>
          <a:p>
            <a:pPr algn="r" rtl="1">
              <a:lnSpc>
                <a:spcPct val="200000"/>
              </a:lnSpc>
            </a:pPr>
            <a:r>
              <a:rPr lang="fa-IR" sz="2400" b="1" dirty="0">
                <a:cs typeface="B Nazanin" panose="00000400000000000000" pitchFamily="2" charset="-78"/>
              </a:rPr>
              <a:t>پسماندهای دارویی عبارتند از داروهای تاریخ مصرف گذشته، مصرف نشده، تفکیک شده و آلوده، واکسن ها، مواد مخدر و سرم هایی که دیگر به آنها نیازی نیست و باید به نحو مناسبی دفع شوند. </a:t>
            </a:r>
          </a:p>
          <a:p>
            <a:pPr algn="r" rtl="1">
              <a:lnSpc>
                <a:spcPct val="200000"/>
              </a:lnSpc>
            </a:pPr>
            <a:r>
              <a:rPr lang="fa-IR" sz="2400" b="1" dirty="0">
                <a:cs typeface="B Nazanin" panose="00000400000000000000" pitchFamily="2" charset="-78"/>
              </a:rPr>
              <a:t>این نوع از پسماندها همچنین شامل اقلام دور ریخته شده ی موردمصرف در کارهای دارویی مانند بطری ها و قوطی های دارای باقیمانده داروهای خطرناک، دستکش، ماسک، لوله های اتصال و شیشه های داروها می باشد که در صورت آزاد شدن در محیط زیست برای </a:t>
            </a:r>
            <a:r>
              <a:rPr lang="fa-IR" sz="2400" b="1" dirty="0">
                <a:solidFill>
                  <a:srgbClr val="FF0000"/>
                </a:solidFill>
                <a:cs typeface="B Nazanin" panose="00000400000000000000" pitchFamily="2" charset="-78"/>
              </a:rPr>
              <a:t>محیط زیست و انسان مضر باشند</a:t>
            </a:r>
            <a:endParaRPr lang="en-US" sz="2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573687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8D1F-FD1E-4910-BD7F-029B34951DA3}"/>
              </a:ext>
            </a:extLst>
          </p:cNvPr>
          <p:cNvSpPr>
            <a:spLocks noGrp="1"/>
          </p:cNvSpPr>
          <p:nvPr>
            <p:ph type="title"/>
          </p:nvPr>
        </p:nvSpPr>
        <p:spPr/>
        <p:txBody>
          <a:bodyPr>
            <a:normAutofit/>
          </a:bodyPr>
          <a:lstStyle/>
          <a:p>
            <a:pPr algn="ctr"/>
            <a:r>
              <a:rPr lang="fa-IR" sz="2800" b="1" dirty="0">
                <a:cs typeface="B Nazanin" panose="00000400000000000000" pitchFamily="2" charset="-78"/>
              </a:rPr>
              <a:t>دسته بندی پسماندهای دارویی</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6746C32E-0F2E-49BB-9BE2-B4DCFEDDCCE9}"/>
              </a:ext>
            </a:extLst>
          </p:cNvPr>
          <p:cNvSpPr>
            <a:spLocks noGrp="1"/>
          </p:cNvSpPr>
          <p:nvPr>
            <p:ph idx="1"/>
          </p:nvPr>
        </p:nvSpPr>
        <p:spPr>
          <a:xfrm>
            <a:off x="838200" y="1690688"/>
            <a:ext cx="10515600" cy="4486275"/>
          </a:xfrm>
        </p:spPr>
        <p:txBody>
          <a:bodyPr>
            <a:normAutofit/>
          </a:bodyPr>
          <a:lstStyle/>
          <a:p>
            <a:pPr algn="r" rtl="1">
              <a:lnSpc>
                <a:spcPct val="200000"/>
              </a:lnSpc>
            </a:pPr>
            <a:r>
              <a:rPr lang="fa-IR" sz="2400" b="1" dirty="0">
                <a:cs typeface="B Nazanin" panose="00000400000000000000" pitchFamily="2" charset="-78"/>
              </a:rPr>
              <a:t>سایتوتوکسیک و سایتواستاتیک(</a:t>
            </a:r>
            <a:r>
              <a:rPr lang="en-US" sz="2400" b="1" dirty="0">
                <a:cs typeface="B Nazanin" panose="00000400000000000000" pitchFamily="2" charset="-78"/>
              </a:rPr>
              <a:t>Cytotoxic &amp; Cytostatic </a:t>
            </a:r>
            <a:r>
              <a:rPr lang="fa-IR" sz="2400" b="1" dirty="0">
                <a:cs typeface="B Nazanin" panose="00000400000000000000" pitchFamily="2" charset="-78"/>
              </a:rPr>
              <a:t>)</a:t>
            </a:r>
          </a:p>
          <a:p>
            <a:pPr algn="r" rtl="1">
              <a:lnSpc>
                <a:spcPct val="200000"/>
              </a:lnSpc>
            </a:pPr>
            <a:r>
              <a:rPr lang="fa-IR" sz="2400" b="1" dirty="0">
                <a:cs typeface="B Nazanin" panose="00000400000000000000" pitchFamily="2" charset="-78"/>
              </a:rPr>
              <a:t>داروهای (</a:t>
            </a:r>
            <a:r>
              <a:rPr lang="en-US" sz="2400" b="1" dirty="0">
                <a:cs typeface="B Nazanin" panose="00000400000000000000" pitchFamily="2" charset="-78"/>
              </a:rPr>
              <a:t>noncytotoxic &amp; </a:t>
            </a:r>
            <a:r>
              <a:rPr lang="en-US" sz="2400" b="1" dirty="0" err="1">
                <a:cs typeface="B Nazanin" panose="00000400000000000000" pitchFamily="2" charset="-78"/>
              </a:rPr>
              <a:t>noncytostatic</a:t>
            </a:r>
            <a:r>
              <a:rPr lang="en-US" sz="2400" b="1" dirty="0">
                <a:cs typeface="B Nazanin" panose="00000400000000000000" pitchFamily="2" charset="-78"/>
              </a:rPr>
              <a:t> </a:t>
            </a:r>
            <a:r>
              <a:rPr lang="fa-IR" sz="2400" b="1" dirty="0">
                <a:cs typeface="B Nazanin" panose="00000400000000000000" pitchFamily="2" charset="-78"/>
              </a:rPr>
              <a:t>) غیرسایتواستاتیک وغیرسایتوتوکسیک</a:t>
            </a:r>
          </a:p>
          <a:p>
            <a:pPr algn="r" rtl="1">
              <a:lnSpc>
                <a:spcPct val="200000"/>
              </a:lnSpc>
            </a:pPr>
            <a:r>
              <a:rPr lang="fa-IR" sz="2400" b="1" dirty="0">
                <a:cs typeface="B Nazanin" panose="00000400000000000000" pitchFamily="2" charset="-78"/>
              </a:rPr>
              <a:t>پسماندهای غیردارویی فعال فاقد ویژگی های پسماندهای خطرناک (به طورمثال سرم های قندی نمکی)</a:t>
            </a:r>
          </a:p>
          <a:p>
            <a:pPr algn="r" rtl="1">
              <a:lnSpc>
                <a:spcPct val="200000"/>
              </a:lnSpc>
            </a:pPr>
            <a:r>
              <a:rPr lang="fa-IR" sz="2400" b="1" dirty="0">
                <a:cs typeface="B Nazanin" panose="00000400000000000000" pitchFamily="2" charset="-78"/>
              </a:rPr>
              <a:t>داروهایی که اشتعا ل پذیر، مضر، محرک، واکنش پذیر یا</a:t>
            </a:r>
            <a:r>
              <a:rPr lang="en-US" sz="2400" b="1" dirty="0">
                <a:cs typeface="B Nazanin" panose="00000400000000000000" pitchFamily="2" charset="-78"/>
              </a:rPr>
              <a:t>Ecotoxic </a:t>
            </a:r>
            <a:r>
              <a:rPr lang="fa-IR" sz="2400" b="1" dirty="0">
                <a:cs typeface="B Nazanin" panose="00000400000000000000" pitchFamily="2" charset="-78"/>
              </a:rPr>
              <a:t>هستند</a:t>
            </a:r>
            <a:endParaRPr lang="en-US" sz="2400" b="1" dirty="0">
              <a:cs typeface="B Nazanin" panose="00000400000000000000" pitchFamily="2" charset="-78"/>
            </a:endParaRPr>
          </a:p>
        </p:txBody>
      </p:sp>
    </p:spTree>
    <p:extLst>
      <p:ext uri="{BB962C8B-B14F-4D97-AF65-F5344CB8AC3E}">
        <p14:creationId xmlns:p14="http://schemas.microsoft.com/office/powerpoint/2010/main" val="1673931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E204D-AC75-47CB-8CB6-5893EAAAF9C2}"/>
              </a:ext>
            </a:extLst>
          </p:cNvPr>
          <p:cNvSpPr>
            <a:spLocks noGrp="1"/>
          </p:cNvSpPr>
          <p:nvPr>
            <p:ph type="title"/>
          </p:nvPr>
        </p:nvSpPr>
        <p:spPr>
          <a:xfrm>
            <a:off x="913795" y="545288"/>
            <a:ext cx="10353762" cy="970450"/>
          </a:xfrm>
        </p:spPr>
        <p:txBody>
          <a:bodyPr>
            <a:normAutofit/>
          </a:bodyPr>
          <a:lstStyle/>
          <a:p>
            <a:pPr algn="ctr"/>
            <a:r>
              <a:rPr lang="fa-IR" sz="2400" b="1" dirty="0">
                <a:cs typeface="B Nazanin" panose="00000400000000000000" pitchFamily="2" charset="-78"/>
              </a:rPr>
              <a:t>گروه اول:داروهای سایتوتوکسیک و سایتواستاتیک</a:t>
            </a:r>
            <a:endParaRPr lang="en-US" sz="2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8FEE5C23-2621-47A2-B531-29EBA1158075}"/>
              </a:ext>
            </a:extLst>
          </p:cNvPr>
          <p:cNvSpPr>
            <a:spLocks noGrp="1"/>
          </p:cNvSpPr>
          <p:nvPr>
            <p:ph idx="1"/>
          </p:nvPr>
        </p:nvSpPr>
        <p:spPr>
          <a:xfrm>
            <a:off x="335280" y="1295400"/>
            <a:ext cx="11506200" cy="5135880"/>
          </a:xfrm>
        </p:spPr>
        <p:txBody>
          <a:bodyPr>
            <a:normAutofit fontScale="25000" lnSpcReduction="20000"/>
          </a:bodyPr>
          <a:lstStyle/>
          <a:p>
            <a:pPr algn="r" rtl="1">
              <a:lnSpc>
                <a:spcPct val="170000"/>
              </a:lnSpc>
            </a:pPr>
            <a:endParaRPr lang="fa-IR" dirty="0"/>
          </a:p>
          <a:p>
            <a:pPr algn="r" rtl="1">
              <a:lnSpc>
                <a:spcPct val="220000"/>
              </a:lnSpc>
            </a:pPr>
            <a:r>
              <a:rPr lang="fa-IR" sz="11200" b="1" dirty="0">
                <a:cs typeface="B Nazanin" panose="00000400000000000000" pitchFamily="2" charset="-78"/>
              </a:rPr>
              <a:t>داروهایی که قابلیت </a:t>
            </a:r>
            <a:r>
              <a:rPr lang="fa-IR" sz="11200" b="1" dirty="0">
                <a:solidFill>
                  <a:srgbClr val="FF0000"/>
                </a:solidFill>
                <a:cs typeface="B Nazanin" panose="00000400000000000000" pitchFamily="2" charset="-78"/>
              </a:rPr>
              <a:t>کشتن سلول زنده</a:t>
            </a:r>
            <a:r>
              <a:rPr lang="fa-IR" sz="11200" b="1" dirty="0">
                <a:cs typeface="B Nazanin" panose="00000400000000000000" pitchFamily="2" charset="-78"/>
              </a:rPr>
              <a:t>(سایتوتوکسیک) مثل دکوروپوسین یا توانایی</a:t>
            </a:r>
            <a:r>
              <a:rPr lang="fa-IR" sz="11200" b="1" dirty="0">
                <a:solidFill>
                  <a:srgbClr val="FF0000"/>
                </a:solidFill>
                <a:cs typeface="B Nazanin" panose="00000400000000000000" pitchFamily="2" charset="-78"/>
              </a:rPr>
              <a:t> ایستایی</a:t>
            </a:r>
            <a:r>
              <a:rPr lang="fa-IR" sz="11200" b="1" dirty="0">
                <a:cs typeface="B Nazanin" panose="00000400000000000000" pitchFamily="2" charset="-78"/>
              </a:rPr>
              <a:t> </a:t>
            </a:r>
            <a:r>
              <a:rPr lang="fa-IR" sz="11200" b="1" dirty="0">
                <a:solidFill>
                  <a:srgbClr val="FF0000"/>
                </a:solidFill>
                <a:cs typeface="B Nazanin" panose="00000400000000000000" pitchFamily="2" charset="-78"/>
              </a:rPr>
              <a:t>رشد سلول </a:t>
            </a:r>
            <a:r>
              <a:rPr lang="fa-IR" sz="11200" b="1" dirty="0">
                <a:cs typeface="B Nazanin" panose="00000400000000000000" pitchFamily="2" charset="-78"/>
              </a:rPr>
              <a:t>را دارند(سایتواستاتیک)مثل سلکوکسیب ،ایزوترتینوئین</a:t>
            </a:r>
          </a:p>
          <a:p>
            <a:pPr algn="r" rtl="1">
              <a:lnSpc>
                <a:spcPct val="220000"/>
              </a:lnSpc>
            </a:pPr>
            <a:r>
              <a:rPr lang="fa-IR" sz="11200" b="1" dirty="0">
                <a:cs typeface="B Nazanin" panose="00000400000000000000" pitchFamily="2" charset="-78"/>
              </a:rPr>
              <a:t>دارای خصوصیات سمی برای ژن ها .(ژنوتوکسیک)</a:t>
            </a:r>
          </a:p>
          <a:p>
            <a:pPr algn="r" rtl="1">
              <a:lnSpc>
                <a:spcPct val="220000"/>
              </a:lnSpc>
            </a:pPr>
            <a:r>
              <a:rPr lang="fa-IR" sz="11200" b="1" dirty="0">
                <a:cs typeface="B Nazanin" panose="00000400000000000000" pitchFamily="2" charset="-78"/>
              </a:rPr>
              <a:t>غالبا دردرمان سرطان ها به کار می روند(درمان رماتیسم،لوپوس و...)</a:t>
            </a:r>
          </a:p>
          <a:p>
            <a:pPr algn="r" rtl="1"/>
            <a:endParaRPr lang="fa-IR" dirty="0"/>
          </a:p>
          <a:p>
            <a:endParaRPr lang="en-US" dirty="0"/>
          </a:p>
        </p:txBody>
      </p:sp>
    </p:spTree>
    <p:extLst>
      <p:ext uri="{BB962C8B-B14F-4D97-AF65-F5344CB8AC3E}">
        <p14:creationId xmlns:p14="http://schemas.microsoft.com/office/powerpoint/2010/main" val="3024777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5D43-271F-4455-91DE-E19F68C97327}"/>
              </a:ext>
            </a:extLst>
          </p:cNvPr>
          <p:cNvSpPr>
            <a:spLocks noGrp="1"/>
          </p:cNvSpPr>
          <p:nvPr>
            <p:ph type="title"/>
          </p:nvPr>
        </p:nvSpPr>
        <p:spPr>
          <a:xfrm>
            <a:off x="913794" y="350520"/>
            <a:ext cx="10353762" cy="746760"/>
          </a:xfrm>
        </p:spPr>
        <p:txBody>
          <a:bodyPr>
            <a:normAutofit/>
          </a:bodyPr>
          <a:lstStyle/>
          <a:p>
            <a:pPr algn="ctr"/>
            <a:r>
              <a:rPr lang="fa-IR" sz="2400" b="1" dirty="0">
                <a:cs typeface="B Nazanin" panose="00000400000000000000" pitchFamily="2" charset="-78"/>
              </a:rPr>
              <a:t>منابع حاوی داروهای سایتوتوکسیک</a:t>
            </a:r>
            <a:endParaRPr lang="en-US" sz="2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BB6B9503-8FC6-4064-A50F-250F192F6BB8}"/>
              </a:ext>
            </a:extLst>
          </p:cNvPr>
          <p:cNvSpPr>
            <a:spLocks noGrp="1"/>
          </p:cNvSpPr>
          <p:nvPr>
            <p:ph idx="1"/>
          </p:nvPr>
        </p:nvSpPr>
        <p:spPr>
          <a:xfrm>
            <a:off x="581112" y="1158241"/>
            <a:ext cx="11019125" cy="5349239"/>
          </a:xfrm>
        </p:spPr>
        <p:txBody>
          <a:bodyPr>
            <a:normAutofit fontScale="25000" lnSpcReduction="20000"/>
          </a:bodyPr>
          <a:lstStyle/>
          <a:p>
            <a:pPr marL="0" indent="0" algn="r" rtl="1">
              <a:lnSpc>
                <a:spcPct val="200000"/>
              </a:lnSpc>
              <a:buNone/>
            </a:pPr>
            <a:r>
              <a:rPr lang="fa-IR" sz="2400" b="1" dirty="0">
                <a:cs typeface="B Nazanin" panose="00000400000000000000" pitchFamily="2" charset="-78"/>
              </a:rPr>
              <a:t>-</a:t>
            </a:r>
            <a:r>
              <a:rPr lang="fa-IR" sz="11200" b="1" dirty="0">
                <a:effectLst/>
                <a:cs typeface="B Nazanin" panose="00000400000000000000" pitchFamily="2" charset="-78"/>
              </a:rPr>
              <a:t>انواع داروهای شناخته شده با این عنوان (اگزالی پلاتین،اتوپوزاید و...)</a:t>
            </a:r>
          </a:p>
          <a:p>
            <a:pPr marL="0" indent="0" algn="r" rtl="1">
              <a:lnSpc>
                <a:spcPct val="200000"/>
              </a:lnSpc>
              <a:buNone/>
            </a:pPr>
            <a:r>
              <a:rPr lang="fa-IR" sz="11200" b="1" dirty="0">
                <a:effectLst/>
                <a:cs typeface="B Nazanin" panose="00000400000000000000" pitchFamily="2" charset="-78"/>
              </a:rPr>
              <a:t>- ظروف داروهای استفاده شده وضایعات حاوی دارو ازجمله شیشه های شکسته شده آلوده .</a:t>
            </a:r>
          </a:p>
          <a:p>
            <a:pPr marL="0" indent="0" algn="r" rtl="1">
              <a:lnSpc>
                <a:spcPct val="200000"/>
              </a:lnSpc>
              <a:buNone/>
            </a:pPr>
            <a:r>
              <a:rPr lang="fa-IR" sz="11200" b="1" dirty="0">
                <a:effectLst/>
                <a:cs typeface="B Nazanin" panose="00000400000000000000" pitchFamily="2" charset="-78"/>
              </a:rPr>
              <a:t>-</a:t>
            </a:r>
            <a:r>
              <a:rPr lang="fa-IR" sz="11200" b="1" dirty="0">
                <a:solidFill>
                  <a:srgbClr val="FF0000"/>
                </a:solidFill>
                <a:effectLst/>
                <a:cs typeface="B Nazanin" panose="00000400000000000000" pitchFamily="2" charset="-78"/>
              </a:rPr>
              <a:t>مواددفعی</a:t>
            </a:r>
            <a:r>
              <a:rPr lang="fa-IR" sz="11200" b="1" dirty="0">
                <a:effectLst/>
                <a:cs typeface="B Nazanin" panose="00000400000000000000" pitchFamily="2" charset="-78"/>
              </a:rPr>
              <a:t> از بدن بیمار به مدت </a:t>
            </a:r>
            <a:r>
              <a:rPr lang="fa-IR" sz="11200" b="1" dirty="0">
                <a:solidFill>
                  <a:srgbClr val="FF0000"/>
                </a:solidFill>
                <a:effectLst/>
                <a:cs typeface="B Nazanin" panose="00000400000000000000" pitchFamily="2" charset="-78"/>
              </a:rPr>
              <a:t>48ساعت</a:t>
            </a:r>
            <a:r>
              <a:rPr lang="fa-IR" sz="11200" b="1" dirty="0">
                <a:effectLst/>
                <a:cs typeface="B Nazanin" panose="00000400000000000000" pitchFamily="2" charset="-78"/>
              </a:rPr>
              <a:t> پس از دریافت دارو(</a:t>
            </a:r>
            <a:r>
              <a:rPr lang="fa-IR" sz="11200" b="1" dirty="0">
                <a:solidFill>
                  <a:srgbClr val="FF0000"/>
                </a:solidFill>
                <a:effectLst/>
                <a:cs typeface="B Nazanin" panose="00000400000000000000" pitchFamily="2" charset="-78"/>
              </a:rPr>
              <a:t>درصورت نقص درکلیه وکبد تایک هفته</a:t>
            </a:r>
            <a:r>
              <a:rPr lang="fa-IR" sz="11200" b="1" dirty="0">
                <a:effectLst/>
                <a:cs typeface="B Nazanin" panose="00000400000000000000" pitchFamily="2" charset="-78"/>
              </a:rPr>
              <a:t>)</a:t>
            </a:r>
          </a:p>
          <a:p>
            <a:pPr marL="0" indent="0" algn="r" rtl="1">
              <a:lnSpc>
                <a:spcPct val="200000"/>
              </a:lnSpc>
              <a:buNone/>
            </a:pPr>
            <a:r>
              <a:rPr lang="fa-IR" sz="11200" b="1" dirty="0">
                <a:effectLst/>
                <a:cs typeface="B Nazanin" panose="00000400000000000000" pitchFamily="2" charset="-78"/>
              </a:rPr>
              <a:t>-آب ، خاک وهوای آلوده به دارو(شکستن یا نشت دارو).</a:t>
            </a:r>
          </a:p>
          <a:p>
            <a:endParaRPr lang="en-US" dirty="0"/>
          </a:p>
        </p:txBody>
      </p:sp>
    </p:spTree>
    <p:extLst>
      <p:ext uri="{BB962C8B-B14F-4D97-AF65-F5344CB8AC3E}">
        <p14:creationId xmlns:p14="http://schemas.microsoft.com/office/powerpoint/2010/main" val="3164812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CF12-B500-4894-ADAB-160322951938}"/>
              </a:ext>
            </a:extLst>
          </p:cNvPr>
          <p:cNvSpPr>
            <a:spLocks noGrp="1"/>
          </p:cNvSpPr>
          <p:nvPr>
            <p:ph type="title"/>
          </p:nvPr>
        </p:nvSpPr>
        <p:spPr>
          <a:xfrm>
            <a:off x="919119" y="167640"/>
            <a:ext cx="10353762" cy="798286"/>
          </a:xfrm>
        </p:spPr>
        <p:txBody>
          <a:bodyPr>
            <a:normAutofit/>
          </a:bodyPr>
          <a:lstStyle/>
          <a:p>
            <a:pPr algn="ctr"/>
            <a:r>
              <a:rPr lang="fa-IR" sz="2400" b="1" dirty="0">
                <a:cs typeface="B Nazanin" panose="00000400000000000000" pitchFamily="2" charset="-78"/>
              </a:rPr>
              <a:t>راههای ورود دارو های سایتوتوکسیک به بدن</a:t>
            </a:r>
            <a:endParaRPr lang="en-US" sz="2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07F44BCF-8970-492B-BDFC-2492285C38D6}"/>
              </a:ext>
            </a:extLst>
          </p:cNvPr>
          <p:cNvSpPr>
            <a:spLocks noGrp="1"/>
          </p:cNvSpPr>
          <p:nvPr>
            <p:ph idx="1"/>
          </p:nvPr>
        </p:nvSpPr>
        <p:spPr>
          <a:xfrm>
            <a:off x="919119" y="1175657"/>
            <a:ext cx="10353762" cy="5514703"/>
          </a:xfrm>
        </p:spPr>
        <p:txBody>
          <a:bodyPr>
            <a:normAutofit fontScale="25000" lnSpcReduction="20000"/>
          </a:bodyPr>
          <a:lstStyle/>
          <a:p>
            <a:pPr algn="r" rtl="1">
              <a:lnSpc>
                <a:spcPct val="200000"/>
              </a:lnSpc>
            </a:pPr>
            <a:r>
              <a:rPr lang="fa-IR" sz="11200" b="1" dirty="0">
                <a:cs typeface="B Nazanin" panose="00000400000000000000" pitchFamily="2" charset="-78"/>
              </a:rPr>
              <a:t>مصرف دارو (خوراکی یا تزریقی ) </a:t>
            </a:r>
          </a:p>
          <a:p>
            <a:pPr algn="r" rtl="1">
              <a:lnSpc>
                <a:spcPct val="200000"/>
              </a:lnSpc>
            </a:pPr>
            <a:r>
              <a:rPr lang="fa-IR" sz="11200" b="1" dirty="0">
                <a:cs typeface="B Nazanin" panose="00000400000000000000" pitchFamily="2" charset="-78"/>
              </a:rPr>
              <a:t>استنشاق ذرات معلق یا آئروسلهای تولید شده درهنگام تهیه وتدارک دارو </a:t>
            </a:r>
          </a:p>
          <a:p>
            <a:pPr algn="r" rtl="1">
              <a:lnSpc>
                <a:spcPct val="200000"/>
              </a:lnSpc>
            </a:pPr>
            <a:r>
              <a:rPr lang="fa-IR" sz="11200" b="1" dirty="0">
                <a:cs typeface="B Nazanin" panose="00000400000000000000" pitchFamily="2" charset="-78"/>
              </a:rPr>
              <a:t>جذب پوستی </a:t>
            </a:r>
          </a:p>
          <a:p>
            <a:pPr algn="r" rtl="1">
              <a:lnSpc>
                <a:spcPct val="200000"/>
              </a:lnSpc>
            </a:pPr>
            <a:r>
              <a:rPr lang="fa-IR" sz="11200" b="1" dirty="0">
                <a:cs typeface="B Nazanin" panose="00000400000000000000" pitchFamily="2" charset="-78"/>
              </a:rPr>
              <a:t>خوردن سهوی دارو </a:t>
            </a:r>
          </a:p>
          <a:p>
            <a:pPr algn="r" rtl="1">
              <a:lnSpc>
                <a:spcPct val="200000"/>
              </a:lnSpc>
            </a:pPr>
            <a:r>
              <a:rPr lang="fa-IR" sz="11200" b="1" dirty="0">
                <a:cs typeface="B Nazanin" panose="00000400000000000000" pitchFamily="2" charset="-78"/>
              </a:rPr>
              <a:t>نیدل استیک </a:t>
            </a:r>
          </a:p>
          <a:p>
            <a:pPr algn="r" rtl="1">
              <a:lnSpc>
                <a:spcPct val="200000"/>
              </a:lnSpc>
            </a:pPr>
            <a:r>
              <a:rPr lang="fa-IR" sz="11200" b="1" dirty="0">
                <a:solidFill>
                  <a:srgbClr val="FF0000"/>
                </a:solidFill>
                <a:cs typeface="B Nazanin" panose="00000400000000000000" pitchFamily="2" charset="-78"/>
              </a:rPr>
              <a:t>عوامل جانبی مانند رژیم های غذائی،سیگار کشیدن</a:t>
            </a:r>
          </a:p>
          <a:p>
            <a:endParaRPr lang="en-US" dirty="0"/>
          </a:p>
        </p:txBody>
      </p:sp>
    </p:spTree>
    <p:extLst>
      <p:ext uri="{BB962C8B-B14F-4D97-AF65-F5344CB8AC3E}">
        <p14:creationId xmlns:p14="http://schemas.microsoft.com/office/powerpoint/2010/main" val="4286365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FEFB-2554-442F-AB08-CE195CE8AAE8}"/>
              </a:ext>
            </a:extLst>
          </p:cNvPr>
          <p:cNvSpPr>
            <a:spLocks noGrp="1"/>
          </p:cNvSpPr>
          <p:nvPr>
            <p:ph type="ctrTitle"/>
          </p:nvPr>
        </p:nvSpPr>
        <p:spPr>
          <a:xfrm>
            <a:off x="365760" y="281354"/>
            <a:ext cx="11324491" cy="6175717"/>
          </a:xfrm>
        </p:spPr>
        <p:txBody>
          <a:bodyPr>
            <a:noAutofit/>
          </a:bodyPr>
          <a:lstStyle/>
          <a:p>
            <a:pPr algn="r">
              <a:lnSpc>
                <a:spcPct val="200000"/>
              </a:lnSpc>
            </a:pPr>
            <a:r>
              <a:rPr lang="fa-IR" sz="2400" b="1" dirty="0">
                <a:cs typeface="B Nazanin" panose="00000400000000000000" pitchFamily="2" charset="-78"/>
              </a:rPr>
              <a:t>-هر سیستم مدیریت کنترل پسماند شیمیایی و دارویی برای دستیابی به موفقیت، نیازمند </a:t>
            </a:r>
            <a:r>
              <a:rPr lang="fa-IR" sz="2400" b="1" dirty="0">
                <a:solidFill>
                  <a:srgbClr val="FF0000"/>
                </a:solidFill>
                <a:cs typeface="B Nazanin" panose="00000400000000000000" pitchFamily="2" charset="-78"/>
              </a:rPr>
              <a:t>قوانین و آیین نامه </a:t>
            </a:r>
            <a:r>
              <a:rPr lang="fa-IR" sz="2400" b="1" dirty="0">
                <a:cs typeface="B Nazanin" panose="00000400000000000000" pitchFamily="2" charset="-78"/>
              </a:rPr>
              <a:t>ها، ابزار و تسهیلات مناسب برای بازیافت، </a:t>
            </a:r>
            <a:r>
              <a:rPr lang="fa-IR" sz="2400" b="1" dirty="0">
                <a:solidFill>
                  <a:srgbClr val="FF0000"/>
                </a:solidFill>
                <a:cs typeface="B Nazanin" panose="00000400000000000000" pitchFamily="2" charset="-78"/>
              </a:rPr>
              <a:t>تصفیه ودفع </a:t>
            </a:r>
            <a:r>
              <a:rPr lang="fa-IR" sz="2400" b="1" dirty="0">
                <a:cs typeface="B Nazanin" panose="00000400000000000000" pitchFamily="2" charset="-78"/>
              </a:rPr>
              <a:t>مناسب پسماند خطرناک و تدوین برنامه های آموزشی برای مدیران دولتی و خصوصی و بهر ه برداران و افراداست.</a:t>
            </a:r>
            <a:br>
              <a:rPr lang="fa-IR" sz="2400" b="1" dirty="0">
                <a:cs typeface="B Nazanin" panose="00000400000000000000" pitchFamily="2" charset="-78"/>
              </a:rPr>
            </a:br>
            <a:r>
              <a:rPr lang="fa-IR" sz="2400" b="1" dirty="0">
                <a:cs typeface="B Nazanin" panose="00000400000000000000" pitchFamily="2" charset="-78"/>
              </a:rPr>
              <a:t>-نکات قابل توجه در یک سیستم مدیریت پسماند شیمیایی و دارویی :</a:t>
            </a:r>
            <a:br>
              <a:rPr lang="fa-IR" sz="2400" b="1" dirty="0">
                <a:cs typeface="B Nazanin" panose="00000400000000000000" pitchFamily="2" charset="-78"/>
              </a:rPr>
            </a:br>
            <a:r>
              <a:rPr lang="fa-IR" sz="2400" b="1" dirty="0">
                <a:cs typeface="B Nazanin" panose="00000400000000000000" pitchFamily="2" charset="-78"/>
              </a:rPr>
              <a:t>1-تعیین وضعیت موجود</a:t>
            </a:r>
            <a:br>
              <a:rPr lang="fa-IR" sz="2400" b="1" dirty="0">
                <a:cs typeface="B Nazanin" panose="00000400000000000000" pitchFamily="2" charset="-78"/>
              </a:rPr>
            </a:br>
            <a:r>
              <a:rPr lang="fa-IR" sz="2400" b="1" dirty="0">
                <a:cs typeface="B Nazanin" panose="00000400000000000000" pitchFamily="2" charset="-78"/>
              </a:rPr>
              <a:t>2-کمیت پسماند</a:t>
            </a:r>
            <a:br>
              <a:rPr lang="fa-IR" sz="2400" b="1" dirty="0">
                <a:cs typeface="B Nazanin" panose="00000400000000000000" pitchFamily="2" charset="-78"/>
              </a:rPr>
            </a:br>
            <a:r>
              <a:rPr lang="fa-IR" sz="2400" b="1" dirty="0">
                <a:cs typeface="B Nazanin" panose="00000400000000000000" pitchFamily="2" charset="-78"/>
              </a:rPr>
              <a:t>3-تدوین استراتژی های مدیرت پسماندهای شیمیایی و دارویی</a:t>
            </a:r>
            <a:br>
              <a:rPr lang="fa-IR" sz="2400" b="1" dirty="0">
                <a:cs typeface="B Nazanin" panose="00000400000000000000" pitchFamily="2" charset="-78"/>
              </a:rPr>
            </a:br>
            <a:r>
              <a:rPr lang="fa-IR" sz="2400" b="1" dirty="0">
                <a:cs typeface="B Nazanin" panose="00000400000000000000" pitchFamily="2" charset="-78"/>
              </a:rPr>
              <a:t>4-مدیریت در تولید، جمع آوری و نگهداری، حمل ونقل و دفع نهایی پسماند شمییایی و دارویی است</a:t>
            </a:r>
            <a:endParaRPr lang="en-US" sz="2400" b="1" dirty="0">
              <a:cs typeface="B Nazanin" panose="00000400000000000000" pitchFamily="2" charset="-78"/>
            </a:endParaRPr>
          </a:p>
        </p:txBody>
      </p:sp>
    </p:spTree>
    <p:extLst>
      <p:ext uri="{BB962C8B-B14F-4D97-AF65-F5344CB8AC3E}">
        <p14:creationId xmlns:p14="http://schemas.microsoft.com/office/powerpoint/2010/main" val="2219712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C0D75-5CBE-429B-8B2E-AAF2DECA18C6}"/>
              </a:ext>
            </a:extLst>
          </p:cNvPr>
          <p:cNvSpPr>
            <a:spLocks noGrp="1"/>
          </p:cNvSpPr>
          <p:nvPr>
            <p:ph type="title"/>
          </p:nvPr>
        </p:nvSpPr>
        <p:spPr/>
        <p:txBody>
          <a:bodyPr>
            <a:normAutofit/>
          </a:bodyPr>
          <a:lstStyle/>
          <a:p>
            <a:pPr algn="ctr"/>
            <a:r>
              <a:rPr lang="fa-IR" sz="2800" b="1" dirty="0">
                <a:cs typeface="B Nazanin" panose="00000400000000000000" pitchFamily="2" charset="-78"/>
              </a:rPr>
              <a:t>عوامل تماس با دارو های سایتوتوکسیک</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E84E9B3E-3261-44F1-B4B5-3AC6A161C56D}"/>
              </a:ext>
            </a:extLst>
          </p:cNvPr>
          <p:cNvSpPr>
            <a:spLocks noGrp="1"/>
          </p:cNvSpPr>
          <p:nvPr>
            <p:ph idx="1"/>
          </p:nvPr>
        </p:nvSpPr>
        <p:spPr>
          <a:xfrm>
            <a:off x="913795" y="1580050"/>
            <a:ext cx="10353762" cy="4668349"/>
          </a:xfrm>
        </p:spPr>
        <p:txBody>
          <a:bodyPr>
            <a:normAutofit fontScale="25000" lnSpcReduction="20000"/>
          </a:bodyPr>
          <a:lstStyle/>
          <a:p>
            <a:pPr algn="r" rtl="1">
              <a:lnSpc>
                <a:spcPct val="200000"/>
              </a:lnSpc>
            </a:pPr>
            <a:r>
              <a:rPr lang="fa-IR" sz="11200" b="1" dirty="0">
                <a:effectLst/>
                <a:cs typeface="B Nazanin" panose="00000400000000000000" pitchFamily="2" charset="-78"/>
              </a:rPr>
              <a:t>حمل ونقل. </a:t>
            </a:r>
          </a:p>
          <a:p>
            <a:pPr algn="r" rtl="1">
              <a:lnSpc>
                <a:spcPct val="200000"/>
              </a:lnSpc>
            </a:pPr>
            <a:r>
              <a:rPr lang="fa-IR" sz="11200" b="1" dirty="0">
                <a:effectLst/>
                <a:cs typeface="B Nazanin" panose="00000400000000000000" pitchFamily="2" charset="-78"/>
              </a:rPr>
              <a:t>تماس با ضایعات آلوده دارویی. </a:t>
            </a:r>
          </a:p>
          <a:p>
            <a:pPr algn="r" rtl="1">
              <a:lnSpc>
                <a:spcPct val="200000"/>
              </a:lnSpc>
            </a:pPr>
            <a:r>
              <a:rPr lang="fa-IR" sz="11200" b="1" dirty="0">
                <a:effectLst/>
                <a:cs typeface="B Nazanin" panose="00000400000000000000" pitchFamily="2" charset="-78"/>
              </a:rPr>
              <a:t>تماس با ضایعات آلوده بیماران دریافت کننده دارو </a:t>
            </a:r>
            <a:r>
              <a:rPr lang="fa-IR" sz="11200" b="1" dirty="0">
                <a:solidFill>
                  <a:srgbClr val="FF0000"/>
                </a:solidFill>
                <a:effectLst/>
                <a:cs typeface="B Nazanin" panose="00000400000000000000" pitchFamily="2" charset="-78"/>
              </a:rPr>
              <a:t>طی48 ساعت گذشته </a:t>
            </a:r>
            <a:r>
              <a:rPr lang="fa-IR" sz="11200" b="1" dirty="0">
                <a:effectLst/>
                <a:cs typeface="B Nazanin" panose="00000400000000000000" pitchFamily="2" charset="-78"/>
              </a:rPr>
              <a:t>.</a:t>
            </a:r>
          </a:p>
          <a:p>
            <a:pPr algn="r" rtl="1">
              <a:lnSpc>
                <a:spcPct val="200000"/>
              </a:lnSpc>
            </a:pPr>
            <a:r>
              <a:rPr lang="fa-IR" sz="11200" b="1" dirty="0">
                <a:effectLst/>
                <a:cs typeface="B Nazanin" panose="00000400000000000000" pitchFamily="2" charset="-78"/>
              </a:rPr>
              <a:t>تهیه وتدارک دارو</a:t>
            </a:r>
          </a:p>
          <a:p>
            <a:pPr algn="r" rtl="1">
              <a:lnSpc>
                <a:spcPct val="200000"/>
              </a:lnSpc>
            </a:pPr>
            <a:r>
              <a:rPr lang="fa-IR" sz="11200" b="1" dirty="0">
                <a:effectLst/>
                <a:cs typeface="B Nazanin" panose="00000400000000000000" pitchFamily="2" charset="-78"/>
              </a:rPr>
              <a:t>عادات بد مانند سیگارکشیدن  و...</a:t>
            </a:r>
          </a:p>
          <a:p>
            <a:pPr algn="r" rtl="1">
              <a:lnSpc>
                <a:spcPct val="200000"/>
              </a:lnSpc>
            </a:pPr>
            <a:endParaRPr lang="en-US" sz="2400" dirty="0">
              <a:cs typeface="B Nazanin" panose="00000400000000000000" pitchFamily="2" charset="-78"/>
            </a:endParaRPr>
          </a:p>
        </p:txBody>
      </p:sp>
    </p:spTree>
    <p:extLst>
      <p:ext uri="{BB962C8B-B14F-4D97-AF65-F5344CB8AC3E}">
        <p14:creationId xmlns:p14="http://schemas.microsoft.com/office/powerpoint/2010/main" val="3876167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ACFD70-BC77-4238-8424-097E9329A85D}"/>
              </a:ext>
            </a:extLst>
          </p:cNvPr>
          <p:cNvPicPr>
            <a:picLocks noGrp="1" noChangeAspect="1"/>
          </p:cNvPicPr>
          <p:nvPr>
            <p:ph idx="1"/>
          </p:nvPr>
        </p:nvPicPr>
        <p:blipFill>
          <a:blip r:embed="rId2"/>
          <a:stretch>
            <a:fillRect/>
          </a:stretch>
        </p:blipFill>
        <p:spPr>
          <a:xfrm>
            <a:off x="7012055" y="1417320"/>
            <a:ext cx="3485478" cy="4023360"/>
          </a:xfrm>
        </p:spPr>
      </p:pic>
      <p:pic>
        <p:nvPicPr>
          <p:cNvPr id="7" name="Picture 6">
            <a:extLst>
              <a:ext uri="{FF2B5EF4-FFF2-40B4-BE49-F238E27FC236}">
                <a16:creationId xmlns:a16="http://schemas.microsoft.com/office/drawing/2014/main" id="{9FDFCBC1-B689-470C-A5C5-D40DA185D55F}"/>
              </a:ext>
            </a:extLst>
          </p:cNvPr>
          <p:cNvPicPr>
            <a:picLocks noChangeAspect="1"/>
          </p:cNvPicPr>
          <p:nvPr/>
        </p:nvPicPr>
        <p:blipFill>
          <a:blip r:embed="rId3"/>
          <a:stretch>
            <a:fillRect/>
          </a:stretch>
        </p:blipFill>
        <p:spPr>
          <a:xfrm>
            <a:off x="2672586" y="2636244"/>
            <a:ext cx="2710927" cy="1979407"/>
          </a:xfrm>
          <a:prstGeom prst="rect">
            <a:avLst/>
          </a:prstGeom>
        </p:spPr>
      </p:pic>
    </p:spTree>
    <p:extLst>
      <p:ext uri="{BB962C8B-B14F-4D97-AF65-F5344CB8AC3E}">
        <p14:creationId xmlns:p14="http://schemas.microsoft.com/office/powerpoint/2010/main" val="2674264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7C58-A5C9-42D4-BF29-1B15CCEA3914}"/>
              </a:ext>
            </a:extLst>
          </p:cNvPr>
          <p:cNvSpPr>
            <a:spLocks noGrp="1"/>
          </p:cNvSpPr>
          <p:nvPr>
            <p:ph type="title"/>
          </p:nvPr>
        </p:nvSpPr>
        <p:spPr>
          <a:xfrm>
            <a:off x="1029910" y="420914"/>
            <a:ext cx="10353762" cy="740229"/>
          </a:xfrm>
        </p:spPr>
        <p:txBody>
          <a:bodyPr>
            <a:normAutofit/>
          </a:bodyPr>
          <a:lstStyle/>
          <a:p>
            <a:pPr algn="ctr"/>
            <a:r>
              <a:rPr lang="fa-IR" sz="2800" b="1" dirty="0">
                <a:cs typeface="B Nazanin" panose="00000400000000000000" pitchFamily="2" charset="-78"/>
              </a:rPr>
              <a:t>دفع ضایعات سایتوتوکسیک</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429D6A94-2D51-4176-9EDD-EE37605E33EF}"/>
              </a:ext>
            </a:extLst>
          </p:cNvPr>
          <p:cNvSpPr>
            <a:spLocks noGrp="1"/>
          </p:cNvSpPr>
          <p:nvPr>
            <p:ph idx="1"/>
          </p:nvPr>
        </p:nvSpPr>
        <p:spPr>
          <a:xfrm>
            <a:off x="1029910" y="1384106"/>
            <a:ext cx="10353762" cy="4515951"/>
          </a:xfrm>
        </p:spPr>
        <p:txBody>
          <a:bodyPr>
            <a:normAutofit fontScale="25000" lnSpcReduction="20000"/>
          </a:bodyPr>
          <a:lstStyle/>
          <a:p>
            <a:pPr algn="r" rtl="1">
              <a:lnSpc>
                <a:spcPct val="160000"/>
              </a:lnSpc>
            </a:pPr>
            <a:r>
              <a:rPr lang="fa-IR" sz="9600" b="1" dirty="0">
                <a:cs typeface="B Nazanin" panose="00000400000000000000" pitchFamily="2" charset="-78"/>
              </a:rPr>
              <a:t>تمامی ظروف زباله های سایتو توکسیک بر اساس رنگ بندی توصیه شده باید بوسیله </a:t>
            </a:r>
            <a:r>
              <a:rPr lang="fa-IR" sz="9600" b="1" dirty="0">
                <a:solidFill>
                  <a:srgbClr val="FF0000"/>
                </a:solidFill>
                <a:cs typeface="B Nazanin" panose="00000400000000000000" pitchFamily="2" charset="-78"/>
              </a:rPr>
              <a:t>رنگ بنفش </a:t>
            </a:r>
            <a:r>
              <a:rPr lang="fa-IR" sz="9600" b="1" dirty="0">
                <a:cs typeface="B Nazanin" panose="00000400000000000000" pitchFamily="2" charset="-78"/>
              </a:rPr>
              <a:t>کد بندی شوند.</a:t>
            </a:r>
          </a:p>
          <a:p>
            <a:pPr algn="r" rtl="1">
              <a:lnSpc>
                <a:spcPct val="160000"/>
              </a:lnSpc>
            </a:pPr>
            <a:r>
              <a:rPr lang="fa-IR" sz="9600" b="1" dirty="0">
                <a:cs typeface="B Nazanin" panose="00000400000000000000" pitchFamily="2" charset="-78"/>
              </a:rPr>
              <a:t>موادی که برای آماده سازی و کاربرد داروهای سیتوتوکسیک استفاده میشوند از جمله دست کش،گان،سرنگ از موارد بالقوه آلودگی و خطر زایی محسوب می شوند.</a:t>
            </a:r>
          </a:p>
          <a:p>
            <a:pPr algn="r" rtl="1">
              <a:lnSpc>
                <a:spcPct val="160000"/>
              </a:lnSpc>
            </a:pPr>
            <a:r>
              <a:rPr lang="fa-IR" sz="9600" b="1" dirty="0">
                <a:cs typeface="B Nazanin" panose="00000400000000000000" pitchFamily="2" charset="-78"/>
              </a:rPr>
              <a:t>در حین جمع آوری باید به برچسب گذاری،بسته بندی مناسب و غیر قابل نفوذ دقت کامل شود.</a:t>
            </a:r>
          </a:p>
          <a:p>
            <a:pPr algn="r" rtl="1">
              <a:lnSpc>
                <a:spcPct val="160000"/>
              </a:lnSpc>
            </a:pPr>
            <a:r>
              <a:rPr lang="fa-IR" sz="9600" b="1" dirty="0">
                <a:cs typeface="B Nazanin" panose="00000400000000000000" pitchFamily="2" charset="-78"/>
              </a:rPr>
              <a:t>مواد زائد جامد باید در کیسه های </a:t>
            </a:r>
            <a:r>
              <a:rPr lang="fa-IR" sz="9600" b="1" dirty="0">
                <a:solidFill>
                  <a:srgbClr val="FF0000"/>
                </a:solidFill>
                <a:cs typeface="B Nazanin" panose="00000400000000000000" pitchFamily="2" charset="-78"/>
              </a:rPr>
              <a:t>دو جداره </a:t>
            </a:r>
            <a:r>
              <a:rPr lang="fa-IR" sz="9600" b="1" dirty="0">
                <a:cs typeface="B Nazanin" panose="00000400000000000000" pitchFamily="2" charset="-78"/>
              </a:rPr>
              <a:t>جمع آوری و برای سوزاندن ارسال شوند.</a:t>
            </a:r>
          </a:p>
          <a:p>
            <a:pPr algn="r" rtl="1">
              <a:lnSpc>
                <a:spcPct val="160000"/>
              </a:lnSpc>
            </a:pPr>
            <a:r>
              <a:rPr lang="fa-IR" sz="9600" b="1" dirty="0">
                <a:cs typeface="B Nazanin" panose="00000400000000000000" pitchFamily="2" charset="-78"/>
              </a:rPr>
              <a:t>زباله های سایتوتوکسیک </a:t>
            </a:r>
            <a:r>
              <a:rPr lang="fa-IR" sz="9600" b="1" dirty="0">
                <a:solidFill>
                  <a:srgbClr val="FF0000"/>
                </a:solidFill>
                <a:cs typeface="B Nazanin" panose="00000400000000000000" pitchFamily="2" charset="-78"/>
              </a:rPr>
              <a:t>نباید اتوکلاو شوند</a:t>
            </a:r>
            <a:r>
              <a:rPr lang="fa-IR" sz="9600" dirty="0">
                <a:cs typeface="B Nazanin" panose="00000400000000000000" pitchFamily="2" charset="-78"/>
              </a:rPr>
              <a:t>.</a:t>
            </a:r>
          </a:p>
          <a:p>
            <a:endParaRPr lang="en-US" dirty="0"/>
          </a:p>
        </p:txBody>
      </p:sp>
    </p:spTree>
    <p:extLst>
      <p:ext uri="{BB962C8B-B14F-4D97-AF65-F5344CB8AC3E}">
        <p14:creationId xmlns:p14="http://schemas.microsoft.com/office/powerpoint/2010/main" val="2289115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F09A-BBBA-4594-96B6-2FF2AA4C8C5D}"/>
              </a:ext>
            </a:extLst>
          </p:cNvPr>
          <p:cNvSpPr>
            <a:spLocks noGrp="1"/>
          </p:cNvSpPr>
          <p:nvPr>
            <p:ph type="title"/>
          </p:nvPr>
        </p:nvSpPr>
        <p:spPr>
          <a:xfrm>
            <a:off x="919119" y="1001485"/>
            <a:ext cx="10353762" cy="970450"/>
          </a:xfrm>
        </p:spPr>
        <p:txBody>
          <a:bodyPr>
            <a:normAutofit/>
          </a:bodyPr>
          <a:lstStyle/>
          <a:p>
            <a:pPr algn="ctr"/>
            <a:r>
              <a:rPr lang="fa-IR" sz="2800" dirty="0">
                <a:cs typeface="B Nazanin" panose="00000400000000000000" pitchFamily="2" charset="-78"/>
              </a:rPr>
              <a:t>گروه دوم:داروهای غیرسایتوتوکسیک و غیرسایتواستاتیک</a:t>
            </a:r>
            <a:endParaRPr lang="en-US" sz="2800" dirty="0">
              <a:cs typeface="B Nazanin" panose="00000400000000000000" pitchFamily="2" charset="-78"/>
            </a:endParaRPr>
          </a:p>
        </p:txBody>
      </p:sp>
      <p:sp>
        <p:nvSpPr>
          <p:cNvPr id="3" name="Content Placeholder 2">
            <a:extLst>
              <a:ext uri="{FF2B5EF4-FFF2-40B4-BE49-F238E27FC236}">
                <a16:creationId xmlns:a16="http://schemas.microsoft.com/office/drawing/2014/main" id="{E12DC7E7-C8CE-4442-BC7B-E36D3D902DED}"/>
              </a:ext>
            </a:extLst>
          </p:cNvPr>
          <p:cNvSpPr>
            <a:spLocks noGrp="1"/>
          </p:cNvSpPr>
          <p:nvPr>
            <p:ph idx="1"/>
          </p:nvPr>
        </p:nvSpPr>
        <p:spPr>
          <a:xfrm>
            <a:off x="919119" y="2690394"/>
            <a:ext cx="10353762" cy="2113836"/>
          </a:xfrm>
        </p:spPr>
        <p:txBody>
          <a:bodyPr>
            <a:normAutofit/>
          </a:bodyPr>
          <a:lstStyle/>
          <a:p>
            <a:pPr algn="r" rtl="1">
              <a:lnSpc>
                <a:spcPct val="200000"/>
              </a:lnSpc>
            </a:pPr>
            <a:r>
              <a:rPr lang="fa-IR" sz="2800" b="1" dirty="0">
                <a:effectLst/>
                <a:cs typeface="B Nazanin" panose="00000400000000000000" pitchFamily="2" charset="-78"/>
              </a:rPr>
              <a:t>این دسته بزرگترین دسته از پسماندهای دارویی به حساب می آید و شامل همه پسماندهایی است که توسط سازمان های مربوطه خطرناک قلمداد</a:t>
            </a:r>
            <a:r>
              <a:rPr lang="fa-IR" sz="2800" b="1" dirty="0">
                <a:solidFill>
                  <a:srgbClr val="FF0000"/>
                </a:solidFill>
                <a:effectLst/>
                <a:cs typeface="B Nazanin" panose="00000400000000000000" pitchFamily="2" charset="-78"/>
              </a:rPr>
              <a:t>نمی شوند.</a:t>
            </a:r>
            <a:endParaRPr lang="en-US" sz="2800" b="1" dirty="0">
              <a:solidFill>
                <a:srgbClr val="FF0000"/>
              </a:solidFill>
              <a:effectLst/>
              <a:cs typeface="B Nazanin" panose="00000400000000000000" pitchFamily="2" charset="-78"/>
            </a:endParaRPr>
          </a:p>
        </p:txBody>
      </p:sp>
    </p:spTree>
    <p:extLst>
      <p:ext uri="{BB962C8B-B14F-4D97-AF65-F5344CB8AC3E}">
        <p14:creationId xmlns:p14="http://schemas.microsoft.com/office/powerpoint/2010/main" val="2617092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8B7D-CF2A-400C-BA52-43827D8E9288}"/>
              </a:ext>
            </a:extLst>
          </p:cNvPr>
          <p:cNvSpPr>
            <a:spLocks noGrp="1"/>
          </p:cNvSpPr>
          <p:nvPr>
            <p:ph type="title"/>
          </p:nvPr>
        </p:nvSpPr>
        <p:spPr/>
        <p:txBody>
          <a:bodyPr>
            <a:normAutofit/>
          </a:bodyPr>
          <a:lstStyle/>
          <a:p>
            <a:pPr algn="ctr"/>
            <a:r>
              <a:rPr lang="fa-IR" sz="2200" b="1" dirty="0">
                <a:cs typeface="B Titr" panose="00000700000000000000" pitchFamily="2" charset="-78"/>
              </a:rPr>
              <a:t>دسته سوم:پسماندهای غیردارویی فعال فاقد ویژگی های پسماندهای</a:t>
            </a:r>
            <a:br>
              <a:rPr lang="fa-IR" sz="2200" b="1" dirty="0">
                <a:cs typeface="B Titr" panose="00000700000000000000" pitchFamily="2" charset="-78"/>
              </a:rPr>
            </a:br>
            <a:r>
              <a:rPr lang="fa-IR" sz="2200" b="1" dirty="0">
                <a:cs typeface="B Titr" panose="00000700000000000000" pitchFamily="2" charset="-78"/>
              </a:rPr>
              <a:t>خطرناک</a:t>
            </a:r>
            <a:endParaRPr lang="en-US" sz="2200" b="1" dirty="0">
              <a:cs typeface="B Titr" panose="00000700000000000000" pitchFamily="2" charset="-78"/>
            </a:endParaRPr>
          </a:p>
        </p:txBody>
      </p:sp>
      <p:sp>
        <p:nvSpPr>
          <p:cNvPr id="3" name="Content Placeholder 2">
            <a:extLst>
              <a:ext uri="{FF2B5EF4-FFF2-40B4-BE49-F238E27FC236}">
                <a16:creationId xmlns:a16="http://schemas.microsoft.com/office/drawing/2014/main" id="{AE2A5AD5-634A-413A-AB2D-554CDE76813D}"/>
              </a:ext>
            </a:extLst>
          </p:cNvPr>
          <p:cNvSpPr>
            <a:spLocks noGrp="1"/>
          </p:cNvSpPr>
          <p:nvPr>
            <p:ph idx="1"/>
          </p:nvPr>
        </p:nvSpPr>
        <p:spPr/>
        <p:txBody>
          <a:bodyPr>
            <a:normAutofit fontScale="25000" lnSpcReduction="20000"/>
          </a:bodyPr>
          <a:lstStyle/>
          <a:p>
            <a:pPr algn="r" rtl="1">
              <a:lnSpc>
                <a:spcPct val="200000"/>
              </a:lnSpc>
            </a:pPr>
            <a:r>
              <a:rPr lang="fa-IR" sz="9600" b="1" dirty="0">
                <a:cs typeface="B Nazanin" panose="00000400000000000000" pitchFamily="2" charset="-78"/>
              </a:rPr>
              <a:t>این پسماندها به مایعات یا محلول های وریدی، مکمل های غذایی وژل های دستی الکلی تقسیم بندی می شوند که هر گروه از این پسماندهادارای رو شهای مدیریتی خاصی هستند که در زیر به آنها اشاره شده است:</a:t>
            </a:r>
          </a:p>
          <a:p>
            <a:pPr marL="0" indent="0" algn="r" rtl="1">
              <a:lnSpc>
                <a:spcPct val="200000"/>
              </a:lnSpc>
              <a:buNone/>
            </a:pPr>
            <a:r>
              <a:rPr lang="fa-IR" sz="9600" b="1" dirty="0">
                <a:cs typeface="B Nazanin" panose="00000400000000000000" pitchFamily="2" charset="-78"/>
              </a:rPr>
              <a:t>    -مایعات یا محلو لهای وریدی که غیرفعال و فاقد هرگونه خطری هستند باید یا واردپسماندهای    </a:t>
            </a:r>
            <a:r>
              <a:rPr lang="fa-IR" sz="9600" b="1" dirty="0">
                <a:solidFill>
                  <a:srgbClr val="FF0000"/>
                </a:solidFill>
                <a:cs typeface="B Nazanin" panose="00000400000000000000" pitchFamily="2" charset="-78"/>
              </a:rPr>
              <a:t>عادی</a:t>
            </a:r>
            <a:r>
              <a:rPr lang="fa-IR" sz="9600" b="1" dirty="0">
                <a:cs typeface="B Nazanin" panose="00000400000000000000" pitchFamily="2" charset="-78"/>
              </a:rPr>
              <a:t> بهداشتی درمانی شوند(در واقع در کانتینرهای ذخیر ه سازی پسماندوارد می شوند)یا به شبکه جمع آوری فاضلاب تخلیه شوند</a:t>
            </a:r>
            <a:r>
              <a:rPr lang="fa-IR" sz="2400" dirty="0">
                <a:cs typeface="B Nazanin" panose="00000400000000000000" pitchFamily="2" charset="-78"/>
              </a:rPr>
              <a:t>.</a:t>
            </a:r>
          </a:p>
          <a:p>
            <a:pPr marL="0" indent="0" algn="r" rtl="1">
              <a:lnSpc>
                <a:spcPct val="150000"/>
              </a:lnSpc>
              <a:buNone/>
            </a:pPr>
            <a:endParaRPr lang="en-US" dirty="0"/>
          </a:p>
        </p:txBody>
      </p:sp>
    </p:spTree>
    <p:extLst>
      <p:ext uri="{BB962C8B-B14F-4D97-AF65-F5344CB8AC3E}">
        <p14:creationId xmlns:p14="http://schemas.microsoft.com/office/powerpoint/2010/main" val="885182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8010A-3BFC-4A59-A296-856B097076D0}"/>
              </a:ext>
            </a:extLst>
          </p:cNvPr>
          <p:cNvSpPr>
            <a:spLocks noGrp="1"/>
          </p:cNvSpPr>
          <p:nvPr>
            <p:ph idx="1"/>
          </p:nvPr>
        </p:nvSpPr>
        <p:spPr>
          <a:xfrm>
            <a:off x="838200" y="495263"/>
            <a:ext cx="10515600" cy="5867474"/>
          </a:xfrm>
        </p:spPr>
        <p:txBody>
          <a:bodyPr>
            <a:noAutofit/>
          </a:bodyPr>
          <a:lstStyle/>
          <a:p>
            <a:pPr algn="r" rtl="1">
              <a:lnSpc>
                <a:spcPct val="200000"/>
              </a:lnSpc>
            </a:pPr>
            <a:r>
              <a:rPr lang="fa-IR" sz="2400" b="1" dirty="0">
                <a:cs typeface="B Nazanin" panose="00000400000000000000" pitchFamily="2" charset="-78"/>
              </a:rPr>
              <a:t>محلو لهای وریدی که دارای حجمی </a:t>
            </a:r>
            <a:r>
              <a:rPr lang="fa-IR" sz="2400" b="1" dirty="0">
                <a:solidFill>
                  <a:srgbClr val="FF0000"/>
                </a:solidFill>
                <a:cs typeface="B Nazanin" panose="00000400000000000000" pitchFamily="2" charset="-78"/>
              </a:rPr>
              <a:t>کمتر از یک لیتر </a:t>
            </a:r>
            <a:r>
              <a:rPr lang="fa-IR" sz="2400" b="1" dirty="0">
                <a:cs typeface="B Nazanin" panose="00000400000000000000" pitchFamily="2" charset="-78"/>
              </a:rPr>
              <a:t>باشند باید به سیستم های فاضلابروی شهری تخلیه شوند و </a:t>
            </a:r>
            <a:r>
              <a:rPr lang="fa-IR" sz="2400" b="1" dirty="0">
                <a:solidFill>
                  <a:srgbClr val="FF0000"/>
                </a:solidFill>
                <a:cs typeface="B Nazanin" panose="00000400000000000000" pitchFamily="2" charset="-78"/>
              </a:rPr>
              <a:t>ظروف خالی </a:t>
            </a:r>
            <a:r>
              <a:rPr lang="fa-IR" sz="2400" b="1" dirty="0">
                <a:cs typeface="B Nazanin" panose="00000400000000000000" pitchFamily="2" charset="-78"/>
              </a:rPr>
              <a:t>شده آنها را وارد جریان پسماندهای </a:t>
            </a:r>
            <a:r>
              <a:rPr lang="fa-IR" sz="2400" b="1" dirty="0">
                <a:solidFill>
                  <a:srgbClr val="FF0000"/>
                </a:solidFill>
                <a:cs typeface="B Nazanin" panose="00000400000000000000" pitchFamily="2" charset="-78"/>
              </a:rPr>
              <a:t>عادی</a:t>
            </a:r>
            <a:r>
              <a:rPr lang="fa-IR" sz="2400" b="1" dirty="0">
                <a:cs typeface="B Nazanin" panose="00000400000000000000" pitchFamily="2" charset="-78"/>
              </a:rPr>
              <a:t> بهداشتی درمانی کرد. (محلو لهای سدیم کلراید 9درصد و دکستروزو...)</a:t>
            </a:r>
          </a:p>
          <a:p>
            <a:pPr algn="r" rtl="1">
              <a:lnSpc>
                <a:spcPct val="200000"/>
              </a:lnSpc>
            </a:pPr>
            <a:r>
              <a:rPr lang="fa-IR" sz="2400" b="1" dirty="0">
                <a:cs typeface="B Nazanin" panose="00000400000000000000" pitchFamily="2" charset="-78"/>
              </a:rPr>
              <a:t>محلو لهای وریدی شامل ترکیب دارویی فعال مانند </a:t>
            </a:r>
            <a:r>
              <a:rPr lang="fa-IR" sz="2400" b="1" dirty="0">
                <a:solidFill>
                  <a:srgbClr val="FF0000"/>
                </a:solidFill>
                <a:cs typeface="B Nazanin" panose="00000400000000000000" pitchFamily="2" charset="-78"/>
              </a:rPr>
              <a:t>پتاسیم</a:t>
            </a:r>
            <a:r>
              <a:rPr lang="fa-IR" sz="2400" b="1" dirty="0">
                <a:cs typeface="B Nazanin" panose="00000400000000000000" pitchFamily="2" charset="-78"/>
              </a:rPr>
              <a:t> باید در ظروف یاکانتینرهای مناسب پسماندهای </a:t>
            </a:r>
            <a:r>
              <a:rPr lang="fa-IR" sz="2400" b="1" dirty="0">
                <a:solidFill>
                  <a:srgbClr val="FF0000"/>
                </a:solidFill>
                <a:cs typeface="B Nazanin" panose="00000400000000000000" pitchFamily="2" charset="-78"/>
              </a:rPr>
              <a:t>دارویی</a:t>
            </a:r>
            <a:r>
              <a:rPr lang="fa-IR" sz="2400" b="1" dirty="0">
                <a:cs typeface="B Nazanin" panose="00000400000000000000" pitchFamily="2" charset="-78"/>
              </a:rPr>
              <a:t> قرار داده شوند.</a:t>
            </a:r>
          </a:p>
          <a:p>
            <a:pPr algn="r" rtl="1">
              <a:lnSpc>
                <a:spcPct val="200000"/>
              </a:lnSpc>
            </a:pPr>
            <a:r>
              <a:rPr lang="fa-IR" sz="2400" b="1" dirty="0">
                <a:solidFill>
                  <a:srgbClr val="FF0000"/>
                </a:solidFill>
                <a:cs typeface="B Nazanin" panose="00000400000000000000" pitchFamily="2" charset="-78"/>
              </a:rPr>
              <a:t>برای مدیریت مایعات یا محلو لهای وریدی که حجمی بیشتر از یک لیتر دارند ازروش محصورسازی یا کپسوله کردن استفاده می شود</a:t>
            </a:r>
            <a:r>
              <a:rPr lang="fa-IR" sz="2400" dirty="0">
                <a:solidFill>
                  <a:srgbClr val="FF0000"/>
                </a:solidFill>
                <a:cs typeface="B Nazanin" panose="00000400000000000000" pitchFamily="2" charset="-78"/>
              </a:rPr>
              <a:t>.</a:t>
            </a:r>
            <a:endParaRPr lang="en-US" sz="2400" dirty="0">
              <a:solidFill>
                <a:srgbClr val="FF0000"/>
              </a:solidFill>
              <a:cs typeface="B Nazanin" panose="00000400000000000000" pitchFamily="2" charset="-78"/>
            </a:endParaRPr>
          </a:p>
        </p:txBody>
      </p:sp>
    </p:spTree>
    <p:extLst>
      <p:ext uri="{BB962C8B-B14F-4D97-AF65-F5344CB8AC3E}">
        <p14:creationId xmlns:p14="http://schemas.microsoft.com/office/powerpoint/2010/main" val="1430113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6936B7-85CF-42E2-80A2-30617FDAB3F6}"/>
              </a:ext>
            </a:extLst>
          </p:cNvPr>
          <p:cNvSpPr>
            <a:spLocks noGrp="1"/>
          </p:cNvSpPr>
          <p:nvPr>
            <p:ph idx="1"/>
          </p:nvPr>
        </p:nvSpPr>
        <p:spPr>
          <a:xfrm>
            <a:off x="362857" y="273371"/>
            <a:ext cx="11553372" cy="6311258"/>
          </a:xfrm>
        </p:spPr>
        <p:txBody>
          <a:bodyPr>
            <a:normAutofit fontScale="25000" lnSpcReduction="20000"/>
          </a:bodyPr>
          <a:lstStyle/>
          <a:p>
            <a:pPr algn="r" rtl="1">
              <a:lnSpc>
                <a:spcPct val="200000"/>
              </a:lnSpc>
            </a:pPr>
            <a:r>
              <a:rPr lang="fa-IR" sz="9600" b="1" dirty="0">
                <a:cs typeface="B Nazanin" panose="00000400000000000000" pitchFamily="2" charset="-78"/>
              </a:rPr>
              <a:t>مکمل های غذایی مایعی که دارای مقادیر کمی هستند(کمتر از یک لیتر) وخطرناک محسوب نمی شوند را می توان به سیستم های فاضلابروی شهری تخلیه و دفع کرد</a:t>
            </a:r>
          </a:p>
          <a:p>
            <a:pPr marL="36900" indent="0" algn="r" rtl="1">
              <a:lnSpc>
                <a:spcPct val="200000"/>
              </a:lnSpc>
              <a:buNone/>
            </a:pPr>
            <a:r>
              <a:rPr lang="fa-IR" sz="9600" b="1" dirty="0">
                <a:cs typeface="B Nazanin" panose="00000400000000000000" pitchFamily="2" charset="-78"/>
              </a:rPr>
              <a:t>برای اینکار باید ظروف حاوی این مکمل ها یکی یکی باز شوند و به درون سیستم های فاضلابروی شهری تخلیه شوند و ظروف خالی شده آنها را بایدوارد جریان پسماندهای بهداشتی کرد تا به سایت دفن بهداشتی منتقل شوند.</a:t>
            </a:r>
          </a:p>
          <a:p>
            <a:pPr algn="r" rtl="1">
              <a:lnSpc>
                <a:spcPct val="200000"/>
              </a:lnSpc>
            </a:pPr>
            <a:r>
              <a:rPr lang="fa-IR" sz="9600" b="1" dirty="0">
                <a:cs typeface="B Nazanin" panose="00000400000000000000" pitchFamily="2" charset="-78"/>
              </a:rPr>
              <a:t>اگر مقادیر بیشتری از این نوع مواد نیاز به دفع داشته باشند بایدتولیدکننده یا عرضه کننده مدیریت آن ها را به عهده بگیرد.</a:t>
            </a:r>
          </a:p>
          <a:p>
            <a:pPr algn="r" rtl="1">
              <a:lnSpc>
                <a:spcPct val="200000"/>
              </a:lnSpc>
            </a:pPr>
            <a:r>
              <a:rPr lang="fa-IR" sz="9600" b="1" dirty="0">
                <a:cs typeface="B Nazanin" panose="00000400000000000000" pitchFamily="2" charset="-78"/>
              </a:rPr>
              <a:t>مقادیر زیاد این مواد نباید بدون هماهنگی قبلی با مسئول محلی به سیستم فاضلابروی خانگی و شهری تخلیه شود</a:t>
            </a:r>
            <a:r>
              <a:rPr lang="fa-IR" sz="2400" dirty="0">
                <a:cs typeface="B Nazanin" panose="00000400000000000000" pitchFamily="2" charset="-78"/>
              </a:rPr>
              <a:t>.</a:t>
            </a:r>
            <a:endParaRPr lang="en-US" sz="2400" dirty="0">
              <a:cs typeface="B Nazanin" panose="00000400000000000000" pitchFamily="2" charset="-78"/>
            </a:endParaRPr>
          </a:p>
        </p:txBody>
      </p:sp>
    </p:spTree>
    <p:extLst>
      <p:ext uri="{BB962C8B-B14F-4D97-AF65-F5344CB8AC3E}">
        <p14:creationId xmlns:p14="http://schemas.microsoft.com/office/powerpoint/2010/main" val="391560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3E817B-D6D6-4A50-A7C1-EDFEFCE7F63B}"/>
              </a:ext>
            </a:extLst>
          </p:cNvPr>
          <p:cNvSpPr>
            <a:spLocks noGrp="1"/>
          </p:cNvSpPr>
          <p:nvPr>
            <p:ph idx="1"/>
          </p:nvPr>
        </p:nvSpPr>
        <p:spPr>
          <a:xfrm>
            <a:off x="919119" y="2022736"/>
            <a:ext cx="10353762" cy="2476694"/>
          </a:xfrm>
        </p:spPr>
        <p:txBody>
          <a:bodyPr>
            <a:normAutofit/>
          </a:bodyPr>
          <a:lstStyle/>
          <a:p>
            <a:pPr algn="r" rtl="1">
              <a:lnSpc>
                <a:spcPct val="200000"/>
              </a:lnSpc>
            </a:pPr>
            <a:r>
              <a:rPr lang="fa-IR" sz="2400" b="1" dirty="0">
                <a:cs typeface="B Nazanin" panose="00000400000000000000" pitchFamily="2" charset="-78"/>
              </a:rPr>
              <a:t>درجاییکه نیاز به دفن مکمل های غذایی پودری می باشد باید آنها را به درون کانتینرها یا ظروف حاوی مواد دارویی غیرسایتوتوکسیک وغیرسایتواستاتیک تخلیه کرد.</a:t>
            </a:r>
            <a:endParaRPr lang="en-US" sz="2400" b="1" dirty="0">
              <a:cs typeface="B Nazanin" panose="00000400000000000000" pitchFamily="2" charset="-78"/>
            </a:endParaRPr>
          </a:p>
        </p:txBody>
      </p:sp>
    </p:spTree>
    <p:extLst>
      <p:ext uri="{BB962C8B-B14F-4D97-AF65-F5344CB8AC3E}">
        <p14:creationId xmlns:p14="http://schemas.microsoft.com/office/powerpoint/2010/main" val="2742283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7575-D16C-4A8E-BE31-94C2638B2B78}"/>
              </a:ext>
            </a:extLst>
          </p:cNvPr>
          <p:cNvSpPr>
            <a:spLocks noGrp="1"/>
          </p:cNvSpPr>
          <p:nvPr>
            <p:ph type="title"/>
          </p:nvPr>
        </p:nvSpPr>
        <p:spPr>
          <a:xfrm>
            <a:off x="838200" y="365125"/>
            <a:ext cx="10515600" cy="535207"/>
          </a:xfrm>
        </p:spPr>
        <p:txBody>
          <a:bodyPr>
            <a:normAutofit/>
          </a:bodyPr>
          <a:lstStyle/>
          <a:p>
            <a:pPr algn="ctr"/>
            <a:r>
              <a:rPr lang="fa-IR" sz="2400" b="1" dirty="0">
                <a:cs typeface="B Nazanin" panose="00000400000000000000" pitchFamily="2" charset="-78"/>
              </a:rPr>
              <a:t>دسته چهارم:پسماندهای دارویی اشتعال پذیر، مضر، محرک، واکنش پذیر</a:t>
            </a:r>
            <a:endParaRPr lang="en-US" sz="2400" b="1" dirty="0">
              <a:cs typeface="B Nazanin" panose="00000400000000000000" pitchFamily="2" charset="-78"/>
            </a:endParaRPr>
          </a:p>
        </p:txBody>
      </p:sp>
      <p:graphicFrame>
        <p:nvGraphicFramePr>
          <p:cNvPr id="4" name="Table 4">
            <a:extLst>
              <a:ext uri="{FF2B5EF4-FFF2-40B4-BE49-F238E27FC236}">
                <a16:creationId xmlns:a16="http://schemas.microsoft.com/office/drawing/2014/main" id="{E5AF0496-3778-4C52-839A-71E27753AFC5}"/>
              </a:ext>
            </a:extLst>
          </p:cNvPr>
          <p:cNvGraphicFramePr>
            <a:graphicFrameLocks noGrp="1"/>
          </p:cNvGraphicFramePr>
          <p:nvPr>
            <p:ph idx="1"/>
            <p:extLst>
              <p:ext uri="{D42A27DB-BD31-4B8C-83A1-F6EECF244321}">
                <p14:modId xmlns:p14="http://schemas.microsoft.com/office/powerpoint/2010/main" val="857842773"/>
              </p:ext>
            </p:extLst>
          </p:nvPr>
        </p:nvGraphicFramePr>
        <p:xfrm>
          <a:off x="319314" y="900332"/>
          <a:ext cx="11161486" cy="5813577"/>
        </p:xfrm>
        <a:graphic>
          <a:graphicData uri="http://schemas.openxmlformats.org/drawingml/2006/table">
            <a:tbl>
              <a:tblPr firstRow="1" bandRow="1">
                <a:tableStyleId>{5C22544A-7EE6-4342-B048-85BDC9FD1C3A}</a:tableStyleId>
              </a:tblPr>
              <a:tblGrid>
                <a:gridCol w="5516039">
                  <a:extLst>
                    <a:ext uri="{9D8B030D-6E8A-4147-A177-3AD203B41FA5}">
                      <a16:colId xmlns:a16="http://schemas.microsoft.com/office/drawing/2014/main" val="2469565460"/>
                    </a:ext>
                  </a:extLst>
                </a:gridCol>
                <a:gridCol w="5645447">
                  <a:extLst>
                    <a:ext uri="{9D8B030D-6E8A-4147-A177-3AD203B41FA5}">
                      <a16:colId xmlns:a16="http://schemas.microsoft.com/office/drawing/2014/main" val="817029883"/>
                    </a:ext>
                  </a:extLst>
                </a:gridCol>
              </a:tblGrid>
              <a:tr h="353415">
                <a:tc>
                  <a:txBody>
                    <a:bodyPr/>
                    <a:lstStyle/>
                    <a:p>
                      <a:pPr algn="ctr"/>
                      <a:r>
                        <a:rPr lang="fa-IR" dirty="0"/>
                        <a:t>نوع پسماند دارویي</a:t>
                      </a:r>
                      <a:endParaRPr lang="en-US" dirty="0"/>
                    </a:p>
                  </a:txBody>
                  <a:tcPr/>
                </a:tc>
                <a:tc>
                  <a:txBody>
                    <a:bodyPr/>
                    <a:lstStyle/>
                    <a:p>
                      <a:pPr algn="ctr"/>
                      <a:r>
                        <a:rPr lang="fa-IR" dirty="0"/>
                        <a:t>توصیه هایی برای دفع نوع پسماند دارویي</a:t>
                      </a:r>
                      <a:endParaRPr lang="en-US" dirty="0"/>
                    </a:p>
                  </a:txBody>
                  <a:tcPr/>
                </a:tc>
                <a:extLst>
                  <a:ext uri="{0D108BD9-81ED-4DB2-BD59-A6C34878D82A}">
                    <a16:rowId xmlns:a16="http://schemas.microsoft.com/office/drawing/2014/main" val="1756491357"/>
                  </a:ext>
                </a:extLst>
              </a:tr>
              <a:tr h="618476">
                <a:tc>
                  <a:txBody>
                    <a:bodyPr/>
                    <a:lstStyle/>
                    <a:p>
                      <a:pPr algn="ctr"/>
                      <a:endParaRPr lang="fa-IR" sz="2000" b="1" dirty="0">
                        <a:cs typeface="B Nazanin" panose="00000400000000000000" pitchFamily="2" charset="-78"/>
                      </a:endParaRPr>
                    </a:p>
                    <a:p>
                      <a:pPr algn="ctr"/>
                      <a:r>
                        <a:rPr lang="fa-IR" sz="2000" b="1" dirty="0">
                          <a:cs typeface="B Nazanin" panose="00000400000000000000" pitchFamily="2" charset="-78"/>
                        </a:rPr>
                        <a:t>کرم ها، پمادها و شامپو</a:t>
                      </a:r>
                      <a:endParaRPr lang="en-US"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باید محصول موجود در بسته بندی ها را از بسته های آنها</a:t>
                      </a:r>
                    </a:p>
                    <a:p>
                      <a:pPr algn="ctr"/>
                      <a:r>
                        <a:rPr lang="fa-IR" sz="2000" b="1" dirty="0">
                          <a:cs typeface="B Nazanin" panose="00000400000000000000" pitchFamily="2" charset="-78"/>
                        </a:rPr>
                        <a:t>جدا کرده و وارد کانتینرهای پسماندهای دارویی کرد.</a:t>
                      </a:r>
                      <a:endParaRPr lang="en-US" sz="2000" b="1" dirty="0">
                        <a:cs typeface="B Nazanin" panose="00000400000000000000" pitchFamily="2" charset="-78"/>
                      </a:endParaRPr>
                    </a:p>
                  </a:txBody>
                  <a:tcPr/>
                </a:tc>
                <a:extLst>
                  <a:ext uri="{0D108BD9-81ED-4DB2-BD59-A6C34878D82A}">
                    <a16:rowId xmlns:a16="http://schemas.microsoft.com/office/drawing/2014/main" val="1569629001"/>
                  </a:ext>
                </a:extLst>
              </a:tr>
              <a:tr h="883537">
                <a:tc>
                  <a:txBody>
                    <a:bodyPr/>
                    <a:lstStyle/>
                    <a:p>
                      <a:pPr algn="ctr"/>
                      <a:endParaRPr lang="fa-IR" sz="2000" b="1" dirty="0">
                        <a:cs typeface="B Nazanin" panose="00000400000000000000" pitchFamily="2" charset="-78"/>
                      </a:endParaRPr>
                    </a:p>
                    <a:p>
                      <a:pPr algn="ctr"/>
                      <a:r>
                        <a:rPr lang="fa-IR" sz="2000" b="1" dirty="0">
                          <a:cs typeface="B Nazanin" panose="00000400000000000000" pitchFamily="2" charset="-78"/>
                        </a:rPr>
                        <a:t>پماد و قطره چشم، گوش و بینی</a:t>
                      </a:r>
                    </a:p>
                    <a:p>
                      <a:pPr algn="ctr"/>
                      <a:endParaRPr lang="en-US"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باید محصول موجود در بسته بندی ها را از بسته های آنها</a:t>
                      </a:r>
                    </a:p>
                    <a:p>
                      <a:pPr algn="ctr"/>
                      <a:r>
                        <a:rPr lang="fa-IR" sz="2000" b="1" dirty="0">
                          <a:cs typeface="B Nazanin" panose="00000400000000000000" pitchFamily="2" charset="-78"/>
                        </a:rPr>
                        <a:t>جدا کرده و وارد کانتینرهای پسماندهای دارویی کرد.</a:t>
                      </a:r>
                      <a:endParaRPr lang="en-US" sz="2000" b="1" dirty="0">
                        <a:cs typeface="B Nazanin" panose="00000400000000000000" pitchFamily="2" charset="-78"/>
                      </a:endParaRPr>
                    </a:p>
                    <a:p>
                      <a:pPr algn="ctr"/>
                      <a:endParaRPr lang="en-US" sz="2000" b="1" dirty="0">
                        <a:cs typeface="B Nazanin" panose="00000400000000000000" pitchFamily="2" charset="-78"/>
                      </a:endParaRPr>
                    </a:p>
                  </a:txBody>
                  <a:tcPr/>
                </a:tc>
                <a:extLst>
                  <a:ext uri="{0D108BD9-81ED-4DB2-BD59-A6C34878D82A}">
                    <a16:rowId xmlns:a16="http://schemas.microsoft.com/office/drawing/2014/main" val="3832553076"/>
                  </a:ext>
                </a:extLst>
              </a:tr>
              <a:tr h="1148598">
                <a:tc>
                  <a:txBody>
                    <a:bodyPr/>
                    <a:lstStyle/>
                    <a:p>
                      <a:pPr algn="ctr"/>
                      <a:endParaRPr lang="fa-IR" sz="2000" b="1" dirty="0">
                        <a:cs typeface="B Nazanin" panose="00000400000000000000" pitchFamily="2" charset="-78"/>
                      </a:endParaRPr>
                    </a:p>
                    <a:p>
                      <a:pPr algn="ctr"/>
                      <a:r>
                        <a:rPr lang="fa-IR" sz="2000" b="1" dirty="0">
                          <a:cs typeface="B Nazanin" panose="00000400000000000000" pitchFamily="2" charset="-78"/>
                        </a:rPr>
                        <a:t>مایعات اشتعال پذیر</a:t>
                      </a:r>
                      <a:endParaRPr lang="en-US" sz="2000" b="1" dirty="0">
                        <a:cs typeface="B Nazanin" panose="00000400000000000000" pitchFamily="2" charset="-78"/>
                      </a:endParaRPr>
                    </a:p>
                  </a:txBody>
                  <a:tcPr/>
                </a:tc>
                <a:tc>
                  <a:txBody>
                    <a:bodyPr/>
                    <a:lstStyle/>
                    <a:p>
                      <a:pPr algn="ctr"/>
                      <a:endParaRPr lang="en-US" sz="2000" b="1" dirty="0">
                        <a:cs typeface="B Nazanin" panose="00000400000000000000" pitchFamily="2" charset="-78"/>
                      </a:endParaRPr>
                    </a:p>
                    <a:p>
                      <a:pPr algn="ctr"/>
                      <a:r>
                        <a:rPr lang="fa-IR" sz="2000" b="1" dirty="0">
                          <a:cs typeface="B Nazanin" panose="00000400000000000000" pitchFamily="2" charset="-78"/>
                        </a:rPr>
                        <a:t>مایعات اشتعال پذیر نباید وارد کانتینرهای ذخیره سازی و</a:t>
                      </a:r>
                    </a:p>
                    <a:p>
                      <a:pPr algn="ctr"/>
                      <a:r>
                        <a:rPr lang="fa-IR" sz="2000" b="1" dirty="0">
                          <a:cs typeface="B Nazanin" panose="00000400000000000000" pitchFamily="2" charset="-78"/>
                        </a:rPr>
                        <a:t>نگهداری پسماند شوند بلکه باید آنها را جداگانه جداسازی</a:t>
                      </a:r>
                    </a:p>
                    <a:p>
                      <a:pPr algn="ctr"/>
                      <a:r>
                        <a:rPr lang="fa-IR" sz="2000" b="1" dirty="0">
                          <a:cs typeface="B Nazanin" panose="00000400000000000000" pitchFamily="2" charset="-78"/>
                        </a:rPr>
                        <a:t>کرد.</a:t>
                      </a:r>
                      <a:endParaRPr lang="en-US" sz="2000" b="1" dirty="0">
                        <a:cs typeface="B Nazanin" panose="00000400000000000000" pitchFamily="2" charset="-78"/>
                      </a:endParaRPr>
                    </a:p>
                  </a:txBody>
                  <a:tcPr/>
                </a:tc>
                <a:extLst>
                  <a:ext uri="{0D108BD9-81ED-4DB2-BD59-A6C34878D82A}">
                    <a16:rowId xmlns:a16="http://schemas.microsoft.com/office/drawing/2014/main" val="2320045257"/>
                  </a:ext>
                </a:extLst>
              </a:tr>
              <a:tr h="1229707">
                <a:tc>
                  <a:txBody>
                    <a:bodyPr/>
                    <a:lstStyle/>
                    <a:p>
                      <a:pPr algn="ctr"/>
                      <a:endParaRPr lang="fa-IR" sz="2000" b="1" dirty="0">
                        <a:cs typeface="B Nazanin" panose="00000400000000000000" pitchFamily="2" charset="-78"/>
                      </a:endParaRPr>
                    </a:p>
                    <a:p>
                      <a:pPr algn="ctr"/>
                      <a:r>
                        <a:rPr lang="fa-IR" sz="2000" b="1" dirty="0">
                          <a:cs typeface="B Nazanin" panose="00000400000000000000" pitchFamily="2" charset="-78"/>
                        </a:rPr>
                        <a:t>آمپول ها یا ویال های استفاده شده یا شکسته شده</a:t>
                      </a:r>
                    </a:p>
                    <a:p>
                      <a:pPr algn="ctr"/>
                      <a:endParaRPr lang="en-US"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در ظروف خاصی که برای پسماندهای نوک تیز</a:t>
                      </a:r>
                    </a:p>
                    <a:p>
                      <a:pPr algn="ctr"/>
                      <a:r>
                        <a:rPr lang="fa-IR" sz="2000" b="1" dirty="0">
                          <a:cs typeface="B Nazanin" panose="00000400000000000000" pitchFamily="2" charset="-78"/>
                        </a:rPr>
                        <a:t>آلوده شده توسط پسماندهای دارویی طراحی</a:t>
                      </a:r>
                    </a:p>
                    <a:p>
                      <a:pPr algn="ctr"/>
                      <a:r>
                        <a:rPr lang="fa-IR" sz="2000" b="1" dirty="0">
                          <a:cs typeface="B Nazanin" panose="00000400000000000000" pitchFamily="2" charset="-78"/>
                        </a:rPr>
                        <a:t>شده است وارد می شوند. سرن گها نباید تخلیه</a:t>
                      </a:r>
                    </a:p>
                    <a:p>
                      <a:pPr algn="ctr"/>
                      <a:r>
                        <a:rPr lang="fa-IR" sz="2000" b="1" dirty="0">
                          <a:cs typeface="B Nazanin" panose="00000400000000000000" pitchFamily="2" charset="-78"/>
                        </a:rPr>
                        <a:t>شوند.</a:t>
                      </a:r>
                    </a:p>
                  </a:txBody>
                  <a:tcPr/>
                </a:tc>
                <a:extLst>
                  <a:ext uri="{0D108BD9-81ED-4DB2-BD59-A6C34878D82A}">
                    <a16:rowId xmlns:a16="http://schemas.microsoft.com/office/drawing/2014/main" val="786608766"/>
                  </a:ext>
                </a:extLst>
              </a:tr>
              <a:tr h="1119657">
                <a:tc>
                  <a:txBody>
                    <a:bodyPr/>
                    <a:lstStyle/>
                    <a:p>
                      <a:pPr algn="ctr"/>
                      <a:r>
                        <a:rPr lang="fa-IR" sz="2000" b="1" dirty="0">
                          <a:cs typeface="B Nazanin" panose="00000400000000000000" pitchFamily="2" charset="-78"/>
                        </a:rPr>
                        <a:t>قرص ها و کپسول های موجود در بطری ها</a:t>
                      </a:r>
                    </a:p>
                    <a:p>
                      <a:pPr algn="ctr"/>
                      <a:endParaRPr lang="en-US" sz="2000" dirty="0">
                        <a:cs typeface="B Nazanin" panose="00000400000000000000" pitchFamily="2" charset="-78"/>
                      </a:endParaRPr>
                    </a:p>
                  </a:txBody>
                  <a:tcPr/>
                </a:tc>
                <a:tc>
                  <a:txBody>
                    <a:bodyPr/>
                    <a:lstStyle/>
                    <a:p>
                      <a:pPr algn="ctr"/>
                      <a:r>
                        <a:rPr lang="fa-IR" sz="2000" b="1" dirty="0">
                          <a:cs typeface="B Nazanin" panose="00000400000000000000" pitchFamily="2" charset="-78"/>
                        </a:rPr>
                        <a:t>قرص ها و کپسول ها باید درون بطری باقی بماند و بطری را به</a:t>
                      </a:r>
                    </a:p>
                    <a:p>
                      <a:pPr algn="ctr"/>
                      <a:r>
                        <a:rPr lang="fa-IR" sz="2000" b="1" dirty="0">
                          <a:cs typeface="B Nazanin" panose="00000400000000000000" pitchFamily="2" charset="-78"/>
                        </a:rPr>
                        <a:t>درون کانتینرهای پسماندهای دارویی دفع کرد</a:t>
                      </a:r>
                      <a:endParaRPr lang="en-US" sz="2000" b="1" dirty="0">
                        <a:cs typeface="B Nazanin" panose="00000400000000000000" pitchFamily="2" charset="-78"/>
                      </a:endParaRPr>
                    </a:p>
                  </a:txBody>
                  <a:tcPr/>
                </a:tc>
                <a:extLst>
                  <a:ext uri="{0D108BD9-81ED-4DB2-BD59-A6C34878D82A}">
                    <a16:rowId xmlns:a16="http://schemas.microsoft.com/office/drawing/2014/main" val="3465397792"/>
                  </a:ext>
                </a:extLst>
              </a:tr>
            </a:tbl>
          </a:graphicData>
        </a:graphic>
      </p:graphicFrame>
    </p:spTree>
    <p:extLst>
      <p:ext uri="{BB962C8B-B14F-4D97-AF65-F5344CB8AC3E}">
        <p14:creationId xmlns:p14="http://schemas.microsoft.com/office/powerpoint/2010/main" val="4021337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4D25C12-10DE-43B1-ACF4-104980F66B1C}"/>
              </a:ext>
            </a:extLst>
          </p:cNvPr>
          <p:cNvGraphicFramePr>
            <a:graphicFrameLocks noGrp="1"/>
          </p:cNvGraphicFramePr>
          <p:nvPr>
            <p:ph idx="1"/>
            <p:extLst>
              <p:ext uri="{D42A27DB-BD31-4B8C-83A1-F6EECF244321}">
                <p14:modId xmlns:p14="http://schemas.microsoft.com/office/powerpoint/2010/main" val="177247494"/>
              </p:ext>
            </p:extLst>
          </p:nvPr>
        </p:nvGraphicFramePr>
        <p:xfrm>
          <a:off x="627240" y="86497"/>
          <a:ext cx="10537874" cy="6771503"/>
        </p:xfrm>
        <a:graphic>
          <a:graphicData uri="http://schemas.openxmlformats.org/drawingml/2006/table">
            <a:tbl>
              <a:tblPr firstRow="1" bandRow="1">
                <a:tableStyleId>{5C22544A-7EE6-4342-B048-85BDC9FD1C3A}</a:tableStyleId>
              </a:tblPr>
              <a:tblGrid>
                <a:gridCol w="5280074">
                  <a:extLst>
                    <a:ext uri="{9D8B030D-6E8A-4147-A177-3AD203B41FA5}">
                      <a16:colId xmlns:a16="http://schemas.microsoft.com/office/drawing/2014/main" val="494834382"/>
                    </a:ext>
                  </a:extLst>
                </a:gridCol>
                <a:gridCol w="5257800">
                  <a:extLst>
                    <a:ext uri="{9D8B030D-6E8A-4147-A177-3AD203B41FA5}">
                      <a16:colId xmlns:a16="http://schemas.microsoft.com/office/drawing/2014/main" val="1147031043"/>
                    </a:ext>
                  </a:extLst>
                </a:gridCol>
              </a:tblGrid>
              <a:tr h="832969">
                <a:tc>
                  <a:txBody>
                    <a:bodyPr/>
                    <a:lstStyle/>
                    <a:p>
                      <a:pPr algn="ctr"/>
                      <a:r>
                        <a:rPr lang="fa-IR" dirty="0"/>
                        <a:t>نوع پسماند دارویي</a:t>
                      </a:r>
                    </a:p>
                    <a:p>
                      <a:pPr algn="ctr"/>
                      <a:endParaRPr lang="en-US" dirty="0"/>
                    </a:p>
                  </a:txBody>
                  <a:tcPr/>
                </a:tc>
                <a:tc>
                  <a:txBody>
                    <a:bodyPr/>
                    <a:lstStyle/>
                    <a:p>
                      <a:pPr algn="ctr"/>
                      <a:r>
                        <a:rPr lang="fa-IR" dirty="0"/>
                        <a:t>توصیه هایی برای دفع نوع پسماند دارویي</a:t>
                      </a:r>
                    </a:p>
                    <a:p>
                      <a:pPr algn="ctr"/>
                      <a:endParaRPr lang="en-US" dirty="0"/>
                    </a:p>
                  </a:txBody>
                  <a:tcPr/>
                </a:tc>
                <a:extLst>
                  <a:ext uri="{0D108BD9-81ED-4DB2-BD59-A6C34878D82A}">
                    <a16:rowId xmlns:a16="http://schemas.microsoft.com/office/drawing/2014/main" val="2451848903"/>
                  </a:ext>
                </a:extLst>
              </a:tr>
              <a:tr h="1189956">
                <a:tc>
                  <a:txBody>
                    <a:bodyPr/>
                    <a:lstStyle/>
                    <a:p>
                      <a:pPr algn="ctr"/>
                      <a:endParaRPr lang="fa-IR" sz="2000" b="1" dirty="0">
                        <a:cs typeface="B Nazanin" panose="00000400000000000000" pitchFamily="2" charset="-78"/>
                      </a:endParaRPr>
                    </a:p>
                    <a:p>
                      <a:pPr algn="ctr"/>
                      <a:r>
                        <a:rPr lang="fa-IR" sz="2000" b="1" dirty="0">
                          <a:cs typeface="B Nazanin" panose="00000400000000000000" pitchFamily="2" charset="-78"/>
                        </a:rPr>
                        <a:t>آمپول ها یا ویال های سالم و استفاده نشده</a:t>
                      </a:r>
                      <a:endParaRPr lang="en-US"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باید محصول موجود در بست هبند یها را از</a:t>
                      </a:r>
                    </a:p>
                    <a:p>
                      <a:pPr algn="ctr"/>
                      <a:r>
                        <a:rPr lang="fa-IR" sz="2000" b="1" dirty="0">
                          <a:cs typeface="B Nazanin" panose="00000400000000000000" pitchFamily="2" charset="-78"/>
                        </a:rPr>
                        <a:t>بست ههای آنها جدا کرده و وارد کانتینرهای</a:t>
                      </a:r>
                    </a:p>
                    <a:p>
                      <a:pPr algn="ctr"/>
                      <a:r>
                        <a:rPr lang="fa-IR" sz="2000" b="1" dirty="0">
                          <a:cs typeface="B Nazanin" panose="00000400000000000000" pitchFamily="2" charset="-78"/>
                        </a:rPr>
                        <a:t>پسماندهای دارویی کرد.</a:t>
                      </a:r>
                      <a:endParaRPr lang="en-US" sz="2000" b="1" dirty="0">
                        <a:cs typeface="B Nazanin" panose="00000400000000000000" pitchFamily="2" charset="-78"/>
                      </a:endParaRPr>
                    </a:p>
                  </a:txBody>
                  <a:tcPr/>
                </a:tc>
                <a:extLst>
                  <a:ext uri="{0D108BD9-81ED-4DB2-BD59-A6C34878D82A}">
                    <a16:rowId xmlns:a16="http://schemas.microsoft.com/office/drawing/2014/main" val="1684565779"/>
                  </a:ext>
                </a:extLst>
              </a:tr>
              <a:tr h="1546942">
                <a:tc>
                  <a:txBody>
                    <a:bodyPr/>
                    <a:lstStyle/>
                    <a:p>
                      <a:pPr algn="ctr"/>
                      <a:endParaRPr lang="fa-IR" sz="2000" b="1" dirty="0">
                        <a:cs typeface="B Nazanin" panose="00000400000000000000" pitchFamily="2" charset="-78"/>
                      </a:endParaRPr>
                    </a:p>
                    <a:p>
                      <a:pPr algn="ctr"/>
                      <a:endParaRPr lang="fa-IR" sz="2000" b="1" dirty="0">
                        <a:cs typeface="B Nazanin" panose="00000400000000000000" pitchFamily="2" charset="-78"/>
                      </a:endParaRPr>
                    </a:p>
                    <a:p>
                      <a:pPr algn="ctr"/>
                      <a:r>
                        <a:rPr lang="fa-IR" sz="2000" b="1" dirty="0">
                          <a:cs typeface="B Nazanin" panose="00000400000000000000" pitchFamily="2" charset="-78"/>
                        </a:rPr>
                        <a:t>تجهیزات تزریقی آماده شده اما استفاده نشده</a:t>
                      </a:r>
                    </a:p>
                    <a:p>
                      <a:pPr algn="ctr"/>
                      <a:endParaRPr lang="en-US"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در ظروف خاصی که برای پسماندهای نوک تیز</a:t>
                      </a:r>
                    </a:p>
                    <a:p>
                      <a:pPr algn="ctr"/>
                      <a:r>
                        <a:rPr lang="fa-IR" sz="2000" b="1" dirty="0">
                          <a:cs typeface="B Nazanin" panose="00000400000000000000" pitchFamily="2" charset="-78"/>
                        </a:rPr>
                        <a:t>آلوده شده توسط پسماندهای دارویی طراحی</a:t>
                      </a:r>
                    </a:p>
                    <a:p>
                      <a:pPr algn="ctr"/>
                      <a:r>
                        <a:rPr lang="fa-IR" sz="2000" b="1" dirty="0">
                          <a:cs typeface="B Nazanin" panose="00000400000000000000" pitchFamily="2" charset="-78"/>
                        </a:rPr>
                        <a:t>شده است وارد می شوند. سرن گها نباید تخلیه</a:t>
                      </a:r>
                    </a:p>
                    <a:p>
                      <a:pPr algn="ctr"/>
                      <a:r>
                        <a:rPr lang="fa-IR" sz="2000" b="1" dirty="0">
                          <a:cs typeface="B Nazanin" panose="00000400000000000000" pitchFamily="2" charset="-78"/>
                        </a:rPr>
                        <a:t>شوند.</a:t>
                      </a:r>
                      <a:endParaRPr lang="en-US" sz="2000" b="1" dirty="0">
                        <a:cs typeface="B Nazanin" panose="00000400000000000000" pitchFamily="2" charset="-78"/>
                      </a:endParaRPr>
                    </a:p>
                  </a:txBody>
                  <a:tcPr/>
                </a:tc>
                <a:extLst>
                  <a:ext uri="{0D108BD9-81ED-4DB2-BD59-A6C34878D82A}">
                    <a16:rowId xmlns:a16="http://schemas.microsoft.com/office/drawing/2014/main" val="3098725825"/>
                  </a:ext>
                </a:extLst>
              </a:tr>
              <a:tr h="1189956">
                <a:tc>
                  <a:txBody>
                    <a:bodyPr/>
                    <a:lstStyle/>
                    <a:p>
                      <a:pPr algn="ctr"/>
                      <a:endParaRPr lang="fa-IR" sz="2000" b="1" dirty="0">
                        <a:cs typeface="B Nazanin" panose="00000400000000000000" pitchFamily="2" charset="-78"/>
                      </a:endParaRPr>
                    </a:p>
                    <a:p>
                      <a:pPr algn="ctr"/>
                      <a:r>
                        <a:rPr lang="fa-IR" sz="2000" b="1" dirty="0">
                          <a:cs typeface="B Nazanin" panose="00000400000000000000" pitchFamily="2" charset="-78"/>
                        </a:rPr>
                        <a:t>سرنگهای تزریقی از پیش پرشده دارای سوزن</a:t>
                      </a:r>
                      <a:endParaRPr lang="en-US"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در ظروف خاصی که برای پسماندهای نوک تیز آلوده</a:t>
                      </a:r>
                    </a:p>
                    <a:p>
                      <a:pPr algn="ctr"/>
                      <a:r>
                        <a:rPr lang="fa-IR" sz="2000" b="1" dirty="0">
                          <a:cs typeface="B Nazanin" panose="00000400000000000000" pitchFamily="2" charset="-78"/>
                        </a:rPr>
                        <a:t>شده توسط پسماندهای دارویی طراحی شده است وارد</a:t>
                      </a:r>
                    </a:p>
                    <a:p>
                      <a:pPr algn="ctr"/>
                      <a:r>
                        <a:rPr lang="fa-IR" sz="2000" b="1" dirty="0">
                          <a:cs typeface="B Nazanin" panose="00000400000000000000" pitchFamily="2" charset="-78"/>
                        </a:rPr>
                        <a:t>می شوند. سرنگ ها نباید تخلیه شوند.</a:t>
                      </a:r>
                      <a:endParaRPr lang="en-US" sz="2000" b="1" dirty="0">
                        <a:cs typeface="B Nazanin" panose="00000400000000000000" pitchFamily="2" charset="-78"/>
                      </a:endParaRPr>
                    </a:p>
                  </a:txBody>
                  <a:tcPr/>
                </a:tc>
                <a:extLst>
                  <a:ext uri="{0D108BD9-81ED-4DB2-BD59-A6C34878D82A}">
                    <a16:rowId xmlns:a16="http://schemas.microsoft.com/office/drawing/2014/main" val="1213047585"/>
                  </a:ext>
                </a:extLst>
              </a:tr>
              <a:tr h="832969">
                <a:tc>
                  <a:txBody>
                    <a:bodyPr/>
                    <a:lstStyle/>
                    <a:p>
                      <a:pPr algn="ctr"/>
                      <a:endParaRPr lang="fa-IR" sz="2000" b="1" dirty="0">
                        <a:cs typeface="B Nazanin" panose="00000400000000000000" pitchFamily="2" charset="-78"/>
                      </a:endParaRPr>
                    </a:p>
                    <a:p>
                      <a:pPr algn="ctr"/>
                      <a:r>
                        <a:rPr lang="fa-IR" sz="2000" b="1" dirty="0">
                          <a:cs typeface="B Nazanin" panose="00000400000000000000" pitchFamily="2" charset="-78"/>
                        </a:rPr>
                        <a:t>شیاف ها</a:t>
                      </a:r>
                      <a:endParaRPr lang="en-US"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باید محصول موجود در بسته بندی ها را از بسته های آنها جدا</a:t>
                      </a:r>
                    </a:p>
                    <a:p>
                      <a:pPr algn="ctr"/>
                      <a:r>
                        <a:rPr lang="fa-IR" sz="2000" b="1" dirty="0">
                          <a:cs typeface="B Nazanin" panose="00000400000000000000" pitchFamily="2" charset="-78"/>
                        </a:rPr>
                        <a:t>کرده و وارد کانتینرهای پسماندهای دارویی کرد.</a:t>
                      </a:r>
                      <a:endParaRPr lang="en-US" sz="2000" b="1" dirty="0">
                        <a:cs typeface="B Nazanin" panose="00000400000000000000" pitchFamily="2" charset="-78"/>
                      </a:endParaRPr>
                    </a:p>
                  </a:txBody>
                  <a:tcPr/>
                </a:tc>
                <a:extLst>
                  <a:ext uri="{0D108BD9-81ED-4DB2-BD59-A6C34878D82A}">
                    <a16:rowId xmlns:a16="http://schemas.microsoft.com/office/drawing/2014/main" val="43340896"/>
                  </a:ext>
                </a:extLst>
              </a:tr>
              <a:tr h="832969">
                <a:tc>
                  <a:txBody>
                    <a:bodyPr/>
                    <a:lstStyle/>
                    <a:p>
                      <a:pPr algn="ctr"/>
                      <a:endParaRPr lang="fa-IR" sz="2000" b="1" dirty="0">
                        <a:cs typeface="B Nazanin" panose="00000400000000000000" pitchFamily="2" charset="-78"/>
                      </a:endParaRPr>
                    </a:p>
                    <a:p>
                      <a:pPr algn="ctr"/>
                      <a:r>
                        <a:rPr lang="fa-IR" sz="2000" b="1" dirty="0">
                          <a:cs typeface="B Nazanin" panose="00000400000000000000" pitchFamily="2" charset="-78"/>
                        </a:rPr>
                        <a:t>قرص ها و کپسول های ورقه ای</a:t>
                      </a:r>
                    </a:p>
                    <a:p>
                      <a:pPr algn="ctr"/>
                      <a:endParaRPr lang="en-US" sz="2000" b="1" dirty="0">
                        <a:cs typeface="B Nazanin" panose="00000400000000000000" pitchFamily="2" charset="-78"/>
                      </a:endParaRPr>
                    </a:p>
                  </a:txBody>
                  <a:tcPr/>
                </a:tc>
                <a:tc>
                  <a:txBody>
                    <a:bodyPr/>
                    <a:lstStyle/>
                    <a:p>
                      <a:pPr algn="ctr"/>
                      <a:r>
                        <a:rPr lang="fa-IR" sz="2000" b="1" dirty="0">
                          <a:cs typeface="B Nazanin" panose="00000400000000000000" pitchFamily="2" charset="-78"/>
                        </a:rPr>
                        <a:t>باید قرص ها و کپسول های ورقه ای را از بسته بندی آنها جدا</a:t>
                      </a:r>
                    </a:p>
                    <a:p>
                      <a:pPr algn="ctr"/>
                      <a:r>
                        <a:rPr lang="fa-IR" sz="2000" b="1" dirty="0">
                          <a:cs typeface="B Nazanin" panose="00000400000000000000" pitchFamily="2" charset="-78"/>
                        </a:rPr>
                        <a:t>نموده و وارد کانتینرهای پسماندهای دارویی کرد.</a:t>
                      </a:r>
                      <a:endParaRPr lang="en-US" sz="2000" b="1" dirty="0">
                        <a:cs typeface="B Nazanin" panose="00000400000000000000" pitchFamily="2" charset="-78"/>
                      </a:endParaRPr>
                    </a:p>
                  </a:txBody>
                  <a:tcPr/>
                </a:tc>
                <a:extLst>
                  <a:ext uri="{0D108BD9-81ED-4DB2-BD59-A6C34878D82A}">
                    <a16:rowId xmlns:a16="http://schemas.microsoft.com/office/drawing/2014/main" val="222488647"/>
                  </a:ext>
                </a:extLst>
              </a:tr>
            </a:tbl>
          </a:graphicData>
        </a:graphic>
      </p:graphicFrame>
    </p:spTree>
    <p:extLst>
      <p:ext uri="{BB962C8B-B14F-4D97-AF65-F5344CB8AC3E}">
        <p14:creationId xmlns:p14="http://schemas.microsoft.com/office/powerpoint/2010/main" val="104793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4F84E-6DD2-49EA-BF04-C3FD7424E574}"/>
              </a:ext>
            </a:extLst>
          </p:cNvPr>
          <p:cNvSpPr>
            <a:spLocks noGrp="1"/>
          </p:cNvSpPr>
          <p:nvPr>
            <p:ph idx="1"/>
          </p:nvPr>
        </p:nvSpPr>
        <p:spPr>
          <a:xfrm>
            <a:off x="809171" y="671285"/>
            <a:ext cx="10978662" cy="5671458"/>
          </a:xfrm>
        </p:spPr>
        <p:txBody>
          <a:bodyPr>
            <a:noAutofit/>
          </a:bodyPr>
          <a:lstStyle/>
          <a:p>
            <a:pPr algn="r" rtl="1">
              <a:lnSpc>
                <a:spcPct val="150000"/>
              </a:lnSpc>
            </a:pPr>
            <a:r>
              <a:rPr lang="fa-IR" sz="2400" b="1" dirty="0">
                <a:cs typeface="B Nazanin" panose="00000400000000000000" pitchFamily="2" charset="-78"/>
              </a:rPr>
              <a:t>ژاپن اولین کشوری بود که در خصوص کنترل پسماندهای خطرناک اقدام نمود</a:t>
            </a:r>
          </a:p>
          <a:p>
            <a:pPr algn="r" rtl="1">
              <a:lnSpc>
                <a:spcPct val="150000"/>
              </a:lnSpc>
            </a:pPr>
            <a:r>
              <a:rPr lang="fa-IR" sz="2400" b="1" dirty="0">
                <a:cs typeface="B Nazanin" panose="00000400000000000000" pitchFamily="2" charset="-78"/>
              </a:rPr>
              <a:t>حادثه سال 1960 در خلیج میناماتا و رودخانه آگانو در نیگاتا در ژاپن، ناشی از </a:t>
            </a:r>
            <a:r>
              <a:rPr lang="fa-IR" sz="2400" b="1" dirty="0">
                <a:solidFill>
                  <a:srgbClr val="FF0000"/>
                </a:solidFill>
                <a:cs typeface="B Nazanin" panose="00000400000000000000" pitchFamily="2" charset="-78"/>
              </a:rPr>
              <a:t>مصرف ماهی آلوده به متیل مرکوری </a:t>
            </a:r>
            <a:r>
              <a:rPr lang="fa-IR" sz="2400" b="1" dirty="0">
                <a:cs typeface="B Nazanin" panose="00000400000000000000" pitchFamily="2" charset="-78"/>
              </a:rPr>
              <a:t>و مرگ تعدادی از انسانها، همچنین مصرف آب و برنج آلوده به</a:t>
            </a:r>
            <a:r>
              <a:rPr lang="fa-IR" sz="2400" b="1" dirty="0">
                <a:solidFill>
                  <a:srgbClr val="FF0000"/>
                </a:solidFill>
                <a:cs typeface="B Nazanin" panose="00000400000000000000" pitchFamily="2" charset="-78"/>
              </a:rPr>
              <a:t> کادمیوم </a:t>
            </a:r>
            <a:r>
              <a:rPr lang="fa-IR" sz="2400" b="1" dirty="0">
                <a:cs typeface="B Nazanin" panose="00000400000000000000" pitchFamily="2" charset="-78"/>
              </a:rPr>
              <a:t>در همان محل و ایجاد بیماریهای کلیوی و عوارض استخوانی دردناک(بیماری ایتای-ایتای)،</a:t>
            </a:r>
          </a:p>
          <a:p>
            <a:pPr algn="r" rtl="1">
              <a:lnSpc>
                <a:spcPct val="150000"/>
              </a:lnSpc>
            </a:pPr>
            <a:r>
              <a:rPr lang="fa-IR" sz="2400" b="1" dirty="0">
                <a:cs typeface="B Nazanin" panose="00000400000000000000" pitchFamily="2" charset="-78"/>
              </a:rPr>
              <a:t>حادثه انگلستان در فوریه سال 1972 در میدلند به دلیل وجود بشکه های </a:t>
            </a:r>
            <a:r>
              <a:rPr lang="fa-IR" sz="2400" b="1" dirty="0">
                <a:solidFill>
                  <a:srgbClr val="FF0000"/>
                </a:solidFill>
                <a:cs typeface="B Nazanin" panose="00000400000000000000" pitchFamily="2" charset="-78"/>
              </a:rPr>
              <a:t>نمک سیانور </a:t>
            </a:r>
            <a:r>
              <a:rPr lang="fa-IR" sz="2400" b="1" dirty="0">
                <a:cs typeface="B Nazanin" panose="00000400000000000000" pitchFamily="2" charset="-78"/>
              </a:rPr>
              <a:t>در محل بازی خردسالان،</a:t>
            </a:r>
          </a:p>
          <a:p>
            <a:pPr algn="r" rtl="1">
              <a:lnSpc>
                <a:spcPct val="150000"/>
              </a:lnSpc>
            </a:pPr>
            <a:r>
              <a:rPr lang="fa-IR" sz="2400" b="1" dirty="0">
                <a:cs typeface="B Nazanin" panose="00000400000000000000" pitchFamily="2" charset="-78"/>
              </a:rPr>
              <a:t>فاش شدن دفع 300 تن فنل در 20 مارس 1991 توسط مسئولین شرکت تولیدات الکتریکی دوسان کره جنوبی به رودخانه ناکتونگ و ایجاد عوارض عصبی،</a:t>
            </a:r>
          </a:p>
          <a:p>
            <a:pPr algn="r" rtl="1">
              <a:lnSpc>
                <a:spcPct val="150000"/>
              </a:lnSpc>
            </a:pPr>
            <a:r>
              <a:rPr lang="fa-IR" sz="2400" b="1" dirty="0">
                <a:cs typeface="B Nazanin" panose="00000400000000000000" pitchFamily="2" charset="-78"/>
              </a:rPr>
              <a:t>همگی از حوادث ناگواری هستند که در اثر دفع غیر بهداشتی پسماند شیمیایی به وجود آمد ه اند..</a:t>
            </a:r>
            <a:endParaRPr lang="en-US" sz="2400" b="1" dirty="0">
              <a:cs typeface="B Nazanin" panose="00000400000000000000" pitchFamily="2" charset="-78"/>
            </a:endParaRPr>
          </a:p>
        </p:txBody>
      </p:sp>
    </p:spTree>
    <p:extLst>
      <p:ext uri="{BB962C8B-B14F-4D97-AF65-F5344CB8AC3E}">
        <p14:creationId xmlns:p14="http://schemas.microsoft.com/office/powerpoint/2010/main" val="1816383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BFF7F-50FA-4E02-9133-B409A81EFD41}"/>
              </a:ext>
            </a:extLst>
          </p:cNvPr>
          <p:cNvSpPr>
            <a:spLocks noGrp="1"/>
          </p:cNvSpPr>
          <p:nvPr>
            <p:ph idx="1"/>
          </p:nvPr>
        </p:nvSpPr>
        <p:spPr>
          <a:xfrm>
            <a:off x="736600" y="1248229"/>
            <a:ext cx="10515600" cy="4760686"/>
          </a:xfrm>
        </p:spPr>
        <p:txBody>
          <a:bodyPr>
            <a:normAutofit/>
          </a:bodyPr>
          <a:lstStyle/>
          <a:p>
            <a:pPr algn="r" rtl="1">
              <a:lnSpc>
                <a:spcPct val="200000"/>
              </a:lnSpc>
            </a:pPr>
            <a:r>
              <a:rPr lang="fa-IR" sz="2400" b="1" dirty="0">
                <a:cs typeface="B Nazanin" panose="00000400000000000000" pitchFamily="2" charset="-78"/>
              </a:rPr>
              <a:t>سرنگ های حاوی داروهای سایتوتوکسیک وغیر سایتوتوکسیک </a:t>
            </a:r>
            <a:r>
              <a:rPr lang="fa-IR" sz="2400" b="1" dirty="0">
                <a:solidFill>
                  <a:srgbClr val="FF0000"/>
                </a:solidFill>
                <a:cs typeface="B Nazanin" panose="00000400000000000000" pitchFamily="2" charset="-78"/>
              </a:rPr>
              <a:t>نباید </a:t>
            </a:r>
            <a:r>
              <a:rPr lang="fa-IR" sz="2400" b="1" dirty="0">
                <a:cs typeface="B Nazanin" panose="00000400000000000000" pitchFamily="2" charset="-78"/>
              </a:rPr>
              <a:t>به درون ظروف حاوی اجسام نوک تیزتخلیه شود.</a:t>
            </a:r>
          </a:p>
          <a:p>
            <a:pPr algn="r" rtl="1">
              <a:lnSpc>
                <a:spcPct val="200000"/>
              </a:lnSpc>
            </a:pPr>
            <a:r>
              <a:rPr lang="fa-IR" sz="2400" b="1" dirty="0">
                <a:cs typeface="B Nazanin" panose="00000400000000000000" pitchFamily="2" charset="-78"/>
              </a:rPr>
              <a:t>ابتدا باید داروی موجود در سرنگ بر اساس اینکه زیرمجموعه کدامیک از داروهای ذکر شده در بالا قرار می گیرد در کانتینر مربوطه تخلیه شودو سپس سرنگ آن درون ظروف و کانتینرهایی که برای پسماندهای نوک تیز در نظر گرفته شده است قرار داده شود.</a:t>
            </a:r>
            <a:endParaRPr lang="en-US" sz="2400" b="1" dirty="0">
              <a:cs typeface="B Nazanin" panose="00000400000000000000" pitchFamily="2" charset="-78"/>
            </a:endParaRPr>
          </a:p>
        </p:txBody>
      </p:sp>
    </p:spTree>
    <p:extLst>
      <p:ext uri="{BB962C8B-B14F-4D97-AF65-F5344CB8AC3E}">
        <p14:creationId xmlns:p14="http://schemas.microsoft.com/office/powerpoint/2010/main" val="1771430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C11E3F-E4C2-4366-B099-03A585FE4BFE}"/>
              </a:ext>
            </a:extLst>
          </p:cNvPr>
          <p:cNvSpPr>
            <a:spLocks noGrp="1"/>
          </p:cNvSpPr>
          <p:nvPr>
            <p:ph idx="1"/>
          </p:nvPr>
        </p:nvSpPr>
        <p:spPr>
          <a:xfrm>
            <a:off x="919119" y="1399624"/>
            <a:ext cx="10353762" cy="4058751"/>
          </a:xfrm>
        </p:spPr>
        <p:txBody>
          <a:bodyPr>
            <a:normAutofit fontScale="92500" lnSpcReduction="20000"/>
          </a:bodyPr>
          <a:lstStyle/>
          <a:p>
            <a:pPr algn="r" rtl="1">
              <a:lnSpc>
                <a:spcPct val="210000"/>
              </a:lnSpc>
            </a:pPr>
            <a:r>
              <a:rPr lang="fa-IR" sz="2600" b="1" dirty="0">
                <a:cs typeface="B Nazanin" panose="00000400000000000000" pitchFamily="2" charset="-78"/>
              </a:rPr>
              <a:t>داروهای بی حسی وبی هوشی وظروف آنها درداخل </a:t>
            </a:r>
            <a:r>
              <a:rPr lang="fa-IR" sz="2600" b="1" dirty="0">
                <a:solidFill>
                  <a:srgbClr val="FF0000"/>
                </a:solidFill>
                <a:cs typeface="B Nazanin" panose="00000400000000000000" pitchFamily="2" charset="-78"/>
              </a:rPr>
              <a:t>ظرف دارویی </a:t>
            </a:r>
            <a:r>
              <a:rPr lang="fa-IR" sz="2600" b="1" dirty="0">
                <a:cs typeface="B Nazanin" panose="00000400000000000000" pitchFamily="2" charset="-78"/>
              </a:rPr>
              <a:t>قرارداده می شود.</a:t>
            </a:r>
          </a:p>
          <a:p>
            <a:pPr algn="r" rtl="1">
              <a:lnSpc>
                <a:spcPct val="210000"/>
              </a:lnSpc>
            </a:pPr>
            <a:r>
              <a:rPr lang="fa-IR" sz="2600" b="1" dirty="0">
                <a:cs typeface="B Nazanin" panose="00000400000000000000" pitchFamily="2" charset="-78"/>
              </a:rPr>
              <a:t>مواد مخدرکه بر اساس حساسیت دارویی پوکه مصرف شده ان نیز تحویل داروخانه می گردد</a:t>
            </a:r>
          </a:p>
          <a:p>
            <a:pPr algn="r" rtl="1">
              <a:lnSpc>
                <a:spcPct val="210000"/>
              </a:lnSpc>
            </a:pPr>
            <a:r>
              <a:rPr lang="fa-IR" sz="2600" b="1" dirty="0">
                <a:cs typeface="B Nazanin" panose="00000400000000000000" pitchFamily="2" charset="-78"/>
              </a:rPr>
              <a:t>واکسن های استفاده شده :</a:t>
            </a:r>
            <a:r>
              <a:rPr lang="fa-IR" sz="2600" b="1" dirty="0">
                <a:solidFill>
                  <a:srgbClr val="FF0000"/>
                </a:solidFill>
                <a:cs typeface="B Nazanin" panose="00000400000000000000" pitchFamily="2" charset="-78"/>
              </a:rPr>
              <a:t>کلیه ویالها در سطل دارویی و پوکه ها در سفتی باکس دارویی قرارمی گیرد </a:t>
            </a:r>
            <a:r>
              <a:rPr lang="fa-IR" sz="2600" b="1" dirty="0">
                <a:cs typeface="B Nazanin" panose="00000400000000000000" pitchFamily="2" charset="-78"/>
              </a:rPr>
              <a:t>و قابل ذکر است طبق دستورالعمل 2014 سفتی باکس واکسن ها روزانه بایستی تعویض شود پس در سایزهای مناسب تهیه شود .</a:t>
            </a:r>
          </a:p>
          <a:p>
            <a:endParaRPr lang="en-US" dirty="0"/>
          </a:p>
        </p:txBody>
      </p:sp>
    </p:spTree>
    <p:extLst>
      <p:ext uri="{BB962C8B-B14F-4D97-AF65-F5344CB8AC3E}">
        <p14:creationId xmlns:p14="http://schemas.microsoft.com/office/powerpoint/2010/main" val="16537803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B3B7-8871-42CA-BED7-E201F619FA70}"/>
              </a:ext>
            </a:extLst>
          </p:cNvPr>
          <p:cNvSpPr>
            <a:spLocks noGrp="1"/>
          </p:cNvSpPr>
          <p:nvPr>
            <p:ph type="title"/>
          </p:nvPr>
        </p:nvSpPr>
        <p:spPr>
          <a:xfrm>
            <a:off x="838200" y="365126"/>
            <a:ext cx="10515600" cy="912132"/>
          </a:xfrm>
        </p:spPr>
        <p:txBody>
          <a:bodyPr>
            <a:normAutofit/>
          </a:bodyPr>
          <a:lstStyle/>
          <a:p>
            <a:pPr algn="ctr"/>
            <a:r>
              <a:rPr lang="fa-IR" sz="2400" b="1" dirty="0">
                <a:cs typeface="B Nazanin" panose="00000400000000000000" pitchFamily="2" charset="-78"/>
              </a:rPr>
              <a:t>رو شهای دفع پسماندهای دارویی</a:t>
            </a:r>
            <a:endParaRPr lang="en-US" sz="2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1FAD7F84-19D9-4560-AFCF-E4EB6A8BE2CA}"/>
              </a:ext>
            </a:extLst>
          </p:cNvPr>
          <p:cNvSpPr>
            <a:spLocks noGrp="1"/>
          </p:cNvSpPr>
          <p:nvPr>
            <p:ph idx="1"/>
          </p:nvPr>
        </p:nvSpPr>
        <p:spPr>
          <a:xfrm>
            <a:off x="838200" y="1161143"/>
            <a:ext cx="10515600" cy="5515428"/>
          </a:xfrm>
        </p:spPr>
        <p:txBody>
          <a:bodyPr>
            <a:noAutofit/>
          </a:bodyPr>
          <a:lstStyle/>
          <a:p>
            <a:pPr algn="r" rtl="1">
              <a:lnSpc>
                <a:spcPct val="150000"/>
              </a:lnSpc>
            </a:pPr>
            <a:r>
              <a:rPr lang="fa-IR" sz="2400" b="1" dirty="0">
                <a:cs typeface="B Nazanin" panose="00000400000000000000" pitchFamily="2" charset="-78"/>
              </a:rPr>
              <a:t>خنثی سازی</a:t>
            </a:r>
          </a:p>
          <a:p>
            <a:pPr algn="r" rtl="1">
              <a:lnSpc>
                <a:spcPct val="150000"/>
              </a:lnSpc>
            </a:pPr>
            <a:r>
              <a:rPr lang="fa-IR" sz="2400" b="1" dirty="0">
                <a:cs typeface="B Nazanin" panose="00000400000000000000" pitchFamily="2" charset="-78"/>
              </a:rPr>
              <a:t>دفن بهداشتی</a:t>
            </a:r>
          </a:p>
          <a:p>
            <a:pPr algn="r" rtl="1">
              <a:lnSpc>
                <a:spcPct val="150000"/>
              </a:lnSpc>
            </a:pPr>
            <a:r>
              <a:rPr lang="fa-IR" sz="2400" b="1" dirty="0">
                <a:cs typeface="B Nazanin" panose="00000400000000000000" pitchFamily="2" charset="-78"/>
              </a:rPr>
              <a:t>کپسوله کردن یا محصورسازی</a:t>
            </a:r>
          </a:p>
          <a:p>
            <a:pPr algn="r" rtl="1">
              <a:lnSpc>
                <a:spcPct val="150000"/>
              </a:lnSpc>
            </a:pPr>
            <a:r>
              <a:rPr lang="fa-IR" sz="2400" b="1" dirty="0">
                <a:cs typeface="B Nazanin" panose="00000400000000000000" pitchFamily="2" charset="-78"/>
              </a:rPr>
              <a:t>دفن مطمئن در محل بیمارستان</a:t>
            </a:r>
          </a:p>
          <a:p>
            <a:pPr algn="r" rtl="1">
              <a:lnSpc>
                <a:spcPct val="150000"/>
              </a:lnSpc>
            </a:pPr>
            <a:r>
              <a:rPr lang="fa-IR" sz="2400" b="1" dirty="0">
                <a:cs typeface="B Nazanin" panose="00000400000000000000" pitchFamily="2" charset="-78"/>
              </a:rPr>
              <a:t>تخلیه به شبکه</a:t>
            </a:r>
            <a:r>
              <a:rPr lang="en-US" sz="2400" b="1" dirty="0">
                <a:cs typeface="B Nazanin" panose="00000400000000000000" pitchFamily="2" charset="-78"/>
              </a:rPr>
              <a:t> </a:t>
            </a:r>
            <a:r>
              <a:rPr lang="fa-IR" sz="2400" b="1" dirty="0">
                <a:cs typeface="B Nazanin" panose="00000400000000000000" pitchFamily="2" charset="-78"/>
              </a:rPr>
              <a:t>های جمع آوری فاضلاب</a:t>
            </a:r>
          </a:p>
          <a:p>
            <a:pPr algn="r" rtl="1">
              <a:lnSpc>
                <a:spcPct val="150000"/>
              </a:lnSpc>
            </a:pPr>
            <a:r>
              <a:rPr lang="fa-IR" sz="2400" b="1" dirty="0">
                <a:cs typeface="B Nazanin" panose="00000400000000000000" pitchFamily="2" charset="-78"/>
              </a:rPr>
              <a:t>سوزاندن</a:t>
            </a:r>
          </a:p>
          <a:p>
            <a:pPr algn="r" rtl="1">
              <a:lnSpc>
                <a:spcPct val="150000"/>
              </a:lnSpc>
            </a:pPr>
            <a:r>
              <a:rPr lang="fa-IR" sz="2400" b="1" dirty="0">
                <a:cs typeface="B Nazanin" panose="00000400000000000000" pitchFamily="2" charset="-78"/>
              </a:rPr>
              <a:t>تجزیه شیمیایی</a:t>
            </a:r>
          </a:p>
          <a:p>
            <a:pPr algn="r" rtl="1">
              <a:lnSpc>
                <a:spcPct val="150000"/>
              </a:lnSpc>
            </a:pPr>
            <a:r>
              <a:rPr lang="fa-IR" sz="2400" b="1" dirty="0">
                <a:cs typeface="B Nazanin" panose="00000400000000000000" pitchFamily="2" charset="-78"/>
              </a:rPr>
              <a:t>برگرداندن به توزیع</a:t>
            </a:r>
            <a:r>
              <a:rPr lang="en-US" sz="2400" b="1" dirty="0">
                <a:cs typeface="B Nazanin" panose="00000400000000000000" pitchFamily="2" charset="-78"/>
              </a:rPr>
              <a:t> </a:t>
            </a:r>
            <a:r>
              <a:rPr lang="fa-IR" sz="2400" b="1" dirty="0">
                <a:cs typeface="B Nazanin" panose="00000400000000000000" pitchFamily="2" charset="-78"/>
              </a:rPr>
              <a:t>کننده اولیه</a:t>
            </a:r>
            <a:endParaRPr lang="en-US" sz="2400" b="1" dirty="0">
              <a:cs typeface="B Nazanin" panose="00000400000000000000" pitchFamily="2" charset="-78"/>
            </a:endParaRPr>
          </a:p>
        </p:txBody>
      </p:sp>
    </p:spTree>
    <p:extLst>
      <p:ext uri="{BB962C8B-B14F-4D97-AF65-F5344CB8AC3E}">
        <p14:creationId xmlns:p14="http://schemas.microsoft.com/office/powerpoint/2010/main" val="2939379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C70-93F7-43FE-8DF1-E2EBCD1DAD18}"/>
              </a:ext>
            </a:extLst>
          </p:cNvPr>
          <p:cNvSpPr>
            <a:spLocks noGrp="1"/>
          </p:cNvSpPr>
          <p:nvPr>
            <p:ph type="title"/>
          </p:nvPr>
        </p:nvSpPr>
        <p:spPr>
          <a:xfrm>
            <a:off x="838200" y="181430"/>
            <a:ext cx="10515600" cy="573314"/>
          </a:xfrm>
        </p:spPr>
        <p:txBody>
          <a:bodyPr>
            <a:normAutofit/>
          </a:bodyPr>
          <a:lstStyle/>
          <a:p>
            <a:pPr algn="ctr"/>
            <a:r>
              <a:rPr lang="fa-IR" sz="2800" b="1" dirty="0">
                <a:cs typeface="B Nazanin" panose="00000400000000000000" pitchFamily="2" charset="-78"/>
              </a:rPr>
              <a:t>خنثی سازی</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E45A831E-ABF1-46AB-8EE3-A0371938F2A3}"/>
              </a:ext>
            </a:extLst>
          </p:cNvPr>
          <p:cNvSpPr>
            <a:spLocks noGrp="1"/>
          </p:cNvSpPr>
          <p:nvPr>
            <p:ph idx="1"/>
          </p:nvPr>
        </p:nvSpPr>
        <p:spPr>
          <a:xfrm>
            <a:off x="838200" y="754744"/>
            <a:ext cx="10515600" cy="5921827"/>
          </a:xfrm>
        </p:spPr>
        <p:txBody>
          <a:bodyPr>
            <a:normAutofit fontScale="85000" lnSpcReduction="20000"/>
          </a:bodyPr>
          <a:lstStyle/>
          <a:p>
            <a:pPr algn="r" rtl="1">
              <a:lnSpc>
                <a:spcPct val="150000"/>
              </a:lnSpc>
            </a:pPr>
            <a:r>
              <a:rPr lang="fa-IR" sz="2800" dirty="0">
                <a:cs typeface="B Nazanin" panose="00000400000000000000" pitchFamily="2" charset="-78"/>
              </a:rPr>
              <a:t>ابتدا مخلوط کردن پسماند با سیمان و دیگر مواد :</a:t>
            </a:r>
          </a:p>
          <a:p>
            <a:pPr algn="r" rtl="1">
              <a:lnSpc>
                <a:spcPct val="150000"/>
              </a:lnSpc>
            </a:pPr>
            <a:r>
              <a:rPr lang="fa-IR" sz="2800" dirty="0">
                <a:cs typeface="B Nazanin" panose="00000400000000000000" pitchFamily="2" charset="-78"/>
              </a:rPr>
              <a:t>پسماندهای دارویی 65%</a:t>
            </a:r>
          </a:p>
          <a:p>
            <a:pPr algn="r" rtl="1">
              <a:lnSpc>
                <a:spcPct val="150000"/>
              </a:lnSpc>
            </a:pPr>
            <a:r>
              <a:rPr lang="fa-IR" sz="2800" dirty="0">
                <a:cs typeface="B Nazanin" panose="00000400000000000000" pitchFamily="2" charset="-78"/>
              </a:rPr>
              <a:t>آهک 15%  ، سیمان 15%   ، آب 5%</a:t>
            </a:r>
          </a:p>
          <a:p>
            <a:pPr algn="r" rtl="1">
              <a:lnSpc>
                <a:spcPct val="150000"/>
              </a:lnSpc>
            </a:pPr>
            <a:r>
              <a:rPr lang="fa-IR" sz="2800" dirty="0">
                <a:cs typeface="B Nazanin" panose="00000400000000000000" pitchFamily="2" charset="-78"/>
              </a:rPr>
              <a:t>سپس مخلوط فوق دفن گردد.</a:t>
            </a:r>
          </a:p>
          <a:p>
            <a:pPr algn="r" rtl="1">
              <a:lnSpc>
                <a:spcPct val="150000"/>
              </a:lnSpc>
            </a:pPr>
            <a:r>
              <a:rPr lang="fa-IR" sz="2800" dirty="0">
                <a:cs typeface="B Nazanin" panose="00000400000000000000" pitchFamily="2" charset="-78"/>
              </a:rPr>
              <a:t>هدف از مخلوط کردن پسماند با سیمان و دیگر مواد، </a:t>
            </a:r>
            <a:r>
              <a:rPr lang="fa-IR" sz="2800" dirty="0">
                <a:solidFill>
                  <a:srgbClr val="FF0000"/>
                </a:solidFill>
                <a:cs typeface="B Nazanin" panose="00000400000000000000" pitchFamily="2" charset="-78"/>
              </a:rPr>
              <a:t>کاهش دادن سمیت </a:t>
            </a:r>
            <a:r>
              <a:rPr lang="fa-IR" sz="2800" dirty="0">
                <a:cs typeface="B Nazanin" panose="00000400000000000000" pitchFamily="2" charset="-78"/>
              </a:rPr>
              <a:t>پسماندهای دفن شده و جلوگیری از انتقال آلایند ه های دارویی به آبهای زیرزمینی و سطحی می باشد.</a:t>
            </a:r>
          </a:p>
          <a:p>
            <a:pPr algn="r" rtl="1">
              <a:lnSpc>
                <a:spcPct val="150000"/>
              </a:lnSpc>
            </a:pPr>
            <a:r>
              <a:rPr lang="fa-IR" sz="2800" dirty="0">
                <a:cs typeface="B Nazanin" panose="00000400000000000000" pitchFamily="2" charset="-78"/>
              </a:rPr>
              <a:t>این روش خصوصا برای خاکسترهای ناشی از سوزاندن پسماندهای دارویی که حاوی غلظت بالایی از فلزات است بسیار مناسب می باشد که در این مورد به این فرآیند تثبیت سازی هم گفته می شود</a:t>
            </a:r>
          </a:p>
          <a:p>
            <a:pPr algn="r" rtl="1">
              <a:lnSpc>
                <a:spcPct val="150000"/>
              </a:lnSpc>
            </a:pPr>
            <a:r>
              <a:rPr lang="fa-IR" sz="2800" dirty="0">
                <a:cs typeface="B Nazanin" panose="00000400000000000000" pitchFamily="2" charset="-78"/>
              </a:rPr>
              <a:t>برای خنثی سازی پسماندهای دارویی ابتدا باید بسته بندی اطراف داروها حذف شود و سپس باآب، آهک و سیمان مخلوط شود</a:t>
            </a:r>
          </a:p>
          <a:p>
            <a:pPr algn="r" rtl="1"/>
            <a:endParaRPr lang="fa-IR" dirty="0"/>
          </a:p>
        </p:txBody>
      </p:sp>
    </p:spTree>
    <p:extLst>
      <p:ext uri="{BB962C8B-B14F-4D97-AF65-F5344CB8AC3E}">
        <p14:creationId xmlns:p14="http://schemas.microsoft.com/office/powerpoint/2010/main" val="2835584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1A52-F383-4015-91A5-D59CF91F839F}"/>
              </a:ext>
            </a:extLst>
          </p:cNvPr>
          <p:cNvSpPr>
            <a:spLocks noGrp="1"/>
          </p:cNvSpPr>
          <p:nvPr>
            <p:ph type="title"/>
          </p:nvPr>
        </p:nvSpPr>
        <p:spPr>
          <a:xfrm>
            <a:off x="838200" y="365125"/>
            <a:ext cx="10515600" cy="650875"/>
          </a:xfrm>
        </p:spPr>
        <p:txBody>
          <a:bodyPr>
            <a:normAutofit/>
          </a:bodyPr>
          <a:lstStyle/>
          <a:p>
            <a:pPr algn="ctr"/>
            <a:r>
              <a:rPr lang="fa-IR" sz="2800" b="1" dirty="0">
                <a:cs typeface="B Nazanin" panose="00000400000000000000" pitchFamily="2" charset="-78"/>
              </a:rPr>
              <a:t>دفن بهداشتی</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103CD858-F682-4B68-B50A-CAC65D17447E}"/>
              </a:ext>
            </a:extLst>
          </p:cNvPr>
          <p:cNvSpPr>
            <a:spLocks noGrp="1"/>
          </p:cNvSpPr>
          <p:nvPr>
            <p:ph idx="1"/>
          </p:nvPr>
        </p:nvSpPr>
        <p:spPr>
          <a:xfrm>
            <a:off x="838200" y="1016000"/>
            <a:ext cx="10515600" cy="5186589"/>
          </a:xfrm>
        </p:spPr>
        <p:txBody>
          <a:bodyPr>
            <a:noAutofit/>
          </a:bodyPr>
          <a:lstStyle/>
          <a:p>
            <a:pPr algn="r" rtl="1">
              <a:lnSpc>
                <a:spcPct val="200000"/>
              </a:lnSpc>
            </a:pPr>
            <a:r>
              <a:rPr lang="fa-IR" sz="2400" b="1" dirty="0">
                <a:cs typeface="B Nazanin" panose="00000400000000000000" pitchFamily="2" charset="-78"/>
              </a:rPr>
              <a:t>از این روش برای مقادیر </a:t>
            </a:r>
            <a:r>
              <a:rPr lang="fa-IR" sz="2400" b="1" dirty="0">
                <a:solidFill>
                  <a:srgbClr val="FF0000"/>
                </a:solidFill>
                <a:cs typeface="B Nazanin" panose="00000400000000000000" pitchFamily="2" charset="-78"/>
              </a:rPr>
              <a:t>کم پسماندهای دارویی </a:t>
            </a:r>
            <a:r>
              <a:rPr lang="fa-IR" sz="2400" b="1" dirty="0">
                <a:cs typeface="B Nazanin" panose="00000400000000000000" pitchFamily="2" charset="-78"/>
              </a:rPr>
              <a:t>استفاده می شود.</a:t>
            </a:r>
          </a:p>
          <a:p>
            <a:pPr algn="r" rtl="1">
              <a:lnSpc>
                <a:spcPct val="200000"/>
              </a:lnSpc>
            </a:pPr>
            <a:r>
              <a:rPr lang="fa-IR" sz="2400" b="1" dirty="0">
                <a:cs typeface="B Nazanin" panose="00000400000000000000" pitchFamily="2" charset="-78"/>
              </a:rPr>
              <a:t>برای دفن بهداشتی مقادیر کم پسماندهای دارویی تولیدی بایدآ نها را در مقادیر زیادی از پسماندهای شهری پراکنده و دفن کرد.</a:t>
            </a:r>
          </a:p>
          <a:p>
            <a:pPr algn="r" rtl="1">
              <a:lnSpc>
                <a:spcPct val="200000"/>
              </a:lnSpc>
            </a:pPr>
            <a:r>
              <a:rPr lang="fa-IR" sz="2400" b="1" dirty="0">
                <a:cs typeface="B Nazanin" panose="00000400000000000000" pitchFamily="2" charset="-78"/>
              </a:rPr>
              <a:t>پسماندهای دارویی سایتوتوکسیک و</a:t>
            </a:r>
            <a:r>
              <a:rPr lang="en-US" sz="2400" b="1" dirty="0">
                <a:cs typeface="B Nazanin" panose="00000400000000000000" pitchFamily="2" charset="-78"/>
              </a:rPr>
              <a:t>narcotic</a:t>
            </a:r>
            <a:r>
              <a:rPr lang="fa-IR" sz="2400" b="1" dirty="0">
                <a:cs typeface="B Nazanin" panose="00000400000000000000" pitchFamily="2" charset="-78"/>
              </a:rPr>
              <a:t>را حتی در مقادیر کم، </a:t>
            </a:r>
            <a:r>
              <a:rPr lang="fa-IR" sz="2400" b="1" dirty="0">
                <a:solidFill>
                  <a:srgbClr val="FF0000"/>
                </a:solidFill>
                <a:cs typeface="B Nazanin" panose="00000400000000000000" pitchFamily="2" charset="-78"/>
              </a:rPr>
              <a:t>نباید:</a:t>
            </a:r>
          </a:p>
          <a:p>
            <a:pPr algn="r" rtl="1">
              <a:lnSpc>
                <a:spcPct val="200000"/>
              </a:lnSpc>
            </a:pPr>
            <a:r>
              <a:rPr lang="fa-IR" sz="2400" b="1" dirty="0">
                <a:cs typeface="B Nazanin" panose="00000400000000000000" pitchFamily="2" charset="-78"/>
              </a:rPr>
              <a:t>درسایتهای دفن بهداشتی دفن کرد</a:t>
            </a:r>
          </a:p>
          <a:p>
            <a:pPr algn="r" rtl="1">
              <a:lnSpc>
                <a:spcPct val="200000"/>
              </a:lnSpc>
            </a:pPr>
            <a:r>
              <a:rPr lang="fa-IR" sz="2400" b="1" dirty="0">
                <a:cs typeface="B Nazanin" panose="00000400000000000000" pitchFamily="2" charset="-78"/>
              </a:rPr>
              <a:t>یا به شبکه های جمع آوری فاضلاب تخلیه کرد.</a:t>
            </a:r>
            <a:endParaRPr lang="en-US" sz="2400" b="1" dirty="0">
              <a:cs typeface="B Nazanin" panose="00000400000000000000" pitchFamily="2" charset="-78"/>
            </a:endParaRPr>
          </a:p>
        </p:txBody>
      </p:sp>
    </p:spTree>
    <p:extLst>
      <p:ext uri="{BB962C8B-B14F-4D97-AF65-F5344CB8AC3E}">
        <p14:creationId xmlns:p14="http://schemas.microsoft.com/office/powerpoint/2010/main" val="40252982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B87-3C80-45B1-84A3-056E086E25A7}"/>
              </a:ext>
            </a:extLst>
          </p:cNvPr>
          <p:cNvSpPr>
            <a:spLocks noGrp="1"/>
          </p:cNvSpPr>
          <p:nvPr>
            <p:ph type="title"/>
          </p:nvPr>
        </p:nvSpPr>
        <p:spPr>
          <a:xfrm>
            <a:off x="919119" y="152400"/>
            <a:ext cx="10353762" cy="515257"/>
          </a:xfrm>
        </p:spPr>
        <p:txBody>
          <a:bodyPr>
            <a:normAutofit fontScale="90000"/>
          </a:bodyPr>
          <a:lstStyle/>
          <a:p>
            <a:pPr algn="ctr"/>
            <a:r>
              <a:rPr lang="fa-IR" sz="2800" b="1" dirty="0">
                <a:cs typeface="B Nazanin" panose="00000400000000000000" pitchFamily="2" charset="-78"/>
              </a:rPr>
              <a:t>کپسوله کردن یا محصورسازی</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24B6A054-CD37-4040-94E0-80831F5862EB}"/>
              </a:ext>
            </a:extLst>
          </p:cNvPr>
          <p:cNvSpPr>
            <a:spLocks noGrp="1"/>
          </p:cNvSpPr>
          <p:nvPr>
            <p:ph idx="1"/>
          </p:nvPr>
        </p:nvSpPr>
        <p:spPr>
          <a:xfrm>
            <a:off x="413658" y="791028"/>
            <a:ext cx="11364684" cy="5638800"/>
          </a:xfrm>
        </p:spPr>
        <p:txBody>
          <a:bodyPr>
            <a:noAutofit/>
          </a:bodyPr>
          <a:lstStyle/>
          <a:p>
            <a:pPr algn="r" rtl="1">
              <a:lnSpc>
                <a:spcPct val="200000"/>
              </a:lnSpc>
            </a:pPr>
            <a:r>
              <a:rPr lang="fa-IR" sz="2400" b="1" dirty="0">
                <a:cs typeface="B Nazanin" panose="00000400000000000000" pitchFamily="2" charset="-78"/>
              </a:rPr>
              <a:t>محصورسازی یا کپسوله کردن در واقع فرآیندی است که از </a:t>
            </a:r>
            <a:r>
              <a:rPr lang="fa-IR" sz="2400" b="1" dirty="0">
                <a:solidFill>
                  <a:srgbClr val="FF0000"/>
                </a:solidFill>
                <a:cs typeface="B Nazanin" panose="00000400000000000000" pitchFamily="2" charset="-78"/>
              </a:rPr>
              <a:t>نشت سریع مواد شیمیایی جلوگیری می کند</a:t>
            </a:r>
            <a:r>
              <a:rPr lang="fa-IR" sz="2400" b="1" dirty="0">
                <a:cs typeface="B Nazanin" panose="00000400000000000000" pitchFamily="2" charset="-78"/>
              </a:rPr>
              <a:t>.</a:t>
            </a:r>
          </a:p>
          <a:p>
            <a:pPr algn="r" rtl="1">
              <a:lnSpc>
                <a:spcPct val="200000"/>
              </a:lnSpc>
            </a:pPr>
            <a:r>
              <a:rPr lang="fa-IR" sz="2400" b="1" dirty="0">
                <a:cs typeface="B Nazanin" panose="00000400000000000000" pitchFamily="2" charset="-78"/>
              </a:rPr>
              <a:t>این روش </a:t>
            </a:r>
            <a:r>
              <a:rPr lang="fa-IR" sz="2400" b="1" dirty="0">
                <a:solidFill>
                  <a:srgbClr val="FF0000"/>
                </a:solidFill>
                <a:cs typeface="B Nazanin" panose="00000400000000000000" pitchFamily="2" charset="-78"/>
              </a:rPr>
              <a:t>آسانترین</a:t>
            </a:r>
            <a:r>
              <a:rPr lang="fa-IR" sz="2400" b="1" dirty="0">
                <a:cs typeface="B Nazanin" panose="00000400000000000000" pitchFamily="2" charset="-78"/>
              </a:rPr>
              <a:t> تکنولوژی برای دفن ایمن </a:t>
            </a:r>
            <a:r>
              <a:rPr lang="fa-IR" sz="2400" b="1" dirty="0">
                <a:solidFill>
                  <a:srgbClr val="FF0000"/>
                </a:solidFill>
                <a:cs typeface="B Nazanin" panose="00000400000000000000" pitchFamily="2" charset="-78"/>
              </a:rPr>
              <a:t>پسماندهای نوک تیز و برنده </a:t>
            </a:r>
            <a:r>
              <a:rPr lang="fa-IR" sz="2400" b="1" dirty="0">
                <a:cs typeface="B Nazanin" panose="00000400000000000000" pitchFamily="2" charset="-78"/>
              </a:rPr>
              <a:t>توصیه شده است.</a:t>
            </a:r>
          </a:p>
          <a:p>
            <a:pPr algn="r" rtl="1">
              <a:lnSpc>
                <a:spcPct val="200000"/>
              </a:lnSpc>
            </a:pPr>
            <a:r>
              <a:rPr lang="fa-IR" sz="2400" b="1" dirty="0">
                <a:cs typeface="B Nazanin" panose="00000400000000000000" pitchFamily="2" charset="-78"/>
              </a:rPr>
              <a:t>همچنین از این روش می توان برای پسماندهای شیمیایی و دارویی همراه باپسماندهای نوک تیز استفاده کرد</a:t>
            </a:r>
          </a:p>
          <a:p>
            <a:pPr algn="r" rtl="1">
              <a:lnSpc>
                <a:spcPct val="200000"/>
              </a:lnSpc>
            </a:pPr>
            <a:r>
              <a:rPr lang="fa-IR" sz="2400" b="1" dirty="0">
                <a:cs typeface="B Nazanin" panose="00000400000000000000" pitchFamily="2" charset="-78"/>
              </a:rPr>
              <a:t>زمانیکه سوزاندن عملی نباشد و تخلیه به فاضلابرو توصیه نشود، پسماندهای دارویی باید توسط این روش مدیریت شوند.</a:t>
            </a:r>
            <a:endParaRPr lang="en-US" sz="2400" b="1" dirty="0">
              <a:cs typeface="B Nazanin" panose="00000400000000000000" pitchFamily="2" charset="-78"/>
            </a:endParaRPr>
          </a:p>
        </p:txBody>
      </p:sp>
    </p:spTree>
    <p:extLst>
      <p:ext uri="{BB962C8B-B14F-4D97-AF65-F5344CB8AC3E}">
        <p14:creationId xmlns:p14="http://schemas.microsoft.com/office/powerpoint/2010/main" val="1889496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E4B5-D6BB-4F7C-A9C3-353D7871322C}"/>
              </a:ext>
            </a:extLst>
          </p:cNvPr>
          <p:cNvSpPr>
            <a:spLocks noGrp="1"/>
          </p:cNvSpPr>
          <p:nvPr>
            <p:ph type="title"/>
          </p:nvPr>
        </p:nvSpPr>
        <p:spPr>
          <a:xfrm>
            <a:off x="838200" y="365125"/>
            <a:ext cx="10515600" cy="737961"/>
          </a:xfrm>
        </p:spPr>
        <p:txBody>
          <a:bodyPr>
            <a:normAutofit/>
          </a:bodyPr>
          <a:lstStyle/>
          <a:p>
            <a:pPr algn="ctr"/>
            <a:r>
              <a:rPr lang="fa-IR" sz="2800" b="1" dirty="0">
                <a:cs typeface="B Nazanin" panose="00000400000000000000" pitchFamily="2" charset="-78"/>
              </a:rPr>
              <a:t>دفن مطمئن در محل بیمارستان</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9DB565DE-123B-451E-8FF1-2C40A0E88CDD}"/>
              </a:ext>
            </a:extLst>
          </p:cNvPr>
          <p:cNvSpPr>
            <a:spLocks noGrp="1"/>
          </p:cNvSpPr>
          <p:nvPr>
            <p:ph idx="1"/>
          </p:nvPr>
        </p:nvSpPr>
        <p:spPr>
          <a:xfrm>
            <a:off x="722086" y="1582058"/>
            <a:ext cx="10515600" cy="4122057"/>
          </a:xfrm>
        </p:spPr>
        <p:txBody>
          <a:bodyPr>
            <a:normAutofit/>
          </a:bodyPr>
          <a:lstStyle/>
          <a:p>
            <a:pPr algn="r" rtl="1">
              <a:lnSpc>
                <a:spcPct val="150000"/>
              </a:lnSpc>
            </a:pPr>
            <a:r>
              <a:rPr lang="fa-IR" sz="2400" b="1" dirty="0">
                <a:cs typeface="B Nazanin" panose="00000400000000000000" pitchFamily="2" charset="-78"/>
              </a:rPr>
              <a:t>حفر گودال هایی به عمق 2 متر در زمین که حدود 1/5-1 متر از آن توسط پسماند پر شود. </a:t>
            </a:r>
          </a:p>
          <a:p>
            <a:pPr algn="r" rtl="1">
              <a:lnSpc>
                <a:spcPct val="150000"/>
              </a:lnSpc>
            </a:pPr>
            <a:r>
              <a:rPr lang="fa-IR" sz="2400" b="1" dirty="0">
                <a:cs typeface="B Nazanin" panose="00000400000000000000" pitchFamily="2" charset="-78"/>
              </a:rPr>
              <a:t>بعد از هر بار دفن پسمانداستفاده از 15 -10 سانتی متر خاک یاآهک برای پوشش دادن پسماند</a:t>
            </a:r>
          </a:p>
          <a:p>
            <a:pPr algn="r" rtl="1">
              <a:lnSpc>
                <a:spcPct val="150000"/>
              </a:lnSpc>
            </a:pPr>
            <a:r>
              <a:rPr lang="fa-IR" sz="2400" b="1" dirty="0">
                <a:cs typeface="B Nazanin" panose="00000400000000000000" pitchFamily="2" charset="-78"/>
              </a:rPr>
              <a:t>در مواردی که عفونت های خاص ناشی از ویروس ابولا( </a:t>
            </a:r>
            <a:r>
              <a:rPr lang="en-US" sz="2400" b="1" dirty="0">
                <a:cs typeface="B Nazanin" panose="00000400000000000000" pitchFamily="2" charset="-78"/>
              </a:rPr>
              <a:t>virus</a:t>
            </a:r>
            <a:r>
              <a:rPr lang="fa-IR" sz="2400" b="1" dirty="0">
                <a:cs typeface="B Nazanin" panose="00000400000000000000" pitchFamily="2" charset="-78"/>
              </a:rPr>
              <a:t> </a:t>
            </a:r>
            <a:r>
              <a:rPr lang="en-US" sz="2400" b="1" dirty="0">
                <a:cs typeface="B Nazanin" panose="00000400000000000000" pitchFamily="2" charset="-78"/>
              </a:rPr>
              <a:t>Ebola</a:t>
            </a:r>
            <a:r>
              <a:rPr lang="fa-IR" sz="2400" b="1" dirty="0">
                <a:cs typeface="B Nazanin" panose="00000400000000000000" pitchFamily="2" charset="-78"/>
              </a:rPr>
              <a:t>)شایع شده باشد باید از خاک و آهک به طور همزمان به عنوان لایه پوششی پسماندها استفاده کرد.</a:t>
            </a:r>
          </a:p>
          <a:p>
            <a:pPr algn="r" rtl="1">
              <a:lnSpc>
                <a:spcPct val="150000"/>
              </a:lnSpc>
            </a:pPr>
            <a:r>
              <a:rPr lang="fa-IR" sz="2400" b="1" dirty="0">
                <a:cs typeface="B Nazanin" panose="00000400000000000000" pitchFamily="2" charset="-78"/>
              </a:rPr>
              <a:t>دسترسی به گودال های دفن پسماند در محل بیمارستان توسط حصار یادیواری محدود شود و فقط توسط پرسنل درگیر در دفن پسماند قابل دسترسی باشد</a:t>
            </a:r>
          </a:p>
          <a:p>
            <a:pPr marL="36900" indent="0" algn="r" rtl="1">
              <a:buNone/>
            </a:pPr>
            <a:endParaRPr lang="fa-IR" dirty="0"/>
          </a:p>
          <a:p>
            <a:pPr algn="r" rtl="1"/>
            <a:endParaRPr lang="en-US" dirty="0"/>
          </a:p>
        </p:txBody>
      </p:sp>
    </p:spTree>
    <p:extLst>
      <p:ext uri="{BB962C8B-B14F-4D97-AF65-F5344CB8AC3E}">
        <p14:creationId xmlns:p14="http://schemas.microsoft.com/office/powerpoint/2010/main" val="3675131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AE7272-F629-4999-BB19-61B8FE2102BC}"/>
              </a:ext>
            </a:extLst>
          </p:cNvPr>
          <p:cNvSpPr>
            <a:spLocks noGrp="1"/>
          </p:cNvSpPr>
          <p:nvPr>
            <p:ph idx="1"/>
          </p:nvPr>
        </p:nvSpPr>
        <p:spPr>
          <a:xfrm>
            <a:off x="919119" y="1465944"/>
            <a:ext cx="10353762" cy="3483427"/>
          </a:xfrm>
        </p:spPr>
        <p:txBody>
          <a:bodyPr>
            <a:normAutofit/>
          </a:bodyPr>
          <a:lstStyle/>
          <a:p>
            <a:pPr algn="r" rtl="1">
              <a:lnSpc>
                <a:spcPct val="200000"/>
              </a:lnSpc>
            </a:pPr>
            <a:r>
              <a:rPr lang="fa-IR" sz="2400" b="1" dirty="0">
                <a:cs typeface="B Nazanin" panose="00000400000000000000" pitchFamily="2" charset="-78"/>
              </a:rPr>
              <a:t>حداقل فاصله این محل تا منابع آب و ساختمان های اطراف </a:t>
            </a:r>
            <a:r>
              <a:rPr lang="fa-IR" sz="2400" b="1" dirty="0">
                <a:solidFill>
                  <a:srgbClr val="FF0000"/>
                </a:solidFill>
                <a:cs typeface="B Nazanin" panose="00000400000000000000" pitchFamily="2" charset="-78"/>
              </a:rPr>
              <a:t>50 متر </a:t>
            </a:r>
            <a:r>
              <a:rPr lang="fa-IR" sz="2400" b="1" dirty="0">
                <a:cs typeface="B Nazanin" panose="00000400000000000000" pitchFamily="2" charset="-78"/>
              </a:rPr>
              <a:t>باشد وجهت شیب آن به صورتی باشد که به سمت منابع آب زیرزمینی و سطحی نباشد.</a:t>
            </a:r>
          </a:p>
          <a:p>
            <a:pPr algn="r" rtl="1">
              <a:lnSpc>
                <a:spcPct val="200000"/>
              </a:lnSpc>
            </a:pPr>
            <a:r>
              <a:rPr lang="fa-IR" sz="2400" b="1" dirty="0">
                <a:cs typeface="B Nazanin" panose="00000400000000000000" pitchFamily="2" charset="-78"/>
              </a:rPr>
              <a:t>نمی توان برای</a:t>
            </a:r>
            <a:r>
              <a:rPr lang="fa-IR" sz="2400" b="1" dirty="0">
                <a:solidFill>
                  <a:srgbClr val="FF0000"/>
                </a:solidFill>
                <a:cs typeface="B Nazanin" panose="00000400000000000000" pitchFamily="2" charset="-78"/>
              </a:rPr>
              <a:t> همه </a:t>
            </a:r>
            <a:r>
              <a:rPr lang="fa-IR" sz="2400" b="1" dirty="0">
                <a:cs typeface="B Nazanin" panose="00000400000000000000" pitchFamily="2" charset="-78"/>
              </a:rPr>
              <a:t>پسماندهای بیمارستانی از این روش استفاده کرد وفقط برای </a:t>
            </a:r>
            <a:r>
              <a:rPr lang="fa-IR" sz="2400" b="1" dirty="0">
                <a:solidFill>
                  <a:srgbClr val="FF0000"/>
                </a:solidFill>
                <a:cs typeface="B Nazanin" panose="00000400000000000000" pitchFamily="2" charset="-78"/>
              </a:rPr>
              <a:t>پسماندهای خطرناک</a:t>
            </a:r>
            <a:r>
              <a:rPr lang="fa-IR" sz="2400" b="1" dirty="0">
                <a:cs typeface="B Nazanin" panose="00000400000000000000" pitchFamily="2" charset="-78"/>
              </a:rPr>
              <a:t> مورد استفاده قرار گیرد.</a:t>
            </a:r>
          </a:p>
          <a:p>
            <a:pPr algn="r" rtl="1">
              <a:lnSpc>
                <a:spcPct val="200000"/>
              </a:lnSpc>
            </a:pPr>
            <a:endParaRPr lang="en-US" sz="2400" b="1" dirty="0">
              <a:cs typeface="B Nazanin" panose="00000400000000000000" pitchFamily="2" charset="-78"/>
            </a:endParaRPr>
          </a:p>
        </p:txBody>
      </p:sp>
    </p:spTree>
    <p:extLst>
      <p:ext uri="{BB962C8B-B14F-4D97-AF65-F5344CB8AC3E}">
        <p14:creationId xmlns:p14="http://schemas.microsoft.com/office/powerpoint/2010/main" val="1387227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916E-3B9A-4181-B7D3-9B37FC115B2B}"/>
              </a:ext>
            </a:extLst>
          </p:cNvPr>
          <p:cNvSpPr>
            <a:spLocks noGrp="1"/>
          </p:cNvSpPr>
          <p:nvPr>
            <p:ph type="title"/>
          </p:nvPr>
        </p:nvSpPr>
        <p:spPr>
          <a:xfrm>
            <a:off x="838200" y="161925"/>
            <a:ext cx="10515600" cy="636361"/>
          </a:xfrm>
        </p:spPr>
        <p:txBody>
          <a:bodyPr>
            <a:normAutofit/>
          </a:bodyPr>
          <a:lstStyle/>
          <a:p>
            <a:pPr algn="ctr"/>
            <a:r>
              <a:rPr lang="fa-IR" sz="2800" b="1" dirty="0">
                <a:cs typeface="B Nazanin" panose="00000400000000000000" pitchFamily="2" charset="-78"/>
              </a:rPr>
              <a:t>تخلیه به سیستم فلاضلابرو شهری</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0D13B658-A4F9-4F13-9664-7AB8C82EEE8C}"/>
              </a:ext>
            </a:extLst>
          </p:cNvPr>
          <p:cNvSpPr>
            <a:spLocks noGrp="1"/>
          </p:cNvSpPr>
          <p:nvPr>
            <p:ph idx="1"/>
          </p:nvPr>
        </p:nvSpPr>
        <p:spPr>
          <a:xfrm>
            <a:off x="838199" y="798286"/>
            <a:ext cx="10990943" cy="5747657"/>
          </a:xfrm>
        </p:spPr>
        <p:txBody>
          <a:bodyPr>
            <a:noAutofit/>
          </a:bodyPr>
          <a:lstStyle/>
          <a:p>
            <a:pPr algn="r" rtl="1">
              <a:lnSpc>
                <a:spcPct val="150000"/>
              </a:lnSpc>
            </a:pPr>
            <a:r>
              <a:rPr lang="fa-IR" sz="2400" b="1" dirty="0">
                <a:cs typeface="B Nazanin" panose="00000400000000000000" pitchFamily="2" charset="-78"/>
              </a:rPr>
              <a:t>فقط برای مقادیر متوسطی از داروهای ملایم و خفیف مایع و نیمه مایع از این روش استفاده می شود.</a:t>
            </a:r>
          </a:p>
          <a:p>
            <a:pPr algn="r" rtl="1">
              <a:lnSpc>
                <a:spcPct val="150000"/>
              </a:lnSpc>
            </a:pPr>
            <a:r>
              <a:rPr lang="fa-IR" sz="2400" b="1" dirty="0">
                <a:cs typeface="B Nazanin" panose="00000400000000000000" pitchFamily="2" charset="-78"/>
              </a:rPr>
              <a:t>تخلیه به فاضلابرو زمانی صورت می گیرد که </a:t>
            </a:r>
            <a:r>
              <a:rPr lang="fa-IR" sz="2400" b="1" dirty="0">
                <a:solidFill>
                  <a:srgbClr val="FF0000"/>
                </a:solidFill>
                <a:cs typeface="B Nazanin" panose="00000400000000000000" pitchFamily="2" charset="-78"/>
              </a:rPr>
              <a:t>دبی فاضلاب بالا باشد </a:t>
            </a:r>
            <a:r>
              <a:rPr lang="fa-IR" sz="2400" b="1" dirty="0">
                <a:cs typeface="B Nazanin" panose="00000400000000000000" pitchFamily="2" charset="-78"/>
              </a:rPr>
              <a:t>و به هیچ عنوان نمی توان در مناطقی که دبی موجود در سیستم فاضلابرو پایین است از این روش استفاده کرد</a:t>
            </a:r>
          </a:p>
          <a:p>
            <a:pPr algn="r" rtl="1">
              <a:lnSpc>
                <a:spcPct val="150000"/>
              </a:lnSpc>
            </a:pPr>
            <a:r>
              <a:rPr lang="fa-IR" sz="2400" b="1" dirty="0">
                <a:cs typeface="B Nazanin" panose="00000400000000000000" pitchFamily="2" charset="-78"/>
              </a:rPr>
              <a:t>زمانیکه حداکثر تولید فاضلاب وجود دارد و دبی در شبکه های اصلی جمع آوری فاضلاب بالا می باشد باید عملیات تخلیه را انجام داد.</a:t>
            </a:r>
          </a:p>
          <a:p>
            <a:pPr algn="r" rtl="1">
              <a:lnSpc>
                <a:spcPct val="150000"/>
              </a:lnSpc>
            </a:pPr>
            <a:r>
              <a:rPr lang="fa-IR" sz="2400" b="1" dirty="0">
                <a:cs typeface="B Nazanin" panose="00000400000000000000" pitchFamily="2" charset="-78"/>
              </a:rPr>
              <a:t>بهترین ساعات برای تخلیه به فاضلابرو را می توان11-9و20-18عنوان کرد(بیشترین تولید فاضلاب در شبانه روز در این ساعات رخ می دهد).</a:t>
            </a:r>
          </a:p>
          <a:p>
            <a:pPr algn="r" rtl="1">
              <a:lnSpc>
                <a:spcPct val="150000"/>
              </a:lnSpc>
            </a:pPr>
            <a:r>
              <a:rPr lang="fa-IR" sz="2400" b="1" dirty="0">
                <a:solidFill>
                  <a:srgbClr val="FF0000"/>
                </a:solidFill>
                <a:cs typeface="B Nazanin" panose="00000400000000000000" pitchFamily="2" charset="-78"/>
              </a:rPr>
              <a:t>برای دفع داروهای اعصاب و آنتی بیوتیک ها نباید از این روش استفاده شود</a:t>
            </a:r>
          </a:p>
        </p:txBody>
      </p:sp>
    </p:spTree>
    <p:extLst>
      <p:ext uri="{BB962C8B-B14F-4D97-AF65-F5344CB8AC3E}">
        <p14:creationId xmlns:p14="http://schemas.microsoft.com/office/powerpoint/2010/main" val="30542420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F0BFC0-25AD-4FA5-8409-1194A34127D1}"/>
              </a:ext>
            </a:extLst>
          </p:cNvPr>
          <p:cNvSpPr>
            <a:spLocks noGrp="1"/>
          </p:cNvSpPr>
          <p:nvPr>
            <p:ph idx="1"/>
          </p:nvPr>
        </p:nvSpPr>
        <p:spPr>
          <a:xfrm>
            <a:off x="838200" y="537029"/>
            <a:ext cx="10515600" cy="5639934"/>
          </a:xfrm>
        </p:spPr>
        <p:txBody>
          <a:bodyPr>
            <a:normAutofit/>
          </a:bodyPr>
          <a:lstStyle/>
          <a:p>
            <a:pPr algn="r" rtl="1">
              <a:lnSpc>
                <a:spcPct val="200000"/>
              </a:lnSpc>
            </a:pPr>
            <a:r>
              <a:rPr lang="fa-IR" sz="2400" b="1" dirty="0">
                <a:cs typeface="B Nazanin" panose="00000400000000000000" pitchFamily="2" charset="-78"/>
              </a:rPr>
              <a:t>داروهایی زیررا می توان قبل از تخلیه به فاضلابرو و شبکه های جمع آوری فاضلاب، در مقادیر زیادی آب رقیق کرد و سپس عملیات تخلیه را انجام داد.</a:t>
            </a:r>
          </a:p>
          <a:p>
            <a:pPr algn="r" rtl="1">
              <a:lnSpc>
                <a:spcPct val="200000"/>
              </a:lnSpc>
            </a:pPr>
            <a:r>
              <a:rPr lang="fa-IR" sz="2400" b="1" dirty="0">
                <a:cs typeface="B Nazanin" panose="00000400000000000000" pitchFamily="2" charset="-78"/>
              </a:rPr>
              <a:t>ویتامین های محلول</a:t>
            </a:r>
          </a:p>
          <a:p>
            <a:pPr algn="r" rtl="1">
              <a:lnSpc>
                <a:spcPct val="200000"/>
              </a:lnSpc>
            </a:pPr>
            <a:r>
              <a:rPr lang="fa-IR" sz="2400" b="1" dirty="0">
                <a:cs typeface="B Nazanin" panose="00000400000000000000" pitchFamily="2" charset="-78"/>
              </a:rPr>
              <a:t>شربت سرفه</a:t>
            </a:r>
          </a:p>
          <a:p>
            <a:pPr algn="r" rtl="1">
              <a:lnSpc>
                <a:spcPct val="200000"/>
              </a:lnSpc>
            </a:pPr>
            <a:r>
              <a:rPr lang="fa-IR" sz="2400" b="1" dirty="0">
                <a:cs typeface="B Nazanin" panose="00000400000000000000" pitchFamily="2" charset="-78"/>
              </a:rPr>
              <a:t>حلالهای وریدی(می توان به نمک ها، آمینو اسیدها، لیپیدها، و غیره... اشاره کرد)</a:t>
            </a:r>
          </a:p>
          <a:p>
            <a:pPr algn="r" rtl="1">
              <a:lnSpc>
                <a:spcPct val="200000"/>
              </a:lnSpc>
            </a:pPr>
            <a:r>
              <a:rPr lang="fa-IR" sz="2400" b="1" dirty="0">
                <a:cs typeface="B Nazanin" panose="00000400000000000000" pitchFamily="2" charset="-78"/>
              </a:rPr>
              <a:t>قطره های چشمی</a:t>
            </a:r>
            <a:endParaRPr lang="en-US" sz="2400" b="1" dirty="0">
              <a:cs typeface="B Nazanin" panose="00000400000000000000" pitchFamily="2" charset="-78"/>
            </a:endParaRPr>
          </a:p>
        </p:txBody>
      </p:sp>
    </p:spTree>
    <p:extLst>
      <p:ext uri="{BB962C8B-B14F-4D97-AF65-F5344CB8AC3E}">
        <p14:creationId xmlns:p14="http://schemas.microsoft.com/office/powerpoint/2010/main" val="210736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A996-A5B8-44A8-9D96-7872D96F05AD}"/>
              </a:ext>
            </a:extLst>
          </p:cNvPr>
          <p:cNvSpPr>
            <a:spLocks noGrp="1"/>
          </p:cNvSpPr>
          <p:nvPr>
            <p:ph type="ctrTitle"/>
          </p:nvPr>
        </p:nvSpPr>
        <p:spPr>
          <a:xfrm>
            <a:off x="1399735" y="137886"/>
            <a:ext cx="9144000" cy="643318"/>
          </a:xfrm>
        </p:spPr>
        <p:txBody>
          <a:bodyPr>
            <a:normAutofit/>
          </a:bodyPr>
          <a:lstStyle/>
          <a:p>
            <a:r>
              <a:rPr lang="fa-IR" sz="3600" dirty="0">
                <a:cs typeface="B Titr" panose="00000700000000000000" pitchFamily="2" charset="-78"/>
              </a:rPr>
              <a:t>پسماندهای شیمیایی</a:t>
            </a:r>
            <a:endParaRPr lang="en-US" sz="3600" dirty="0">
              <a:cs typeface="B Titr" panose="00000700000000000000" pitchFamily="2" charset="-78"/>
            </a:endParaRPr>
          </a:p>
        </p:txBody>
      </p:sp>
      <p:sp>
        <p:nvSpPr>
          <p:cNvPr id="3" name="Subtitle 2">
            <a:extLst>
              <a:ext uri="{FF2B5EF4-FFF2-40B4-BE49-F238E27FC236}">
                <a16:creationId xmlns:a16="http://schemas.microsoft.com/office/drawing/2014/main" id="{F0121E22-AF13-4B15-AAFC-124E61AEA6F2}"/>
              </a:ext>
            </a:extLst>
          </p:cNvPr>
          <p:cNvSpPr>
            <a:spLocks noGrp="1"/>
          </p:cNvSpPr>
          <p:nvPr>
            <p:ph type="subTitle" idx="1"/>
          </p:nvPr>
        </p:nvSpPr>
        <p:spPr>
          <a:xfrm>
            <a:off x="393895" y="781204"/>
            <a:ext cx="11155680" cy="5938910"/>
          </a:xfrm>
        </p:spPr>
        <p:txBody>
          <a:bodyPr>
            <a:noAutofit/>
          </a:bodyPr>
          <a:lstStyle/>
          <a:p>
            <a:pPr algn="r">
              <a:lnSpc>
                <a:spcPct val="150000"/>
              </a:lnSpc>
            </a:pPr>
            <a:r>
              <a:rPr lang="fa-IR" sz="2400" b="1" dirty="0"/>
              <a:t>پسماندهای شیمیایی متشکل از مواد جامد، مایع و گازهای شیمیایی است که برای کارهای تشخیصی و تجربی، کارهای نظافت، خانه داری و گندزدایی به کارمی روند.</a:t>
            </a:r>
          </a:p>
          <a:p>
            <a:pPr algn="r">
              <a:lnSpc>
                <a:spcPct val="150000"/>
              </a:lnSpc>
            </a:pPr>
            <a:r>
              <a:rPr lang="fa-IR" sz="2400" b="1" dirty="0"/>
              <a:t>پسماندهای شیمیایی مراقبتهای بهداشتی درمانی می توانند خطرناک یا بی خطرباشند. در زمینه </a:t>
            </a:r>
            <a:r>
              <a:rPr lang="fa-IR" sz="2400" b="1" dirty="0">
                <a:solidFill>
                  <a:srgbClr val="FF0000"/>
                </a:solidFill>
              </a:rPr>
              <a:t>حفاظت از تندرستی </a:t>
            </a:r>
            <a:r>
              <a:rPr lang="fa-IR" sz="2400" b="1" dirty="0"/>
              <a:t>موقعی خطرناک به شمار می آیند که حداقل یکی از خصوصیات ذیل را داشته باشند:</a:t>
            </a:r>
          </a:p>
          <a:p>
            <a:pPr algn="r">
              <a:lnSpc>
                <a:spcPct val="150000"/>
              </a:lnSpc>
            </a:pPr>
            <a:r>
              <a:rPr lang="fa-IR" sz="2400" b="1" dirty="0"/>
              <a:t>1-</a:t>
            </a:r>
            <a:r>
              <a:rPr lang="fa-IR" sz="2400" b="1" dirty="0">
                <a:solidFill>
                  <a:srgbClr val="FF0000"/>
                </a:solidFill>
              </a:rPr>
              <a:t>سمی</a:t>
            </a:r>
          </a:p>
          <a:p>
            <a:pPr algn="r">
              <a:lnSpc>
                <a:spcPct val="150000"/>
              </a:lnSpc>
            </a:pPr>
            <a:r>
              <a:rPr lang="fa-IR" sz="2400" b="1" dirty="0"/>
              <a:t>بیش از12) </a:t>
            </a:r>
            <a:r>
              <a:rPr lang="en-US" sz="2400" b="1" dirty="0"/>
              <a:t>pH </a:t>
            </a:r>
            <a:r>
              <a:rPr lang="fa-IR" sz="2400" b="1" dirty="0"/>
              <a:t>کمتر از 2 و بازهای با </a:t>
            </a:r>
            <a:r>
              <a:rPr lang="en-US" sz="2400" b="1" dirty="0"/>
              <a:t>pH </a:t>
            </a:r>
            <a:r>
              <a:rPr lang="fa-IR" sz="2400" b="1" dirty="0"/>
              <a:t>2-</a:t>
            </a:r>
            <a:r>
              <a:rPr lang="fa-IR" sz="2400" b="1" dirty="0">
                <a:solidFill>
                  <a:srgbClr val="FF0000"/>
                </a:solidFill>
              </a:rPr>
              <a:t>خاصیت خورندگی </a:t>
            </a:r>
            <a:r>
              <a:rPr lang="fa-IR" sz="2400" b="1" dirty="0"/>
              <a:t>(مانند اسیدهای با</a:t>
            </a:r>
          </a:p>
          <a:p>
            <a:pPr algn="r">
              <a:lnSpc>
                <a:spcPct val="150000"/>
              </a:lnSpc>
            </a:pPr>
            <a:r>
              <a:rPr lang="fa-IR" sz="2400" b="1" dirty="0"/>
              <a:t>3-</a:t>
            </a:r>
            <a:r>
              <a:rPr lang="fa-IR" sz="2400" b="1" dirty="0">
                <a:solidFill>
                  <a:srgbClr val="FF0000"/>
                </a:solidFill>
              </a:rPr>
              <a:t>قابلیت احتراق خود به خود</a:t>
            </a:r>
          </a:p>
          <a:p>
            <a:pPr algn="r">
              <a:lnSpc>
                <a:spcPct val="150000"/>
              </a:lnSpc>
            </a:pPr>
            <a:r>
              <a:rPr lang="fa-IR" sz="2400" b="1" dirty="0"/>
              <a:t>4-</a:t>
            </a:r>
            <a:r>
              <a:rPr lang="fa-IR" sz="2400" b="1" dirty="0">
                <a:solidFill>
                  <a:srgbClr val="FF0000"/>
                </a:solidFill>
              </a:rPr>
              <a:t>واکنش دهنده </a:t>
            </a:r>
            <a:r>
              <a:rPr lang="fa-IR" sz="2400" b="1" dirty="0"/>
              <a:t>(مانند مواد انفجاری، مواد واکنش دهنده در مقابل آب و حساس به ضربه)</a:t>
            </a:r>
          </a:p>
          <a:p>
            <a:pPr algn="r">
              <a:lnSpc>
                <a:spcPct val="150000"/>
              </a:lnSpc>
            </a:pPr>
            <a:r>
              <a:rPr lang="fa-IR" sz="2400" b="1" dirty="0"/>
              <a:t>5-</a:t>
            </a:r>
            <a:r>
              <a:rPr lang="fa-IR" sz="2400" b="1" dirty="0">
                <a:solidFill>
                  <a:srgbClr val="FF0000"/>
                </a:solidFill>
              </a:rPr>
              <a:t>ژنوتوکسیک</a:t>
            </a:r>
            <a:r>
              <a:rPr lang="fa-IR" sz="2400" b="1" dirty="0"/>
              <a:t> (مانند داروهای سایتوتوکسیک)</a:t>
            </a:r>
          </a:p>
        </p:txBody>
      </p:sp>
    </p:spTree>
    <p:extLst>
      <p:ext uri="{BB962C8B-B14F-4D97-AF65-F5344CB8AC3E}">
        <p14:creationId xmlns:p14="http://schemas.microsoft.com/office/powerpoint/2010/main" val="38929966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56C4-E821-4235-A0BC-0A35C98DEC14}"/>
              </a:ext>
            </a:extLst>
          </p:cNvPr>
          <p:cNvSpPr>
            <a:spLocks noGrp="1"/>
          </p:cNvSpPr>
          <p:nvPr>
            <p:ph type="title"/>
          </p:nvPr>
        </p:nvSpPr>
        <p:spPr>
          <a:xfrm>
            <a:off x="838200" y="365125"/>
            <a:ext cx="10515600" cy="549275"/>
          </a:xfrm>
        </p:spPr>
        <p:txBody>
          <a:bodyPr>
            <a:normAutofit/>
          </a:bodyPr>
          <a:lstStyle/>
          <a:p>
            <a:pPr algn="ctr"/>
            <a:r>
              <a:rPr lang="fa-IR" sz="2800" b="1" dirty="0">
                <a:cs typeface="B Nazanin" panose="00000400000000000000" pitchFamily="2" charset="-78"/>
              </a:rPr>
              <a:t>تجزیه شیمیایی</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60D42CF9-EC92-4F09-88A0-50235145B3E9}"/>
              </a:ext>
            </a:extLst>
          </p:cNvPr>
          <p:cNvSpPr>
            <a:spLocks noGrp="1"/>
          </p:cNvSpPr>
          <p:nvPr>
            <p:ph idx="1"/>
          </p:nvPr>
        </p:nvSpPr>
        <p:spPr>
          <a:xfrm>
            <a:off x="232229" y="1059543"/>
            <a:ext cx="11538857" cy="5117420"/>
          </a:xfrm>
        </p:spPr>
        <p:txBody>
          <a:bodyPr>
            <a:noAutofit/>
          </a:bodyPr>
          <a:lstStyle/>
          <a:p>
            <a:pPr algn="r" rtl="1">
              <a:lnSpc>
                <a:spcPct val="150000"/>
              </a:lnSpc>
            </a:pPr>
            <a:r>
              <a:rPr lang="fa-IR" sz="2400" b="1" dirty="0">
                <a:cs typeface="B Nazanin" panose="00000400000000000000" pitchFamily="2" charset="-78"/>
              </a:rPr>
              <a:t>از این روش که </a:t>
            </a:r>
            <a:r>
              <a:rPr lang="fa-IR" sz="2400" b="1" dirty="0">
                <a:solidFill>
                  <a:srgbClr val="FF0000"/>
                </a:solidFill>
                <a:cs typeface="B Nazanin" panose="00000400000000000000" pitchFamily="2" charset="-78"/>
              </a:rPr>
              <a:t>ترکیبات دارویی سایتوتوکسیک را به ترکیبات غیرسمی </a:t>
            </a:r>
            <a:r>
              <a:rPr lang="fa-IR" sz="2400" b="1" dirty="0">
                <a:cs typeface="B Nazanin" panose="00000400000000000000" pitchFamily="2" charset="-78"/>
              </a:rPr>
              <a:t>تبدیل می کند نه تنها برای پسماندهای دارویی استفاده می شود بلکه برای ظروف ادرار و لباس های حفاظتی و... نیز استفاده می شود.</a:t>
            </a:r>
          </a:p>
          <a:p>
            <a:pPr algn="r" rtl="1">
              <a:lnSpc>
                <a:spcPct val="150000"/>
              </a:lnSpc>
            </a:pPr>
            <a:r>
              <a:rPr lang="fa-IR" sz="2400" b="1" dirty="0">
                <a:cs typeface="B Nazanin" panose="00000400000000000000" pitchFamily="2" charset="-78"/>
              </a:rPr>
              <a:t>در این روش از اکسیداسیون با پرمنگنات پتاسیم و یا اسیدسولفوریک، نیتروژن زدایی با اسید هیدروبرمیک یااحیاء به وسیله ی نیکل و آلومینیوم استفاده می شود</a:t>
            </a:r>
          </a:p>
          <a:p>
            <a:pPr algn="r" rtl="1">
              <a:lnSpc>
                <a:spcPct val="150000"/>
              </a:lnSpc>
            </a:pPr>
            <a:r>
              <a:rPr lang="fa-IR" sz="2400" b="1" dirty="0">
                <a:cs typeface="B Nazanin" panose="00000400000000000000" pitchFamily="2" charset="-78"/>
              </a:rPr>
              <a:t>برای تجزیه شیمیایی داروهای سایتواستاتیک از سدیم هیپوکلریت، هیدروژن پراکسید و ترکیبات فنتون استفاده شده است</a:t>
            </a:r>
          </a:p>
          <a:p>
            <a:pPr algn="r" rtl="1">
              <a:lnSpc>
                <a:spcPct val="150000"/>
              </a:lnSpc>
            </a:pPr>
            <a:r>
              <a:rPr lang="fa-IR" sz="2400" b="1" dirty="0">
                <a:cs typeface="B Nazanin" panose="00000400000000000000" pitchFamily="2" charset="-78"/>
              </a:rPr>
              <a:t>بعد از فرآیند تجزیه شیمیایی داروهای سایتواستاتیک، این داروها به پسماندهای بی خطر و عادی تبدیل می شوند و می توان آنها را به شبکه جمع آوری فاضلاب تخلیه کرد یا در سایت دفن بهداشتی دفع کرد</a:t>
            </a:r>
            <a:endParaRPr lang="en-US" sz="2400" b="1" dirty="0">
              <a:cs typeface="B Nazanin" panose="00000400000000000000" pitchFamily="2" charset="-78"/>
            </a:endParaRPr>
          </a:p>
        </p:txBody>
      </p:sp>
    </p:spTree>
    <p:extLst>
      <p:ext uri="{BB962C8B-B14F-4D97-AF65-F5344CB8AC3E}">
        <p14:creationId xmlns:p14="http://schemas.microsoft.com/office/powerpoint/2010/main" val="2158993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A6BDCEDC-7453-4AA9-9949-7F591FD244F2}"/>
              </a:ext>
            </a:extLst>
          </p:cNvPr>
          <p:cNvGraphicFramePr>
            <a:graphicFrameLocks noGrp="1"/>
          </p:cNvGraphicFramePr>
          <p:nvPr>
            <p:ph idx="1"/>
            <p:extLst>
              <p:ext uri="{D42A27DB-BD31-4B8C-83A1-F6EECF244321}">
                <p14:modId xmlns:p14="http://schemas.microsoft.com/office/powerpoint/2010/main" val="4003124776"/>
              </p:ext>
            </p:extLst>
          </p:nvPr>
        </p:nvGraphicFramePr>
        <p:xfrm>
          <a:off x="0" y="152401"/>
          <a:ext cx="6553200" cy="6263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Table 2">
            <a:extLst>
              <a:ext uri="{FF2B5EF4-FFF2-40B4-BE49-F238E27FC236}">
                <a16:creationId xmlns:a16="http://schemas.microsoft.com/office/drawing/2014/main" id="{0BD0E93F-1E99-487D-A333-D52DD7042BCA}"/>
              </a:ext>
            </a:extLst>
          </p:cNvPr>
          <p:cNvGraphicFramePr>
            <a:graphicFrameLocks noGrp="1"/>
          </p:cNvGraphicFramePr>
          <p:nvPr>
            <p:extLst>
              <p:ext uri="{D42A27DB-BD31-4B8C-83A1-F6EECF244321}">
                <p14:modId xmlns:p14="http://schemas.microsoft.com/office/powerpoint/2010/main" val="885763954"/>
              </p:ext>
            </p:extLst>
          </p:nvPr>
        </p:nvGraphicFramePr>
        <p:xfrm>
          <a:off x="7513320" y="452112"/>
          <a:ext cx="3474720" cy="396240"/>
        </p:xfrm>
        <a:graphic>
          <a:graphicData uri="http://schemas.openxmlformats.org/drawingml/2006/table">
            <a:tbl>
              <a:tblPr firstRow="1" bandRow="1">
                <a:tableStyleId>{5C22544A-7EE6-4342-B048-85BDC9FD1C3A}</a:tableStyleId>
              </a:tblPr>
              <a:tblGrid>
                <a:gridCol w="3474720">
                  <a:extLst>
                    <a:ext uri="{9D8B030D-6E8A-4147-A177-3AD203B41FA5}">
                      <a16:colId xmlns:a16="http://schemas.microsoft.com/office/drawing/2014/main" val="2903315468"/>
                    </a:ext>
                  </a:extLst>
                </a:gridCol>
              </a:tblGrid>
              <a:tr h="370840">
                <a:tc>
                  <a:txBody>
                    <a:bodyPr/>
                    <a:lstStyle/>
                    <a:p>
                      <a:pPr algn="ctr"/>
                      <a:r>
                        <a:rPr lang="fa-IR" sz="2000" dirty="0">
                          <a:solidFill>
                            <a:srgbClr val="FF0000"/>
                          </a:solidFill>
                          <a:cs typeface="B Nazanin" panose="00000400000000000000" pitchFamily="2" charset="-78"/>
                        </a:rPr>
                        <a:t>عدم تولید پسماند</a:t>
                      </a:r>
                      <a:endParaRPr lang="en-US" sz="2000" dirty="0">
                        <a:solidFill>
                          <a:srgbClr val="FF0000"/>
                        </a:solidFill>
                        <a:cs typeface="B Nazanin" panose="00000400000000000000" pitchFamily="2" charset="-78"/>
                      </a:endParaRPr>
                    </a:p>
                  </a:txBody>
                  <a:tcPr>
                    <a:solidFill>
                      <a:schemeClr val="tx1"/>
                    </a:solidFill>
                  </a:tcPr>
                </a:tc>
                <a:extLst>
                  <a:ext uri="{0D108BD9-81ED-4DB2-BD59-A6C34878D82A}">
                    <a16:rowId xmlns:a16="http://schemas.microsoft.com/office/drawing/2014/main" val="3932078571"/>
                  </a:ext>
                </a:extLst>
              </a:tr>
            </a:tbl>
          </a:graphicData>
        </a:graphic>
      </p:graphicFrame>
      <p:graphicFrame>
        <p:nvGraphicFramePr>
          <p:cNvPr id="3" name="Table 3">
            <a:extLst>
              <a:ext uri="{FF2B5EF4-FFF2-40B4-BE49-F238E27FC236}">
                <a16:creationId xmlns:a16="http://schemas.microsoft.com/office/drawing/2014/main" id="{78CDB962-03A2-42AC-9AD6-3964BE5C6AFF}"/>
              </a:ext>
            </a:extLst>
          </p:cNvPr>
          <p:cNvGraphicFramePr>
            <a:graphicFrameLocks noGrp="1"/>
          </p:cNvGraphicFramePr>
          <p:nvPr>
            <p:extLst>
              <p:ext uri="{D42A27DB-BD31-4B8C-83A1-F6EECF244321}">
                <p14:modId xmlns:p14="http://schemas.microsoft.com/office/powerpoint/2010/main" val="282272188"/>
              </p:ext>
            </p:extLst>
          </p:nvPr>
        </p:nvGraphicFramePr>
        <p:xfrm>
          <a:off x="6847840" y="1178546"/>
          <a:ext cx="4480560" cy="701040"/>
        </p:xfrm>
        <a:graphic>
          <a:graphicData uri="http://schemas.openxmlformats.org/drawingml/2006/table">
            <a:tbl>
              <a:tblPr firstRow="1" bandRow="1">
                <a:tableStyleId>{5C22544A-7EE6-4342-B048-85BDC9FD1C3A}</a:tableStyleId>
              </a:tblPr>
              <a:tblGrid>
                <a:gridCol w="4480560">
                  <a:extLst>
                    <a:ext uri="{9D8B030D-6E8A-4147-A177-3AD203B41FA5}">
                      <a16:colId xmlns:a16="http://schemas.microsoft.com/office/drawing/2014/main" val="3192361332"/>
                    </a:ext>
                  </a:extLst>
                </a:gridCol>
              </a:tblGrid>
              <a:tr h="370840">
                <a:tc>
                  <a:txBody>
                    <a:bodyPr/>
                    <a:lstStyle/>
                    <a:p>
                      <a:pPr algn="ctr"/>
                      <a:r>
                        <a:rPr lang="fa-IR" sz="2000" dirty="0">
                          <a:solidFill>
                            <a:srgbClr val="FF0000"/>
                          </a:solidFill>
                          <a:cs typeface="B Nazanin" panose="00000400000000000000" pitchFamily="2" charset="-78"/>
                        </a:rPr>
                        <a:t>تولیدکمتر پسماندبامدیریت بهتر</a:t>
                      </a:r>
                    </a:p>
                    <a:p>
                      <a:pPr algn="ctr"/>
                      <a:r>
                        <a:rPr lang="fa-IR" sz="2000" dirty="0">
                          <a:solidFill>
                            <a:srgbClr val="FF0000"/>
                          </a:solidFill>
                          <a:cs typeface="B Nazanin" panose="00000400000000000000" pitchFamily="2" charset="-78"/>
                        </a:rPr>
                        <a:t>وجایگزینی مواد</a:t>
                      </a:r>
                      <a:endParaRPr lang="en-US" sz="2000" dirty="0">
                        <a:solidFill>
                          <a:srgbClr val="FF0000"/>
                        </a:solidFill>
                        <a:cs typeface="B Nazanin" panose="00000400000000000000" pitchFamily="2" charset="-78"/>
                      </a:endParaRPr>
                    </a:p>
                  </a:txBody>
                  <a:tcPr>
                    <a:solidFill>
                      <a:schemeClr val="tx1"/>
                    </a:solidFill>
                  </a:tcPr>
                </a:tc>
                <a:extLst>
                  <a:ext uri="{0D108BD9-81ED-4DB2-BD59-A6C34878D82A}">
                    <a16:rowId xmlns:a16="http://schemas.microsoft.com/office/drawing/2014/main" val="3874728592"/>
                  </a:ext>
                </a:extLst>
              </a:tr>
            </a:tbl>
          </a:graphicData>
        </a:graphic>
      </p:graphicFrame>
      <p:graphicFrame>
        <p:nvGraphicFramePr>
          <p:cNvPr id="4" name="Table 4">
            <a:extLst>
              <a:ext uri="{FF2B5EF4-FFF2-40B4-BE49-F238E27FC236}">
                <a16:creationId xmlns:a16="http://schemas.microsoft.com/office/drawing/2014/main" id="{8129D1B5-D542-4AFF-98AE-82AE072399AF}"/>
              </a:ext>
            </a:extLst>
          </p:cNvPr>
          <p:cNvGraphicFramePr>
            <a:graphicFrameLocks noGrp="1"/>
          </p:cNvGraphicFramePr>
          <p:nvPr>
            <p:extLst>
              <p:ext uri="{D42A27DB-BD31-4B8C-83A1-F6EECF244321}">
                <p14:modId xmlns:p14="http://schemas.microsoft.com/office/powerpoint/2010/main" val="2390759616"/>
              </p:ext>
            </p:extLst>
          </p:nvPr>
        </p:nvGraphicFramePr>
        <p:xfrm>
          <a:off x="6318885" y="2291928"/>
          <a:ext cx="3835400" cy="396240"/>
        </p:xfrm>
        <a:graphic>
          <a:graphicData uri="http://schemas.openxmlformats.org/drawingml/2006/table">
            <a:tbl>
              <a:tblPr firstRow="1" bandRow="1">
                <a:tableStyleId>{5C22544A-7EE6-4342-B048-85BDC9FD1C3A}</a:tableStyleId>
              </a:tblPr>
              <a:tblGrid>
                <a:gridCol w="3835400">
                  <a:extLst>
                    <a:ext uri="{9D8B030D-6E8A-4147-A177-3AD203B41FA5}">
                      <a16:colId xmlns:a16="http://schemas.microsoft.com/office/drawing/2014/main" val="2809526810"/>
                    </a:ext>
                  </a:extLst>
                </a:gridCol>
              </a:tblGrid>
              <a:tr h="370840">
                <a:tc>
                  <a:txBody>
                    <a:bodyPr/>
                    <a:lstStyle/>
                    <a:p>
                      <a:pPr algn="ctr"/>
                      <a:r>
                        <a:rPr lang="fa-IR" sz="2000" dirty="0">
                          <a:solidFill>
                            <a:srgbClr val="FF0000"/>
                          </a:solidFill>
                          <a:cs typeface="B Nazanin" panose="00000400000000000000" pitchFamily="2" charset="-78"/>
                        </a:rPr>
                        <a:t>باز مصرف پسماند به شکل اولیه اش</a:t>
                      </a:r>
                      <a:endParaRPr lang="en-US" sz="2000" dirty="0">
                        <a:solidFill>
                          <a:srgbClr val="FF0000"/>
                        </a:solidFill>
                        <a:cs typeface="B Nazanin" panose="00000400000000000000" pitchFamily="2" charset="-78"/>
                      </a:endParaRPr>
                    </a:p>
                  </a:txBody>
                  <a:tcPr>
                    <a:solidFill>
                      <a:schemeClr val="tx1"/>
                    </a:solidFill>
                  </a:tcPr>
                </a:tc>
                <a:extLst>
                  <a:ext uri="{0D108BD9-81ED-4DB2-BD59-A6C34878D82A}">
                    <a16:rowId xmlns:a16="http://schemas.microsoft.com/office/drawing/2014/main" val="4219300227"/>
                  </a:ext>
                </a:extLst>
              </a:tr>
            </a:tbl>
          </a:graphicData>
        </a:graphic>
      </p:graphicFrame>
      <p:graphicFrame>
        <p:nvGraphicFramePr>
          <p:cNvPr id="5" name="Table 5">
            <a:extLst>
              <a:ext uri="{FF2B5EF4-FFF2-40B4-BE49-F238E27FC236}">
                <a16:creationId xmlns:a16="http://schemas.microsoft.com/office/drawing/2014/main" id="{8C887312-1CA3-4417-A73A-874131BAD207}"/>
              </a:ext>
            </a:extLst>
          </p:cNvPr>
          <p:cNvGraphicFramePr>
            <a:graphicFrameLocks noGrp="1"/>
          </p:cNvGraphicFramePr>
          <p:nvPr>
            <p:extLst>
              <p:ext uri="{D42A27DB-BD31-4B8C-83A1-F6EECF244321}">
                <p14:modId xmlns:p14="http://schemas.microsoft.com/office/powerpoint/2010/main" val="3755784182"/>
              </p:ext>
            </p:extLst>
          </p:nvPr>
        </p:nvGraphicFramePr>
        <p:xfrm>
          <a:off x="5591810" y="3100510"/>
          <a:ext cx="4328160" cy="701040"/>
        </p:xfrm>
        <a:graphic>
          <a:graphicData uri="http://schemas.openxmlformats.org/drawingml/2006/table">
            <a:tbl>
              <a:tblPr firstRow="1" bandRow="1">
                <a:tableStyleId>{5C22544A-7EE6-4342-B048-85BDC9FD1C3A}</a:tableStyleId>
              </a:tblPr>
              <a:tblGrid>
                <a:gridCol w="4328160">
                  <a:extLst>
                    <a:ext uri="{9D8B030D-6E8A-4147-A177-3AD203B41FA5}">
                      <a16:colId xmlns:a16="http://schemas.microsoft.com/office/drawing/2014/main" val="2981700276"/>
                    </a:ext>
                  </a:extLst>
                </a:gridCol>
              </a:tblGrid>
              <a:tr h="370840">
                <a:tc>
                  <a:txBody>
                    <a:bodyPr/>
                    <a:lstStyle/>
                    <a:p>
                      <a:pPr algn="ctr"/>
                      <a:r>
                        <a:rPr lang="fa-IR" sz="2000" dirty="0">
                          <a:solidFill>
                            <a:srgbClr val="FF0000"/>
                          </a:solidFill>
                          <a:cs typeface="B Nazanin" panose="00000400000000000000" pitchFamily="2" charset="-78"/>
                        </a:rPr>
                        <a:t>بازیابی پسماند هابرای تلفیق آنهابه شکل محصول یا کاربری جدید</a:t>
                      </a:r>
                      <a:endParaRPr lang="en-US" sz="2000" dirty="0">
                        <a:solidFill>
                          <a:srgbClr val="FF0000"/>
                        </a:solidFill>
                        <a:cs typeface="B Nazanin" panose="00000400000000000000" pitchFamily="2" charset="-78"/>
                      </a:endParaRPr>
                    </a:p>
                  </a:txBody>
                  <a:tcPr>
                    <a:solidFill>
                      <a:schemeClr val="tx1"/>
                    </a:solidFill>
                  </a:tcPr>
                </a:tc>
                <a:extLst>
                  <a:ext uri="{0D108BD9-81ED-4DB2-BD59-A6C34878D82A}">
                    <a16:rowId xmlns:a16="http://schemas.microsoft.com/office/drawing/2014/main" val="2439166417"/>
                  </a:ext>
                </a:extLst>
              </a:tr>
            </a:tbl>
          </a:graphicData>
        </a:graphic>
      </p:graphicFrame>
      <p:graphicFrame>
        <p:nvGraphicFramePr>
          <p:cNvPr id="6" name="Table 6">
            <a:extLst>
              <a:ext uri="{FF2B5EF4-FFF2-40B4-BE49-F238E27FC236}">
                <a16:creationId xmlns:a16="http://schemas.microsoft.com/office/drawing/2014/main" id="{226824E4-9667-48BE-8571-53BEAF4CBB1E}"/>
              </a:ext>
            </a:extLst>
          </p:cNvPr>
          <p:cNvGraphicFramePr>
            <a:graphicFrameLocks noGrp="1"/>
          </p:cNvGraphicFramePr>
          <p:nvPr>
            <p:extLst>
              <p:ext uri="{D42A27DB-BD31-4B8C-83A1-F6EECF244321}">
                <p14:modId xmlns:p14="http://schemas.microsoft.com/office/powerpoint/2010/main" val="1744646668"/>
              </p:ext>
            </p:extLst>
          </p:nvPr>
        </p:nvGraphicFramePr>
        <p:xfrm>
          <a:off x="5146040" y="4047096"/>
          <a:ext cx="3942080" cy="396240"/>
        </p:xfrm>
        <a:graphic>
          <a:graphicData uri="http://schemas.openxmlformats.org/drawingml/2006/table">
            <a:tbl>
              <a:tblPr firstRow="1" bandRow="1">
                <a:tableStyleId>{5C22544A-7EE6-4342-B048-85BDC9FD1C3A}</a:tableStyleId>
              </a:tblPr>
              <a:tblGrid>
                <a:gridCol w="3942080">
                  <a:extLst>
                    <a:ext uri="{9D8B030D-6E8A-4147-A177-3AD203B41FA5}">
                      <a16:colId xmlns:a16="http://schemas.microsoft.com/office/drawing/2014/main" val="3864267296"/>
                    </a:ext>
                  </a:extLst>
                </a:gridCol>
              </a:tblGrid>
              <a:tr h="370840">
                <a:tc>
                  <a:txBody>
                    <a:bodyPr/>
                    <a:lstStyle/>
                    <a:p>
                      <a:pPr algn="ctr"/>
                      <a:r>
                        <a:rPr lang="fa-IR" sz="2000" dirty="0">
                          <a:solidFill>
                            <a:srgbClr val="FF0000"/>
                          </a:solidFill>
                          <a:cs typeface="B Nazanin" panose="00000400000000000000" pitchFamily="2" charset="-78"/>
                        </a:rPr>
                        <a:t>استخراج مواد یا انرژی ازپسماند</a:t>
                      </a:r>
                      <a:endParaRPr lang="en-US" sz="2000" dirty="0">
                        <a:solidFill>
                          <a:srgbClr val="FF0000"/>
                        </a:solidFill>
                        <a:cs typeface="B Nazanin" panose="00000400000000000000" pitchFamily="2" charset="-78"/>
                      </a:endParaRPr>
                    </a:p>
                  </a:txBody>
                  <a:tcPr>
                    <a:solidFill>
                      <a:schemeClr val="tx1"/>
                    </a:solidFill>
                  </a:tcPr>
                </a:tc>
                <a:extLst>
                  <a:ext uri="{0D108BD9-81ED-4DB2-BD59-A6C34878D82A}">
                    <a16:rowId xmlns:a16="http://schemas.microsoft.com/office/drawing/2014/main" val="1040589518"/>
                  </a:ext>
                </a:extLst>
              </a:tr>
            </a:tbl>
          </a:graphicData>
        </a:graphic>
      </p:graphicFrame>
      <p:graphicFrame>
        <p:nvGraphicFramePr>
          <p:cNvPr id="7" name="Table 7">
            <a:extLst>
              <a:ext uri="{FF2B5EF4-FFF2-40B4-BE49-F238E27FC236}">
                <a16:creationId xmlns:a16="http://schemas.microsoft.com/office/drawing/2014/main" id="{6E527DD5-BE29-4745-A00C-8A8DDB0453DE}"/>
              </a:ext>
            </a:extLst>
          </p:cNvPr>
          <p:cNvGraphicFramePr>
            <a:graphicFrameLocks noGrp="1"/>
          </p:cNvGraphicFramePr>
          <p:nvPr>
            <p:extLst>
              <p:ext uri="{D42A27DB-BD31-4B8C-83A1-F6EECF244321}">
                <p14:modId xmlns:p14="http://schemas.microsoft.com/office/powerpoint/2010/main" val="4174063261"/>
              </p:ext>
            </p:extLst>
          </p:nvPr>
        </p:nvGraphicFramePr>
        <p:xfrm>
          <a:off x="4673600" y="4893740"/>
          <a:ext cx="4064000" cy="396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764757124"/>
                    </a:ext>
                  </a:extLst>
                </a:gridCol>
              </a:tblGrid>
              <a:tr h="370840">
                <a:tc>
                  <a:txBody>
                    <a:bodyPr/>
                    <a:lstStyle/>
                    <a:p>
                      <a:pPr algn="ctr"/>
                      <a:r>
                        <a:rPr lang="fa-IR" sz="2000" dirty="0">
                          <a:solidFill>
                            <a:srgbClr val="FF0000"/>
                          </a:solidFill>
                          <a:cs typeface="B Nazanin" panose="00000400000000000000" pitchFamily="2" charset="-78"/>
                        </a:rPr>
                        <a:t>کاهش مخاطرات ذاتی پسماند</a:t>
                      </a:r>
                      <a:endParaRPr lang="en-US" sz="2000" dirty="0">
                        <a:solidFill>
                          <a:srgbClr val="FF0000"/>
                        </a:solidFill>
                        <a:cs typeface="B Nazanin" panose="00000400000000000000" pitchFamily="2" charset="-78"/>
                      </a:endParaRPr>
                    </a:p>
                  </a:txBody>
                  <a:tcPr>
                    <a:solidFill>
                      <a:schemeClr val="tx1"/>
                    </a:solidFill>
                  </a:tcPr>
                </a:tc>
                <a:extLst>
                  <a:ext uri="{0D108BD9-81ED-4DB2-BD59-A6C34878D82A}">
                    <a16:rowId xmlns:a16="http://schemas.microsoft.com/office/drawing/2014/main" val="1159022678"/>
                  </a:ext>
                </a:extLst>
              </a:tr>
            </a:tbl>
          </a:graphicData>
        </a:graphic>
      </p:graphicFrame>
      <p:graphicFrame>
        <p:nvGraphicFramePr>
          <p:cNvPr id="8" name="Table 9">
            <a:extLst>
              <a:ext uri="{FF2B5EF4-FFF2-40B4-BE49-F238E27FC236}">
                <a16:creationId xmlns:a16="http://schemas.microsoft.com/office/drawing/2014/main" id="{22B13AB6-CD29-41D6-A6B5-4BF5C0AB3513}"/>
              </a:ext>
            </a:extLst>
          </p:cNvPr>
          <p:cNvGraphicFramePr>
            <a:graphicFrameLocks noGrp="1"/>
          </p:cNvGraphicFramePr>
          <p:nvPr>
            <p:extLst>
              <p:ext uri="{D42A27DB-BD31-4B8C-83A1-F6EECF244321}">
                <p14:modId xmlns:p14="http://schemas.microsoft.com/office/powerpoint/2010/main" val="806446321"/>
              </p:ext>
            </p:extLst>
          </p:nvPr>
        </p:nvGraphicFramePr>
        <p:xfrm>
          <a:off x="4218305" y="5633754"/>
          <a:ext cx="4201160" cy="701040"/>
        </p:xfrm>
        <a:graphic>
          <a:graphicData uri="http://schemas.openxmlformats.org/drawingml/2006/table">
            <a:tbl>
              <a:tblPr firstRow="1" bandRow="1">
                <a:tableStyleId>{5C22544A-7EE6-4342-B048-85BDC9FD1C3A}</a:tableStyleId>
              </a:tblPr>
              <a:tblGrid>
                <a:gridCol w="4201160">
                  <a:extLst>
                    <a:ext uri="{9D8B030D-6E8A-4147-A177-3AD203B41FA5}">
                      <a16:colId xmlns:a16="http://schemas.microsoft.com/office/drawing/2014/main" val="1152804748"/>
                    </a:ext>
                  </a:extLst>
                </a:gridCol>
              </a:tblGrid>
              <a:tr h="370840">
                <a:tc>
                  <a:txBody>
                    <a:bodyPr/>
                    <a:lstStyle/>
                    <a:p>
                      <a:pPr algn="ctr"/>
                      <a:r>
                        <a:rPr lang="fa-IR" sz="2000" dirty="0">
                          <a:solidFill>
                            <a:srgbClr val="FF0000"/>
                          </a:solidFill>
                          <a:cs typeface="B Nazanin" panose="00000400000000000000" pitchFamily="2" charset="-78"/>
                        </a:rPr>
                        <a:t>کاهش مخاطرات پسماند از طریق روشهای اصلاحی یاقراردادن آنهادرمکانی دیگر</a:t>
                      </a:r>
                      <a:endParaRPr lang="en-US" sz="2000" dirty="0">
                        <a:solidFill>
                          <a:srgbClr val="FF0000"/>
                        </a:solidFill>
                        <a:cs typeface="B Nazanin" panose="00000400000000000000" pitchFamily="2" charset="-78"/>
                      </a:endParaRPr>
                    </a:p>
                  </a:txBody>
                  <a:tcPr>
                    <a:solidFill>
                      <a:schemeClr val="tx1"/>
                    </a:solidFill>
                  </a:tcPr>
                </a:tc>
                <a:extLst>
                  <a:ext uri="{0D108BD9-81ED-4DB2-BD59-A6C34878D82A}">
                    <a16:rowId xmlns:a16="http://schemas.microsoft.com/office/drawing/2014/main" val="1620934068"/>
                  </a:ext>
                </a:extLst>
              </a:tr>
            </a:tbl>
          </a:graphicData>
        </a:graphic>
      </p:graphicFrame>
    </p:spTree>
    <p:extLst>
      <p:ext uri="{BB962C8B-B14F-4D97-AF65-F5344CB8AC3E}">
        <p14:creationId xmlns:p14="http://schemas.microsoft.com/office/powerpoint/2010/main" val="1503294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617CE-94B1-45A5-958E-EDA4F10A685F}"/>
              </a:ext>
            </a:extLst>
          </p:cNvPr>
          <p:cNvSpPr>
            <a:spLocks noGrp="1"/>
          </p:cNvSpPr>
          <p:nvPr>
            <p:ph idx="1"/>
          </p:nvPr>
        </p:nvSpPr>
        <p:spPr>
          <a:xfrm>
            <a:off x="919119" y="1224449"/>
            <a:ext cx="10353762" cy="4363551"/>
          </a:xfrm>
        </p:spPr>
        <p:txBody>
          <a:bodyPr>
            <a:normAutofit/>
          </a:bodyPr>
          <a:lstStyle/>
          <a:p>
            <a:pPr marL="36900" indent="0" algn="ctr" rtl="1">
              <a:buNone/>
            </a:pPr>
            <a:endParaRPr lang="fa-IR" sz="3600" b="1" dirty="0">
              <a:solidFill>
                <a:schemeClr val="tx1"/>
              </a:solidFill>
              <a:effectLst/>
              <a:cs typeface="B Nazanin" panose="00000400000000000000" pitchFamily="2" charset="-78"/>
            </a:endParaRPr>
          </a:p>
          <a:p>
            <a:pPr marL="36900" indent="0" algn="ctr" rtl="1">
              <a:buNone/>
            </a:pPr>
            <a:r>
              <a:rPr lang="fa-IR" sz="3600" b="1" dirty="0">
                <a:solidFill>
                  <a:schemeClr val="tx1"/>
                </a:solidFill>
                <a:effectLst/>
                <a:cs typeface="B Nazanin" panose="00000400000000000000" pitchFamily="2" charset="-78"/>
              </a:rPr>
              <a:t>گرماخطاکنیم،عطای توبی حد است</a:t>
            </a:r>
          </a:p>
          <a:p>
            <a:pPr marL="36900" indent="0" algn="ctr" rtl="1">
              <a:buNone/>
            </a:pPr>
            <a:r>
              <a:rPr lang="fa-IR" sz="3600" b="1">
                <a:solidFill>
                  <a:schemeClr val="tx1"/>
                </a:solidFill>
                <a:effectLst/>
                <a:cs typeface="B Nazanin" panose="00000400000000000000" pitchFamily="2" charset="-78"/>
              </a:rPr>
              <a:t>نومیدی </a:t>
            </a:r>
            <a:r>
              <a:rPr lang="fa-IR" sz="3600" b="1" dirty="0">
                <a:solidFill>
                  <a:schemeClr val="tx1"/>
                </a:solidFill>
                <a:effectLst/>
                <a:cs typeface="B Nazanin" panose="00000400000000000000" pitchFamily="2" charset="-78"/>
              </a:rPr>
              <a:t>از عطای تو،حد خطای ماست</a:t>
            </a:r>
          </a:p>
          <a:p>
            <a:pPr marL="36900" indent="0" algn="ctr" rtl="1">
              <a:buNone/>
            </a:pPr>
            <a:endParaRPr lang="fa-IR" sz="3600" b="1" dirty="0">
              <a:solidFill>
                <a:schemeClr val="tx1"/>
              </a:solidFill>
              <a:effectLst/>
              <a:cs typeface="B Nazanin" panose="00000400000000000000" pitchFamily="2" charset="-78"/>
            </a:endParaRPr>
          </a:p>
          <a:p>
            <a:pPr marL="36900" indent="0" rtl="1">
              <a:buNone/>
            </a:pPr>
            <a:r>
              <a:rPr lang="fa-IR" b="1" dirty="0">
                <a:solidFill>
                  <a:srgbClr val="FF0000"/>
                </a:solidFill>
                <a:effectLst/>
                <a:cs typeface="B Nazanin" panose="00000400000000000000" pitchFamily="2" charset="-78"/>
              </a:rPr>
              <a:t> درسایه حق سالم وپیروز باشید</a:t>
            </a:r>
            <a:endParaRPr lang="en-US" b="1" dirty="0">
              <a:solidFill>
                <a:srgbClr val="FF0000"/>
              </a:solidFill>
              <a:effectLst/>
              <a:cs typeface="B Nazanin" panose="00000400000000000000" pitchFamily="2" charset="-78"/>
            </a:endParaRPr>
          </a:p>
        </p:txBody>
      </p:sp>
    </p:spTree>
    <p:extLst>
      <p:ext uri="{BB962C8B-B14F-4D97-AF65-F5344CB8AC3E}">
        <p14:creationId xmlns:p14="http://schemas.microsoft.com/office/powerpoint/2010/main" val="13526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5ED7B-559D-4D4D-8E67-F2896DFD21ED}"/>
              </a:ext>
            </a:extLst>
          </p:cNvPr>
          <p:cNvSpPr>
            <a:spLocks noGrp="1"/>
          </p:cNvSpPr>
          <p:nvPr>
            <p:ph idx="1"/>
          </p:nvPr>
        </p:nvSpPr>
        <p:spPr>
          <a:xfrm>
            <a:off x="838200" y="1201727"/>
            <a:ext cx="10515600" cy="4454546"/>
          </a:xfrm>
        </p:spPr>
        <p:txBody>
          <a:bodyPr>
            <a:normAutofit/>
          </a:bodyPr>
          <a:lstStyle/>
          <a:p>
            <a:pPr algn="r" rtl="1">
              <a:lnSpc>
                <a:spcPct val="200000"/>
              </a:lnSpc>
            </a:pPr>
            <a:r>
              <a:rPr lang="fa-IR" sz="2400" b="1" dirty="0">
                <a:cs typeface="B Nazanin" panose="00000400000000000000" pitchFamily="2" charset="-78"/>
              </a:rPr>
              <a:t>پسماندهای شیمیایی </a:t>
            </a:r>
            <a:r>
              <a:rPr lang="fa-IR" sz="2400" b="1" dirty="0">
                <a:solidFill>
                  <a:srgbClr val="FF0000"/>
                </a:solidFill>
                <a:cs typeface="B Nazanin" panose="00000400000000000000" pitchFamily="2" charset="-78"/>
              </a:rPr>
              <a:t>غیرخطرناک</a:t>
            </a:r>
            <a:r>
              <a:rPr lang="fa-IR" sz="2400" b="1" dirty="0">
                <a:cs typeface="B Nazanin" panose="00000400000000000000" pitchFamily="2" charset="-78"/>
              </a:rPr>
              <a:t> شامل آن دسته از مواد شیمیایی است که هیچ یک از خصوصیت های ذکر شده در بالا را نداشته باشند مانند:</a:t>
            </a:r>
          </a:p>
          <a:p>
            <a:pPr algn="r" rtl="1">
              <a:lnSpc>
                <a:spcPct val="200000"/>
              </a:lnSpc>
            </a:pPr>
            <a:r>
              <a:rPr lang="fa-IR" sz="2400" b="1" dirty="0">
                <a:cs typeface="B Nazanin" panose="00000400000000000000" pitchFamily="2" charset="-78"/>
              </a:rPr>
              <a:t>قندها </a:t>
            </a:r>
          </a:p>
          <a:p>
            <a:pPr algn="r" rtl="1">
              <a:lnSpc>
                <a:spcPct val="200000"/>
              </a:lnSpc>
            </a:pPr>
            <a:r>
              <a:rPr lang="fa-IR" sz="2400" b="1" dirty="0">
                <a:cs typeface="B Nazanin" panose="00000400000000000000" pitchFamily="2" charset="-78"/>
              </a:rPr>
              <a:t>آمینواسیدها </a:t>
            </a:r>
          </a:p>
          <a:p>
            <a:pPr algn="r" rtl="1">
              <a:lnSpc>
                <a:spcPct val="200000"/>
              </a:lnSpc>
            </a:pPr>
            <a:r>
              <a:rPr lang="fa-IR" sz="2400" b="1" dirty="0">
                <a:cs typeface="B Nazanin" panose="00000400000000000000" pitchFamily="2" charset="-78"/>
              </a:rPr>
              <a:t>بعضی املاح آلی و غیر آلی</a:t>
            </a:r>
            <a:endParaRPr lang="en-US" sz="2400" b="1" dirty="0">
              <a:cs typeface="B Nazanin" panose="00000400000000000000" pitchFamily="2" charset="-78"/>
            </a:endParaRPr>
          </a:p>
        </p:txBody>
      </p:sp>
    </p:spTree>
    <p:extLst>
      <p:ext uri="{BB962C8B-B14F-4D97-AF65-F5344CB8AC3E}">
        <p14:creationId xmlns:p14="http://schemas.microsoft.com/office/powerpoint/2010/main" val="198722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0232-91D4-4C25-B180-99F8F192D9FD}"/>
              </a:ext>
            </a:extLst>
          </p:cNvPr>
          <p:cNvSpPr>
            <a:spLocks noGrp="1"/>
          </p:cNvSpPr>
          <p:nvPr>
            <p:ph type="title"/>
          </p:nvPr>
        </p:nvSpPr>
        <p:spPr>
          <a:xfrm>
            <a:off x="1029909" y="856342"/>
            <a:ext cx="10353762" cy="970450"/>
          </a:xfrm>
        </p:spPr>
        <p:txBody>
          <a:bodyPr>
            <a:normAutofit/>
          </a:bodyPr>
          <a:lstStyle/>
          <a:p>
            <a:pPr algn="ctr"/>
            <a:r>
              <a:rPr lang="fa-IR" sz="2400" b="1" dirty="0">
                <a:cs typeface="B Nazanin" panose="00000400000000000000" pitchFamily="2" charset="-78"/>
              </a:rPr>
              <a:t>پسماندهای شیمیایی در مراکز بهداشتی درمانی</a:t>
            </a:r>
            <a:endParaRPr lang="en-US" sz="2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8D266FCB-6CDC-4088-9EE7-96FBD6DDA3E5}"/>
              </a:ext>
            </a:extLst>
          </p:cNvPr>
          <p:cNvSpPr>
            <a:spLocks noGrp="1"/>
          </p:cNvSpPr>
          <p:nvPr>
            <p:ph idx="1"/>
          </p:nvPr>
        </p:nvSpPr>
        <p:spPr>
          <a:xfrm>
            <a:off x="1029909" y="2268861"/>
            <a:ext cx="10353762" cy="3013722"/>
          </a:xfrm>
        </p:spPr>
        <p:txBody>
          <a:bodyPr>
            <a:normAutofit/>
          </a:bodyPr>
          <a:lstStyle/>
          <a:p>
            <a:pPr algn="r" rtl="1">
              <a:lnSpc>
                <a:spcPct val="250000"/>
              </a:lnSpc>
            </a:pPr>
            <a:r>
              <a:rPr lang="fa-IR" sz="2400" b="1" dirty="0">
                <a:cs typeface="B Nazanin" panose="00000400000000000000" pitchFamily="2" charset="-78"/>
              </a:rPr>
              <a:t>این مواد شامل اسیدها، بازها با پایه فنلی استفاده شده در تمیزکننده های کف و سطوح، ضدعفونی کننده ها و باقیمانده محلول های آزمایشگاهی،فیلم ها و عکس های استفاده شده در بخش رادیولوژی و ثابت کننده هامی باشد</a:t>
            </a:r>
            <a:endParaRPr lang="en-US" sz="2400" b="1" dirty="0">
              <a:cs typeface="B Nazanin" panose="00000400000000000000" pitchFamily="2" charset="-78"/>
            </a:endParaRPr>
          </a:p>
        </p:txBody>
      </p:sp>
    </p:spTree>
    <p:extLst>
      <p:ext uri="{BB962C8B-B14F-4D97-AF65-F5344CB8AC3E}">
        <p14:creationId xmlns:p14="http://schemas.microsoft.com/office/powerpoint/2010/main" val="319912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A6161-9DFC-430C-94F4-587992A9F619}"/>
              </a:ext>
            </a:extLst>
          </p:cNvPr>
          <p:cNvSpPr>
            <a:spLocks noGrp="1"/>
          </p:cNvSpPr>
          <p:nvPr>
            <p:ph type="title"/>
          </p:nvPr>
        </p:nvSpPr>
        <p:spPr>
          <a:xfrm>
            <a:off x="838199" y="132081"/>
            <a:ext cx="10515600" cy="675883"/>
          </a:xfrm>
        </p:spPr>
        <p:txBody>
          <a:bodyPr>
            <a:normAutofit/>
          </a:bodyPr>
          <a:lstStyle/>
          <a:p>
            <a:pPr algn="ctr"/>
            <a:r>
              <a:rPr lang="fa-IR" sz="2000" b="1" dirty="0">
                <a:cs typeface="B Titr" panose="00000700000000000000" pitchFamily="2" charset="-78"/>
              </a:rPr>
              <a:t>مقدار کم پسماند شیمیایی</a:t>
            </a:r>
            <a:endParaRPr lang="en-US" sz="2000" b="1" dirty="0">
              <a:cs typeface="B Titr" panose="00000700000000000000" pitchFamily="2" charset="-78"/>
            </a:endParaRPr>
          </a:p>
        </p:txBody>
      </p:sp>
      <p:sp>
        <p:nvSpPr>
          <p:cNvPr id="3" name="Content Placeholder 2">
            <a:extLst>
              <a:ext uri="{FF2B5EF4-FFF2-40B4-BE49-F238E27FC236}">
                <a16:creationId xmlns:a16="http://schemas.microsoft.com/office/drawing/2014/main" id="{3345D89A-920D-44DE-ACD0-D0ABB2A96191}"/>
              </a:ext>
            </a:extLst>
          </p:cNvPr>
          <p:cNvSpPr>
            <a:spLocks noGrp="1"/>
          </p:cNvSpPr>
          <p:nvPr>
            <p:ph idx="1"/>
          </p:nvPr>
        </p:nvSpPr>
        <p:spPr>
          <a:xfrm>
            <a:off x="208670" y="1083736"/>
            <a:ext cx="11774659" cy="5375122"/>
          </a:xfrm>
        </p:spPr>
        <p:txBody>
          <a:bodyPr>
            <a:noAutofit/>
          </a:bodyPr>
          <a:lstStyle/>
          <a:p>
            <a:pPr algn="r" rtl="1">
              <a:lnSpc>
                <a:spcPct val="150000"/>
              </a:lnSpc>
            </a:pPr>
            <a:r>
              <a:rPr lang="fa-IR" b="1" dirty="0">
                <a:cs typeface="B Nazanin" panose="00000400000000000000" pitchFamily="2" charset="-78"/>
              </a:rPr>
              <a:t>در صورتی که مرکز تولید پسماند خطرناک، پسماند زیر را تولید کرده باشد تولید مقدار کم پسماند شیمیایی صورت گرفته است:</a:t>
            </a:r>
          </a:p>
          <a:p>
            <a:pPr algn="r" rtl="1">
              <a:lnSpc>
                <a:spcPct val="150000"/>
              </a:lnSpc>
            </a:pPr>
            <a:r>
              <a:rPr lang="fa-IR" b="1" dirty="0">
                <a:cs typeface="B Nazanin" panose="00000400000000000000" pitchFamily="2" charset="-78"/>
              </a:rPr>
              <a:t>جمع آوری </a:t>
            </a:r>
            <a:r>
              <a:rPr lang="fa-IR" b="1" dirty="0">
                <a:solidFill>
                  <a:srgbClr val="FF0000"/>
                </a:solidFill>
                <a:cs typeface="B Nazanin" panose="00000400000000000000" pitchFamily="2" charset="-78"/>
              </a:rPr>
              <a:t>کمتر از 100 </a:t>
            </a:r>
            <a:r>
              <a:rPr lang="fa-IR" b="1" dirty="0">
                <a:cs typeface="B Nazanin" panose="00000400000000000000" pitchFamily="2" charset="-78"/>
              </a:rPr>
              <a:t>کیلوگرم پسماند </a:t>
            </a:r>
            <a:r>
              <a:rPr lang="fa-IR" b="1" dirty="0">
                <a:solidFill>
                  <a:srgbClr val="FF0000"/>
                </a:solidFill>
                <a:cs typeface="B Nazanin" panose="00000400000000000000" pitchFamily="2" charset="-78"/>
              </a:rPr>
              <a:t>خطرناک</a:t>
            </a:r>
            <a:r>
              <a:rPr lang="fa-IR" b="1" dirty="0">
                <a:cs typeface="B Nazanin" panose="00000400000000000000" pitchFamily="2" charset="-78"/>
              </a:rPr>
              <a:t> در </a:t>
            </a:r>
            <a:r>
              <a:rPr lang="fa-IR" b="1" dirty="0">
                <a:solidFill>
                  <a:srgbClr val="FF0000"/>
                </a:solidFill>
                <a:cs typeface="B Nazanin" panose="00000400000000000000" pitchFamily="2" charset="-78"/>
              </a:rPr>
              <a:t>هر ماه</a:t>
            </a:r>
            <a:r>
              <a:rPr lang="fa-IR" b="1" dirty="0">
                <a:cs typeface="B Nazanin" panose="00000400000000000000" pitchFamily="2" charset="-78"/>
              </a:rPr>
              <a:t>. </a:t>
            </a:r>
          </a:p>
          <a:p>
            <a:pPr marL="36900" indent="0" algn="r" rtl="1">
              <a:lnSpc>
                <a:spcPct val="150000"/>
              </a:lnSpc>
              <a:buNone/>
            </a:pPr>
            <a:r>
              <a:rPr lang="fa-IR" b="1" dirty="0">
                <a:cs typeface="B Nazanin" panose="00000400000000000000" pitchFamily="2" charset="-78"/>
              </a:rPr>
              <a:t>منظور از جمع آوری: گردآوری پسماند از منابع تولید مختلف در یک محل دیگر و جدای ازمنابع تولید پسماند است.</a:t>
            </a:r>
          </a:p>
          <a:p>
            <a:pPr algn="r" rtl="1">
              <a:lnSpc>
                <a:spcPct val="150000"/>
              </a:lnSpc>
            </a:pPr>
            <a:r>
              <a:rPr lang="fa-IR" b="1" dirty="0">
                <a:cs typeface="B Nazanin" panose="00000400000000000000" pitchFamily="2" charset="-78"/>
              </a:rPr>
              <a:t>تولید </a:t>
            </a:r>
            <a:r>
              <a:rPr lang="fa-IR" b="1" dirty="0">
                <a:solidFill>
                  <a:srgbClr val="FF0000"/>
                </a:solidFill>
                <a:cs typeface="B Nazanin" panose="00000400000000000000" pitchFamily="2" charset="-78"/>
              </a:rPr>
              <a:t>کمتر از 1 کیلوگرم </a:t>
            </a:r>
            <a:r>
              <a:rPr lang="fa-IR" b="1" dirty="0">
                <a:cs typeface="B Nazanin" panose="00000400000000000000" pitchFamily="2" charset="-78"/>
              </a:rPr>
              <a:t>پسماند خطرناک</a:t>
            </a:r>
            <a:r>
              <a:rPr lang="fa-IR" b="1" dirty="0">
                <a:solidFill>
                  <a:srgbClr val="FF0000"/>
                </a:solidFill>
                <a:cs typeface="B Nazanin" panose="00000400000000000000" pitchFamily="2" charset="-78"/>
              </a:rPr>
              <a:t> حاد </a:t>
            </a:r>
            <a:r>
              <a:rPr lang="fa-IR" b="1" dirty="0">
                <a:cs typeface="B Nazanin" panose="00000400000000000000" pitchFamily="2" charset="-78"/>
              </a:rPr>
              <a:t>در </a:t>
            </a:r>
            <a:r>
              <a:rPr lang="fa-IR" b="1" dirty="0">
                <a:solidFill>
                  <a:srgbClr val="FF0000"/>
                </a:solidFill>
                <a:cs typeface="B Nazanin" panose="00000400000000000000" pitchFamily="2" charset="-78"/>
              </a:rPr>
              <a:t>هر ماه </a:t>
            </a:r>
            <a:r>
              <a:rPr lang="fa-IR" b="1" dirty="0">
                <a:cs typeface="B Nazanin" panose="00000400000000000000" pitchFamily="2" charset="-78"/>
              </a:rPr>
              <a:t>توسط تولید کننده پسماند.(پسماندهای خطرناک حاد عبارتند از پسماندهای خطرناکی که حتی در شرایط مدیریت صحیح، پتانسیل آسیب به انسان و محی طزیست را داشته باشند و این نوع پسماندها حتی دردوزهای کم برای انسان و حیوانات کشنده می باشند).</a:t>
            </a:r>
          </a:p>
          <a:p>
            <a:pPr marL="36900" indent="0" algn="r" rtl="1">
              <a:lnSpc>
                <a:spcPct val="150000"/>
              </a:lnSpc>
              <a:buNone/>
            </a:pPr>
            <a:r>
              <a:rPr lang="fa-IR" b="1" dirty="0">
                <a:cs typeface="B Nazanin" panose="00000400000000000000" pitchFamily="2" charset="-78"/>
              </a:rPr>
              <a:t>منظور از واژه تولید، تولید پسماند در محل م یباشد و شامل مراکزی که پسماند دیگر مراکزرا جمع آوری می کنند نمی باشد.</a:t>
            </a:r>
          </a:p>
          <a:p>
            <a:pPr algn="r" rtl="1">
              <a:lnSpc>
                <a:spcPct val="150000"/>
              </a:lnSpc>
            </a:pPr>
            <a:r>
              <a:rPr lang="fa-IR" b="1" dirty="0">
                <a:cs typeface="B Nazanin" panose="00000400000000000000" pitchFamily="2" charset="-78"/>
              </a:rPr>
              <a:t>جمع آوری </a:t>
            </a:r>
            <a:r>
              <a:rPr lang="fa-IR" b="1" dirty="0">
                <a:solidFill>
                  <a:srgbClr val="FF0000"/>
                </a:solidFill>
                <a:cs typeface="B Nazanin" panose="00000400000000000000" pitchFamily="2" charset="-78"/>
              </a:rPr>
              <a:t>1 کیلوگرم </a:t>
            </a:r>
            <a:r>
              <a:rPr lang="fa-IR" b="1" dirty="0">
                <a:cs typeface="B Nazanin" panose="00000400000000000000" pitchFamily="2" charset="-78"/>
              </a:rPr>
              <a:t>پسماند خطرناک </a:t>
            </a:r>
            <a:r>
              <a:rPr lang="fa-IR" b="1" dirty="0">
                <a:solidFill>
                  <a:srgbClr val="FF0000"/>
                </a:solidFill>
                <a:cs typeface="B Nazanin" panose="00000400000000000000" pitchFamily="2" charset="-78"/>
              </a:rPr>
              <a:t>حاد</a:t>
            </a:r>
            <a:r>
              <a:rPr lang="fa-IR" b="1" dirty="0">
                <a:cs typeface="B Nazanin" panose="00000400000000000000" pitchFamily="2" charset="-78"/>
              </a:rPr>
              <a:t> در هر ماه جمع آوری</a:t>
            </a:r>
          </a:p>
          <a:p>
            <a:pPr algn="r" rtl="1">
              <a:lnSpc>
                <a:spcPct val="150000"/>
              </a:lnSpc>
            </a:pPr>
            <a:r>
              <a:rPr lang="fa-IR" b="1" dirty="0">
                <a:cs typeface="B Nazanin" panose="00000400000000000000" pitchFamily="2" charset="-78"/>
              </a:rPr>
              <a:t>تولید و یا جمع آوری کمتر از </a:t>
            </a:r>
            <a:r>
              <a:rPr lang="fa-IR" b="1" dirty="0">
                <a:solidFill>
                  <a:srgbClr val="FF0000"/>
                </a:solidFill>
                <a:cs typeface="B Nazanin" panose="00000400000000000000" pitchFamily="2" charset="-78"/>
              </a:rPr>
              <a:t>1 گرم دی اکسین</a:t>
            </a:r>
            <a:r>
              <a:rPr lang="fa-IR" b="1" dirty="0">
                <a:cs typeface="B Nazanin" panose="00000400000000000000" pitchFamily="2" charset="-78"/>
              </a:rPr>
              <a:t>( 2،3،7،8 -تتراکلرو دی بنزن-پی-دی اکسین) در </a:t>
            </a:r>
            <a:r>
              <a:rPr lang="fa-IR" b="1" dirty="0">
                <a:solidFill>
                  <a:srgbClr val="FF0000"/>
                </a:solidFill>
                <a:cs typeface="B Nazanin" panose="00000400000000000000" pitchFamily="2" charset="-78"/>
              </a:rPr>
              <a:t>هر ماه</a:t>
            </a:r>
            <a:endParaRPr lang="en-US"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64082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F67D-418E-4492-8BF8-E866CA0CABBF}"/>
              </a:ext>
            </a:extLst>
          </p:cNvPr>
          <p:cNvSpPr>
            <a:spLocks noGrp="1"/>
          </p:cNvSpPr>
          <p:nvPr>
            <p:ph type="title"/>
          </p:nvPr>
        </p:nvSpPr>
        <p:spPr>
          <a:xfrm>
            <a:off x="838200" y="105508"/>
            <a:ext cx="10515600" cy="446035"/>
          </a:xfrm>
        </p:spPr>
        <p:txBody>
          <a:bodyPr>
            <a:normAutofit fontScale="90000"/>
          </a:bodyPr>
          <a:lstStyle/>
          <a:p>
            <a:pPr algn="ctr"/>
            <a:r>
              <a:rPr lang="fa-IR" sz="2800" b="1" dirty="0">
                <a:cs typeface="B Nazanin" panose="00000400000000000000" pitchFamily="2" charset="-78"/>
              </a:rPr>
              <a:t>مدیریت پسماند شیمیایی</a:t>
            </a:r>
            <a:endParaRPr lang="en-US" sz="2800" b="1" dirty="0">
              <a:cs typeface="B Nazanin" panose="00000400000000000000" pitchFamily="2" charset="-78"/>
            </a:endParaRPr>
          </a:p>
        </p:txBody>
      </p:sp>
      <p:sp>
        <p:nvSpPr>
          <p:cNvPr id="3" name="Content Placeholder 2">
            <a:extLst>
              <a:ext uri="{FF2B5EF4-FFF2-40B4-BE49-F238E27FC236}">
                <a16:creationId xmlns:a16="http://schemas.microsoft.com/office/drawing/2014/main" id="{C36FF07C-B1D0-46A8-A0EE-0A43740B908E}"/>
              </a:ext>
            </a:extLst>
          </p:cNvPr>
          <p:cNvSpPr>
            <a:spLocks noGrp="1"/>
          </p:cNvSpPr>
          <p:nvPr>
            <p:ph idx="1"/>
          </p:nvPr>
        </p:nvSpPr>
        <p:spPr>
          <a:xfrm>
            <a:off x="391551" y="551543"/>
            <a:ext cx="11408898" cy="6166338"/>
          </a:xfrm>
        </p:spPr>
        <p:txBody>
          <a:bodyPr>
            <a:noAutofit/>
          </a:bodyPr>
          <a:lstStyle/>
          <a:p>
            <a:pPr algn="r" rtl="1">
              <a:lnSpc>
                <a:spcPct val="150000"/>
              </a:lnSpc>
            </a:pPr>
            <a:r>
              <a:rPr lang="fa-IR" b="1" dirty="0">
                <a:cs typeface="B Nazanin" panose="00000400000000000000" pitchFamily="2" charset="-78"/>
              </a:rPr>
              <a:t>مدیریت پسماند شیمیایی در حقیقت به معنای </a:t>
            </a:r>
            <a:r>
              <a:rPr lang="fa-IR" b="1" dirty="0">
                <a:solidFill>
                  <a:srgbClr val="FF0000"/>
                </a:solidFill>
                <a:cs typeface="B Nazanin" panose="00000400000000000000" pitchFamily="2" charset="-78"/>
              </a:rPr>
              <a:t>کاهش و یا حذف اثرات نامطلوب </a:t>
            </a:r>
            <a:r>
              <a:rPr lang="fa-IR" b="1" dirty="0">
                <a:cs typeface="B Nazanin" panose="00000400000000000000" pitchFamily="2" charset="-78"/>
              </a:rPr>
              <a:t>پسماند بر سلامت انسان و محیط زیست، برای فراهم کردن حفاظت عمومی و به حداکثر رساندن استفاده مفید و کارآمد از منابع است.</a:t>
            </a:r>
          </a:p>
          <a:p>
            <a:pPr algn="r" rtl="1">
              <a:lnSpc>
                <a:spcPct val="150000"/>
              </a:lnSpc>
            </a:pPr>
            <a:r>
              <a:rPr lang="fa-IR" b="1" dirty="0">
                <a:cs typeface="B Nazanin" panose="00000400000000000000" pitchFamily="2" charset="-78"/>
              </a:rPr>
              <a:t>هنگامی که پسماند خطرناک شیمیایی تولید می شود هزینه تصفیه و دفع می تواند بالا باشد. </a:t>
            </a:r>
          </a:p>
          <a:p>
            <a:pPr algn="r" rtl="1">
              <a:lnSpc>
                <a:spcPct val="150000"/>
              </a:lnSpc>
            </a:pPr>
            <a:r>
              <a:rPr lang="fa-IR" b="1" dirty="0">
                <a:cs typeface="B Nazanin" panose="00000400000000000000" pitchFamily="2" charset="-78"/>
              </a:rPr>
              <a:t>هنگامی که مسئولیت پرداخت هزینه های دفع با تولیدکننده است گزینه های مدیریتی متعددی</a:t>
            </a:r>
          </a:p>
          <a:p>
            <a:pPr marL="36900" indent="0" algn="r" rtl="1">
              <a:lnSpc>
                <a:spcPct val="150000"/>
              </a:lnSpc>
              <a:buNone/>
            </a:pPr>
            <a:r>
              <a:rPr lang="fa-IR" b="1" dirty="0">
                <a:cs typeface="B Nazanin" panose="00000400000000000000" pitchFamily="2" charset="-78"/>
              </a:rPr>
              <a:t>       برای کاهش هزینه ها و حجم تجهیزات تصفیه موجود است.</a:t>
            </a:r>
          </a:p>
          <a:p>
            <a:pPr algn="r" rtl="1">
              <a:lnSpc>
                <a:spcPct val="150000"/>
              </a:lnSpc>
            </a:pPr>
            <a:r>
              <a:rPr lang="fa-IR" b="1" dirty="0">
                <a:solidFill>
                  <a:srgbClr val="FF0000"/>
                </a:solidFill>
                <a:cs typeface="B Nazanin" panose="00000400000000000000" pitchFamily="2" charset="-78"/>
              </a:rPr>
              <a:t>کاهش تولید پسماند، بیشترین نقش را در حفاظت از محیط زیست دارد. </a:t>
            </a:r>
          </a:p>
          <a:p>
            <a:pPr algn="r" rtl="1">
              <a:lnSpc>
                <a:spcPct val="150000"/>
              </a:lnSpc>
            </a:pPr>
            <a:r>
              <a:rPr lang="fa-IR" b="1" dirty="0">
                <a:cs typeface="B Nazanin" panose="00000400000000000000" pitchFamily="2" charset="-78"/>
              </a:rPr>
              <a:t>جداسازی یک مرحله مهم در مدیریت پسماند شیمیایی تولید شده است. </a:t>
            </a:r>
          </a:p>
          <a:p>
            <a:pPr algn="r" rtl="1">
              <a:lnSpc>
                <a:spcPct val="150000"/>
              </a:lnSpc>
            </a:pPr>
            <a:r>
              <a:rPr lang="fa-IR" b="1" dirty="0">
                <a:solidFill>
                  <a:srgbClr val="FF0000"/>
                </a:solidFill>
                <a:cs typeface="B Nazanin" panose="00000400000000000000" pitchFamily="2" charset="-78"/>
              </a:rPr>
              <a:t>آموزش کارکنان و چک کردن مکرر </a:t>
            </a:r>
            <a:r>
              <a:rPr lang="fa-IR" b="1" dirty="0">
                <a:cs typeface="B Nazanin" panose="00000400000000000000" pitchFamily="2" charset="-78"/>
              </a:rPr>
              <a:t>پسماندهای شیمیایی از عوامل مهم و ضروری در مدیریت پسماند شیمیایی به حساب می آید.</a:t>
            </a:r>
          </a:p>
          <a:p>
            <a:pPr algn="r" rtl="1">
              <a:lnSpc>
                <a:spcPct val="150000"/>
              </a:lnSpc>
            </a:pPr>
            <a:r>
              <a:rPr lang="fa-IR" sz="2400" dirty="0">
                <a:cs typeface="B Nazanin" panose="00000400000000000000" pitchFamily="2" charset="-78"/>
              </a:rPr>
              <a:t>همچنین جداسازی و مرتب سازی پسماند شیمیایی که شامل تشخیص انواع متعدد پسماند وچگونگی جمع آوری آنهاست در مدیریت پسماند شیمیایی بسیار حائز اهمیت است.</a:t>
            </a:r>
            <a:endParaRPr lang="en-US" sz="2400" dirty="0">
              <a:cs typeface="B Nazanin" panose="00000400000000000000" pitchFamily="2" charset="-78"/>
            </a:endParaRPr>
          </a:p>
        </p:txBody>
      </p:sp>
    </p:spTree>
    <p:extLst>
      <p:ext uri="{BB962C8B-B14F-4D97-AF65-F5344CB8AC3E}">
        <p14:creationId xmlns:p14="http://schemas.microsoft.com/office/powerpoint/2010/main" val="14265829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537</TotalTime>
  <Words>4104</Words>
  <Application>Microsoft Office PowerPoint</Application>
  <PresentationFormat>Widescreen</PresentationFormat>
  <Paragraphs>293</Paragraphs>
  <Slides>52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B Nazanin</vt:lpstr>
      <vt:lpstr>Calibri</vt:lpstr>
      <vt:lpstr>Calisto MT</vt:lpstr>
      <vt:lpstr>Wingdings 2</vt:lpstr>
      <vt:lpstr>Slate</vt:lpstr>
      <vt:lpstr>مدیریت پسماند های شیمیایی ودارویی</vt:lpstr>
      <vt:lpstr>مقدمه</vt:lpstr>
      <vt:lpstr>-هر سیستم مدیریت کنترل پسماند شیمیایی و دارویی برای دستیابی به موفقیت، نیازمند قوانین و آیین نامه ها، ابزار و تسهیلات مناسب برای بازیافت، تصفیه ودفع مناسب پسماند خطرناک و تدوین برنامه های آموزشی برای مدیران دولتی و خصوصی و بهر ه برداران و افراداست. -نکات قابل توجه در یک سیستم مدیریت پسماند شیمیایی و دارویی : 1-تعیین وضعیت موجود 2-کمیت پسماند 3-تدوین استراتژی های مدیرت پسماندهای شیمیایی و دارویی 4-مدیریت در تولید، جمع آوری و نگهداری، حمل ونقل و دفع نهایی پسماند شمییایی و دارویی است</vt:lpstr>
      <vt:lpstr>PowerPoint Presentation</vt:lpstr>
      <vt:lpstr>پسماندهای شیمیایی</vt:lpstr>
      <vt:lpstr>PowerPoint Presentation</vt:lpstr>
      <vt:lpstr>پسماندهای شیمیایی در مراکز بهداشتی درمانی</vt:lpstr>
      <vt:lpstr>مقدار کم پسماند شیمیایی</vt:lpstr>
      <vt:lpstr>مدیریت پسماند شیمیایی</vt:lpstr>
      <vt:lpstr>کمینه سازی پسماند</vt:lpstr>
      <vt:lpstr>ذخیره سازی</vt:lpstr>
      <vt:lpstr>PowerPoint Presentation</vt:lpstr>
      <vt:lpstr>PowerPoint Presentation</vt:lpstr>
      <vt:lpstr>انتقال یا حمل و نقل پسماندهای شیمیایی</vt:lpstr>
      <vt:lpstr>PowerPoint Presentation</vt:lpstr>
      <vt:lpstr>دفع پسماندهای شیمیایي سمي</vt:lpstr>
      <vt:lpstr>دفع پسماندهاي شیمیایي سرطانزا</vt:lpstr>
      <vt:lpstr>فرمالین</vt:lpstr>
      <vt:lpstr>PowerPoint Presentation</vt:lpstr>
      <vt:lpstr>نکته</vt:lpstr>
      <vt:lpstr>دفع مقادیر زیاد پسماند شیمیایی خطرناک</vt:lpstr>
      <vt:lpstr>PowerPoint Presentation</vt:lpstr>
      <vt:lpstr>طریقه جمع اوری و دفع برخی از پسماند شیمیایی</vt:lpstr>
      <vt:lpstr>PowerPoint Presentation</vt:lpstr>
      <vt:lpstr>پسماندهای دارویی</vt:lpstr>
      <vt:lpstr>دسته بندی پسماندهای دارویی</vt:lpstr>
      <vt:lpstr>گروه اول:داروهای سایتوتوکسیک و سایتواستاتیک</vt:lpstr>
      <vt:lpstr>منابع حاوی داروهای سایتوتوکسیک</vt:lpstr>
      <vt:lpstr>راههای ورود دارو های سایتوتوکسیک به بدن</vt:lpstr>
      <vt:lpstr>عوامل تماس با دارو های سایتوتوکسیک</vt:lpstr>
      <vt:lpstr>PowerPoint Presentation</vt:lpstr>
      <vt:lpstr>دفع ضایعات سایتوتوکسیک</vt:lpstr>
      <vt:lpstr>گروه دوم:داروهای غیرسایتوتوکسیک و غیرسایتواستاتیک</vt:lpstr>
      <vt:lpstr>دسته سوم:پسماندهای غیردارویی فعال فاقد ویژگی های پسماندهای خطرناک</vt:lpstr>
      <vt:lpstr>PowerPoint Presentation</vt:lpstr>
      <vt:lpstr>PowerPoint Presentation</vt:lpstr>
      <vt:lpstr>PowerPoint Presentation</vt:lpstr>
      <vt:lpstr>دسته چهارم:پسماندهای دارویی اشتعال پذیر، مضر، محرک، واکنش پذیر</vt:lpstr>
      <vt:lpstr>PowerPoint Presentation</vt:lpstr>
      <vt:lpstr>PowerPoint Presentation</vt:lpstr>
      <vt:lpstr>PowerPoint Presentation</vt:lpstr>
      <vt:lpstr>رو شهای دفع پسماندهای دارویی</vt:lpstr>
      <vt:lpstr>خنثی سازی</vt:lpstr>
      <vt:lpstr>دفن بهداشتی</vt:lpstr>
      <vt:lpstr>کپسوله کردن یا محصورسازی</vt:lpstr>
      <vt:lpstr>دفن مطمئن در محل بیمارستان</vt:lpstr>
      <vt:lpstr>PowerPoint Presentation</vt:lpstr>
      <vt:lpstr>تخلیه به سیستم فلاضلابرو شهری</vt:lpstr>
      <vt:lpstr>PowerPoint Presentation</vt:lpstr>
      <vt:lpstr>تجزیه شیمیایی</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مقدمه</dc:title>
  <dc:creator>علی محمد گراوند</dc:creator>
  <cp:lastModifiedBy>علی محمد گراوند</cp:lastModifiedBy>
  <cp:revision>37</cp:revision>
  <dcterms:created xsi:type="dcterms:W3CDTF">2024-03-24T04:35:51Z</dcterms:created>
  <dcterms:modified xsi:type="dcterms:W3CDTF">2024-06-05T05:06:40Z</dcterms:modified>
</cp:coreProperties>
</file>