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6" r:id="rId12"/>
    <p:sldId id="264" r:id="rId13"/>
    <p:sldId id="269" r:id="rId14"/>
    <p:sldId id="270" r:id="rId15"/>
    <p:sldId id="265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9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3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68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3561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044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75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690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02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4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7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5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14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1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9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8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E8CEEE3F-7A48-4A7B-9588-4A8B96344D9E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9BE9532-39B8-408E-AE48-D0C1A8546B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5243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5790F-054B-4A0E-8CFC-7E7AE1CE9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603" y="1688123"/>
            <a:ext cx="10058399" cy="1220128"/>
          </a:xfrm>
        </p:spPr>
        <p:txBody>
          <a:bodyPr>
            <a:normAutofit/>
          </a:bodyPr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جایگاه موقت نگهداری انواع پسماند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FF6C1B-4A69-4C57-BA94-8EE3F3D60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785888"/>
          </a:xfrm>
        </p:spPr>
        <p:txBody>
          <a:bodyPr/>
          <a:lstStyle/>
          <a:p>
            <a:endParaRPr lang="en-US" dirty="0"/>
          </a:p>
          <a:p>
            <a:r>
              <a:rPr lang="fa-IR" b="1" dirty="0">
                <a:cs typeface="B Nazanin" panose="00000400000000000000" pitchFamily="2" charset="-78"/>
              </a:rPr>
              <a:t>بیمارستان آنکولوژی امیر</a:t>
            </a:r>
          </a:p>
          <a:p>
            <a:r>
              <a:rPr lang="fa-IR" b="1">
                <a:cs typeface="B Nazanin" panose="00000400000000000000" pitchFamily="2" charset="-78"/>
              </a:rPr>
              <a:t>تیرماه1403</a:t>
            </a:r>
            <a:endParaRPr lang="en-US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77216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1F8DB-66F6-4F7B-A0E6-71FF6795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535" y="2124069"/>
            <a:ext cx="9814903" cy="868680"/>
          </a:xfrm>
        </p:spPr>
        <p:txBody>
          <a:bodyPr>
            <a:normAutofit fontScale="90000"/>
          </a:bodyPr>
          <a:lstStyle/>
          <a:p>
            <a:pPr algn="ctr" rtl="1"/>
            <a:br>
              <a:rPr lang="fa-IR" dirty="0"/>
            </a:br>
            <a:br>
              <a:rPr lang="fa-IR" dirty="0"/>
            </a:br>
            <a:r>
              <a:rPr lang="fa-IR" b="1" dirty="0">
                <a:cs typeface="B Nazanin" panose="00000400000000000000" pitchFamily="2" charset="-78"/>
              </a:rPr>
              <a:t>تعدادسیکل/حجم پسماند=ظرفیت دستگاه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1A25DA-2981-43C9-92DA-33EC5CA3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00666" y="3429000"/>
            <a:ext cx="8930748" cy="503073"/>
          </a:xfrm>
        </p:spPr>
        <p:txBody>
          <a:bodyPr>
            <a:normAutofit/>
          </a:bodyPr>
          <a:lstStyle/>
          <a:p>
            <a:r>
              <a:rPr lang="fa-IR" sz="2400" b="1" dirty="0">
                <a:cs typeface="B Nazanin" panose="00000400000000000000" pitchFamily="2" charset="-78"/>
              </a:rPr>
              <a:t>زمان هر سیکل برحسب ساعت /شیفت کاری برحسب ساعت=تعدادسیکل درروز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8313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F78F-986E-42E5-B5EA-D883EA770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875" y="1907343"/>
            <a:ext cx="10663310" cy="2110382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fa-IR" sz="2800" b="1" dirty="0">
                <a:cs typeface="B Nazanin" panose="00000400000000000000" pitchFamily="2" charset="-78"/>
              </a:rPr>
              <a:t>مسئوليت فني دستگاه بي خطر ساز از نظر نظارت بر آزمونهاي ايمني، عملكرد و</a:t>
            </a:r>
            <a:br>
              <a:rPr lang="fa-IR" sz="2800" b="1" dirty="0">
                <a:cs typeface="B Nazanin" panose="00000400000000000000" pitchFamily="2" charset="-78"/>
              </a:rPr>
            </a:br>
            <a:r>
              <a:rPr lang="fa-IR" sz="2800" b="1" dirty="0">
                <a:cs typeface="B Nazanin" panose="00000400000000000000" pitchFamily="2" charset="-78"/>
              </a:rPr>
              <a:t>کاليبراسيون بر عهده مسئول واحد </a:t>
            </a:r>
            <a:r>
              <a:rPr lang="fa-IR" sz="2800" b="1" dirty="0">
                <a:solidFill>
                  <a:srgbClr val="FF0000"/>
                </a:solidFill>
                <a:cs typeface="B Nazanin" panose="00000400000000000000" pitchFamily="2" charset="-78"/>
              </a:rPr>
              <a:t>تجهيزات پزشكي </a:t>
            </a:r>
            <a:r>
              <a:rPr lang="fa-IR" sz="2800" b="1" dirty="0">
                <a:cs typeface="B Nazanin" panose="00000400000000000000" pitchFamily="2" charset="-78"/>
              </a:rPr>
              <a:t>بيمارستان مي باشد.</a:t>
            </a:r>
            <a:endParaRPr lang="en-US" sz="28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5330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8D46E-76E9-4515-8FFF-55C980384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475"/>
            <a:ext cx="10515600" cy="576774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200" b="1" dirty="0">
                <a:cs typeface="B Titr" panose="00000700000000000000" pitchFamily="2" charset="-78"/>
              </a:rPr>
              <a:t>نتیجه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D55D33-7C06-4C3F-82E6-6A6659ACC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4391" y="675248"/>
            <a:ext cx="11689080" cy="5767755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درکل جایگاه موقت نگهداری انواع پسماند باید دارای قسمت های زیر باشد: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-اتاقک موقت نگهداری پسماند های عفونی،تیز وبرنده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-اتاقک موقت نگهداری پسماند های عادی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-اتاقک موقت نگهداری پسماند های شیمیایی-دارویی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-محلی جهت شست وشوی ترالی ها ی حمل پسماند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-حمام وسرویس بهداشتی اختصاصی اپراتور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-اتاق کار واستراحت اپراتور</a:t>
            </a:r>
          </a:p>
          <a:p>
            <a:pPr algn="r">
              <a:lnSpc>
                <a:spcPct val="17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-سردخانه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1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69AAC-E35B-4606-8026-185B5A6D1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351692"/>
            <a:ext cx="11507372" cy="6203853"/>
          </a:xfrm>
        </p:spPr>
        <p:txBody>
          <a:bodyPr>
            <a:normAutofit fontScale="92500" lnSpcReduction="10000"/>
          </a:bodyPr>
          <a:lstStyle/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1-آیین نامه نحوه تاسیس وبهره برداری بیمارستانها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2-استانداردهای اعتبار بخشی بیمارستان درایران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3-ضوابط بهداشت محیط دررختشویخانه بیمارستانهاومرکزجراحی محدود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4-دستورالعمل ارزیابی میکروبی،شیمیایی ومکانیکی دستگاههای غیر سوز بی خطر ساز پسماند 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5-مدیریت پسماند های شیمیایی دارویی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6-ضوابط وروشهای مدیریت اجرایی پسماند های پزشکی وپسماند های وابسته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7-دستورالعمل امحاء کاشتنیهای ارتوپدی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8-راهنمای سیستم تهویه دربیمارستان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9-راهنما ودستورالعمل انتخاب ونحوه تهیه دستگاههای غیر سوزبی خطرساز پسماندپزشکی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10-راهنمای کشوری مدیریت فاضلاب بیمارستانی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96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7BE6F-4F11-4F2A-9BE0-A4ABE6B24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436098"/>
            <a:ext cx="10521461" cy="6077244"/>
          </a:xfrm>
        </p:spPr>
        <p:txBody>
          <a:bodyPr>
            <a:normAutofit lnSpcReduction="10000"/>
          </a:bodyPr>
          <a:lstStyle/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11-کنترل ناقلین بیماری هاوعوامل محیطی مرتبط با آن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12-ویژگی های آب آشامیدنی استاندارد 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13-کیفیت آب-نمونه برداری از آب برای آزمون های میکروبیولوژی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14-چک لیست وضعیت بهداشت محیط بیمارستان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15-راهنمای کشوری کنترل عفونت های بیمارستانی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16دستورالعمل مربوط به اظهارنامه بی خطر سازی پسماند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17-دستورالعمل یکسان سازی ورفع ابهامات 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18-آیین نامه اجرایی قانون اصلاح ماده13قانون مواد خوردنی؛آشامیدنی؛آرایشی وبهداشتی</a:t>
            </a:r>
          </a:p>
          <a:p>
            <a:pPr algn="r">
              <a:lnSpc>
                <a:spcPct val="15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19-آیین نامه اجرای قانون حفاظت دربرابراشعه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68148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319E6-8721-4A9F-9F04-6F8C65AFC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725" y="2253436"/>
            <a:ext cx="9590550" cy="1828813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گرنگهدارمن آنست که من می دانم</a:t>
            </a:r>
            <a:b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</a:br>
            <a:r>
              <a:rPr lang="fa-IR" sz="3200" b="1" dirty="0">
                <a:solidFill>
                  <a:schemeClr val="tx1"/>
                </a:solidFill>
                <a:cs typeface="B Nazanin" panose="00000400000000000000" pitchFamily="2" charset="-78"/>
              </a:rPr>
              <a:t>شیشه رادربغل سنگ نگه می دارد</a:t>
            </a:r>
            <a:endParaRPr lang="en-US" sz="32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1613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8E4DD29-BADD-4F32-A4B0-084C7F0CDDE4}"/>
              </a:ext>
            </a:extLst>
          </p:cNvPr>
          <p:cNvSpPr txBox="1"/>
          <p:nvPr/>
        </p:nvSpPr>
        <p:spPr>
          <a:xfrm>
            <a:off x="281353" y="222994"/>
            <a:ext cx="11338560" cy="6412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dirty="0"/>
              <a:t>V=K*C*N</a:t>
            </a:r>
          </a:p>
          <a:p>
            <a:pPr algn="r" rtl="1">
              <a:lnSpc>
                <a:spcPct val="150000"/>
              </a:lnSpc>
            </a:pPr>
            <a:r>
              <a:rPr lang="en-US" dirty="0"/>
              <a:t>V</a:t>
            </a:r>
            <a:r>
              <a:rPr lang="fa-IR" dirty="0"/>
              <a:t>=حجم پسماند برحسب لیتردرروز</a:t>
            </a:r>
          </a:p>
          <a:p>
            <a:pPr algn="r" rtl="1">
              <a:lnSpc>
                <a:spcPct val="150000"/>
              </a:lnSpc>
            </a:pPr>
            <a:r>
              <a:rPr lang="en-US" dirty="0"/>
              <a:t>K</a:t>
            </a:r>
            <a:r>
              <a:rPr lang="fa-IR" dirty="0"/>
              <a:t>=میزان تولید پسماند(عفونی،تیزوبرنده)به ازای هرتخت 1.2کیلوگرم درروز</a:t>
            </a:r>
          </a:p>
          <a:p>
            <a:pPr algn="r" rtl="1">
              <a:lnSpc>
                <a:spcPct val="150000"/>
              </a:lnSpc>
            </a:pPr>
            <a:r>
              <a:rPr lang="en-US" dirty="0"/>
              <a:t>C</a:t>
            </a:r>
            <a:r>
              <a:rPr lang="fa-IR" dirty="0"/>
              <a:t>=ضریب تبدیل وزن پسماند به حجم=12</a:t>
            </a:r>
          </a:p>
          <a:p>
            <a:pPr algn="r" rtl="1">
              <a:lnSpc>
                <a:spcPct val="150000"/>
              </a:lnSpc>
            </a:pPr>
            <a:r>
              <a:rPr lang="en-US" dirty="0"/>
              <a:t>N</a:t>
            </a:r>
            <a:r>
              <a:rPr lang="fa-IR" dirty="0"/>
              <a:t>=تعدادتخت مصوب</a:t>
            </a:r>
          </a:p>
          <a:p>
            <a:pPr algn="r" rtl="1">
              <a:lnSpc>
                <a:spcPct val="150000"/>
              </a:lnSpc>
            </a:pPr>
            <a:r>
              <a:rPr lang="fa-IR" dirty="0"/>
              <a:t>تعدادسیکل/حجم پسماند=ظرفیت دستگاه</a:t>
            </a:r>
          </a:p>
          <a:p>
            <a:pPr algn="r" rtl="1">
              <a:lnSpc>
                <a:spcPct val="150000"/>
              </a:lnSpc>
            </a:pPr>
            <a:r>
              <a:rPr lang="fa-IR" dirty="0"/>
              <a:t>زمان هر سیکل برحسب ساعت /شیفت کاری برحسب ساعت=تعدادسیکل درروز</a:t>
            </a:r>
          </a:p>
          <a:p>
            <a:pPr algn="r">
              <a:lnSpc>
                <a:spcPct val="150000"/>
              </a:lnSpc>
            </a:pPr>
            <a:r>
              <a:rPr lang="fa-IR" sz="2400" dirty="0">
                <a:cs typeface="B Nazanin" panose="00000400000000000000" pitchFamily="2" charset="-78"/>
              </a:rPr>
              <a:t>*محاسبه جهت بیمارستان 100تخت خوابی بامیانگین 4سیکل درروز</a:t>
            </a:r>
          </a:p>
          <a:p>
            <a:pPr algn="r">
              <a:lnSpc>
                <a:spcPct val="150000"/>
              </a:lnSpc>
            </a:pPr>
            <a:r>
              <a:rPr lang="en-US" dirty="0"/>
              <a:t>V=12*100*1.2=1440</a:t>
            </a:r>
            <a:r>
              <a:rPr lang="fa-IR" dirty="0"/>
              <a:t>لیتردرروز</a:t>
            </a:r>
          </a:p>
          <a:p>
            <a:pPr algn="r">
              <a:lnSpc>
                <a:spcPct val="150000"/>
              </a:lnSpc>
            </a:pPr>
            <a:r>
              <a:rPr lang="fa-IR" dirty="0"/>
              <a:t>درصورتیکه هر سیکل کاری45دقیقه و5دقیقه بارگیری 5دقیقه تخلیه و10دقیقه زمان تلف شده بین دوسیکل،کل مدت زمان سیکل 65دقیقه می باشد</a:t>
            </a:r>
          </a:p>
          <a:p>
            <a:pPr algn="r">
              <a:lnSpc>
                <a:spcPct val="150000"/>
              </a:lnSpc>
            </a:pPr>
            <a:r>
              <a:rPr lang="fa-IR" dirty="0"/>
              <a:t>زمان هر سیکل                                   1.083   =   65/60</a:t>
            </a:r>
          </a:p>
          <a:p>
            <a:pPr algn="r">
              <a:lnSpc>
                <a:spcPct val="150000"/>
              </a:lnSpc>
            </a:pPr>
            <a:r>
              <a:rPr lang="fa-IR" dirty="0"/>
              <a:t>8=شیفت کاری بر حسب ساعت</a:t>
            </a:r>
          </a:p>
          <a:p>
            <a:pPr algn="r">
              <a:lnSpc>
                <a:spcPct val="150000"/>
              </a:lnSpc>
            </a:pPr>
            <a:r>
              <a:rPr lang="fa-IR" dirty="0"/>
              <a:t>8/1.083= 39/7</a:t>
            </a:r>
          </a:p>
          <a:p>
            <a:pPr algn="r">
              <a:lnSpc>
                <a:spcPct val="150000"/>
              </a:lnSpc>
            </a:pPr>
            <a:r>
              <a:rPr lang="fa-IR" dirty="0"/>
              <a:t>ظرفیت دستگاه=تعدادسیکل/حجم پسماند</a:t>
            </a:r>
          </a:p>
          <a:p>
            <a:pPr algn="r" rtl="1">
              <a:lnSpc>
                <a:spcPct val="150000"/>
              </a:lnSpc>
            </a:pPr>
            <a:r>
              <a:rPr lang="fa-IR" dirty="0"/>
              <a:t>ظرفیت دستگاه(برحسب لیتر) 1440/7/39=195</a:t>
            </a:r>
          </a:p>
        </p:txBody>
      </p:sp>
    </p:spTree>
    <p:extLst>
      <p:ext uri="{BB962C8B-B14F-4D97-AF65-F5344CB8AC3E}">
        <p14:creationId xmlns:p14="http://schemas.microsoft.com/office/powerpoint/2010/main" val="2246570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213DE-01FE-4C3F-945D-A9126E4A3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880" y="309488"/>
            <a:ext cx="9144000" cy="780757"/>
          </a:xfrm>
        </p:spPr>
        <p:txBody>
          <a:bodyPr>
            <a:normAutofit/>
          </a:bodyPr>
          <a:lstStyle/>
          <a:p>
            <a:r>
              <a:rPr lang="fa-IR" sz="2800" b="1" dirty="0">
                <a:cs typeface="B Titr" panose="00000700000000000000" pitchFamily="2" charset="-78"/>
              </a:rPr>
              <a:t>شرایط جایگاه نگهداری موقت پسماندها</a:t>
            </a:r>
            <a:endParaRPr lang="en-US" sz="2800" b="1" dirty="0">
              <a:cs typeface="B Titr" panose="000007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57A22-4E20-4EDB-ACB1-9C0210BD53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369" y="1218273"/>
            <a:ext cx="11085341" cy="4676090"/>
          </a:xfrm>
        </p:spPr>
        <p:txBody>
          <a:bodyPr>
            <a:noAutofit/>
          </a:bodyPr>
          <a:lstStyle/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1-جایگاه نگهداری موقت پسماند باید دارای شرایط بهداشتی 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-دیوارها تازیر سقف ازجنس مصالح مقاوم بدون ترک خوردگی وقابل شست وشو 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-کف ازجنس سرامیک قابل شست وشوو..باشد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-فاضلاب رو مجهز به شتر گلووبا قطر مناسب ومجهز به توری ومتصل به شبکه جمع آوری فاضلاب  باشد.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-کف دارای شیب مناسب به سمت فاضلاب رو باشد</a:t>
            </a:r>
          </a:p>
        </p:txBody>
      </p:sp>
    </p:spTree>
    <p:extLst>
      <p:ext uri="{BB962C8B-B14F-4D97-AF65-F5344CB8AC3E}">
        <p14:creationId xmlns:p14="http://schemas.microsoft.com/office/powerpoint/2010/main" val="116391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EE9559-1B96-46A2-88B9-6A824C3C2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3037" y="309489"/>
            <a:ext cx="11111621" cy="6260123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2-جایگاه موقت نگهداری پسماندازمحل خدمت کارکنان،آشپزخانه،رفت وآمد پرسنل ،مراجعان وبیماران دور باشد.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3-مساحت اتاقک پسماند </a:t>
            </a:r>
            <a:r>
              <a:rPr lang="fa-IR" sz="9600" b="1" dirty="0">
                <a:solidFill>
                  <a:srgbClr val="FF0000"/>
                </a:solidFill>
                <a:cs typeface="B Nazanin" panose="00000400000000000000" pitchFamily="2" charset="-78"/>
              </a:rPr>
              <a:t>باحجم پسماند تولیدی </a:t>
            </a:r>
            <a:r>
              <a:rPr lang="fa-IR" sz="9600" b="1" dirty="0">
                <a:cs typeface="B Nazanin" panose="00000400000000000000" pitchFamily="2" charset="-78"/>
              </a:rPr>
              <a:t>مطابقت داشته باشد(فضای کافی).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4-دارای سیستم تهویه وتبرید باشد.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5-نورودمای مناسب داشته باشد.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6-دارای سیستم آب سرد وگرم باشد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7-دسترسی به محل برای کارکنان دخیل درجمع آوری پسماند آسان باشد.</a:t>
            </a:r>
          </a:p>
          <a:p>
            <a:pPr algn="r">
              <a:lnSpc>
                <a:spcPct val="200000"/>
              </a:lnSpc>
            </a:pPr>
            <a:r>
              <a:rPr lang="fa-IR" sz="9600" b="1" dirty="0">
                <a:cs typeface="B Nazanin" panose="00000400000000000000" pitchFamily="2" charset="-78"/>
              </a:rPr>
              <a:t>8-مسیری جهت بارگیری آسان داشته باشد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361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CD2FA-E055-401C-A3A8-93C98874D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9309" y="196947"/>
            <a:ext cx="11041282" cy="6189785"/>
          </a:xfrm>
        </p:spPr>
        <p:txBody>
          <a:bodyPr>
            <a:noAutofit/>
          </a:bodyPr>
          <a:lstStyle/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9-نسبت به رطوبت نفوذ ناپذیر 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10-امکان ورود وخروج حشرات،جوندگان وبه پرندگان به محل نگهداری پسماند وجود نداشته باشد.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11-درمحل نگهداری پسماندامکان فساد وگندیدگی پسماند وجود نداشته باشد.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12-امکان تمییز کردن وگند زدایی محل وجود داشته باشد.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13-جایگاه موقت نگهداری پسماند باید دارای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تابلوی گویا وواضح </a:t>
            </a:r>
            <a:r>
              <a:rPr lang="fa-IR" sz="2400" b="1" dirty="0">
                <a:cs typeface="B Nazanin" panose="00000400000000000000" pitchFamily="2" charset="-78"/>
              </a:rPr>
              <a:t>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14-ورود وخروج افراد غیر مجاز ممنوع می باشد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15-اتاقک موقت نگهداری انواع پسماندباید مجهز به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قفل</a:t>
            </a:r>
            <a:r>
              <a:rPr lang="fa-IR" sz="2400" b="1" dirty="0">
                <a:cs typeface="B Nazanin" panose="00000400000000000000" pitchFamily="2" charset="-78"/>
              </a:rPr>
              <a:t> مناسب باشد. 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13373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6209B-64D0-420B-96DE-072E7E883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4321"/>
            <a:ext cx="10515600" cy="523765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200" b="1" dirty="0">
                <a:cs typeface="B Titr" panose="00000700000000000000" pitchFamily="2" charset="-78"/>
              </a:rPr>
              <a:t>نکات مهم</a:t>
            </a:r>
            <a:endParaRPr lang="en-US" sz="3200" b="1" dirty="0">
              <a:cs typeface="B Titr" panose="00000700000000000000" pitchFamily="2" charset="-7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87B8B-0428-4E1C-8978-F874F27082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79009" y="998806"/>
            <a:ext cx="11633982" cy="5430129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ct val="200000"/>
              </a:lnSpc>
            </a:pPr>
            <a:endParaRPr lang="fa-IR" sz="1800" b="1" dirty="0">
              <a:cs typeface="B Nazanin" panose="00000400000000000000" pitchFamily="2" charset="-78"/>
            </a:endParaRPr>
          </a:p>
          <a:p>
            <a:pPr algn="r">
              <a:lnSpc>
                <a:spcPct val="200000"/>
              </a:lnSpc>
            </a:pPr>
            <a:r>
              <a:rPr lang="fa-IR" sz="7400" b="1" dirty="0">
                <a:cs typeface="B Nazanin" panose="00000400000000000000" pitchFamily="2" charset="-78"/>
              </a:rPr>
              <a:t>-انواع پسماندهای پزشکی درمحل نگهداری موقت </a:t>
            </a:r>
            <a:r>
              <a:rPr lang="fa-IR" sz="7400" b="1" dirty="0">
                <a:solidFill>
                  <a:srgbClr val="FF0000"/>
                </a:solidFill>
                <a:cs typeface="B Nazanin" panose="00000400000000000000" pitchFamily="2" charset="-78"/>
              </a:rPr>
              <a:t>جداگانه</a:t>
            </a:r>
            <a:r>
              <a:rPr lang="fa-IR" sz="7400" b="1" dirty="0">
                <a:cs typeface="B Nazanin" panose="00000400000000000000" pitchFamily="2" charset="-78"/>
              </a:rPr>
              <a:t> نگهداری می شود.(</a:t>
            </a:r>
            <a:r>
              <a:rPr lang="fa-IR" sz="7400" b="1" dirty="0">
                <a:solidFill>
                  <a:srgbClr val="FF0000"/>
                </a:solidFill>
                <a:cs typeface="B Nazanin" panose="00000400000000000000" pitchFamily="2" charset="-78"/>
              </a:rPr>
              <a:t>عفونی ،تیزوبرنده-عادی-شیمیایی دارویی</a:t>
            </a:r>
            <a:r>
              <a:rPr lang="fa-IR" sz="7400" b="1" dirty="0">
                <a:cs typeface="B Nazanin" panose="00000400000000000000" pitchFamily="2" charset="-78"/>
              </a:rPr>
              <a:t>)</a:t>
            </a:r>
          </a:p>
          <a:p>
            <a:pPr algn="r">
              <a:lnSpc>
                <a:spcPct val="200000"/>
              </a:lnSpc>
            </a:pPr>
            <a:r>
              <a:rPr lang="fa-IR" sz="7400" b="1" dirty="0">
                <a:cs typeface="B Nazanin" panose="00000400000000000000" pitchFamily="2" charset="-78"/>
              </a:rPr>
              <a:t>-ازروش های </a:t>
            </a:r>
            <a:r>
              <a:rPr lang="fa-IR" sz="7400" b="1" dirty="0">
                <a:solidFill>
                  <a:srgbClr val="FF0000"/>
                </a:solidFill>
                <a:cs typeface="B Nazanin" panose="00000400000000000000" pitchFamily="2" charset="-78"/>
              </a:rPr>
              <a:t>غیر سوز مورد تائید </a:t>
            </a:r>
            <a:r>
              <a:rPr lang="fa-IR" sz="7400" b="1" dirty="0">
                <a:cs typeface="B Nazanin" panose="00000400000000000000" pitchFamily="2" charset="-78"/>
              </a:rPr>
              <a:t>برای بی خطرسازی پسماند های عفونی،تیز وبرنده درمبدا تولید استفاده می شود</a:t>
            </a:r>
          </a:p>
          <a:p>
            <a:pPr algn="r">
              <a:lnSpc>
                <a:spcPct val="200000"/>
              </a:lnSpc>
            </a:pPr>
            <a:r>
              <a:rPr lang="fa-IR" sz="7400" b="1" dirty="0">
                <a:cs typeface="B Nazanin" panose="00000400000000000000" pitchFamily="2" charset="-78"/>
              </a:rPr>
              <a:t>-</a:t>
            </a:r>
            <a:r>
              <a:rPr lang="fa-IR" sz="7400" b="1" dirty="0">
                <a:solidFill>
                  <a:srgbClr val="FF0000"/>
                </a:solidFill>
                <a:cs typeface="B Nazanin" panose="00000400000000000000" pitchFamily="2" charset="-78"/>
              </a:rPr>
              <a:t>ممنوعیت بازیافت </a:t>
            </a:r>
            <a:r>
              <a:rPr lang="fa-IR" sz="7400" b="1" dirty="0">
                <a:cs typeface="B Nazanin" panose="00000400000000000000" pitchFamily="2" charset="-78"/>
              </a:rPr>
              <a:t>پسماند های پزشکی رعایت می شود</a:t>
            </a:r>
          </a:p>
          <a:p>
            <a:pPr algn="r">
              <a:lnSpc>
                <a:spcPct val="200000"/>
              </a:lnSpc>
            </a:pPr>
            <a:r>
              <a:rPr lang="fa-IR" sz="7400" b="1" dirty="0">
                <a:cs typeface="B Nazanin" panose="00000400000000000000" pitchFamily="2" charset="-78"/>
              </a:rPr>
              <a:t>-پسماند ها نباید تحت هیچ شرایطی روی زمین </a:t>
            </a:r>
            <a:r>
              <a:rPr lang="fa-IR" sz="7400" b="1" dirty="0">
                <a:solidFill>
                  <a:srgbClr val="FF0000"/>
                </a:solidFill>
                <a:cs typeface="B Nazanin" panose="00000400000000000000" pitchFamily="2" charset="-78"/>
              </a:rPr>
              <a:t>تلنبار </a:t>
            </a:r>
            <a:r>
              <a:rPr lang="fa-IR" sz="7400" b="1" dirty="0">
                <a:cs typeface="B Nazanin" panose="00000400000000000000" pitchFamily="2" charset="-78"/>
              </a:rPr>
              <a:t>شوند(وجود همپریا ترالی به تعداد کافی درهر اتاقک)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507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95BA8-19CF-4BA7-AF81-22BEE101EF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50167"/>
            <a:ext cx="10515600" cy="5006438"/>
          </a:xfrm>
        </p:spPr>
        <p:txBody>
          <a:bodyPr>
            <a:normAutofit/>
          </a:bodyPr>
          <a:lstStyle/>
          <a:p>
            <a:pPr algn="r">
              <a:lnSpc>
                <a:spcPct val="200000"/>
              </a:lnSpc>
            </a:pPr>
            <a:endParaRPr lang="fa-IR" sz="2000" b="1" dirty="0">
              <a:cs typeface="B Nazanin" panose="00000400000000000000" pitchFamily="2" charset="-78"/>
            </a:endParaRP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-درصورت عدم استفاده ازسیستم سرد کننده،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مدت زمان نگهداری پسماند </a:t>
            </a:r>
            <a:r>
              <a:rPr lang="fa-IR" sz="2400" b="1" dirty="0">
                <a:cs typeface="B Nazanin" panose="00000400000000000000" pitchFamily="2" charset="-78"/>
              </a:rPr>
              <a:t>درمحل نگهداری موقت رعایت می شود.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زمان نگهداری پسماندها دراتاقک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درشرایط آب وهوایی معتدل72ساعت درفصل سرد و48ساعت درفصل گرم می باشد 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درشرایط آب وهوای گرم 48ساعت درفصل سرد و24ساعت درفصل گرم می باشد.</a:t>
            </a:r>
            <a:endParaRPr lang="en-US" sz="24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240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2063D-C25A-4511-8BBC-4F3EBB8BD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489" y="267286"/>
            <a:ext cx="11619913" cy="6203852"/>
          </a:xfrm>
        </p:spPr>
        <p:txBody>
          <a:bodyPr>
            <a:noAutofit/>
          </a:bodyPr>
          <a:lstStyle/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توزین وثبت دقیق </a:t>
            </a:r>
            <a:r>
              <a:rPr lang="fa-IR" sz="2400" b="1" dirty="0">
                <a:cs typeface="B Nazanin" panose="00000400000000000000" pitchFamily="2" charset="-78"/>
              </a:rPr>
              <a:t>انواع پسماندهای تولیدی به صورت روزانه انجام ومستندات آن موجود می باشد.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-پسماند های عادی وبی خطرشده بیمارستان به شهرداری تحویل داده می شود.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-برای دفع پسماند های شیمیایی ودارویی ازروش های مورد تائید استفاده می شود(قراردادبا شرکت  معتبرووجود مستندات)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دفتر مستندات </a:t>
            </a:r>
            <a:r>
              <a:rPr lang="fa-IR" sz="2400" b="1" dirty="0">
                <a:cs typeface="B Nazanin" panose="00000400000000000000" pitchFamily="2" charset="-78"/>
              </a:rPr>
              <a:t>مربوط به انجام فرایند وبررسی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صحت عملکرد </a:t>
            </a:r>
            <a:r>
              <a:rPr lang="fa-IR" sz="2400" b="1" dirty="0">
                <a:cs typeface="B Nazanin" panose="00000400000000000000" pitchFamily="2" charset="-78"/>
              </a:rPr>
              <a:t>دستگاه بی خطر سازوجود دارد.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ارزیابی میکروبی،مکانیکی وشیمیایی </a:t>
            </a:r>
            <a:r>
              <a:rPr lang="fa-IR" sz="2400" b="1" dirty="0">
                <a:cs typeface="B Nazanin" panose="00000400000000000000" pitchFamily="2" charset="-78"/>
              </a:rPr>
              <a:t>دستگاه بی خطر ساز انجام می شود.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-مستندات مربوط به انجام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کالیبراسیون</a:t>
            </a:r>
            <a:r>
              <a:rPr lang="fa-IR" sz="2400" b="1" dirty="0">
                <a:cs typeface="B Nazanin" panose="00000400000000000000" pitchFamily="2" charset="-78"/>
              </a:rPr>
              <a:t> دستگاه بی خطرساز پسماند وجود دارد.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7112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11A38-4000-4577-AB56-04FF691DE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9489" y="168813"/>
            <a:ext cx="11577711" cy="6260122"/>
          </a:xfrm>
        </p:spPr>
        <p:txBody>
          <a:bodyPr>
            <a:noAutofit/>
          </a:bodyPr>
          <a:lstStyle/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-کاربرآگاه ودوره دیده برای کار با دستگاه بی خطر ساز وجود دارد.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-کارکنان مرتبط باپسماند از تجهیزات حفاظت فردی مناسب استفاده می کنند.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-ازنیروها ی اختصاصی برای جمع آوری وحمل پسماند بیمارستان ونظافت محوطه استفاده واز بکارگیری آنها درامورمرتبط با مواد غذایی اجتناب شود.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برای کاربر دستگاه بی خطر سازسرویس بهداشتی،توالت وحمام مجزا ومحل استراحت با شرایط بهداشتی پیش بینی شده است.</a:t>
            </a:r>
          </a:p>
          <a:p>
            <a:pPr algn="r">
              <a:lnSpc>
                <a:spcPct val="200000"/>
              </a:lnSpc>
            </a:pPr>
            <a:r>
              <a:rPr lang="fa-IR" sz="2400" b="1" dirty="0">
                <a:cs typeface="B Nazanin" panose="00000400000000000000" pitchFamily="2" charset="-78"/>
              </a:rPr>
              <a:t>-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حجم دستگاه </a:t>
            </a:r>
            <a:r>
              <a:rPr lang="fa-IR" sz="2400" b="1" dirty="0">
                <a:cs typeface="B Nazanin" panose="00000400000000000000" pitchFamily="2" charset="-78"/>
              </a:rPr>
              <a:t>بی خطر ساز متناسب </a:t>
            </a:r>
            <a:r>
              <a:rPr lang="fa-IR" sz="2400" b="1" dirty="0">
                <a:solidFill>
                  <a:srgbClr val="FF0000"/>
                </a:solidFill>
                <a:cs typeface="B Nazanin" panose="00000400000000000000" pitchFamily="2" charset="-78"/>
              </a:rPr>
              <a:t>بامقدارپسماند عفونی ،تیز وبرنده </a:t>
            </a:r>
            <a:r>
              <a:rPr lang="fa-IR" sz="2400" b="1" dirty="0">
                <a:cs typeface="B Nazanin" panose="00000400000000000000" pitchFamily="2" charset="-78"/>
              </a:rPr>
              <a:t>تولید شده است.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1285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B6ABD-5D88-43C9-B5DA-D4CDB7641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0753" y="345830"/>
            <a:ext cx="8930747" cy="976533"/>
          </a:xfrm>
        </p:spPr>
        <p:txBody>
          <a:bodyPr>
            <a:normAutofit/>
          </a:bodyPr>
          <a:lstStyle/>
          <a:p>
            <a:r>
              <a:rPr lang="fa-IR" sz="3200" b="1" dirty="0">
                <a:cs typeface="B Nazanin" panose="00000400000000000000" pitchFamily="2" charset="-78"/>
              </a:rPr>
              <a:t>طریقه محاسبه ظرفیت دستگاه:</a:t>
            </a:r>
            <a:endParaRPr lang="en-US" sz="3200" b="1" dirty="0">
              <a:cs typeface="B Nazanin" panose="00000400000000000000" pitchFamily="2" charset="-78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FFC97B-61F3-4A48-A30A-64E2EADCD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2277" y="1645920"/>
            <a:ext cx="8930748" cy="4442027"/>
          </a:xfrm>
        </p:spPr>
        <p:txBody>
          <a:bodyPr/>
          <a:lstStyle/>
          <a:p>
            <a:pPr algn="ctr"/>
            <a:r>
              <a:rPr lang="en-US" sz="3200" b="1" dirty="0">
                <a:cs typeface="B Nazanin" panose="00000400000000000000" pitchFamily="2" charset="-78"/>
              </a:rPr>
              <a:t>V=K*C*N</a:t>
            </a:r>
          </a:p>
          <a:p>
            <a:pPr rtl="1">
              <a:lnSpc>
                <a:spcPct val="200000"/>
              </a:lnSpc>
            </a:pPr>
            <a:r>
              <a:rPr lang="en-US" sz="2400" b="1" dirty="0">
                <a:cs typeface="B Nazanin" panose="00000400000000000000" pitchFamily="2" charset="-78"/>
              </a:rPr>
              <a:t>V</a:t>
            </a:r>
            <a:r>
              <a:rPr lang="fa-IR" sz="2400" b="1" dirty="0">
                <a:cs typeface="B Nazanin" panose="00000400000000000000" pitchFamily="2" charset="-78"/>
              </a:rPr>
              <a:t>=حجم پسماند برحسب لیتردرروز</a:t>
            </a:r>
          </a:p>
          <a:p>
            <a:pPr rtl="1">
              <a:lnSpc>
                <a:spcPct val="200000"/>
              </a:lnSpc>
            </a:pPr>
            <a:r>
              <a:rPr lang="en-US" sz="2400" b="1" dirty="0">
                <a:cs typeface="B Nazanin" panose="00000400000000000000" pitchFamily="2" charset="-78"/>
              </a:rPr>
              <a:t>K</a:t>
            </a:r>
            <a:r>
              <a:rPr lang="fa-IR" sz="2400" b="1" dirty="0">
                <a:cs typeface="B Nazanin" panose="00000400000000000000" pitchFamily="2" charset="-78"/>
              </a:rPr>
              <a:t>=میزان تولید پسماند(عفونی،تیزوبرنده)به ازای هرتخت 1.2کیلوگرم درروز</a:t>
            </a:r>
          </a:p>
          <a:p>
            <a:pPr rtl="1">
              <a:lnSpc>
                <a:spcPct val="200000"/>
              </a:lnSpc>
            </a:pPr>
            <a:r>
              <a:rPr lang="en-US" sz="2400" b="1" dirty="0">
                <a:cs typeface="B Nazanin" panose="00000400000000000000" pitchFamily="2" charset="-78"/>
              </a:rPr>
              <a:t>C</a:t>
            </a:r>
            <a:r>
              <a:rPr lang="fa-IR" sz="2400" b="1" dirty="0">
                <a:cs typeface="B Nazanin" panose="00000400000000000000" pitchFamily="2" charset="-78"/>
              </a:rPr>
              <a:t>=ضریب تبدیل وزن پسماند به حجم=12</a:t>
            </a:r>
          </a:p>
          <a:p>
            <a:pPr rtl="1">
              <a:lnSpc>
                <a:spcPct val="200000"/>
              </a:lnSpc>
            </a:pPr>
            <a:r>
              <a:rPr lang="en-US" sz="2400" b="1" dirty="0">
                <a:cs typeface="B Nazanin" panose="00000400000000000000" pitchFamily="2" charset="-78"/>
              </a:rPr>
              <a:t>N</a:t>
            </a:r>
            <a:r>
              <a:rPr lang="fa-IR" sz="2400" b="1" dirty="0">
                <a:cs typeface="B Nazanin" panose="00000400000000000000" pitchFamily="2" charset="-78"/>
              </a:rPr>
              <a:t>=تعدادتخت مصوب</a:t>
            </a:r>
            <a:endParaRPr lang="en-US" sz="24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82496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lat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at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Slate</Template>
  <TotalTime>189</TotalTime>
  <Words>943</Words>
  <Application>Microsoft Office PowerPoint</Application>
  <PresentationFormat>Widescreen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Calisto MT</vt:lpstr>
      <vt:lpstr>Wingdings 2</vt:lpstr>
      <vt:lpstr>Slate</vt:lpstr>
      <vt:lpstr>جایگاه موقت نگهداری انواع پسماند</vt:lpstr>
      <vt:lpstr>شرایط جایگاه نگهداری موقت پسماندها</vt:lpstr>
      <vt:lpstr>PowerPoint Presentation</vt:lpstr>
      <vt:lpstr>PowerPoint Presentation</vt:lpstr>
      <vt:lpstr>نکات مهم</vt:lpstr>
      <vt:lpstr>PowerPoint Presentation</vt:lpstr>
      <vt:lpstr>PowerPoint Presentation</vt:lpstr>
      <vt:lpstr>PowerPoint Presentation</vt:lpstr>
      <vt:lpstr>طریقه محاسبه ظرفیت دستگاه:</vt:lpstr>
      <vt:lpstr>  تعدادسیکل/حجم پسماند=ظرفیت دستگاه</vt:lpstr>
      <vt:lpstr>مسئوليت فني دستگاه بي خطر ساز از نظر نظارت بر آزمونهاي ايمني، عملكرد و کاليبراسيون بر عهده مسئول واحد تجهيزات پزشكي بيمارستان مي باشد.</vt:lpstr>
      <vt:lpstr>نتیجه</vt:lpstr>
      <vt:lpstr>PowerPoint Presentation</vt:lpstr>
      <vt:lpstr>PowerPoint Presentation</vt:lpstr>
      <vt:lpstr>گرنگهدارمن آنست که من می دانم شیشه رادربغل سنگ نگه می دارد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جایگاه موقت پسماند</dc:title>
  <dc:creator>علی محمد گراوند</dc:creator>
  <cp:lastModifiedBy>علی محمد گراوند</cp:lastModifiedBy>
  <cp:revision>16</cp:revision>
  <dcterms:created xsi:type="dcterms:W3CDTF">2024-01-24T08:37:40Z</dcterms:created>
  <dcterms:modified xsi:type="dcterms:W3CDTF">2024-06-13T07:14:47Z</dcterms:modified>
</cp:coreProperties>
</file>