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9" r:id="rId2"/>
    <p:sldId id="256" r:id="rId3"/>
    <p:sldId id="257" r:id="rId4"/>
    <p:sldId id="277" r:id="rId5"/>
    <p:sldId id="278" r:id="rId6"/>
    <p:sldId id="281" r:id="rId7"/>
    <p:sldId id="261" r:id="rId8"/>
    <p:sldId id="258" r:id="rId9"/>
    <p:sldId id="282" r:id="rId10"/>
    <p:sldId id="262" r:id="rId11"/>
    <p:sldId id="263" r:id="rId12"/>
    <p:sldId id="264" r:id="rId13"/>
    <p:sldId id="285" r:id="rId14"/>
    <p:sldId id="260" r:id="rId15"/>
    <p:sldId id="265" r:id="rId16"/>
    <p:sldId id="266" r:id="rId17"/>
    <p:sldId id="271" r:id="rId18"/>
    <p:sldId id="286" r:id="rId19"/>
    <p:sldId id="267" r:id="rId20"/>
    <p:sldId id="275" r:id="rId21"/>
    <p:sldId id="283" r:id="rId22"/>
    <p:sldId id="272" r:id="rId23"/>
    <p:sldId id="273" r:id="rId24"/>
    <p:sldId id="274" r:id="rId25"/>
    <p:sldId id="284" r:id="rId26"/>
    <p:sldId id="268" r:id="rId27"/>
    <p:sldId id="269" r:id="rId28"/>
    <p:sldId id="270" r:id="rId29"/>
    <p:sldId id="276" r:id="rId30"/>
    <p:sldId id="280"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B"/>
    <a:srgbClr val="FF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7EC502-D592-4B78-A803-ADE0A26142A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C91BD-C6FA-4B6E-87A2-A19D53D925C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6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EC502-D592-4B78-A803-ADE0A26142A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376306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EC502-D592-4B78-A803-ADE0A26142A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110095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EC502-D592-4B78-A803-ADE0A26142A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261489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EC502-D592-4B78-A803-ADE0A26142A3}" type="datetimeFigureOut">
              <a:rPr lang="en-US" smtClean="0"/>
              <a:pPr/>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C91BD-C6FA-4B6E-87A2-A19D53D925C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2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7EC502-D592-4B78-A803-ADE0A26142A3}"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204388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7EC502-D592-4B78-A803-ADE0A26142A3}" type="datetimeFigureOut">
              <a:rPr lang="en-US" smtClean="0"/>
              <a:pPr/>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345727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7EC502-D592-4B78-A803-ADE0A26142A3}" type="datetimeFigureOut">
              <a:rPr lang="en-US" smtClean="0"/>
              <a:pPr/>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172617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7EC502-D592-4B78-A803-ADE0A26142A3}" type="datetimeFigureOut">
              <a:rPr lang="en-US" smtClean="0"/>
              <a:pPr/>
              <a:t>4/25/2026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423616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7EC502-D592-4B78-A803-ADE0A26142A3}" type="datetimeFigureOut">
              <a:rPr lang="en-US" smtClean="0"/>
              <a:pPr/>
              <a:t>4/25/2026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EC91BD-C6FA-4B6E-87A2-A19D53D925CE}" type="slidenum">
              <a:rPr lang="en-US" smtClean="0"/>
              <a:pPr/>
              <a:t>‹#›</a:t>
            </a:fld>
            <a:endParaRPr lang="en-US"/>
          </a:p>
        </p:txBody>
      </p:sp>
    </p:spTree>
    <p:extLst>
      <p:ext uri="{BB962C8B-B14F-4D97-AF65-F5344CB8AC3E}">
        <p14:creationId xmlns:p14="http://schemas.microsoft.com/office/powerpoint/2010/main" val="73250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EC502-D592-4B78-A803-ADE0A26142A3}" type="datetimeFigureOut">
              <a:rPr lang="en-US" smtClean="0"/>
              <a:pPr/>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C91BD-C6FA-4B6E-87A2-A19D53D925CE}" type="slidenum">
              <a:rPr lang="en-US" smtClean="0"/>
              <a:pPr/>
              <a:t>‹#›</a:t>
            </a:fld>
            <a:endParaRPr lang="en-US"/>
          </a:p>
        </p:txBody>
      </p:sp>
    </p:spTree>
    <p:extLst>
      <p:ext uri="{BB962C8B-B14F-4D97-AF65-F5344CB8AC3E}">
        <p14:creationId xmlns:p14="http://schemas.microsoft.com/office/powerpoint/2010/main" val="176380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7EC502-D592-4B78-A803-ADE0A26142A3}" type="datetimeFigureOut">
              <a:rPr lang="en-US" smtClean="0"/>
              <a:pPr/>
              <a:t>4/25/2026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EC91BD-C6FA-4B6E-87A2-A19D53D925CE}"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3364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sz="half" idx="2"/>
          </p:nvPr>
        </p:nvSpPr>
        <p:spPr/>
        <p:txBody>
          <a:bodyPr/>
          <a:lstStyle/>
          <a:p>
            <a:endParaRPr lang="en-US"/>
          </a:p>
        </p:txBody>
      </p:sp>
      <p:pic>
        <p:nvPicPr>
          <p:cNvPr id="11" name="Picture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348" b="7348"/>
          <a:stretch>
            <a:fillRect/>
          </a:stretch>
        </p:blipFill>
        <p:spPr/>
      </p:pic>
    </p:spTree>
    <p:extLst>
      <p:ext uri="{BB962C8B-B14F-4D97-AF65-F5344CB8AC3E}">
        <p14:creationId xmlns:p14="http://schemas.microsoft.com/office/powerpoint/2010/main" val="2673021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86603"/>
            <a:ext cx="11262360" cy="5733197"/>
          </a:xfrm>
          <a:ln w="38100">
            <a:solidFill>
              <a:srgbClr val="92D050"/>
            </a:solidFill>
          </a:ln>
          <a:effectLst>
            <a:glow rad="63500">
              <a:srgbClr val="92D050">
                <a:alpha val="95000"/>
              </a:srgbClr>
            </a:glow>
            <a:softEdge rad="12700"/>
          </a:effectLst>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8829131"/>
              </p:ext>
            </p:extLst>
          </p:nvPr>
        </p:nvGraphicFramePr>
        <p:xfrm>
          <a:off x="1066799" y="1443871"/>
          <a:ext cx="10370695" cy="3566160"/>
        </p:xfrm>
        <a:graphic>
          <a:graphicData uri="http://schemas.openxmlformats.org/drawingml/2006/table">
            <a:tbl>
              <a:tblPr firstRow="1" bandRow="1">
                <a:tableStyleId>{5C22544A-7EE6-4342-B048-85BDC9FD1C3A}</a:tableStyleId>
              </a:tblPr>
              <a:tblGrid>
                <a:gridCol w="461092"/>
                <a:gridCol w="9534850"/>
                <a:gridCol w="374753"/>
              </a:tblGrid>
              <a:tr h="370840">
                <a:tc>
                  <a:txBody>
                    <a:bodyPr/>
                    <a:lstStyle/>
                    <a:p>
                      <a:pPr algn="r" rtl="1"/>
                      <a:endParaRPr lang="en-US" sz="2400" b="0" dirty="0">
                        <a:cs typeface="B Nazanin" panose="000004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2400" b="1" dirty="0" smtClean="0">
                          <a:solidFill>
                            <a:schemeClr val="tx1"/>
                          </a:solidFill>
                          <a:cs typeface="B Nazanin" panose="00000400000000000000" pitchFamily="2" charset="-78"/>
                        </a:rPr>
                        <a:t>دستور جلسه کمیته اخلاق بیمارستان *  1402 </a:t>
                      </a:r>
                      <a:endParaRPr lang="en-US" sz="2400" dirty="0" smtClean="0">
                        <a:solidFill>
                          <a:schemeClr val="tx1"/>
                        </a:solidFill>
                      </a:endParaRPr>
                    </a:p>
                  </a:txBody>
                  <a:tcPr/>
                </a:tc>
                <a:tc>
                  <a:txBody>
                    <a:bodyPr/>
                    <a:lstStyle/>
                    <a:p>
                      <a:pPr algn="r" rtl="1"/>
                      <a:endParaRPr lang="en-US" sz="2400" b="0">
                        <a:cs typeface="B Nazanin" panose="00000400000000000000" pitchFamily="2" charset="-78"/>
                      </a:endParaRPr>
                    </a:p>
                  </a:txBody>
                  <a:tcPr/>
                </a:tc>
              </a:tr>
              <a:tr h="370840">
                <a:tc>
                  <a:txBody>
                    <a:bodyPr/>
                    <a:lstStyle/>
                    <a:p>
                      <a:pPr algn="r" rtl="1"/>
                      <a:endParaRPr lang="en-US" sz="2400" b="0">
                        <a:cs typeface="B Nazanin" panose="00000400000000000000" pitchFamily="2" charset="-78"/>
                      </a:endParaRPr>
                    </a:p>
                  </a:txBody>
                  <a:tcPr/>
                </a:tc>
                <a:tc>
                  <a:txBody>
                    <a:bodyPr/>
                    <a:lstStyle/>
                    <a:p>
                      <a:pPr algn="r" rtl="1"/>
                      <a:r>
                        <a:rPr lang="fa-IR" sz="2400" b="0" kern="1200" dirty="0" smtClean="0">
                          <a:solidFill>
                            <a:schemeClr val="dk1"/>
                          </a:solidFill>
                          <a:effectLst/>
                          <a:latin typeface="+mn-lt"/>
                          <a:ea typeface="+mn-ea"/>
                          <a:cs typeface="B Nazanin" panose="00000400000000000000" pitchFamily="2" charset="-78"/>
                        </a:rPr>
                        <a:t>عدم پاسخگویی تعدادی از رزیدنت ها به خانواده ها  </a:t>
                      </a:r>
                      <a:endParaRPr lang="en-US" sz="2400" b="0" dirty="0">
                        <a:cs typeface="B Nazanin" panose="00000400000000000000" pitchFamily="2" charset="-78"/>
                      </a:endParaRPr>
                    </a:p>
                  </a:txBody>
                  <a:tcPr/>
                </a:tc>
                <a:tc>
                  <a:txBody>
                    <a:bodyPr/>
                    <a:lstStyle/>
                    <a:p>
                      <a:pPr algn="r" rtl="1"/>
                      <a:r>
                        <a:rPr lang="fa-IR" sz="2400" b="0" dirty="0" smtClean="0">
                          <a:cs typeface="B Nazanin" panose="00000400000000000000" pitchFamily="2" charset="-78"/>
                        </a:rPr>
                        <a:t>1</a:t>
                      </a:r>
                      <a:endParaRPr lang="en-US" sz="2400" b="0" dirty="0">
                        <a:cs typeface="B Nazanin" panose="00000400000000000000" pitchFamily="2" charset="-78"/>
                      </a:endParaRPr>
                    </a:p>
                  </a:txBody>
                  <a:tcPr/>
                </a:tc>
              </a:tr>
              <a:tr h="370840">
                <a:tc>
                  <a:txBody>
                    <a:bodyPr/>
                    <a:lstStyle/>
                    <a:p>
                      <a:pPr algn="r" rtl="1"/>
                      <a:endParaRPr lang="en-US" sz="2400" b="0">
                        <a:cs typeface="B Nazanin" panose="00000400000000000000" pitchFamily="2" charset="-78"/>
                      </a:endParaRPr>
                    </a:p>
                  </a:txBody>
                  <a:tcPr/>
                </a:tc>
                <a:tc>
                  <a:txBody>
                    <a:bodyPr/>
                    <a:lstStyle/>
                    <a:p>
                      <a:pPr algn="r" rtl="1"/>
                      <a:r>
                        <a:rPr lang="fa-IR" sz="2400" b="0" kern="1200" dirty="0" smtClean="0">
                          <a:solidFill>
                            <a:schemeClr val="dk1"/>
                          </a:solidFill>
                          <a:effectLst/>
                          <a:latin typeface="+mn-lt"/>
                          <a:ea typeface="+mn-ea"/>
                          <a:cs typeface="B Nazanin" panose="00000400000000000000" pitchFamily="2" charset="-78"/>
                        </a:rPr>
                        <a:t>عدم اختصاص وقت کافی بوسیله تعدادی از رزیدنت های سال یک و دو برای صحبت کردن با بیماران</a:t>
                      </a:r>
                      <a:endParaRPr lang="en-US" sz="2400" b="0" dirty="0">
                        <a:cs typeface="B Nazanin" panose="00000400000000000000" pitchFamily="2" charset="-78"/>
                      </a:endParaRPr>
                    </a:p>
                  </a:txBody>
                  <a:tcPr/>
                </a:tc>
                <a:tc>
                  <a:txBody>
                    <a:bodyPr/>
                    <a:lstStyle/>
                    <a:p>
                      <a:pPr algn="r" rtl="1"/>
                      <a:r>
                        <a:rPr lang="fa-IR" sz="2400" b="0" dirty="0" smtClean="0">
                          <a:cs typeface="B Nazanin" panose="00000400000000000000" pitchFamily="2" charset="-78"/>
                        </a:rPr>
                        <a:t>2</a:t>
                      </a:r>
                      <a:endParaRPr lang="en-US" sz="2400" b="0" dirty="0">
                        <a:cs typeface="B Nazanin" panose="00000400000000000000" pitchFamily="2" charset="-78"/>
                      </a:endParaRPr>
                    </a:p>
                  </a:txBody>
                  <a:tcPr/>
                </a:tc>
              </a:tr>
              <a:tr h="370840">
                <a:tc>
                  <a:txBody>
                    <a:bodyPr/>
                    <a:lstStyle/>
                    <a:p>
                      <a:pPr algn="r" rtl="1"/>
                      <a:endParaRPr lang="en-US" sz="2400" b="0">
                        <a:cs typeface="B Nazanin" panose="00000400000000000000" pitchFamily="2" charset="-78"/>
                      </a:endParaRPr>
                    </a:p>
                  </a:txBody>
                  <a:tcPr/>
                </a:tc>
                <a:tc>
                  <a:txBody>
                    <a:bodyPr/>
                    <a:lstStyle/>
                    <a:p>
                      <a:pPr algn="r" rtl="1"/>
                      <a:r>
                        <a:rPr lang="fa-IR" sz="2400" b="0" kern="1200" dirty="0" smtClean="0">
                          <a:solidFill>
                            <a:schemeClr val="dk1"/>
                          </a:solidFill>
                          <a:effectLst/>
                          <a:latin typeface="+mn-lt"/>
                          <a:ea typeface="+mn-ea"/>
                          <a:cs typeface="B Nazanin" panose="00000400000000000000" pitchFamily="2" charset="-78"/>
                        </a:rPr>
                        <a:t>پوشش تعدادی از رزیدنت های خانم و عدم استفاده بعضی از رزیدنت های اقا از اتیکت </a:t>
                      </a:r>
                      <a:endParaRPr lang="en-US" sz="2400" b="0" dirty="0">
                        <a:cs typeface="B Nazanin" panose="00000400000000000000" pitchFamily="2" charset="-78"/>
                      </a:endParaRPr>
                    </a:p>
                  </a:txBody>
                  <a:tcPr/>
                </a:tc>
                <a:tc>
                  <a:txBody>
                    <a:bodyPr/>
                    <a:lstStyle/>
                    <a:p>
                      <a:pPr algn="r" rtl="1"/>
                      <a:r>
                        <a:rPr lang="fa-IR" sz="2400" b="0" dirty="0" smtClean="0">
                          <a:cs typeface="B Nazanin" panose="00000400000000000000" pitchFamily="2" charset="-78"/>
                        </a:rPr>
                        <a:t>3</a:t>
                      </a:r>
                      <a:endParaRPr lang="en-US" sz="2400" b="0" dirty="0">
                        <a:cs typeface="B Nazanin" panose="00000400000000000000" pitchFamily="2" charset="-78"/>
                      </a:endParaRPr>
                    </a:p>
                  </a:txBody>
                  <a:tcPr/>
                </a:tc>
              </a:tr>
              <a:tr h="370840">
                <a:tc>
                  <a:txBody>
                    <a:bodyPr/>
                    <a:lstStyle/>
                    <a:p>
                      <a:pPr algn="r" rtl="1"/>
                      <a:endParaRPr lang="en-US" sz="2400" b="0">
                        <a:cs typeface="B Nazanin" panose="00000400000000000000" pitchFamily="2" charset="-78"/>
                      </a:endParaRPr>
                    </a:p>
                  </a:txBody>
                  <a:tcPr/>
                </a:tc>
                <a:tc>
                  <a:txBody>
                    <a:bodyPr/>
                    <a:lstStyle/>
                    <a:p>
                      <a:pPr algn="r" rtl="1"/>
                      <a:r>
                        <a:rPr lang="fa-IR" sz="2400" b="0" kern="1200" dirty="0" smtClean="0">
                          <a:solidFill>
                            <a:schemeClr val="dk1"/>
                          </a:solidFill>
                          <a:effectLst/>
                          <a:latin typeface="+mn-lt"/>
                          <a:ea typeface="+mn-ea"/>
                          <a:cs typeface="B Nazanin" panose="00000400000000000000" pitchFamily="2" charset="-78"/>
                        </a:rPr>
                        <a:t>نظر سنجی از رزیدنت ها و سایر گروههای فراگیران در مورد کیفیت خدمات ارائه شده به انها در بیمارستان </a:t>
                      </a:r>
                      <a:endParaRPr lang="en-US" sz="2400" b="0" dirty="0">
                        <a:cs typeface="B Nazanin" panose="00000400000000000000" pitchFamily="2" charset="-78"/>
                      </a:endParaRPr>
                    </a:p>
                  </a:txBody>
                  <a:tcPr/>
                </a:tc>
                <a:tc>
                  <a:txBody>
                    <a:bodyPr/>
                    <a:lstStyle/>
                    <a:p>
                      <a:pPr algn="r" rtl="1"/>
                      <a:r>
                        <a:rPr lang="fa-IR" sz="2400" b="0" dirty="0" smtClean="0">
                          <a:cs typeface="B Nazanin" panose="00000400000000000000" pitchFamily="2" charset="-78"/>
                        </a:rPr>
                        <a:t>4</a:t>
                      </a:r>
                      <a:endParaRPr lang="en-US" sz="2400" b="0" dirty="0">
                        <a:cs typeface="B Nazanin" panose="00000400000000000000" pitchFamily="2" charset="-78"/>
                      </a:endParaRPr>
                    </a:p>
                  </a:txBody>
                  <a:tcPr/>
                </a:tc>
              </a:tr>
              <a:tr h="370840">
                <a:tc>
                  <a:txBody>
                    <a:bodyPr/>
                    <a:lstStyle/>
                    <a:p>
                      <a:pPr algn="r" rtl="1"/>
                      <a:endParaRPr lang="en-US" sz="2400" b="0" dirty="0">
                        <a:cs typeface="B Nazanin" panose="00000400000000000000" pitchFamily="2" charset="-78"/>
                      </a:endParaRPr>
                    </a:p>
                  </a:txBody>
                  <a:tcPr/>
                </a:tc>
                <a:tc>
                  <a:txBody>
                    <a:bodyPr/>
                    <a:lstStyle/>
                    <a:p>
                      <a:pPr algn="r" rtl="1"/>
                      <a:r>
                        <a:rPr lang="fa-IR" sz="2400" b="0" kern="1200" dirty="0" smtClean="0">
                          <a:solidFill>
                            <a:schemeClr val="dk1"/>
                          </a:solidFill>
                          <a:effectLst/>
                          <a:latin typeface="+mn-lt"/>
                          <a:ea typeface="+mn-ea"/>
                          <a:cs typeface="B Nazanin" panose="00000400000000000000" pitchFamily="2" charset="-78"/>
                        </a:rPr>
                        <a:t>معرفی اساتید در درمانگاه به مراجعین و نقش آن در تکریم حقوق بالینی </a:t>
                      </a:r>
                      <a:endParaRPr lang="en-US" sz="2400" b="0" dirty="0">
                        <a:cs typeface="B Nazanin" panose="00000400000000000000" pitchFamily="2" charset="-78"/>
                      </a:endParaRPr>
                    </a:p>
                  </a:txBody>
                  <a:tcPr/>
                </a:tc>
                <a:tc>
                  <a:txBody>
                    <a:bodyPr/>
                    <a:lstStyle/>
                    <a:p>
                      <a:pPr algn="r" rtl="1"/>
                      <a:r>
                        <a:rPr lang="fa-IR" sz="2400" b="0" dirty="0" smtClean="0">
                          <a:cs typeface="B Nazanin" panose="00000400000000000000" pitchFamily="2" charset="-78"/>
                        </a:rPr>
                        <a:t>5</a:t>
                      </a:r>
                      <a:endParaRPr lang="en-US" sz="2400" b="0" dirty="0">
                        <a:cs typeface="B Nazanin" panose="00000400000000000000" pitchFamily="2" charset="-78"/>
                      </a:endParaRPr>
                    </a:p>
                  </a:txBody>
                  <a:tcPr/>
                </a:tc>
              </a:tr>
              <a:tr h="370840">
                <a:tc>
                  <a:txBody>
                    <a:bodyPr/>
                    <a:lstStyle/>
                    <a:p>
                      <a:pPr algn="r" rtl="1"/>
                      <a:endParaRPr lang="en-US" sz="2400" b="0" dirty="0">
                        <a:cs typeface="B Nazanin" panose="00000400000000000000" pitchFamily="2" charset="-78"/>
                      </a:endParaRPr>
                    </a:p>
                  </a:txBody>
                  <a:tcPr/>
                </a:tc>
                <a:tc>
                  <a:txBody>
                    <a:bodyPr/>
                    <a:lstStyle/>
                    <a:p>
                      <a:pPr algn="r" rtl="1"/>
                      <a:r>
                        <a:rPr lang="fa-IR" sz="2400" b="0" kern="1200" dirty="0" smtClean="0">
                          <a:solidFill>
                            <a:schemeClr val="dk1"/>
                          </a:solidFill>
                          <a:effectLst/>
                          <a:latin typeface="+mn-lt"/>
                          <a:ea typeface="+mn-ea"/>
                          <a:cs typeface="B Nazanin" panose="00000400000000000000" pitchFamily="2" charset="-78"/>
                        </a:rPr>
                        <a:t>جوانی جمعیت و امکان ترویج ان در بیمارستان با توجه به حوزه های اخلاق بالینی </a:t>
                      </a:r>
                      <a:endParaRPr lang="en-US" sz="2400" b="0" dirty="0">
                        <a:cs typeface="B Nazanin" panose="00000400000000000000" pitchFamily="2" charset="-78"/>
                      </a:endParaRPr>
                    </a:p>
                  </a:txBody>
                  <a:tcPr/>
                </a:tc>
                <a:tc>
                  <a:txBody>
                    <a:bodyPr/>
                    <a:lstStyle/>
                    <a:p>
                      <a:pPr algn="r" rtl="1"/>
                      <a:r>
                        <a:rPr lang="fa-IR" sz="2400" b="0" dirty="0" smtClean="0">
                          <a:cs typeface="B Nazanin" panose="00000400000000000000" pitchFamily="2" charset="-78"/>
                        </a:rPr>
                        <a:t>6</a:t>
                      </a:r>
                      <a:endParaRPr lang="en-US" sz="2400" b="0" dirty="0">
                        <a:cs typeface="B Nazanin" panose="00000400000000000000" pitchFamily="2" charset="-78"/>
                      </a:endParaRPr>
                    </a:p>
                  </a:txBody>
                  <a:tcPr/>
                </a:tc>
              </a:tr>
            </a:tbl>
          </a:graphicData>
        </a:graphic>
      </p:graphicFrame>
      <p:sp>
        <p:nvSpPr>
          <p:cNvPr id="5" name="Title 1"/>
          <p:cNvSpPr txBox="1">
            <a:spLocks/>
          </p:cNvSpPr>
          <p:nvPr/>
        </p:nvSpPr>
        <p:spPr>
          <a:xfrm>
            <a:off x="10862622" y="181671"/>
            <a:ext cx="887418" cy="98756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a-IR" dirty="0" smtClean="0">
                <a:solidFill>
                  <a:srgbClr val="FF0000"/>
                </a:solidFill>
                <a:latin typeface="Bodoni MT Black" panose="02070A03080606020203" pitchFamily="18" charset="0"/>
              </a:rPr>
              <a:t>4</a:t>
            </a:r>
            <a:endParaRPr lang="en-US"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308317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4027806"/>
              </p:ext>
            </p:extLst>
          </p:nvPr>
        </p:nvGraphicFramePr>
        <p:xfrm>
          <a:off x="674557" y="1846263"/>
          <a:ext cx="10747948" cy="2651760"/>
        </p:xfrm>
        <a:graphic>
          <a:graphicData uri="http://schemas.openxmlformats.org/drawingml/2006/table">
            <a:tbl>
              <a:tblPr firstRow="1" bandRow="1">
                <a:tableStyleId>{5C22544A-7EE6-4342-B048-85BDC9FD1C3A}</a:tableStyleId>
              </a:tblPr>
              <a:tblGrid>
                <a:gridCol w="606007"/>
                <a:gridCol w="9706790"/>
                <a:gridCol w="435151"/>
              </a:tblGrid>
              <a:tr h="370840">
                <a:tc>
                  <a:txBody>
                    <a:bodyPr/>
                    <a:lstStyle/>
                    <a:p>
                      <a:endParaRPr lang="en-US" sz="20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3200" b="0" dirty="0" smtClean="0">
                          <a:solidFill>
                            <a:schemeClr val="tx1"/>
                          </a:solidFill>
                          <a:cs typeface="B Nazanin" panose="00000400000000000000" pitchFamily="2" charset="-78"/>
                        </a:rPr>
                        <a:t>دستور جلسه کمیته اخلاق بیمارستان *   1402</a:t>
                      </a:r>
                      <a:endParaRPr lang="en-US" sz="3200" dirty="0"/>
                    </a:p>
                  </a:txBody>
                  <a:tcPr/>
                </a:tc>
                <a:tc>
                  <a:txBody>
                    <a:bodyPr/>
                    <a:lstStyle/>
                    <a:p>
                      <a:endParaRPr lang="en-US" sz="2000"/>
                    </a:p>
                  </a:txBody>
                  <a:tcPr/>
                </a:tc>
              </a:tr>
              <a:tr h="370840">
                <a:tc>
                  <a:txBody>
                    <a:bodyPr/>
                    <a:lstStyle/>
                    <a:p>
                      <a:endParaRPr lang="en-US" sz="2000"/>
                    </a:p>
                  </a:txBody>
                  <a:tcPr/>
                </a:tc>
                <a:tc>
                  <a:txBody>
                    <a:bodyPr/>
                    <a:lstStyle/>
                    <a:p>
                      <a:pPr algn="r" rtl="1"/>
                      <a:r>
                        <a:rPr lang="fa-IR" sz="2800" b="0" kern="1200" dirty="0" smtClean="0">
                          <a:solidFill>
                            <a:schemeClr val="dk1"/>
                          </a:solidFill>
                          <a:effectLst/>
                          <a:latin typeface="+mn-lt"/>
                          <a:ea typeface="+mn-ea"/>
                          <a:cs typeface="B Nazanin" panose="00000400000000000000" pitchFamily="2" charset="-78"/>
                        </a:rPr>
                        <a:t>تجهیز کتابخانه بخش ها با نظارت کاردرمانگرو کتابـدار بیمارستان و همکاری روانشناسان </a:t>
                      </a:r>
                      <a:endParaRPr lang="en-US" sz="2800" b="0" dirty="0">
                        <a:cs typeface="B Nazanin" panose="00000400000000000000" pitchFamily="2" charset="-78"/>
                      </a:endParaRPr>
                    </a:p>
                  </a:txBody>
                  <a:tcPr/>
                </a:tc>
                <a:tc>
                  <a:txBody>
                    <a:bodyPr/>
                    <a:lstStyle/>
                    <a:p>
                      <a:r>
                        <a:rPr lang="fa-IR" sz="2000" dirty="0" smtClean="0"/>
                        <a:t>1</a:t>
                      </a:r>
                      <a:endParaRPr lang="en-US" sz="2000" dirty="0"/>
                    </a:p>
                  </a:txBody>
                  <a:tcPr/>
                </a:tc>
              </a:tr>
              <a:tr h="370840">
                <a:tc>
                  <a:txBody>
                    <a:bodyPr/>
                    <a:lstStyle/>
                    <a:p>
                      <a:endParaRPr lang="en-US" sz="2000"/>
                    </a:p>
                  </a:txBody>
                  <a:tcPr/>
                </a:tc>
                <a:tc>
                  <a:txBody>
                    <a:bodyPr/>
                    <a:lstStyle/>
                    <a:p>
                      <a:pPr algn="r" rtl="1"/>
                      <a:r>
                        <a:rPr lang="fa-IR" sz="2800" b="0" kern="1200" dirty="0" smtClean="0">
                          <a:solidFill>
                            <a:schemeClr val="dk1"/>
                          </a:solidFill>
                          <a:effectLst/>
                          <a:latin typeface="+mn-lt"/>
                          <a:ea typeface="+mn-ea"/>
                          <a:cs typeface="B Nazanin" panose="00000400000000000000" pitchFamily="2" charset="-78"/>
                        </a:rPr>
                        <a:t>استفاده از پوشش حرفه ای در زمان حضور و تردد دانشجویان (پزشکی) در بیمارستان </a:t>
                      </a:r>
                      <a:endParaRPr lang="en-US" sz="2800" b="0" dirty="0">
                        <a:cs typeface="B Nazanin" panose="00000400000000000000" pitchFamily="2" charset="-78"/>
                      </a:endParaRPr>
                    </a:p>
                  </a:txBody>
                  <a:tcPr/>
                </a:tc>
                <a:tc>
                  <a:txBody>
                    <a:bodyPr/>
                    <a:lstStyle/>
                    <a:p>
                      <a:r>
                        <a:rPr lang="fa-IR" sz="2000" dirty="0" smtClean="0"/>
                        <a:t>2</a:t>
                      </a:r>
                      <a:endParaRPr lang="en-US" sz="2000" dirty="0"/>
                    </a:p>
                  </a:txBody>
                  <a:tcPr/>
                </a:tc>
              </a:tr>
              <a:tr h="370840">
                <a:tc>
                  <a:txBody>
                    <a:bodyPr/>
                    <a:lstStyle/>
                    <a:p>
                      <a:endParaRPr lang="en-US" sz="2000"/>
                    </a:p>
                  </a:txBody>
                  <a:tcPr/>
                </a:tc>
                <a:tc>
                  <a:txBody>
                    <a:bodyPr/>
                    <a:lstStyle/>
                    <a:p>
                      <a:pPr algn="r" rtl="1"/>
                      <a:r>
                        <a:rPr lang="fa-IR" sz="2800" b="0" kern="1200" dirty="0" smtClean="0">
                          <a:solidFill>
                            <a:schemeClr val="dk1"/>
                          </a:solidFill>
                          <a:effectLst/>
                          <a:latin typeface="+mn-lt"/>
                          <a:ea typeface="+mn-ea"/>
                          <a:cs typeface="B Nazanin" panose="00000400000000000000" pitchFamily="2" charset="-78"/>
                        </a:rPr>
                        <a:t>بکارگیری موسیقی درمانی مورد بررسی و تایید جهت اجرا </a:t>
                      </a:r>
                      <a:endParaRPr lang="en-US" sz="2800" b="0" dirty="0">
                        <a:cs typeface="B Nazanin" panose="00000400000000000000" pitchFamily="2" charset="-78"/>
                      </a:endParaRPr>
                    </a:p>
                  </a:txBody>
                  <a:tcPr/>
                </a:tc>
                <a:tc>
                  <a:txBody>
                    <a:bodyPr/>
                    <a:lstStyle/>
                    <a:p>
                      <a:r>
                        <a:rPr lang="fa-IR" sz="2000" dirty="0" smtClean="0"/>
                        <a:t>3</a:t>
                      </a:r>
                      <a:endParaRPr lang="en-US" sz="2000" dirty="0"/>
                    </a:p>
                  </a:txBody>
                  <a:tcPr/>
                </a:tc>
              </a:tr>
              <a:tr h="370840">
                <a:tc>
                  <a:txBody>
                    <a:bodyPr/>
                    <a:lstStyle/>
                    <a:p>
                      <a:endParaRPr lang="en-US" sz="2000" dirty="0"/>
                    </a:p>
                  </a:txBody>
                  <a:tcPr/>
                </a:tc>
                <a:tc>
                  <a:txBody>
                    <a:bodyPr/>
                    <a:lstStyle/>
                    <a:p>
                      <a:pPr algn="r" rtl="1"/>
                      <a:r>
                        <a:rPr lang="fa-IR" sz="2800" b="0" kern="1200" dirty="0" smtClean="0">
                          <a:solidFill>
                            <a:schemeClr val="dk1"/>
                          </a:solidFill>
                          <a:effectLst/>
                          <a:latin typeface="+mn-lt"/>
                          <a:ea typeface="+mn-ea"/>
                          <a:cs typeface="B Nazanin" panose="00000400000000000000" pitchFamily="2" charset="-78"/>
                        </a:rPr>
                        <a:t>ترویج فرهنگ حجاب و پوشش </a:t>
                      </a:r>
                      <a:endParaRPr lang="en-US" sz="2800" b="0" dirty="0">
                        <a:cs typeface="B Nazanin" panose="00000400000000000000" pitchFamily="2" charset="-78"/>
                      </a:endParaRPr>
                    </a:p>
                  </a:txBody>
                  <a:tcPr/>
                </a:tc>
                <a:tc>
                  <a:txBody>
                    <a:bodyPr/>
                    <a:lstStyle/>
                    <a:p>
                      <a:r>
                        <a:rPr lang="fa-IR" sz="2000" dirty="0" smtClean="0"/>
                        <a:t>4</a:t>
                      </a:r>
                      <a:endParaRPr lang="en-US" sz="2000" dirty="0"/>
                    </a:p>
                  </a:txBody>
                  <a:tcPr/>
                </a:tc>
              </a:tr>
            </a:tbl>
          </a:graphicData>
        </a:graphic>
      </p:graphicFrame>
      <p:sp>
        <p:nvSpPr>
          <p:cNvPr id="5" name="Title 1"/>
          <p:cNvSpPr txBox="1">
            <a:spLocks/>
          </p:cNvSpPr>
          <p:nvPr/>
        </p:nvSpPr>
        <p:spPr>
          <a:xfrm>
            <a:off x="11140690" y="310470"/>
            <a:ext cx="887418" cy="98756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a-IR" dirty="0" smtClean="0">
                <a:solidFill>
                  <a:srgbClr val="FF0000"/>
                </a:solidFill>
                <a:latin typeface="Bodoni MT Black" panose="02070A03080606020203" pitchFamily="18" charset="0"/>
              </a:rPr>
              <a:t>5</a:t>
            </a:r>
            <a:endParaRPr lang="en-US"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311575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721" y="196635"/>
            <a:ext cx="10058400" cy="685800"/>
          </a:xfrm>
        </p:spPr>
        <p:txBody>
          <a:bodyPr>
            <a:normAutofit/>
          </a:bodyPr>
          <a:lstStyle/>
          <a:p>
            <a:pPr algn="ctr" rtl="1"/>
            <a:r>
              <a:rPr lang="fa-IR" sz="4400" dirty="0" smtClean="0">
                <a:cs typeface="B Nazanin" panose="00000400000000000000" pitchFamily="2" charset="-78"/>
              </a:rPr>
              <a:t>دستور جلسه بیمارستان * - مهر 1402</a:t>
            </a:r>
            <a:endParaRPr lang="en-US" sz="4400" dirty="0">
              <a:cs typeface="B Nazanin" panose="00000400000000000000" pitchFamily="2" charset="-78"/>
            </a:endParaRPr>
          </a:p>
        </p:txBody>
      </p:sp>
      <p:sp>
        <p:nvSpPr>
          <p:cNvPr id="3" name="Content Placeholder 2"/>
          <p:cNvSpPr>
            <a:spLocks noGrp="1"/>
          </p:cNvSpPr>
          <p:nvPr>
            <p:ph idx="1"/>
          </p:nvPr>
        </p:nvSpPr>
        <p:spPr>
          <a:xfrm>
            <a:off x="579619" y="852455"/>
            <a:ext cx="11262611" cy="5473393"/>
          </a:xfrm>
        </p:spPr>
        <p:style>
          <a:lnRef idx="1">
            <a:schemeClr val="accent3"/>
          </a:lnRef>
          <a:fillRef idx="2">
            <a:schemeClr val="accent3"/>
          </a:fillRef>
          <a:effectRef idx="1">
            <a:schemeClr val="accent3"/>
          </a:effectRef>
          <a:fontRef idx="minor">
            <a:schemeClr val="dk1"/>
          </a:fontRef>
        </p:style>
        <p:txBody>
          <a:bodyPr>
            <a:noAutofit/>
          </a:bodyPr>
          <a:lstStyle/>
          <a:p>
            <a:pPr lvl="0" algn="r" rtl="1">
              <a:buFont typeface="Wingdings" panose="05000000000000000000" pitchFamily="2" charset="2"/>
              <a:buChar char="§"/>
            </a:pPr>
            <a:endParaRPr lang="fa-IR" sz="500" dirty="0" smtClean="0">
              <a:cs typeface="B Nazanin" panose="00000400000000000000" pitchFamily="2" charset="-78"/>
            </a:endParaRPr>
          </a:p>
          <a:p>
            <a:pPr marL="457200" lvl="0" indent="-457200" algn="r" rtl="1">
              <a:buFont typeface="+mj-lt"/>
              <a:buAutoNum type="arabicPeriod"/>
            </a:pPr>
            <a:r>
              <a:rPr lang="fa-IR" sz="2000" b="1" dirty="0" smtClean="0">
                <a:cs typeface="B Nazanin" panose="00000400000000000000" pitchFamily="2" charset="-78"/>
              </a:rPr>
              <a:t>نظارت </a:t>
            </a:r>
            <a:r>
              <a:rPr lang="fa-IR" sz="2000" b="1" dirty="0">
                <a:cs typeface="B Nazanin" panose="00000400000000000000" pitchFamily="2" charset="-78"/>
              </a:rPr>
              <a:t>مستمر بر </a:t>
            </a:r>
            <a:r>
              <a:rPr lang="fa-IR" sz="2000" b="1" u="sng" dirty="0">
                <a:cs typeface="B Nazanin" panose="00000400000000000000" pitchFamily="2" charset="-78"/>
              </a:rPr>
              <a:t>پوشش بیماران </a:t>
            </a:r>
            <a:r>
              <a:rPr lang="fa-IR" sz="2000" dirty="0">
                <a:cs typeface="B Nazanin" panose="00000400000000000000" pitchFamily="2" charset="-78"/>
              </a:rPr>
              <a:t>در زمان جابجایی به عنوان برنامه 3 ماهه تا پایان آذر ماه ، اجرا و بخش های ناقض به مدیریت معرفی خواهند شد.</a:t>
            </a:r>
            <a:endParaRPr lang="en-US" sz="2000" dirty="0">
              <a:cs typeface="B Nazanin" panose="00000400000000000000" pitchFamily="2" charset="-78"/>
            </a:endParaRPr>
          </a:p>
          <a:p>
            <a:pPr marL="457200" lvl="0" indent="-457200" algn="r" rtl="1">
              <a:buFont typeface="+mj-lt"/>
              <a:buAutoNum type="arabicPeriod"/>
            </a:pPr>
            <a:r>
              <a:rPr lang="fa-IR" sz="2000" dirty="0">
                <a:cs typeface="B Nazanin" panose="00000400000000000000" pitchFamily="2" charset="-78"/>
              </a:rPr>
              <a:t>تمام کارکنان بیمارستان </a:t>
            </a:r>
            <a:r>
              <a:rPr lang="fa-IR" sz="2000" dirty="0" smtClean="0">
                <a:cs typeface="B Nazanin" panose="00000400000000000000" pitchFamily="2" charset="-78"/>
              </a:rPr>
              <a:t>*** و </a:t>
            </a:r>
            <a:r>
              <a:rPr lang="fa-IR" sz="2000" dirty="0">
                <a:cs typeface="B Nazanin" panose="00000400000000000000" pitchFamily="2" charset="-78"/>
              </a:rPr>
              <a:t>همچنین مامورین به </a:t>
            </a:r>
            <a:r>
              <a:rPr lang="fa-IR" sz="2000" dirty="0" smtClean="0">
                <a:cs typeface="B Nazanin" panose="00000400000000000000" pitchFamily="2" charset="-78"/>
              </a:rPr>
              <a:t>کار، ملزم </a:t>
            </a:r>
            <a:r>
              <a:rPr lang="fa-IR" sz="2000" dirty="0">
                <a:cs typeface="B Nazanin" panose="00000400000000000000" pitchFamily="2" charset="-78"/>
              </a:rPr>
              <a:t>به رعایت </a:t>
            </a:r>
            <a:r>
              <a:rPr lang="fa-IR" sz="2000" b="1" u="sng" dirty="0">
                <a:cs typeface="B Nazanin" panose="00000400000000000000" pitchFamily="2" charset="-78"/>
              </a:rPr>
              <a:t>قوانین پوشش و استفاده از تگ شناسایی </a:t>
            </a:r>
            <a:r>
              <a:rPr lang="fa-IR" sz="2000" dirty="0">
                <a:cs typeface="B Nazanin" panose="00000400000000000000" pitchFamily="2" charset="-78"/>
              </a:rPr>
              <a:t>می باشند .</a:t>
            </a:r>
            <a:endParaRPr lang="en-US" sz="2000" dirty="0">
              <a:cs typeface="B Nazanin" panose="00000400000000000000" pitchFamily="2" charset="-78"/>
            </a:endParaRPr>
          </a:p>
          <a:p>
            <a:pPr marL="457200" lvl="0" indent="-457200" algn="r" rtl="1">
              <a:buFont typeface="+mj-lt"/>
              <a:buAutoNum type="arabicPeriod"/>
            </a:pPr>
            <a:r>
              <a:rPr lang="fa-IR" sz="2000" dirty="0">
                <a:cs typeface="B Nazanin" panose="00000400000000000000" pitchFamily="2" charset="-78"/>
              </a:rPr>
              <a:t>کارشناسان معاونت آموزشی و مسئولین واحدها و بخش ها که دانشجو در بخش داشته و یا به عنوان مربی دانشجویان هستند ملزم به یادآوری </a:t>
            </a:r>
            <a:r>
              <a:rPr lang="fa-IR" sz="2000" b="1" u="sng" dirty="0">
                <a:cs typeface="B Nazanin" panose="00000400000000000000" pitchFamily="2" charset="-78"/>
              </a:rPr>
              <a:t>قوانین پوشش به دانشجویان </a:t>
            </a:r>
            <a:r>
              <a:rPr lang="fa-IR" sz="2000" dirty="0">
                <a:cs typeface="B Nazanin" panose="00000400000000000000" pitchFamily="2" charset="-78"/>
              </a:rPr>
              <a:t>و نظارت بر اجرا شدن آن می باشند.</a:t>
            </a:r>
            <a:endParaRPr lang="en-US" sz="2000" dirty="0">
              <a:cs typeface="B Nazanin" panose="00000400000000000000" pitchFamily="2" charset="-78"/>
            </a:endParaRPr>
          </a:p>
          <a:p>
            <a:pPr marL="457200" lvl="0" indent="-457200" algn="r" rtl="1">
              <a:buFont typeface="+mj-lt"/>
              <a:buAutoNum type="arabicPeriod"/>
            </a:pPr>
            <a:r>
              <a:rPr lang="fa-IR" sz="2000" dirty="0">
                <a:cs typeface="B Nazanin" panose="00000400000000000000" pitchFamily="2" charset="-78"/>
              </a:rPr>
              <a:t>کارشناسان معاونت آموزشی </a:t>
            </a:r>
            <a:r>
              <a:rPr lang="fa-IR" sz="2000" b="1" u="sng" dirty="0">
                <a:cs typeface="B Nazanin" panose="00000400000000000000" pitchFamily="2" charset="-78"/>
              </a:rPr>
              <a:t>ناقضین پوشش </a:t>
            </a:r>
            <a:r>
              <a:rPr lang="fa-IR" sz="2000" dirty="0">
                <a:cs typeface="B Nazanin" panose="00000400000000000000" pitchFamily="2" charset="-78"/>
              </a:rPr>
              <a:t>در مرکز اموزشی درمانی </a:t>
            </a:r>
            <a:r>
              <a:rPr lang="fa-IR" sz="2000" dirty="0" smtClean="0">
                <a:cs typeface="B Nazanin" panose="00000400000000000000" pitchFamily="2" charset="-78"/>
              </a:rPr>
              <a:t>***را </a:t>
            </a:r>
            <a:r>
              <a:rPr lang="fa-IR" sz="2000" dirty="0">
                <a:cs typeface="B Nazanin" panose="00000400000000000000" pitchFamily="2" charset="-78"/>
              </a:rPr>
              <a:t>به معاونت آموزشی دانشگاه معرفی نمایند.</a:t>
            </a:r>
            <a:endParaRPr lang="en-US" sz="2000" dirty="0">
              <a:cs typeface="B Nazanin" panose="00000400000000000000" pitchFamily="2" charset="-78"/>
            </a:endParaRPr>
          </a:p>
          <a:p>
            <a:pPr marL="457200" lvl="0" indent="-457200" algn="r" rtl="1">
              <a:buFont typeface="+mj-lt"/>
              <a:buAutoNum type="arabicPeriod"/>
            </a:pPr>
            <a:r>
              <a:rPr lang="fa-IR" sz="2000" dirty="0">
                <a:cs typeface="B Nazanin" panose="00000400000000000000" pitchFamily="2" charset="-78"/>
              </a:rPr>
              <a:t>مسئولین واحدها و بخش ها  مجری اصلی  </a:t>
            </a:r>
            <a:r>
              <a:rPr lang="fa-IR" sz="2000" b="1" u="sng" dirty="0">
                <a:cs typeface="B Nazanin" panose="00000400000000000000" pitchFamily="2" charset="-78"/>
              </a:rPr>
              <a:t>قوانین انطباق و پوشش </a:t>
            </a:r>
            <a:r>
              <a:rPr lang="fa-IR" sz="2000" dirty="0">
                <a:cs typeface="B Nazanin" panose="00000400000000000000" pitchFamily="2" charset="-78"/>
              </a:rPr>
              <a:t>می باشند.</a:t>
            </a:r>
            <a:endParaRPr lang="en-US" sz="2000" dirty="0">
              <a:cs typeface="B Nazanin" panose="00000400000000000000" pitchFamily="2" charset="-78"/>
            </a:endParaRPr>
          </a:p>
          <a:p>
            <a:pPr marL="457200" lvl="0" indent="-457200" algn="r" rtl="1">
              <a:buFont typeface="+mj-lt"/>
              <a:buAutoNum type="arabicPeriod"/>
            </a:pPr>
            <a:r>
              <a:rPr lang="fa-IR" sz="2000" dirty="0">
                <a:cs typeface="B Nazanin" panose="00000400000000000000" pitchFamily="2" charset="-78"/>
              </a:rPr>
              <a:t>کارکنان اتاق عمل فقط از رنگ مصوب ( سبز )جهت مقنعه – مانتو و شلوار و یا لباس اسکراب آقایان می توانند استفاده نمایند و ملزم به رعایت سایر </a:t>
            </a:r>
            <a:r>
              <a:rPr lang="fa-IR" sz="2000" b="1" u="sng" dirty="0">
                <a:cs typeface="B Nazanin" panose="00000400000000000000" pitchFamily="2" charset="-78"/>
              </a:rPr>
              <a:t>قوانین پوشش </a:t>
            </a:r>
            <a:r>
              <a:rPr lang="fa-IR" sz="2000" dirty="0">
                <a:cs typeface="B Nazanin" panose="00000400000000000000" pitchFamily="2" charset="-78"/>
              </a:rPr>
              <a:t>نیز می باشند.(مانتو با بلندی و گشادی مناسب ،  نداشتن لاک – زیور آلات و...)</a:t>
            </a:r>
            <a:endParaRPr lang="en-US" sz="2000" dirty="0">
              <a:cs typeface="B Nazanin" panose="00000400000000000000" pitchFamily="2" charset="-78"/>
            </a:endParaRPr>
          </a:p>
          <a:p>
            <a:pPr marL="457200" lvl="0" indent="-457200" algn="r" rtl="1">
              <a:buFont typeface="+mj-lt"/>
              <a:buAutoNum type="arabicPeriod"/>
            </a:pPr>
            <a:r>
              <a:rPr lang="fa-IR" sz="2000" dirty="0">
                <a:cs typeface="B Nazanin" panose="00000400000000000000" pitchFamily="2" charset="-78"/>
              </a:rPr>
              <a:t>تمام کارکنان اتاق عمل و بخش های ویژه در زمان خروج از بخش باید از روپوش سفید با دکمه های بسته  و تگ شناسایی استفاده نمایند </a:t>
            </a:r>
            <a:endParaRPr lang="en-US" sz="2000" dirty="0">
              <a:cs typeface="B Nazanin" panose="00000400000000000000" pitchFamily="2" charset="-78"/>
            </a:endParaRPr>
          </a:p>
          <a:p>
            <a:pPr marL="457200" lvl="0" indent="-457200" algn="r" rtl="1">
              <a:buFont typeface="+mj-lt"/>
              <a:buAutoNum type="arabicPeriod"/>
            </a:pPr>
            <a:r>
              <a:rPr lang="fa-IR" sz="2000" dirty="0">
                <a:cs typeface="B Nazanin" panose="00000400000000000000" pitchFamily="2" charset="-78"/>
              </a:rPr>
              <a:t>کارشناسان بیهوشی تیم احیا و بیهوشی خارج از اتاق عمل ملزم به استفاده از روپوش سفید با دکمه های بسته و تگ شناسایی می باشند و آقایان مجاز به  پوشیدن اسکراب در  </a:t>
            </a:r>
            <a:r>
              <a:rPr lang="en-US" sz="2000" dirty="0">
                <a:cs typeface="B Nazanin" panose="00000400000000000000" pitchFamily="2" charset="-78"/>
              </a:rPr>
              <a:t>MRI</a:t>
            </a:r>
            <a:r>
              <a:rPr lang="fa-IR" sz="2000" dirty="0">
                <a:cs typeface="B Nazanin" panose="00000400000000000000" pitchFamily="2" charset="-78"/>
              </a:rPr>
              <a:t> -  اندوسکوپی و ....  نیستند.</a:t>
            </a:r>
            <a:endParaRPr lang="en-US" sz="2000" dirty="0">
              <a:cs typeface="B Nazanin" panose="00000400000000000000" pitchFamily="2" charset="-78"/>
            </a:endParaRPr>
          </a:p>
          <a:p>
            <a:pPr marL="457200" indent="-457200" algn="r" rtl="1">
              <a:buFont typeface="+mj-lt"/>
              <a:buAutoNum type="arabicPeriod"/>
            </a:pPr>
            <a:r>
              <a:rPr lang="fa-IR" sz="2000" dirty="0">
                <a:cs typeface="B Nazanin" panose="00000400000000000000" pitchFamily="2" charset="-78"/>
              </a:rPr>
              <a:t>الزام تمام کارکنان به حفظ حریم بیمار در زمان انجام پروسیجر و...</a:t>
            </a:r>
            <a:endParaRPr lang="en-US" sz="2000" dirty="0">
              <a:cs typeface="B Nazanin" panose="00000400000000000000" pitchFamily="2" charset="-78"/>
            </a:endParaRPr>
          </a:p>
        </p:txBody>
      </p:sp>
      <p:sp>
        <p:nvSpPr>
          <p:cNvPr id="4" name="Title 1"/>
          <p:cNvSpPr txBox="1">
            <a:spLocks/>
          </p:cNvSpPr>
          <p:nvPr/>
        </p:nvSpPr>
        <p:spPr>
          <a:xfrm>
            <a:off x="11127699" y="-73159"/>
            <a:ext cx="887418" cy="98756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a-IR" dirty="0" smtClean="0">
                <a:solidFill>
                  <a:srgbClr val="FF0000"/>
                </a:solidFill>
                <a:latin typeface="Bodoni MT Black" panose="02070A03080606020203" pitchFamily="18" charset="0"/>
              </a:rPr>
              <a:t>6</a:t>
            </a:r>
            <a:endParaRPr lang="en-US"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26826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Davat" panose="00000400000000000000" pitchFamily="2" charset="-78"/>
              </a:rPr>
              <a:t>کمیته اخلاق بالینی بیمارستان، کمیته پوشش و انطباق نیست!</a:t>
            </a:r>
            <a:endParaRPr lang="en-US" dirty="0">
              <a:cs typeface="B Davat" panose="00000400000000000000" pitchFamily="2" charset="-78"/>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3110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
            </a:pPr>
            <a:endParaRPr lang="fa-IR" sz="2800" dirty="0" smtClean="0">
              <a:cs typeface="B Nazanin" panose="00000400000000000000" pitchFamily="2" charset="-78"/>
            </a:endParaRPr>
          </a:p>
          <a:p>
            <a:pPr algn="r" rtl="1">
              <a:buFont typeface="Wingdings" panose="05000000000000000000" pitchFamily="2" charset="2"/>
              <a:buChar char="§"/>
            </a:pPr>
            <a:r>
              <a:rPr lang="fa-IR" sz="2800" dirty="0" smtClean="0">
                <a:cs typeface="B Nazanin" panose="00000400000000000000" pitchFamily="2" charset="-78"/>
              </a:rPr>
              <a:t>دستور جلسات فوق برای کمیته اخلاق بیمارستان را ارزیابی کنید؟</a:t>
            </a:r>
          </a:p>
          <a:p>
            <a:pPr algn="r" rtl="1">
              <a:buFont typeface="Wingdings" panose="05000000000000000000" pitchFamily="2" charset="2"/>
              <a:buChar char="§"/>
            </a:pPr>
            <a:r>
              <a:rPr lang="fa-IR" sz="2800" dirty="0" smtClean="0">
                <a:cs typeface="B Nazanin" panose="00000400000000000000" pitchFamily="2" charset="-78"/>
              </a:rPr>
              <a:t>این موضوعات مناسب طرح در کمیته اخلاق بالینی بیمارستان است؟ </a:t>
            </a:r>
          </a:p>
          <a:p>
            <a:pPr algn="r" rtl="1">
              <a:buFont typeface="Wingdings" panose="05000000000000000000" pitchFamily="2" charset="2"/>
              <a:buChar char="§"/>
            </a:pPr>
            <a:r>
              <a:rPr lang="fa-IR" sz="2800" dirty="0" smtClean="0">
                <a:cs typeface="B Nazanin" panose="00000400000000000000" pitchFamily="2" charset="-78"/>
              </a:rPr>
              <a:t>آیا در کمیته اخلاق رویکرد مناسب به موضوع رخ داده؟ </a:t>
            </a:r>
          </a:p>
          <a:p>
            <a:pPr algn="r" rtl="1">
              <a:buFont typeface="Wingdings" panose="05000000000000000000" pitchFamily="2" charset="2"/>
              <a:buChar char="§"/>
            </a:pPr>
            <a:r>
              <a:rPr lang="fa-IR" sz="2800" dirty="0" smtClean="0">
                <a:cs typeface="B Nazanin" panose="00000400000000000000" pitchFamily="2" charset="-78"/>
              </a:rPr>
              <a:t>آیا ابعاد غیر پزشکی؛ در شکایات ، مطرح شده؟</a:t>
            </a:r>
          </a:p>
          <a:p>
            <a:pPr algn="r" rtl="1">
              <a:buFont typeface="Wingdings" panose="05000000000000000000" pitchFamily="2" charset="2"/>
              <a:buChar char="§"/>
            </a:pPr>
            <a:r>
              <a:rPr lang="fa-IR" sz="2800" dirty="0" smtClean="0">
                <a:cs typeface="B Nazanin" panose="00000400000000000000" pitchFamily="2" charset="-78"/>
              </a:rPr>
              <a:t>آیا کمیته اخلاق برای حل اختلافات جای مناسبی است؟ </a:t>
            </a:r>
          </a:p>
          <a:p>
            <a:pPr algn="r" rtl="1">
              <a:buFont typeface="Wingdings" panose="05000000000000000000" pitchFamily="2" charset="2"/>
              <a:buChar char="§"/>
            </a:pPr>
            <a:endParaRPr lang="en-US" sz="28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687" y="61000"/>
            <a:ext cx="2832268" cy="19019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15237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a:solidFill>
                  <a:schemeClr val="dk1"/>
                </a:solidFill>
                <a:cs typeface="B Nazanin" panose="00000400000000000000" pitchFamily="2" charset="-78"/>
              </a:rPr>
              <a:t>شکایت</a:t>
            </a:r>
            <a:r>
              <a:rPr lang="fa-IR" sz="3600" dirty="0">
                <a:solidFill>
                  <a:schemeClr val="dk1"/>
                </a:solidFill>
                <a:cs typeface="B Nazanin" panose="00000400000000000000" pitchFamily="2" charset="-78"/>
              </a:rPr>
              <a:t> از طولانی بودن زمان انتظار بیماران دکتر ***  پشت درب اتاق عمل </a:t>
            </a:r>
            <a:r>
              <a:rPr lang="fa-IR" sz="2800" b="1" dirty="0" smtClean="0">
                <a:solidFill>
                  <a:schemeClr val="dk1"/>
                </a:solidFill>
              </a:rPr>
              <a:t>.</a:t>
            </a:r>
            <a:endParaRPr lang="en-US" sz="3600" dirty="0"/>
          </a:p>
        </p:txBody>
      </p:sp>
      <p:sp>
        <p:nvSpPr>
          <p:cNvPr id="3" name="Content Placeholder 2"/>
          <p:cNvSpPr>
            <a:spLocks noGrp="1"/>
          </p:cNvSpPr>
          <p:nvPr>
            <p:ph idx="1"/>
          </p:nvPr>
        </p:nvSpPr>
        <p:spPr/>
        <p:txBody>
          <a:bodyPr>
            <a:noAutofit/>
          </a:bodyPr>
          <a:lstStyle/>
          <a:p>
            <a:pPr marL="0" indent="0" algn="r" rtl="1">
              <a:buNone/>
            </a:pPr>
            <a:r>
              <a:rPr lang="fa-IR" sz="2000" dirty="0">
                <a:cs typeface="B Nazanin" panose="00000400000000000000" pitchFamily="2" charset="-78"/>
              </a:rPr>
              <a:t>به دلیل عدم همکاری برخی از پزشکان در گروه بندی کردن بیماران اسکجول اتاق عمل خود که منجر به حضور همه اسکجول ها با هم در یک زمان مشخص در بیمارستان می شود و این امر موجب می شود آنهایی که در نوبت های دوم به بعد قرار می گیرند متحمل مدت زمان انتظار بیشتری شوند و متاسفانه این مسئله در شرایطی است که بیماران </a:t>
            </a:r>
            <a:r>
              <a:rPr lang="en-US" sz="2000" dirty="0">
                <a:cs typeface="B Nazanin" panose="00000400000000000000" pitchFamily="2" charset="-78"/>
              </a:rPr>
              <a:t>NPO</a:t>
            </a:r>
            <a:r>
              <a:rPr lang="fa-IR" sz="2000" dirty="0">
                <a:cs typeface="B Nazanin" panose="00000400000000000000" pitchFamily="2" charset="-78"/>
              </a:rPr>
              <a:t> هستند ، در نتیجه منجر به بالا رفتن تعداد شکایات در این خصوص می گردد</a:t>
            </a:r>
            <a:r>
              <a:rPr lang="fa-IR" sz="2000" dirty="0" smtClean="0">
                <a:cs typeface="B Nazanin" panose="00000400000000000000" pitchFamily="2" charset="-78"/>
              </a:rPr>
              <a:t>.  بعد </a:t>
            </a:r>
            <a:r>
              <a:rPr lang="fa-IR" sz="2000" dirty="0">
                <a:cs typeface="B Nazanin" panose="00000400000000000000" pitchFamily="2" charset="-78"/>
              </a:rPr>
              <a:t>از بررسی این دسته از شکایات مقرر گردید به دستور </a:t>
            </a:r>
            <a:r>
              <a:rPr lang="fa-IR" sz="2000" dirty="0" smtClean="0">
                <a:cs typeface="B Nazanin" panose="00000400000000000000" pitchFamily="2" charset="-78"/>
              </a:rPr>
              <a:t>مدیر </a:t>
            </a:r>
            <a:r>
              <a:rPr lang="fa-IR" sz="2000" dirty="0">
                <a:cs typeface="B Nazanin" panose="00000400000000000000" pitchFamily="2" charset="-78"/>
              </a:rPr>
              <a:t>محترم بیمارستان نامه ای در خصوص تذکر به این گروه از پزشکان جهت رفع این دسته از مشکلات ارسال گردد که مضمون آن به شرح زیر می باشد: </a:t>
            </a:r>
            <a:endParaRPr lang="en-US" sz="2000" dirty="0">
              <a:cs typeface="B Nazanin" panose="00000400000000000000" pitchFamily="2" charset="-78"/>
            </a:endParaRPr>
          </a:p>
          <a:p>
            <a:pPr marL="0" indent="0" algn="r" rtl="1">
              <a:buNone/>
            </a:pPr>
            <a:r>
              <a:rPr lang="fa-IR" sz="2000" i="1" dirty="0">
                <a:cs typeface="B Nazanin" panose="00000400000000000000" pitchFamily="2" charset="-78"/>
              </a:rPr>
              <a:t>استاد گرانقدر </a:t>
            </a:r>
            <a:r>
              <a:rPr lang="fa-IR" sz="2000" i="1" dirty="0" smtClean="0">
                <a:cs typeface="B Nazanin" panose="00000400000000000000" pitchFamily="2" charset="-78"/>
              </a:rPr>
              <a:t>***</a:t>
            </a:r>
            <a:endParaRPr lang="en-US" sz="2000" i="1" dirty="0">
              <a:cs typeface="B Nazanin" panose="00000400000000000000" pitchFamily="2" charset="-78"/>
            </a:endParaRPr>
          </a:p>
          <a:p>
            <a:pPr marL="0" indent="0" algn="r" rtl="1">
              <a:buNone/>
            </a:pPr>
            <a:r>
              <a:rPr lang="fa-IR" sz="2000" i="1" dirty="0">
                <a:cs typeface="B Nazanin" panose="00000400000000000000" pitchFamily="2" charset="-78"/>
              </a:rPr>
              <a:t>با سلام و </a:t>
            </a:r>
            <a:r>
              <a:rPr lang="fa-IR" sz="2000" i="1" dirty="0" smtClean="0">
                <a:cs typeface="B Nazanin" panose="00000400000000000000" pitchFamily="2" charset="-78"/>
              </a:rPr>
              <a:t>احترام </a:t>
            </a:r>
            <a:endParaRPr lang="en-US" sz="2000" i="1" dirty="0">
              <a:cs typeface="B Nazanin" panose="00000400000000000000" pitchFamily="2" charset="-78"/>
            </a:endParaRPr>
          </a:p>
          <a:p>
            <a:pPr marL="0" indent="0" algn="r" rtl="1">
              <a:buNone/>
            </a:pPr>
            <a:r>
              <a:rPr lang="fa-IR" sz="2000" i="1" dirty="0">
                <a:cs typeface="B Nazanin" panose="00000400000000000000" pitchFamily="2" charset="-78"/>
              </a:rPr>
              <a:t>احتراما پیروشکایت برخی از همراهان بیماران در فروردین ماه سال جاری مبنی بر معطلی بیش از حد در نوبت عمل و در انتظار رفتن به اتاق عمل در بخش آمادگی در عین ناشتا بودن ، از جنابعالی درخواست می گردد زمانبندی اعمال جراحیتان را با در نظر گرفتن امکان کاهش زمان معطلی و گرسنگی بیماران پشت درب اتاق عمل از طریق مشخص کردن زمان شروع عمل هر بیمار و شروع  ناشتایی آنها و زمان ورود به بیمارستان هماهنگ فرمائید .</a:t>
            </a:r>
            <a:endParaRPr lang="en-US" sz="2000" i="1" dirty="0">
              <a:cs typeface="B Nazanin" panose="00000400000000000000" pitchFamily="2" charset="-78"/>
            </a:endParaRPr>
          </a:p>
        </p:txBody>
      </p:sp>
    </p:spTree>
    <p:extLst>
      <p:ext uri="{BB962C8B-B14F-4D97-AF65-F5344CB8AC3E}">
        <p14:creationId xmlns:p14="http://schemas.microsoft.com/office/powerpoint/2010/main" val="2016715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solidFill>
                  <a:schemeClr val="dk1"/>
                </a:solidFill>
                <a:cs typeface="B Nazanin" panose="00000400000000000000" pitchFamily="2" charset="-78"/>
              </a:rPr>
              <a:t>شکایت</a:t>
            </a:r>
            <a:r>
              <a:rPr lang="ar-SA" dirty="0">
                <a:solidFill>
                  <a:schemeClr val="dk1"/>
                </a:solidFill>
                <a:cs typeface="B Nazanin" panose="00000400000000000000" pitchFamily="2" charset="-78"/>
              </a:rPr>
              <a:t> از گم شدن عکس و سی دی </a:t>
            </a:r>
            <a:r>
              <a:rPr lang="ar-SA" dirty="0" smtClean="0">
                <a:solidFill>
                  <a:schemeClr val="dk1"/>
                </a:solidFill>
                <a:cs typeface="B Nazanin" panose="00000400000000000000" pitchFamily="2" charset="-78"/>
              </a:rPr>
              <a:t>ام</a:t>
            </a:r>
            <a:r>
              <a:rPr lang="fa-IR" sz="1600" dirty="0" smtClean="0">
                <a:solidFill>
                  <a:schemeClr val="dk1"/>
                </a:solidFill>
                <a:cs typeface="B Nazanin" panose="00000400000000000000" pitchFamily="2" charset="-78"/>
              </a:rPr>
              <a:t> </a:t>
            </a:r>
            <a:r>
              <a:rPr lang="ar-SA" dirty="0" smtClean="0">
                <a:solidFill>
                  <a:schemeClr val="dk1"/>
                </a:solidFill>
                <a:cs typeface="B Nazanin" panose="00000400000000000000" pitchFamily="2" charset="-78"/>
              </a:rPr>
              <a:t>ار</a:t>
            </a:r>
            <a:r>
              <a:rPr lang="ar-SA" sz="1000" dirty="0" smtClean="0">
                <a:solidFill>
                  <a:schemeClr val="dk1"/>
                </a:solidFill>
                <a:cs typeface="B Nazanin" panose="00000400000000000000" pitchFamily="2" charset="-78"/>
              </a:rPr>
              <a:t> </a:t>
            </a:r>
            <a:r>
              <a:rPr lang="ar-SA" dirty="0">
                <a:solidFill>
                  <a:schemeClr val="dk1"/>
                </a:solidFill>
                <a:cs typeface="B Nazanin" panose="00000400000000000000" pitchFamily="2" charset="-78"/>
              </a:rPr>
              <a:t>آی</a:t>
            </a:r>
            <a:r>
              <a:rPr lang="fa-IR" dirty="0">
                <a:solidFill>
                  <a:schemeClr val="dk1"/>
                </a:solidFill>
                <a:cs typeface="B Nazanin" panose="00000400000000000000" pitchFamily="2" charset="-78"/>
              </a:rPr>
              <a:t> در اتاق عمل </a:t>
            </a:r>
            <a:r>
              <a:rPr lang="en-US" dirty="0">
                <a:solidFill>
                  <a:schemeClr val="dk1"/>
                </a:solidFill>
                <a:cs typeface="B Nazanin" panose="00000400000000000000" pitchFamily="2" charset="-78"/>
              </a:rPr>
              <a:t/>
            </a:r>
            <a:br>
              <a:rPr lang="en-US" dirty="0">
                <a:solidFill>
                  <a:schemeClr val="dk1"/>
                </a:solidFill>
                <a:cs typeface="B Nazanin" panose="00000400000000000000" pitchFamily="2" charset="-78"/>
              </a:rPr>
            </a:br>
            <a:endParaRPr lang="en-US" dirty="0"/>
          </a:p>
        </p:txBody>
      </p:sp>
      <p:sp>
        <p:nvSpPr>
          <p:cNvPr id="3" name="Content Placeholder 2"/>
          <p:cNvSpPr>
            <a:spLocks noGrp="1"/>
          </p:cNvSpPr>
          <p:nvPr>
            <p:ph idx="1"/>
          </p:nvPr>
        </p:nvSpPr>
        <p:spPr/>
        <p:txBody>
          <a:bodyPr>
            <a:normAutofit/>
          </a:bodyPr>
          <a:lstStyle/>
          <a:p>
            <a:pPr algn="r" rtl="1"/>
            <a:r>
              <a:rPr lang="ar-SA" sz="2800" dirty="0">
                <a:cs typeface="B Nazanin" panose="00000400000000000000" pitchFamily="2" charset="-78"/>
              </a:rPr>
              <a:t>بعد از پیگیری های گسترده متاسفانه حق با شاکی بوده و سی دی پیدا نشد. به واحد مربوطه توسط مترون بیمارستان اخطار داده شد و جهت همکاری با بیمار مقرر شد از طرف بیمارستان جهت ارائه پاسخ المثنی نامه ای به واحد مرجع </a:t>
            </a:r>
            <a:r>
              <a:rPr lang="fa-IR" sz="2800" dirty="0" smtClean="0">
                <a:cs typeface="B Nazanin" panose="00000400000000000000" pitchFamily="2" charset="-78"/>
              </a:rPr>
              <a:t>***</a:t>
            </a:r>
            <a:r>
              <a:rPr lang="ar-SA" sz="2800" dirty="0" smtClean="0">
                <a:cs typeface="B Nazanin" panose="00000400000000000000" pitchFamily="2" charset="-78"/>
              </a:rPr>
              <a:t> </a:t>
            </a:r>
            <a:r>
              <a:rPr lang="ar-SA" sz="2800" dirty="0">
                <a:cs typeface="B Nazanin" panose="00000400000000000000" pitchFamily="2" charset="-78"/>
              </a:rPr>
              <a:t>نوشته شود تا بدینوسیله نسخه المثنی جهت پیگیری درمان به بیمار ارائه شود .</a:t>
            </a:r>
            <a:endParaRPr lang="en-US" sz="2800" dirty="0">
              <a:cs typeface="B Nazanin" panose="00000400000000000000" pitchFamily="2" charset="-78"/>
            </a:endParaRPr>
          </a:p>
          <a:p>
            <a:pPr algn="r" rtl="1"/>
            <a:endParaRPr lang="en-US" sz="2800" dirty="0">
              <a:cs typeface="B Nazanin" panose="00000400000000000000" pitchFamily="2" charset="-78"/>
            </a:endParaRPr>
          </a:p>
        </p:txBody>
      </p:sp>
    </p:spTree>
    <p:extLst>
      <p:ext uri="{BB962C8B-B14F-4D97-AF65-F5344CB8AC3E}">
        <p14:creationId xmlns:p14="http://schemas.microsoft.com/office/powerpoint/2010/main" val="73278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97620"/>
          </a:xfrm>
        </p:spPr>
        <p:txBody>
          <a:bodyPr>
            <a:normAutofit/>
          </a:bodyPr>
          <a:lstStyle/>
          <a:p>
            <a:pPr algn="r" rtl="1"/>
            <a:r>
              <a:rPr lang="fa-IR" sz="4000" dirty="0" smtClean="0">
                <a:cs typeface="B Titr" panose="00000700000000000000" pitchFamily="2" charset="-78"/>
              </a:rPr>
              <a:t>مصوبات</a:t>
            </a:r>
            <a:endParaRPr lang="en-US" sz="4000" dirty="0">
              <a:cs typeface="B Titr" panose="00000700000000000000" pitchFamily="2" charset="-78"/>
            </a:endParaRPr>
          </a:p>
        </p:txBody>
      </p:sp>
      <p:sp>
        <p:nvSpPr>
          <p:cNvPr id="3" name="Content Placeholder 2"/>
          <p:cNvSpPr>
            <a:spLocks noGrp="1"/>
          </p:cNvSpPr>
          <p:nvPr>
            <p:ph idx="1"/>
          </p:nvPr>
        </p:nvSpPr>
        <p:spPr>
          <a:xfrm>
            <a:off x="914399" y="1184225"/>
            <a:ext cx="10478125" cy="4946752"/>
          </a:xfrm>
          <a:solidFill>
            <a:schemeClr val="bg1"/>
          </a:solidFill>
        </p:spPr>
        <p:txBody>
          <a:bodyPr>
            <a:noAutofit/>
          </a:bodyPr>
          <a:lstStyle/>
          <a:p>
            <a:pPr algn="r" rtl="1"/>
            <a:r>
              <a:rPr lang="fa-IR" sz="2400" dirty="0" smtClean="0">
                <a:cs typeface="B Nazanin" panose="00000400000000000000" pitchFamily="2" charset="-78"/>
              </a:rPr>
              <a:t>مقرر </a:t>
            </a:r>
            <a:r>
              <a:rPr lang="fa-IR" sz="2400" dirty="0">
                <a:cs typeface="B Nazanin" panose="00000400000000000000" pitchFamily="2" charset="-78"/>
              </a:rPr>
              <a:t>شد در مورد تعدادی از رزیدنت ها که بر اساس گزارشات سرپرستاران وقت کافی برای صحبت کردن با بیماران اختصاص نمی دهند به شکل موردی صحبت شود و دلایل ان با رزیدنت بررسی گردد. </a:t>
            </a: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r>
              <a:rPr lang="fa-IR" sz="2400" dirty="0" smtClean="0">
                <a:cs typeface="B Nazanin" panose="00000400000000000000" pitchFamily="2" charset="-78"/>
              </a:rPr>
              <a:t>مقرر </a:t>
            </a:r>
            <a:r>
              <a:rPr lang="fa-IR" sz="2400" dirty="0">
                <a:cs typeface="B Nazanin" panose="00000400000000000000" pitchFamily="2" charset="-78"/>
              </a:rPr>
              <a:t>شد در سال 1401 به ازای هر بار تکرار عدم استفاده از اتیکت شناسایی ، 5 درصد از مبلغ کارانه افراد کسر گردد</a:t>
            </a:r>
            <a:r>
              <a:rPr lang="fa-IR" sz="2400" dirty="0" smtClean="0">
                <a:cs typeface="B Nazanin" panose="00000400000000000000" pitchFamily="2" charset="-78"/>
              </a:rPr>
              <a:t>.</a:t>
            </a:r>
          </a:p>
          <a:p>
            <a:pPr algn="r" rtl="1"/>
            <a:r>
              <a:rPr lang="fa-IR" sz="2400" dirty="0" smtClean="0">
                <a:cs typeface="B Nazanin" panose="00000400000000000000" pitchFamily="2" charset="-78"/>
              </a:rPr>
              <a:t> </a:t>
            </a:r>
            <a:r>
              <a:rPr lang="fa-IR" sz="2400" dirty="0">
                <a:cs typeface="B Nazanin" panose="00000400000000000000" pitchFamily="2" charset="-78"/>
              </a:rPr>
              <a:t>مقرر شد برای اختصاص زمان کافی جهت پاسخگو بودن به همراهان بیماران </a:t>
            </a:r>
            <a:r>
              <a:rPr lang="fa-IR" sz="2400" dirty="0" smtClean="0">
                <a:cs typeface="B Nazanin" panose="00000400000000000000" pitchFamily="2" charset="-78"/>
              </a:rPr>
              <a:t> </a:t>
            </a:r>
            <a:r>
              <a:rPr lang="fa-IR" sz="2400" dirty="0">
                <a:cs typeface="B Nazanin" panose="00000400000000000000" pitchFamily="2" charset="-78"/>
              </a:rPr>
              <a:t>دکتر </a:t>
            </a:r>
            <a:r>
              <a:rPr lang="fa-IR" sz="2400" dirty="0" smtClean="0">
                <a:cs typeface="B Nazanin" panose="00000400000000000000" pitchFamily="2" charset="-78"/>
              </a:rPr>
              <a:t>***  با رزیدنت </a:t>
            </a:r>
            <a:r>
              <a:rPr lang="fa-IR" sz="2400" dirty="0">
                <a:cs typeface="B Nazanin" panose="00000400000000000000" pitchFamily="2" charset="-78"/>
              </a:rPr>
              <a:t>های </a:t>
            </a:r>
            <a:r>
              <a:rPr lang="fa-IR" sz="2400" dirty="0" smtClean="0">
                <a:cs typeface="B Nazanin" panose="00000400000000000000" pitchFamily="2" charset="-78"/>
              </a:rPr>
              <a:t>** </a:t>
            </a:r>
            <a:r>
              <a:rPr lang="fa-IR" sz="2400" dirty="0">
                <a:cs typeface="B Nazanin" panose="00000400000000000000" pitchFamily="2" charset="-78"/>
              </a:rPr>
              <a:t>صحبت کنند و ضرورت این موضوع را یادآور شوند. </a:t>
            </a:r>
            <a:endParaRPr lang="fa-IR" sz="2400" dirty="0" smtClean="0">
              <a:cs typeface="B Nazanin" panose="00000400000000000000" pitchFamily="2" charset="-78"/>
            </a:endParaRPr>
          </a:p>
          <a:p>
            <a:pPr algn="r" rtl="1"/>
            <a:r>
              <a:rPr lang="fa-IR" sz="2400" dirty="0">
                <a:cs typeface="B Nazanin" panose="00000400000000000000" pitchFamily="2" charset="-78"/>
              </a:rPr>
              <a:t>مقرر شد میزان رضایتمندی از خدمات آموزشی و رفاهی دانشجویان در ماه آینده به کمیته اخلاق بالینی گزارش شود. </a:t>
            </a:r>
            <a:endParaRPr lang="fa-IR" sz="2400" dirty="0" smtClean="0">
              <a:cs typeface="B Nazanin" panose="00000400000000000000" pitchFamily="2" charset="-78"/>
            </a:endParaRPr>
          </a:p>
          <a:p>
            <a:pPr algn="r" rtl="1"/>
            <a:r>
              <a:rPr lang="fa-IR" sz="2400" dirty="0">
                <a:cs typeface="B Nazanin" panose="00000400000000000000" pitchFamily="2" charset="-78"/>
              </a:rPr>
              <a:t>مقرر شد رزیدنت ها در مشاوره هایی که به بیماران میدهند مواردی که امکان فرزند اوری و کنترل هم زمان بیماری شان وجود دارد را مشخص  و در این خصوص  این افراد را برای ترغیب فرزند آوری به روان شناسان معرفی نمایند. </a:t>
            </a:r>
            <a:endParaRPr lang="en-US" sz="2400" dirty="0">
              <a:cs typeface="B Nazanin" panose="00000400000000000000" pitchFamily="2" charset="-78"/>
            </a:endParaRPr>
          </a:p>
        </p:txBody>
      </p:sp>
      <p:sp>
        <p:nvSpPr>
          <p:cNvPr id="4" name="TextBox 3"/>
          <p:cNvSpPr txBox="1"/>
          <p:nvPr/>
        </p:nvSpPr>
        <p:spPr>
          <a:xfrm>
            <a:off x="449703" y="286604"/>
            <a:ext cx="11407515" cy="5619521"/>
          </a:xfrm>
          <a:prstGeom prst="rect">
            <a:avLst/>
          </a:prstGeom>
          <a:noFill/>
          <a:ln w="38100">
            <a:solidFill>
              <a:srgbClr val="92D050"/>
            </a:solidFill>
          </a:ln>
          <a:effectLst>
            <a:glow rad="101600">
              <a:srgbClr val="92D050">
                <a:alpha val="86000"/>
              </a:srgbClr>
            </a:glow>
          </a:effectLst>
        </p:spPr>
        <p:txBody>
          <a:bodyPr wrap="square" rtlCol="0">
            <a:spAutoFit/>
          </a:bodyPr>
          <a:lstStyle/>
          <a:p>
            <a:endParaRPr lang="en-US" dirty="0"/>
          </a:p>
        </p:txBody>
      </p:sp>
    </p:spTree>
    <p:extLst>
      <p:ext uri="{BB962C8B-B14F-4D97-AF65-F5344CB8AC3E}">
        <p14:creationId xmlns:p14="http://schemas.microsoft.com/office/powerpoint/2010/main" val="137190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rtl="1"/>
            <a:r>
              <a:rPr lang="fa-IR" b="1" dirty="0" smtClean="0">
                <a:cs typeface="B Davat" panose="00000400000000000000" pitchFamily="2" charset="-78"/>
              </a:rPr>
              <a:t>دستور جلسات کمیته ها:</a:t>
            </a:r>
            <a:endParaRPr lang="en-US" b="1" dirty="0">
              <a:cs typeface="B Davat" panose="00000400000000000000" pitchFamily="2" charset="-78"/>
            </a:endParaRPr>
          </a:p>
        </p:txBody>
      </p:sp>
      <p:sp>
        <p:nvSpPr>
          <p:cNvPr id="7" name="Content Placeholder 6"/>
          <p:cNvSpPr>
            <a:spLocks noGrp="1"/>
          </p:cNvSpPr>
          <p:nvPr>
            <p:ph idx="1"/>
          </p:nvPr>
        </p:nvSpPr>
        <p:spPr>
          <a:xfrm>
            <a:off x="1232191" y="1737360"/>
            <a:ext cx="10058400" cy="4023360"/>
          </a:xfrm>
        </p:spPr>
        <p:txBody>
          <a:bodyPr>
            <a:noAutofit/>
          </a:bodyPr>
          <a:lstStyle/>
          <a:p>
            <a:pPr algn="r" rtl="1">
              <a:lnSpc>
                <a:spcPct val="100000"/>
              </a:lnSpc>
              <a:buFont typeface="Wingdings" panose="05000000000000000000" pitchFamily="2" charset="2"/>
              <a:buChar char="ü"/>
            </a:pPr>
            <a:r>
              <a:rPr lang="fa-IR" sz="2800" dirty="0">
                <a:latin typeface="Calibri" panose="020F0502020204030204" pitchFamily="34" charset="0"/>
                <a:cs typeface="B Nazanin" panose="00000400000000000000" pitchFamily="2" charset="-78"/>
              </a:rPr>
              <a:t>دستور جلسات باید فرایند های اداری، تشخیصی، درمانی، مدیریتی و... بیمارستان که چالش اخلاقی ایجاد نموده را مطرح نماید</a:t>
            </a:r>
          </a:p>
          <a:p>
            <a:pPr algn="r" rtl="1">
              <a:lnSpc>
                <a:spcPct val="100000"/>
              </a:lnSpc>
              <a:buFont typeface="Wingdings" panose="05000000000000000000" pitchFamily="2" charset="2"/>
              <a:buChar char="ü"/>
            </a:pPr>
            <a:r>
              <a:rPr lang="fa-IR" sz="2800" dirty="0">
                <a:latin typeface="Calibri" panose="020F0502020204030204" pitchFamily="34" charset="0"/>
                <a:cs typeface="B Nazanin" panose="00000400000000000000" pitchFamily="2" charset="-78"/>
              </a:rPr>
              <a:t>دستور جلسات مشکلات بیمارستان نیستند ، مسئله هایی هستند که باید حل شوند  </a:t>
            </a:r>
            <a:endParaRPr lang="en-US" sz="2800" dirty="0">
              <a:latin typeface="Calibri" panose="020F0502020204030204" pitchFamily="34" charset="0"/>
              <a:cs typeface="B Nazanin" panose="00000400000000000000" pitchFamily="2" charset="-78"/>
            </a:endParaRPr>
          </a:p>
          <a:p>
            <a:pPr algn="r" rtl="1">
              <a:lnSpc>
                <a:spcPct val="100000"/>
              </a:lnSpc>
              <a:buFont typeface="Wingdings" panose="05000000000000000000" pitchFamily="2" charset="2"/>
              <a:buChar char="ü"/>
            </a:pPr>
            <a:r>
              <a:rPr lang="fa-IR" sz="2800" dirty="0">
                <a:latin typeface="Calibri" panose="020F0502020204030204" pitchFamily="34" charset="0"/>
                <a:cs typeface="B Nazanin" panose="00000400000000000000" pitchFamily="2" charset="-78"/>
              </a:rPr>
              <a:t>انتظار نداشته باشیم هر فرایند مشکل ساز فقط با یک جلسه کمیته اصلاح گردد، بعضی از فرایند های مشکل ساز به پیگیری طولانی و از مسیر های مختلف نیاز دارد </a:t>
            </a:r>
          </a:p>
          <a:p>
            <a:pPr algn="r" rtl="1">
              <a:lnSpc>
                <a:spcPct val="100000"/>
              </a:lnSpc>
              <a:buFont typeface="Wingdings" panose="05000000000000000000" pitchFamily="2" charset="2"/>
              <a:buChar char="ü"/>
            </a:pPr>
            <a:r>
              <a:rPr lang="fa-IR" sz="2800" dirty="0" smtClean="0">
                <a:latin typeface="Calibri" panose="020F0502020204030204" pitchFamily="34" charset="0"/>
                <a:cs typeface="B Nazanin" panose="00000400000000000000" pitchFamily="2" charset="-78"/>
              </a:rPr>
              <a:t>دستور جلسات بهتر </a:t>
            </a:r>
            <a:r>
              <a:rPr lang="fa-IR" sz="2800" smtClean="0">
                <a:latin typeface="Calibri" panose="020F0502020204030204" pitchFamily="34" charset="0"/>
                <a:cs typeface="B Nazanin" panose="00000400000000000000" pitchFamily="2" charset="-78"/>
              </a:rPr>
              <a:t>است چالش های بیمارستان که ابعاد اخلاقی دارند باشد. </a:t>
            </a:r>
            <a:endParaRPr lang="fa-IR" sz="2800" dirty="0" smtClean="0">
              <a:latin typeface="Calibri" panose="020F0502020204030204" pitchFamily="34" charset="0"/>
              <a:cs typeface="B Nazanin" panose="00000400000000000000" pitchFamily="2" charset="-78"/>
            </a:endParaRPr>
          </a:p>
          <a:p>
            <a:pPr algn="r" rtl="1">
              <a:lnSpc>
                <a:spcPct val="100000"/>
              </a:lnSpc>
              <a:buFont typeface="Wingdings" panose="05000000000000000000" pitchFamily="2" charset="2"/>
              <a:buChar char="ü"/>
            </a:pPr>
            <a:r>
              <a:rPr lang="fa-IR" sz="2800" dirty="0" smtClean="0">
                <a:latin typeface="Calibri" panose="020F0502020204030204" pitchFamily="34" charset="0"/>
                <a:cs typeface="B Nazanin" panose="00000400000000000000" pitchFamily="2" charset="-78"/>
              </a:rPr>
              <a:t>دستور جلسات بهتر است تنها یک شکایت را مطرح نکند، مگر در شرایطی که همان شکایت بیانگر یک مشکل در بیمارستان است.  </a:t>
            </a:r>
          </a:p>
        </p:txBody>
      </p:sp>
    </p:spTree>
    <p:extLst>
      <p:ext uri="{BB962C8B-B14F-4D97-AF65-F5344CB8AC3E}">
        <p14:creationId xmlns:p14="http://schemas.microsoft.com/office/powerpoint/2010/main" val="275092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دلایل مطرح شدن این موضوعات در کمیته های اخلاق </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r" rtl="1">
              <a:buNone/>
            </a:pPr>
            <a:r>
              <a:rPr lang="fa-IR" sz="3200" dirty="0" smtClean="0">
                <a:cs typeface="B Nazanin" panose="00000400000000000000" pitchFamily="2" charset="-78"/>
              </a:rPr>
              <a:t>حل</a:t>
            </a:r>
            <a:r>
              <a:rPr lang="fa-IR" sz="1400" dirty="0" smtClean="0">
                <a:cs typeface="B Nazanin" panose="00000400000000000000" pitchFamily="2" charset="-78"/>
              </a:rPr>
              <a:t> </a:t>
            </a:r>
            <a:r>
              <a:rPr lang="fa-IR" sz="3200" dirty="0" smtClean="0">
                <a:cs typeface="B Nazanin" panose="00000400000000000000" pitchFamily="2" charset="-78"/>
              </a:rPr>
              <a:t>مشکلات</a:t>
            </a:r>
          </a:p>
          <a:p>
            <a:pPr marL="0" indent="0" algn="r" rtl="1">
              <a:buNone/>
            </a:pPr>
            <a:r>
              <a:rPr lang="fa-IR" sz="3200" dirty="0" smtClean="0">
                <a:cs typeface="B Nazanin" panose="00000400000000000000" pitchFamily="2" charset="-78"/>
              </a:rPr>
              <a:t>بررسی شکایات  </a:t>
            </a:r>
          </a:p>
          <a:p>
            <a:pPr marL="0" indent="0" algn="r" rtl="1">
              <a:buNone/>
            </a:pPr>
            <a:r>
              <a:rPr lang="fa-IR" sz="3200" dirty="0" smtClean="0">
                <a:cs typeface="B Nazanin" panose="00000400000000000000" pitchFamily="2" charset="-78"/>
              </a:rPr>
              <a:t>کاهش بار مسئولیت </a:t>
            </a:r>
          </a:p>
          <a:p>
            <a:pPr marL="0" indent="0" algn="r" rtl="1">
              <a:buNone/>
            </a:pPr>
            <a:r>
              <a:rPr lang="fa-IR" sz="3200" dirty="0" smtClean="0">
                <a:cs typeface="B Nazanin" panose="00000400000000000000" pitchFamily="2" charset="-78"/>
              </a:rPr>
              <a:t>امکان توجیه کردن نقص ها </a:t>
            </a:r>
          </a:p>
          <a:p>
            <a:pPr marL="0" indent="0" algn="r" rtl="1">
              <a:buNone/>
            </a:pPr>
            <a:r>
              <a:rPr lang="fa-IR" sz="3200" dirty="0" smtClean="0">
                <a:cs typeface="B Nazanin" panose="00000400000000000000" pitchFamily="2" charset="-78"/>
              </a:rPr>
              <a:t>حل</a:t>
            </a:r>
            <a:r>
              <a:rPr lang="fa-IR" sz="1600" dirty="0" smtClean="0">
                <a:cs typeface="B Nazanin" panose="00000400000000000000" pitchFamily="2" charset="-78"/>
              </a:rPr>
              <a:t> </a:t>
            </a:r>
            <a:r>
              <a:rPr lang="fa-IR" sz="3200" dirty="0" smtClean="0">
                <a:cs typeface="B Nazanin" panose="00000400000000000000" pitchFamily="2" charset="-78"/>
              </a:rPr>
              <a:t>مسئله </a:t>
            </a:r>
          </a:p>
          <a:p>
            <a:pPr marL="0" indent="0" algn="r" rtl="1">
              <a:buNone/>
            </a:pPr>
            <a:r>
              <a:rPr lang="fa-IR" sz="3200" dirty="0" smtClean="0">
                <a:cs typeface="B Nazanin" panose="00000400000000000000" pitchFamily="2" charset="-78"/>
              </a:rPr>
              <a:t>برنامه</a:t>
            </a:r>
            <a:r>
              <a:rPr lang="fa-IR" sz="1050" dirty="0" smtClean="0">
                <a:cs typeface="B Nazanin" panose="00000400000000000000" pitchFamily="2" charset="-78"/>
              </a:rPr>
              <a:t> </a:t>
            </a:r>
            <a:r>
              <a:rPr lang="fa-IR" sz="3200" dirty="0" smtClean="0">
                <a:cs typeface="B Nazanin" panose="00000400000000000000" pitchFamily="2" charset="-78"/>
              </a:rPr>
              <a:t>ریزی برای طراحی یا بهبود فرایند اخلاقی </a:t>
            </a:r>
          </a:p>
          <a:p>
            <a:pPr marL="0" indent="0" algn="r" rtl="1">
              <a:buNone/>
            </a:pPr>
            <a:r>
              <a:rPr lang="fa-IR" sz="3200" dirty="0" smtClean="0">
                <a:cs typeface="B Nazanin" panose="00000400000000000000" pitchFamily="2" charset="-78"/>
              </a:rPr>
              <a:t>  </a:t>
            </a:r>
            <a:endParaRPr lang="en-US" sz="3200" dirty="0">
              <a:cs typeface="B Nazanin" panose="00000400000000000000" pitchFamily="2" charset="-78"/>
            </a:endParaRPr>
          </a:p>
        </p:txBody>
      </p:sp>
    </p:spTree>
    <p:extLst>
      <p:ext uri="{BB962C8B-B14F-4D97-AF65-F5344CB8AC3E}">
        <p14:creationId xmlns:p14="http://schemas.microsoft.com/office/powerpoint/2010/main" val="3744235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474139"/>
            <a:ext cx="10058400" cy="3566160"/>
          </a:xfrm>
        </p:spPr>
        <p:txBody>
          <a:bodyPr>
            <a:normAutofit/>
          </a:bodyPr>
          <a:lstStyle/>
          <a:p>
            <a:pPr algn="ctr"/>
            <a:r>
              <a:rPr lang="fa-IR" sz="7200" dirty="0" smtClean="0">
                <a:cs typeface="B Nazanin" panose="00000400000000000000" pitchFamily="2" charset="-78"/>
              </a:rPr>
              <a:t>کمیته</a:t>
            </a:r>
            <a:r>
              <a:rPr lang="fa-IR" sz="1600" dirty="0" smtClean="0">
                <a:cs typeface="B Nazanin" panose="00000400000000000000" pitchFamily="2" charset="-78"/>
              </a:rPr>
              <a:t> </a:t>
            </a:r>
            <a:r>
              <a:rPr lang="fa-IR" sz="7200" dirty="0" smtClean="0">
                <a:cs typeface="B Nazanin" panose="00000400000000000000" pitchFamily="2" charset="-78"/>
              </a:rPr>
              <a:t>های اخلاق بالینی بیمارستان می</a:t>
            </a:r>
            <a:r>
              <a:rPr lang="fa-IR" sz="1400" dirty="0" smtClean="0">
                <a:cs typeface="B Nazanin" panose="00000400000000000000" pitchFamily="2" charset="-78"/>
              </a:rPr>
              <a:t> </a:t>
            </a:r>
            <a:r>
              <a:rPr lang="fa-IR" sz="7200" dirty="0" smtClean="0">
                <a:cs typeface="B Nazanin" panose="00000400000000000000" pitchFamily="2" charset="-78"/>
              </a:rPr>
              <a:t>تواند بر فرایند های حرفه ای بیمارستان اثر بگذارد؟ </a:t>
            </a:r>
            <a:endParaRPr lang="en-US" sz="7200" dirty="0">
              <a:cs typeface="B Nazanin" panose="00000400000000000000" pitchFamily="2" charset="-78"/>
            </a:endParaRPr>
          </a:p>
        </p:txBody>
      </p:sp>
      <p:sp>
        <p:nvSpPr>
          <p:cNvPr id="3" name="Subtitle 2"/>
          <p:cNvSpPr>
            <a:spLocks noGrp="1"/>
          </p:cNvSpPr>
          <p:nvPr>
            <p:ph type="subTitle" idx="1"/>
          </p:nvPr>
        </p:nvSpPr>
        <p:spPr>
          <a:xfrm>
            <a:off x="1100051" y="4455621"/>
            <a:ext cx="7879057" cy="1143000"/>
          </a:xfrm>
        </p:spPr>
        <p:txBody>
          <a:bodyPr/>
          <a:lstStyle/>
          <a:p>
            <a:pPr algn="ctr"/>
            <a:r>
              <a:rPr lang="fa-IR" dirty="0" smtClean="0">
                <a:solidFill>
                  <a:schemeClr val="accent2">
                    <a:lumMod val="50000"/>
                  </a:schemeClr>
                </a:solidFill>
                <a:cs typeface="B Lotus" panose="00000400000000000000" pitchFamily="2" charset="-78"/>
              </a:rPr>
              <a:t>دکتر محبوبه صابر استادیار گروه اخلاق پزشکی </a:t>
            </a:r>
            <a:endParaRPr lang="en-US" dirty="0">
              <a:solidFill>
                <a:schemeClr val="accent2">
                  <a:lumMod val="50000"/>
                </a:schemeClr>
              </a:solidFill>
              <a:cs typeface="B Lotus"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0565" y="4040299"/>
            <a:ext cx="3770116" cy="20395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8534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471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Davat" panose="00000400000000000000" pitchFamily="2" charset="-78"/>
              </a:rPr>
              <a:t>دستور جلسات مناسب برای کمیته اخلاق بیمارستان </a:t>
            </a:r>
            <a:endParaRPr lang="en-US" dirty="0">
              <a:cs typeface="B Davat" panose="00000400000000000000" pitchFamily="2" charset="-78"/>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540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cs typeface="B Nazanin" panose="00000400000000000000" pitchFamily="2" charset="-78"/>
              </a:rPr>
              <a:t>دستور جلسه کمیته اخلاق بیمارستان * اردیبهشت 1402 </a:t>
            </a:r>
            <a:endParaRPr lang="en-US" sz="4400"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b="1" dirty="0" smtClean="0">
                <a:effectLst>
                  <a:outerShdw blurRad="38100" dist="38100" dir="2700000" algn="tl">
                    <a:srgbClr val="000000">
                      <a:alpha val="43137"/>
                    </a:srgbClr>
                  </a:outerShdw>
                </a:effectLst>
                <a:cs typeface="B Nazanin" panose="00000400000000000000" pitchFamily="2" charset="-78"/>
              </a:rPr>
              <a:t>مورد بالینی زیر در کمیته اخلاق مطرح شده</a:t>
            </a:r>
          </a:p>
          <a:p>
            <a:pPr algn="r" rtl="1">
              <a:lnSpc>
                <a:spcPct val="150000"/>
              </a:lnSpc>
            </a:pPr>
            <a:r>
              <a:rPr lang="fa-IR" sz="2800" dirty="0" smtClean="0">
                <a:cs typeface="B Nazanin" panose="00000400000000000000" pitchFamily="2" charset="-78"/>
              </a:rPr>
              <a:t>بیمار مرد 50 ساله ای است که تومور مغزی و متاستاز دارد. </a:t>
            </a:r>
            <a:r>
              <a:rPr lang="fa-IR" sz="2800" dirty="0">
                <a:cs typeface="B Nazanin" panose="00000400000000000000" pitchFamily="2" charset="-78"/>
              </a:rPr>
              <a:t>باید حتما ازنظر پزشک عمل </a:t>
            </a:r>
            <a:r>
              <a:rPr lang="fa-IR" sz="2800" dirty="0" smtClean="0">
                <a:cs typeface="B Nazanin" panose="00000400000000000000" pitchFamily="2" charset="-78"/>
              </a:rPr>
              <a:t>شود.  </a:t>
            </a:r>
            <a:r>
              <a:rPr lang="fa-IR" sz="2800" dirty="0">
                <a:cs typeface="B Nazanin" panose="00000400000000000000" pitchFamily="2" charset="-78"/>
              </a:rPr>
              <a:t>ولی بیمار </a:t>
            </a:r>
            <a:r>
              <a:rPr lang="fa-IR" sz="2800" dirty="0" smtClean="0">
                <a:cs typeface="B Nazanin" panose="00000400000000000000" pitchFamily="2" charset="-78"/>
              </a:rPr>
              <a:t>حاضر </a:t>
            </a:r>
            <a:r>
              <a:rPr lang="fa-IR" sz="2800" dirty="0">
                <a:cs typeface="B Nazanin" panose="00000400000000000000" pitchFamily="2" charset="-78"/>
              </a:rPr>
              <a:t>به انجام عمل </a:t>
            </a:r>
            <a:r>
              <a:rPr lang="fa-IR" sz="2800" dirty="0" smtClean="0">
                <a:cs typeface="B Nazanin" panose="00000400000000000000" pitchFamily="2" charset="-78"/>
              </a:rPr>
              <a:t>جراحی نمی باشد. </a:t>
            </a:r>
            <a:r>
              <a:rPr lang="fa-IR" sz="2800" dirty="0">
                <a:cs typeface="B Nazanin" panose="00000400000000000000" pitchFamily="2" charset="-78"/>
              </a:rPr>
              <a:t>خانواده </a:t>
            </a:r>
            <a:r>
              <a:rPr lang="fa-IR" sz="2800" dirty="0" smtClean="0">
                <a:cs typeface="B Nazanin" panose="00000400000000000000" pitchFamily="2" charset="-78"/>
              </a:rPr>
              <a:t>از وضعیت بیمارشان مطلع نیستند، ولی </a:t>
            </a:r>
            <a:r>
              <a:rPr lang="fa-IR" sz="2800" dirty="0">
                <a:cs typeface="B Nazanin" panose="00000400000000000000" pitchFamily="2" charset="-78"/>
              </a:rPr>
              <a:t>بیمار ازبیماری خود وعوارض عمل نکردن اطلاع </a:t>
            </a:r>
            <a:r>
              <a:rPr lang="fa-IR" sz="2800" dirty="0" smtClean="0">
                <a:cs typeface="B Nazanin" panose="00000400000000000000" pitchFamily="2" charset="-78"/>
              </a:rPr>
              <a:t>دارد. او جدیت شرایط بیماریش را بخوبی می داند.  اما با این وجود رضایت به جراحی نمیدهد. </a:t>
            </a:r>
            <a:r>
              <a:rPr lang="fa-IR" sz="2800" dirty="0">
                <a:cs typeface="B Nazanin" panose="00000400000000000000" pitchFamily="2" charset="-78"/>
              </a:rPr>
              <a:t>دراین مواقع پزشک باید چه اقدامی انجام دهد؟ </a:t>
            </a:r>
            <a:endParaRPr lang="en-US" sz="2800" dirty="0">
              <a:cs typeface="B Nazanin" panose="00000400000000000000" pitchFamily="2" charset="-78"/>
            </a:endParaRPr>
          </a:p>
        </p:txBody>
      </p:sp>
    </p:spTree>
    <p:extLst>
      <p:ext uri="{BB962C8B-B14F-4D97-AF65-F5344CB8AC3E}">
        <p14:creationId xmlns:p14="http://schemas.microsoft.com/office/powerpoint/2010/main" val="361716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cs typeface="B Nazanin" panose="00000400000000000000" pitchFamily="2" charset="-78"/>
              </a:rPr>
              <a:t>دستور جلسه کمیته اخلاق بیمارستان * اردیبهشت 1402 </a:t>
            </a:r>
            <a:endParaRPr lang="en-US" sz="4400"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800" b="1" dirty="0" smtClean="0">
                <a:effectLst>
                  <a:outerShdw blurRad="38100" dist="38100" dir="2700000" algn="tl">
                    <a:srgbClr val="000000">
                      <a:alpha val="43137"/>
                    </a:srgbClr>
                  </a:outerShdw>
                </a:effectLst>
                <a:cs typeface="B Nazanin" panose="00000400000000000000" pitchFamily="2" charset="-78"/>
              </a:rPr>
              <a:t>مورد بالینی زیر در کمیته اخلاق مطرح شده</a:t>
            </a:r>
          </a:p>
          <a:p>
            <a:pPr algn="r" rtl="1">
              <a:lnSpc>
                <a:spcPct val="150000"/>
              </a:lnSpc>
            </a:pPr>
            <a:r>
              <a:rPr lang="fa-IR" sz="2800" dirty="0">
                <a:cs typeface="B Nazanin" panose="00000400000000000000" pitchFamily="2" charset="-78"/>
              </a:rPr>
              <a:t>موضوع وچالش اخلاقی دیگر درمورد عمل های جراحی مغز واعصاب (به عنوان مثال گذاشتن شانت های مغزی می </a:t>
            </a:r>
            <a:r>
              <a:rPr lang="fa-IR" sz="2800" dirty="0" smtClean="0">
                <a:cs typeface="B Nazanin" panose="00000400000000000000" pitchFamily="2" charset="-78"/>
              </a:rPr>
              <a:t>باشد) که </a:t>
            </a:r>
            <a:r>
              <a:rPr lang="fa-IR" sz="2800" dirty="0">
                <a:cs typeface="B Nazanin" panose="00000400000000000000" pitchFamily="2" charset="-78"/>
              </a:rPr>
              <a:t>از پزشکان خواسته می شود شانت های مغزی ارزان تر خریداری شده را که مرغوبیت مناسب ندارد برای بیماران بگذارند و چه بسا برای بیمار مشکل ساز می </a:t>
            </a:r>
            <a:r>
              <a:rPr lang="fa-IR" sz="2800" dirty="0" smtClean="0">
                <a:cs typeface="B Nazanin" panose="00000400000000000000" pitchFamily="2" charset="-78"/>
              </a:rPr>
              <a:t>شود.  </a:t>
            </a:r>
            <a:r>
              <a:rPr lang="fa-IR" sz="2800" dirty="0">
                <a:cs typeface="B Nazanin" panose="00000400000000000000" pitchFamily="2" charset="-78"/>
              </a:rPr>
              <a:t>این </a:t>
            </a:r>
            <a:r>
              <a:rPr lang="fa-IR" sz="2800" dirty="0" smtClean="0">
                <a:cs typeface="B Nazanin" panose="00000400000000000000" pitchFamily="2" charset="-78"/>
              </a:rPr>
              <a:t>برای پزشک یک </a:t>
            </a:r>
            <a:r>
              <a:rPr lang="fa-IR" sz="2800" dirty="0">
                <a:cs typeface="B Nazanin" panose="00000400000000000000" pitchFamily="2" charset="-78"/>
              </a:rPr>
              <a:t>چالش اخلاقی </a:t>
            </a:r>
            <a:r>
              <a:rPr lang="fa-IR" sz="2800" dirty="0" smtClean="0">
                <a:cs typeface="B Nazanin" panose="00000400000000000000" pitchFamily="2" charset="-78"/>
              </a:rPr>
              <a:t>است که </a:t>
            </a:r>
            <a:r>
              <a:rPr lang="fa-IR" sz="2800" dirty="0">
                <a:cs typeface="B Nazanin" panose="00000400000000000000" pitchFamily="2" charset="-78"/>
              </a:rPr>
              <a:t>نیاز به ارائه </a:t>
            </a:r>
            <a:r>
              <a:rPr lang="fa-IR" sz="2800" dirty="0" smtClean="0">
                <a:cs typeface="B Nazanin" panose="00000400000000000000" pitchFamily="2" charset="-78"/>
              </a:rPr>
              <a:t>راهکار دارد</a:t>
            </a:r>
            <a:r>
              <a:rPr lang="fa-IR" sz="2800" dirty="0">
                <a:cs typeface="B Nazanin" panose="00000400000000000000" pitchFamily="2" charset="-78"/>
              </a:rPr>
              <a:t>. </a:t>
            </a:r>
            <a:r>
              <a:rPr lang="fa-IR" sz="2800" dirty="0" smtClean="0">
                <a:cs typeface="B Nazanin" panose="00000400000000000000" pitchFamily="2" charset="-78"/>
              </a:rPr>
              <a:t> </a:t>
            </a:r>
            <a:endParaRPr lang="en-US" sz="2800" dirty="0">
              <a:cs typeface="B Nazanin" panose="00000400000000000000" pitchFamily="2" charset="-78"/>
            </a:endParaRPr>
          </a:p>
        </p:txBody>
      </p:sp>
    </p:spTree>
    <p:extLst>
      <p:ext uri="{BB962C8B-B14F-4D97-AF65-F5344CB8AC3E}">
        <p14:creationId xmlns:p14="http://schemas.microsoft.com/office/powerpoint/2010/main" val="57633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دستور جلسه کمیته اخلاق بیمارستان * </a:t>
            </a:r>
            <a:r>
              <a:rPr lang="fa-IR" dirty="0" smtClean="0">
                <a:cs typeface="B Nazanin" panose="00000400000000000000" pitchFamily="2" charset="-78"/>
              </a:rPr>
              <a:t>بهمن  1401 </a:t>
            </a:r>
            <a:endParaRPr lang="en-US" dirty="0"/>
          </a:p>
        </p:txBody>
      </p:sp>
      <p:sp>
        <p:nvSpPr>
          <p:cNvPr id="3" name="Content Placeholder 2"/>
          <p:cNvSpPr>
            <a:spLocks noGrp="1"/>
          </p:cNvSpPr>
          <p:nvPr>
            <p:ph idx="1"/>
          </p:nvPr>
        </p:nvSpPr>
        <p:spPr/>
        <p:txBody>
          <a:bodyPr>
            <a:normAutofit/>
          </a:bodyPr>
          <a:lstStyle/>
          <a:p>
            <a:pPr algn="r" rtl="1"/>
            <a:endParaRPr lang="fa-IR" sz="3200" dirty="0" smtClean="0">
              <a:cs typeface="B Nazanin" panose="00000400000000000000" pitchFamily="2" charset="-78"/>
            </a:endParaRPr>
          </a:p>
          <a:p>
            <a:pPr algn="r" rtl="1"/>
            <a:r>
              <a:rPr lang="fa-IR" sz="3200" dirty="0" smtClean="0">
                <a:cs typeface="B Nazanin" panose="00000400000000000000" pitchFamily="2" charset="-78"/>
              </a:rPr>
              <a:t>نحوه تعامل و انجام مراقبت درمانی برای بیماران سفارشی چگونه باید باشد؟ </a:t>
            </a:r>
          </a:p>
          <a:p>
            <a:pPr algn="r" rtl="1"/>
            <a:r>
              <a:rPr lang="fa-IR" sz="3200" dirty="0" smtClean="0">
                <a:cs typeface="B Nazanin" panose="00000400000000000000" pitchFamily="2" charset="-78"/>
              </a:rPr>
              <a:t>بیماران از سازمان ها مختلف سفارش می شوند. بیماران بعضا توسط افراد ذی نفوذ سفارش میشوند. گاهی بیماران خودشان افراد ذی نفوذ و معروفی هستند. </a:t>
            </a:r>
          </a:p>
          <a:p>
            <a:pPr algn="r" rtl="1"/>
            <a:r>
              <a:rPr lang="fa-IR" sz="3200" dirty="0" smtClean="0">
                <a:cs typeface="B Nazanin" panose="00000400000000000000" pitchFamily="2" charset="-78"/>
              </a:rPr>
              <a:t>در شرایط فوق باید چه رویکردی را در بیمارستان داشته باشیم؟</a:t>
            </a:r>
            <a:endParaRPr lang="en-US" sz="3200" dirty="0">
              <a:cs typeface="B Nazanin" panose="00000400000000000000" pitchFamily="2" charset="-78"/>
            </a:endParaRPr>
          </a:p>
        </p:txBody>
      </p:sp>
    </p:spTree>
    <p:extLst>
      <p:ext uri="{BB962C8B-B14F-4D97-AF65-F5344CB8AC3E}">
        <p14:creationId xmlns:p14="http://schemas.microsoft.com/office/powerpoint/2010/main" val="94907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rtl="1"/>
            <a:r>
              <a:rPr lang="fa-IR" b="1" dirty="0" smtClean="0">
                <a:cs typeface="B Davat" panose="00000400000000000000" pitchFamily="2" charset="-78"/>
              </a:rPr>
              <a:t>دستور جلسات کمیته ها:</a:t>
            </a:r>
            <a:endParaRPr lang="en-US" b="1" dirty="0">
              <a:cs typeface="B Davat" panose="00000400000000000000" pitchFamily="2" charset="-78"/>
            </a:endParaRPr>
          </a:p>
        </p:txBody>
      </p:sp>
      <p:sp>
        <p:nvSpPr>
          <p:cNvPr id="7" name="Content Placeholder 6"/>
          <p:cNvSpPr>
            <a:spLocks noGrp="1"/>
          </p:cNvSpPr>
          <p:nvPr>
            <p:ph idx="1"/>
          </p:nvPr>
        </p:nvSpPr>
        <p:spPr>
          <a:xfrm>
            <a:off x="205365" y="1737360"/>
            <a:ext cx="11842230" cy="4023360"/>
          </a:xfrm>
        </p:spPr>
        <p:txBody>
          <a:bodyPr>
            <a:noAutofit/>
          </a:bodyPr>
          <a:lstStyle/>
          <a:p>
            <a:pPr algn="r" rtl="1">
              <a:lnSpc>
                <a:spcPct val="150000"/>
              </a:lnSpc>
              <a:buFont typeface="Wingdings" panose="05000000000000000000" pitchFamily="2" charset="2"/>
              <a:buChar char="ü"/>
            </a:pPr>
            <a:r>
              <a:rPr lang="fa-IR" sz="2400" dirty="0" smtClean="0">
                <a:latin typeface="Calibri" panose="020F0502020204030204" pitchFamily="34" charset="0"/>
                <a:cs typeface="B Nazanin" panose="00000400000000000000" pitchFamily="2" charset="-78"/>
              </a:rPr>
              <a:t>دستور جلسات نباید تنها به یک اشکال اشاره کند </a:t>
            </a:r>
          </a:p>
          <a:p>
            <a:pPr algn="r" rtl="1">
              <a:lnSpc>
                <a:spcPct val="150000"/>
              </a:lnSpc>
              <a:buFont typeface="Wingdings" panose="05000000000000000000" pitchFamily="2" charset="2"/>
              <a:buChar char="ü"/>
            </a:pPr>
            <a:r>
              <a:rPr lang="fa-IR" sz="2400" dirty="0" smtClean="0">
                <a:latin typeface="Calibri" panose="020F0502020204030204" pitchFamily="34" charset="0"/>
                <a:cs typeface="B Nazanin" panose="00000400000000000000" pitchFamily="2" charset="-78"/>
              </a:rPr>
              <a:t>دستور جلسات نباید یک شکایت را مطرح کند </a:t>
            </a:r>
          </a:p>
          <a:p>
            <a:pPr algn="r" rtl="1">
              <a:lnSpc>
                <a:spcPct val="150000"/>
              </a:lnSpc>
              <a:buFont typeface="Wingdings" panose="05000000000000000000" pitchFamily="2" charset="2"/>
              <a:buChar char="ü"/>
            </a:pPr>
            <a:r>
              <a:rPr lang="fa-IR" sz="2400" dirty="0" smtClean="0">
                <a:latin typeface="Calibri" panose="020F0502020204030204" pitchFamily="34" charset="0"/>
                <a:cs typeface="B Nazanin" panose="00000400000000000000" pitchFamily="2" charset="-78"/>
              </a:rPr>
              <a:t>دستور جلسات باید فرایند های اداری، تشخیصی، درمانی، مدیریتی و.. بیمارستان که چالش اخلاقی ایجاد نموده را مطرح نماید</a:t>
            </a:r>
          </a:p>
          <a:p>
            <a:pPr algn="r" rtl="1">
              <a:lnSpc>
                <a:spcPct val="150000"/>
              </a:lnSpc>
              <a:buFont typeface="Wingdings" panose="05000000000000000000" pitchFamily="2" charset="2"/>
              <a:buChar char="ü"/>
            </a:pPr>
            <a:r>
              <a:rPr lang="fa-IR" sz="2400" dirty="0" smtClean="0">
                <a:latin typeface="Calibri" panose="020F0502020204030204" pitchFamily="34" charset="0"/>
                <a:cs typeface="B Nazanin" panose="00000400000000000000" pitchFamily="2" charset="-78"/>
              </a:rPr>
              <a:t>انتظار نداشته باشیم هر فرایند مشکل ساز فقط با یک جلسه کمیته اصلاح گردد، بعضی از فرایند های مشکل ساز به پیگیری طولانی و از مسیر های مختلف نیاز دارد </a:t>
            </a:r>
          </a:p>
          <a:p>
            <a:pPr algn="r" rtl="1">
              <a:lnSpc>
                <a:spcPct val="150000"/>
              </a:lnSpc>
              <a:buFont typeface="Wingdings" panose="05000000000000000000" pitchFamily="2" charset="2"/>
              <a:buChar char="ü"/>
            </a:pPr>
            <a:r>
              <a:rPr lang="fa-IR" sz="2400" dirty="0" smtClean="0">
                <a:latin typeface="Calibri" panose="020F0502020204030204" pitchFamily="34" charset="0"/>
                <a:cs typeface="B Nazanin" panose="00000400000000000000" pitchFamily="2" charset="-78"/>
              </a:rPr>
              <a:t>دستور جلسات مشکلات بیمارستان نیستند ، مسئله هایی هستند که باید حل شوند  </a:t>
            </a:r>
            <a:endParaRPr lang="en-US" sz="2400"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0631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Six step guide to help you solve problems</a:t>
            </a:r>
          </a:p>
        </p:txBody>
      </p:sp>
      <p:sp>
        <p:nvSpPr>
          <p:cNvPr id="3" name="Content Placeholder 2"/>
          <p:cNvSpPr>
            <a:spLocks noGrp="1"/>
          </p:cNvSpPr>
          <p:nvPr>
            <p:ph idx="1"/>
          </p:nvPr>
        </p:nvSpPr>
        <p:spPr/>
        <p:txBody>
          <a:bodyPr>
            <a:normAutofit/>
          </a:bodyPr>
          <a:lstStyle/>
          <a:p>
            <a:r>
              <a:rPr lang="en-US" sz="2800" b="1" dirty="0"/>
              <a:t>Step 1: </a:t>
            </a:r>
            <a:r>
              <a:rPr lang="en-US" sz="2800" dirty="0"/>
              <a:t>Identify and define the </a:t>
            </a:r>
            <a:r>
              <a:rPr lang="en-US" sz="2800" dirty="0" smtClean="0"/>
              <a:t>problem</a:t>
            </a:r>
          </a:p>
          <a:p>
            <a:r>
              <a:rPr lang="en-US" sz="2800" b="1" dirty="0"/>
              <a:t>Step 2: </a:t>
            </a:r>
            <a:r>
              <a:rPr lang="en-US" sz="2800" dirty="0"/>
              <a:t>Generate possible solutions</a:t>
            </a:r>
          </a:p>
          <a:p>
            <a:r>
              <a:rPr lang="en-US" sz="2800" b="1" dirty="0"/>
              <a:t>Step 3: </a:t>
            </a:r>
            <a:r>
              <a:rPr lang="en-US" sz="2800" dirty="0"/>
              <a:t>Evaluate alternatives</a:t>
            </a:r>
          </a:p>
          <a:p>
            <a:r>
              <a:rPr lang="en-US" sz="2800" b="1" dirty="0"/>
              <a:t>Step 4: </a:t>
            </a:r>
            <a:r>
              <a:rPr lang="en-US" sz="2800" dirty="0"/>
              <a:t>Decide on a solution</a:t>
            </a:r>
          </a:p>
          <a:p>
            <a:r>
              <a:rPr lang="en-US" sz="2800" b="1" dirty="0"/>
              <a:t>Step 5: </a:t>
            </a:r>
            <a:r>
              <a:rPr lang="en-US" sz="2800" dirty="0"/>
              <a:t>Implement the solution</a:t>
            </a:r>
          </a:p>
          <a:p>
            <a:r>
              <a:rPr lang="en-US" sz="2800" b="1" dirty="0"/>
              <a:t>Step 6: </a:t>
            </a:r>
            <a:r>
              <a:rPr lang="en-US" sz="2800" dirty="0"/>
              <a:t>Evaluate the outcome</a:t>
            </a:r>
          </a:p>
          <a:p>
            <a:endParaRPr lang="en-US" sz="2800" dirty="0"/>
          </a:p>
        </p:txBody>
      </p:sp>
    </p:spTree>
    <p:extLst>
      <p:ext uri="{BB962C8B-B14F-4D97-AF65-F5344CB8AC3E}">
        <p14:creationId xmlns:p14="http://schemas.microsoft.com/office/powerpoint/2010/main" val="64233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anose="00000400000000000000" pitchFamily="2" charset="-78"/>
              </a:rPr>
              <a:t>يک برنامه بايد به چهار سوال پاسخ دهد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Font typeface="Courier New" panose="02070309020205020404" pitchFamily="49" charset="0"/>
              <a:buChar char="o"/>
            </a:pPr>
            <a:r>
              <a:rPr lang="fa-IR" sz="3200" dirty="0">
                <a:cs typeface="B Nazanin" panose="00000400000000000000" pitchFamily="2" charset="-78"/>
              </a:rPr>
              <a:t>در چه موقعیتی هستیم </a:t>
            </a:r>
            <a:r>
              <a:rPr lang="en-US" sz="3200" dirty="0" smtClean="0">
                <a:cs typeface="B Nazanin" panose="00000400000000000000" pitchFamily="2" charset="-78"/>
              </a:rPr>
              <a:t>*</a:t>
            </a:r>
            <a:r>
              <a:rPr lang="fa-IR" sz="3200" dirty="0" smtClean="0">
                <a:cs typeface="B Nazanin" panose="00000400000000000000" pitchFamily="2" charset="-78"/>
              </a:rPr>
              <a:t>وضعیت موجود</a:t>
            </a:r>
            <a:endParaRPr lang="en-US" sz="3200" dirty="0" smtClean="0">
              <a:cs typeface="B Nazanin" panose="00000400000000000000" pitchFamily="2" charset="-78"/>
            </a:endParaRPr>
          </a:p>
          <a:p>
            <a:pPr algn="r" rtl="1">
              <a:buFont typeface="Courier New" panose="02070309020205020404" pitchFamily="49" charset="0"/>
              <a:buChar char="o"/>
            </a:pPr>
            <a:r>
              <a:rPr lang="fa-IR" sz="3200" dirty="0" smtClean="0">
                <a:cs typeface="B Nazanin" panose="00000400000000000000" pitchFamily="2" charset="-78"/>
              </a:rPr>
              <a:t> </a:t>
            </a:r>
            <a:r>
              <a:rPr lang="fa-IR" sz="3200" dirty="0">
                <a:cs typeface="B Nazanin" panose="00000400000000000000" pitchFamily="2" charset="-78"/>
              </a:rPr>
              <a:t>به چه موقعیتی می خواهیم برسیم </a:t>
            </a:r>
            <a:r>
              <a:rPr lang="en-US" sz="3200" dirty="0" smtClean="0">
                <a:cs typeface="B Nazanin" panose="00000400000000000000" pitchFamily="2" charset="-78"/>
              </a:rPr>
              <a:t>*</a:t>
            </a:r>
            <a:r>
              <a:rPr lang="fa-IR" sz="3200" dirty="0" smtClean="0">
                <a:cs typeface="B Nazanin" panose="00000400000000000000" pitchFamily="2" charset="-78"/>
              </a:rPr>
              <a:t>اهداف</a:t>
            </a:r>
            <a:endParaRPr lang="en-US" sz="3200" dirty="0" smtClean="0">
              <a:cs typeface="B Nazanin" panose="00000400000000000000" pitchFamily="2" charset="-78"/>
            </a:endParaRPr>
          </a:p>
          <a:p>
            <a:pPr algn="r" rtl="1">
              <a:buFont typeface="Courier New" panose="02070309020205020404" pitchFamily="49" charset="0"/>
              <a:buChar char="o"/>
            </a:pPr>
            <a:r>
              <a:rPr lang="fa-IR" sz="3200" dirty="0" smtClean="0">
                <a:cs typeface="B Nazanin" panose="00000400000000000000" pitchFamily="2" charset="-78"/>
              </a:rPr>
              <a:t> </a:t>
            </a:r>
            <a:r>
              <a:rPr lang="fa-IR" sz="3200" dirty="0">
                <a:cs typeface="B Nazanin" panose="00000400000000000000" pitchFamily="2" charset="-78"/>
              </a:rPr>
              <a:t>چگونه می خواهیم به موقعیت جدید برسیم </a:t>
            </a:r>
            <a:r>
              <a:rPr lang="en-US" sz="3200" dirty="0" smtClean="0">
                <a:cs typeface="B Nazanin" panose="00000400000000000000" pitchFamily="2" charset="-78"/>
              </a:rPr>
              <a:t>*</a:t>
            </a:r>
            <a:r>
              <a:rPr lang="fa-IR" sz="3200" dirty="0" smtClean="0">
                <a:cs typeface="B Nazanin" panose="00000400000000000000" pitchFamily="2" charset="-78"/>
              </a:rPr>
              <a:t>راه </a:t>
            </a:r>
            <a:r>
              <a:rPr lang="fa-IR" sz="3200" dirty="0">
                <a:cs typeface="B Nazanin" panose="00000400000000000000" pitchFamily="2" charset="-78"/>
              </a:rPr>
              <a:t>حلهای </a:t>
            </a:r>
            <a:r>
              <a:rPr lang="fa-IR" sz="3200" dirty="0" smtClean="0">
                <a:cs typeface="B Nazanin" panose="00000400000000000000" pitchFamily="2" charset="-78"/>
              </a:rPr>
              <a:t>ممکن</a:t>
            </a:r>
            <a:endParaRPr lang="en-US" sz="3200" dirty="0" smtClean="0">
              <a:cs typeface="B Nazanin" panose="00000400000000000000" pitchFamily="2" charset="-78"/>
            </a:endParaRPr>
          </a:p>
          <a:p>
            <a:pPr algn="r" rtl="1">
              <a:buFont typeface="Courier New" panose="02070309020205020404" pitchFamily="49" charset="0"/>
              <a:buChar char="o"/>
            </a:pPr>
            <a:r>
              <a:rPr lang="fa-IR" sz="3200" dirty="0" smtClean="0">
                <a:cs typeface="B Nazanin" panose="00000400000000000000" pitchFamily="2" charset="-78"/>
              </a:rPr>
              <a:t> </a:t>
            </a:r>
            <a:r>
              <a:rPr lang="fa-IR" sz="3200" dirty="0">
                <a:cs typeface="B Nazanin" panose="00000400000000000000" pitchFamily="2" charset="-78"/>
              </a:rPr>
              <a:t>چگونه مطمئن شویم به موقعیت جدید رسیده ایم </a:t>
            </a:r>
            <a:r>
              <a:rPr lang="en-US" sz="3200" dirty="0" smtClean="0">
                <a:cs typeface="B Nazanin" panose="00000400000000000000" pitchFamily="2" charset="-78"/>
              </a:rPr>
              <a:t>*</a:t>
            </a:r>
            <a:r>
              <a:rPr lang="fa-IR" sz="3200" dirty="0" smtClean="0">
                <a:cs typeface="B Nazanin" panose="00000400000000000000" pitchFamily="2" charset="-78"/>
              </a:rPr>
              <a:t>پایش </a:t>
            </a:r>
            <a:r>
              <a:rPr lang="fa-IR" sz="3200" dirty="0">
                <a:cs typeface="B Nazanin" panose="00000400000000000000" pitchFamily="2" charset="-78"/>
              </a:rPr>
              <a:t>و </a:t>
            </a:r>
            <a:r>
              <a:rPr lang="fa-IR" sz="3200" dirty="0" smtClean="0">
                <a:cs typeface="B Nazanin" panose="00000400000000000000" pitchFamily="2" charset="-78"/>
              </a:rPr>
              <a:t>ارزیابی</a:t>
            </a:r>
            <a:endParaRPr lang="en-US" sz="3200" dirty="0">
              <a:cs typeface="B Nazanin" panose="00000400000000000000" pitchFamily="2" charset="-78"/>
            </a:endParaRPr>
          </a:p>
        </p:txBody>
      </p:sp>
    </p:spTree>
    <p:extLst>
      <p:ext uri="{BB962C8B-B14F-4D97-AF65-F5344CB8AC3E}">
        <p14:creationId xmlns:p14="http://schemas.microsoft.com/office/powerpoint/2010/main" val="66309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تحلیل شکایات اخلاقی و طراحی مداخله متناسب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Titr" panose="00000700000000000000" pitchFamily="2" charset="-78"/>
              </a:rPr>
              <a:t>مشکل :</a:t>
            </a:r>
          </a:p>
          <a:p>
            <a:pPr algn="r" rtl="1"/>
            <a:r>
              <a:rPr lang="fa-IR" dirty="0" smtClean="0">
                <a:cs typeface="B Titr" panose="00000700000000000000" pitchFamily="2" charset="-78"/>
              </a:rPr>
              <a:t> در بیمارستان ** بصورت هفتگی شکایات متعددی ناشی از بحث بین پرسنل مطرح می گردید. عمده موارد بین پرستاران و نیروهای خدماتی بود. </a:t>
            </a:r>
          </a:p>
          <a:p>
            <a:pPr algn="r" rtl="1"/>
            <a:endParaRPr lang="fa-IR" dirty="0" smtClean="0">
              <a:cs typeface="B Titr" panose="00000700000000000000" pitchFamily="2" charset="-78"/>
            </a:endParaRPr>
          </a:p>
          <a:p>
            <a:pPr algn="r" rtl="1"/>
            <a:r>
              <a:rPr lang="fa-IR" sz="2800" dirty="0" smtClean="0">
                <a:cs typeface="B Titr" panose="00000700000000000000" pitchFamily="2" charset="-78"/>
              </a:rPr>
              <a:t>مسئله: </a:t>
            </a:r>
          </a:p>
          <a:p>
            <a:pPr lvl="1" algn="r" rtl="1">
              <a:buFont typeface="Wingdings" panose="05000000000000000000" pitchFamily="2" charset="2"/>
              <a:buChar char="q"/>
            </a:pPr>
            <a:r>
              <a:rPr lang="fa-IR" sz="2400" b="1" dirty="0">
                <a:cs typeface="B Nazanin" panose="00000400000000000000" pitchFamily="2" charset="-78"/>
              </a:rPr>
              <a:t>نا مشخص بودن شرح وظایف </a:t>
            </a:r>
          </a:p>
          <a:p>
            <a:pPr lvl="1" algn="r" rtl="1">
              <a:buFont typeface="Wingdings" panose="05000000000000000000" pitchFamily="2" charset="2"/>
              <a:buChar char="q"/>
            </a:pPr>
            <a:r>
              <a:rPr lang="fa-IR" sz="2400" b="1" dirty="0" smtClean="0">
                <a:cs typeface="B Nazanin" panose="00000400000000000000" pitchFamily="2" charset="-78"/>
              </a:rPr>
              <a:t>پرسنل </a:t>
            </a:r>
            <a:r>
              <a:rPr lang="fa-IR" sz="2400" b="1" dirty="0">
                <a:cs typeface="B Nazanin" panose="00000400000000000000" pitchFamily="2" charset="-78"/>
              </a:rPr>
              <a:t>از ظرفیت موجود خود برای تعامل و حل تعارضات حرفه ای استفاده نمی کنند. تبدیل تعارض به مشاجره </a:t>
            </a:r>
          </a:p>
          <a:p>
            <a:pPr algn="r" rtl="1"/>
            <a:endParaRPr lang="fa-IR" dirty="0" smtClean="0">
              <a:cs typeface="B Titr" panose="00000700000000000000" pitchFamily="2" charset="-78"/>
            </a:endParaRPr>
          </a:p>
        </p:txBody>
      </p:sp>
    </p:spTree>
    <p:extLst>
      <p:ext uri="{BB962C8B-B14F-4D97-AF65-F5344CB8AC3E}">
        <p14:creationId xmlns:p14="http://schemas.microsoft.com/office/powerpoint/2010/main" val="85865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24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
            </a:pPr>
            <a:endParaRPr lang="fa-IR" sz="3600" dirty="0" smtClean="0">
              <a:cs typeface="B Nazanin" panose="00000400000000000000" pitchFamily="2" charset="-78"/>
            </a:endParaRPr>
          </a:p>
          <a:p>
            <a:pPr algn="r" rtl="1">
              <a:buFont typeface="Wingdings" panose="05000000000000000000" pitchFamily="2" charset="2"/>
              <a:buChar char="§"/>
            </a:pPr>
            <a:r>
              <a:rPr lang="fa-IR" sz="3600" dirty="0" smtClean="0">
                <a:cs typeface="B Nazanin" panose="00000400000000000000" pitchFamily="2" charset="-78"/>
              </a:rPr>
              <a:t>آیا تا بحال کمیته های اخلاق بیمارستان در بیمارستان منشا اثر بوده اند؟ </a:t>
            </a:r>
          </a:p>
          <a:p>
            <a:pPr algn="r" rtl="1">
              <a:buFont typeface="Wingdings" panose="05000000000000000000" pitchFamily="2" charset="2"/>
              <a:buChar char="§"/>
            </a:pPr>
            <a:r>
              <a:rPr lang="fa-IR" sz="3600" dirty="0" smtClean="0">
                <a:cs typeface="B Nazanin" panose="00000400000000000000" pitchFamily="2" charset="-78"/>
              </a:rPr>
              <a:t>مصوبات کمیته اخلاق بیمارستان چه تغییراتی را سبب شده اند؟ </a:t>
            </a:r>
            <a:endParaRPr lang="en-US" sz="36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276" y="549845"/>
            <a:ext cx="3726617" cy="17942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6017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sz="half" idx="2"/>
          </p:nvPr>
        </p:nvSpPr>
        <p:spPr/>
        <p:txBody>
          <a:bodyPr/>
          <a:lstStyle/>
          <a:p>
            <a:endParaRPr lang="en-US"/>
          </a:p>
        </p:txBody>
      </p:sp>
      <p:pic>
        <p:nvPicPr>
          <p:cNvPr id="11" name="Picture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348" b="7348"/>
          <a:stretch>
            <a:fillRect/>
          </a:stretch>
        </p:blipFill>
        <p:spPr/>
      </p:pic>
    </p:spTree>
    <p:extLst>
      <p:ext uri="{BB962C8B-B14F-4D97-AF65-F5344CB8AC3E}">
        <p14:creationId xmlns:p14="http://schemas.microsoft.com/office/powerpoint/2010/main" val="495918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برنامهریزی و راهبری</a:t>
            </a:r>
            <a:r>
              <a:rPr lang="fa-IR" dirty="0" smtClean="0"/>
              <a:t>:</a:t>
            </a:r>
          </a:p>
          <a:p>
            <a:r>
              <a:rPr lang="fa-IR" dirty="0"/>
              <a:t>( پایش و نظارت</a:t>
            </a:r>
            <a:r>
              <a:rPr lang="fa-IR" dirty="0" smtClean="0"/>
              <a:t>:</a:t>
            </a:r>
          </a:p>
          <a:p>
            <a:r>
              <a:rPr lang="fa-IR" dirty="0"/>
              <a:t>آموزش و </a:t>
            </a:r>
            <a:r>
              <a:rPr lang="fa-IR" dirty="0" smtClean="0"/>
              <a:t>پژوهش</a:t>
            </a:r>
          </a:p>
          <a:p>
            <a:r>
              <a:rPr lang="fa-IR" dirty="0"/>
              <a:t>ارائه خدمت:</a:t>
            </a:r>
            <a:endParaRPr lang="en-US" dirty="0"/>
          </a:p>
        </p:txBody>
      </p:sp>
    </p:spTree>
    <p:extLst>
      <p:ext uri="{BB962C8B-B14F-4D97-AF65-F5344CB8AC3E}">
        <p14:creationId xmlns:p14="http://schemas.microsoft.com/office/powerpoint/2010/main" val="2565498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dirty="0" smtClean="0">
                <a:effectLst>
                  <a:outerShdw blurRad="38100" dist="38100" dir="2700000" algn="tl">
                    <a:srgbClr val="000000">
                      <a:alpha val="43137"/>
                    </a:srgbClr>
                  </a:outerShdw>
                </a:effectLst>
                <a:cs typeface="B Davat" panose="00000400000000000000" pitchFamily="2" charset="-78"/>
              </a:rPr>
              <a:t>دستور جلسات کمیته اخلاق بیمارستان </a:t>
            </a:r>
            <a:endParaRPr lang="en-US" dirty="0">
              <a:effectLst>
                <a:outerShdw blurRad="38100" dist="38100" dir="2700000" algn="tl">
                  <a:srgbClr val="000000">
                    <a:alpha val="43137"/>
                  </a:srgbClr>
                </a:outerShdw>
              </a:effectLst>
              <a:cs typeface="B Davat" panose="00000400000000000000" pitchFamily="2" charset="-78"/>
            </a:endParaRPr>
          </a:p>
        </p:txBody>
      </p:sp>
      <p:sp>
        <p:nvSpPr>
          <p:cNvPr id="5" name="Text Placeholder 4"/>
          <p:cNvSpPr>
            <a:spLocks noGrp="1"/>
          </p:cNvSpPr>
          <p:nvPr>
            <p:ph type="body" idx="1"/>
          </p:nvPr>
        </p:nvSpPr>
        <p:spPr/>
        <p:txBody>
          <a:bodyPr>
            <a:normAutofit/>
          </a:bodyPr>
          <a:lstStyle/>
          <a:p>
            <a:pPr algn="r" rtl="1"/>
            <a:r>
              <a:rPr lang="fa-IR" sz="4400" dirty="0" smtClean="0">
                <a:solidFill>
                  <a:srgbClr val="7030A0"/>
                </a:solidFill>
                <a:cs typeface="B Homa" panose="00000400000000000000" pitchFamily="2" charset="-78"/>
              </a:rPr>
              <a:t>به </a:t>
            </a:r>
            <a:r>
              <a:rPr lang="fa-IR" sz="4400" dirty="0">
                <a:solidFill>
                  <a:srgbClr val="7030A0"/>
                </a:solidFill>
                <a:cs typeface="B Homa" panose="00000400000000000000" pitchFamily="2" charset="-78"/>
              </a:rPr>
              <a:t>عنوان دبیر </a:t>
            </a:r>
            <a:r>
              <a:rPr lang="fa-IR" sz="4400" dirty="0" smtClean="0">
                <a:solidFill>
                  <a:srgbClr val="7030A0"/>
                </a:solidFill>
                <a:cs typeface="B Homa" panose="00000400000000000000" pitchFamily="2" charset="-78"/>
              </a:rPr>
              <a:t>این چالش شما هست؟ </a:t>
            </a:r>
            <a:endParaRPr lang="en-US" sz="4400" dirty="0">
              <a:solidFill>
                <a:srgbClr val="7030A0"/>
              </a:solidFill>
              <a:cs typeface="B Homa" panose="00000400000000000000" pitchFamily="2" charset="-78"/>
            </a:endParaRPr>
          </a:p>
        </p:txBody>
      </p:sp>
    </p:spTree>
    <p:extLst>
      <p:ext uri="{BB962C8B-B14F-4D97-AF65-F5344CB8AC3E}">
        <p14:creationId xmlns:p14="http://schemas.microsoft.com/office/powerpoint/2010/main" val="319284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699" y="1418210"/>
            <a:ext cx="4902330" cy="32622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819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Davat" panose="00000400000000000000" pitchFamily="2" charset="-78"/>
              </a:rPr>
              <a:t>برای دستور جلسات ارائه </a:t>
            </a:r>
            <a:r>
              <a:rPr lang="fa-IR" dirty="0">
                <a:cs typeface="B Davat" panose="00000400000000000000" pitchFamily="2" charset="-78"/>
              </a:rPr>
              <a:t>شده به این سوالات </a:t>
            </a:r>
            <a:r>
              <a:rPr lang="fa-IR" dirty="0" smtClean="0">
                <a:cs typeface="B Davat" panose="00000400000000000000" pitchFamily="2" charset="-78"/>
              </a:rPr>
              <a:t>پاسخ دهید؟</a:t>
            </a:r>
            <a:endParaRPr lang="en-US" dirty="0">
              <a:cs typeface="B Davat" panose="00000400000000000000" pitchFamily="2" charset="-78"/>
            </a:endParaRPr>
          </a:p>
        </p:txBody>
      </p:sp>
      <p:sp>
        <p:nvSpPr>
          <p:cNvPr id="5" name="Content Placeholder 4"/>
          <p:cNvSpPr>
            <a:spLocks noGrp="1"/>
          </p:cNvSpPr>
          <p:nvPr>
            <p:ph idx="1"/>
          </p:nvPr>
        </p:nvSpPr>
        <p:spPr/>
        <p:txBody>
          <a:bodyPr>
            <a:normAutofit/>
          </a:bodyPr>
          <a:lstStyle/>
          <a:p>
            <a:pPr algn="r" rtl="1">
              <a:buFont typeface="Wingdings" panose="05000000000000000000" pitchFamily="2" charset="2"/>
              <a:buChar char="Ø"/>
            </a:pPr>
            <a:r>
              <a:rPr lang="fa-IR" sz="3200" dirty="0" smtClean="0">
                <a:cs typeface="B Nazanin" panose="00000400000000000000" pitchFamily="2" charset="-78"/>
              </a:rPr>
              <a:t>آیا این مورد مناسبی برای طرح در کمیته اخلاق بیمارستان است؟</a:t>
            </a:r>
          </a:p>
          <a:p>
            <a:pPr algn="r" rtl="1">
              <a:buFont typeface="Wingdings" panose="05000000000000000000" pitchFamily="2" charset="2"/>
              <a:buChar char="Ø"/>
            </a:pPr>
            <a:r>
              <a:rPr lang="fa-IR" sz="3200" dirty="0">
                <a:cs typeface="B Nazanin" panose="00000400000000000000" pitchFamily="2" charset="-78"/>
              </a:rPr>
              <a:t>رویکرد مناسب به موضوعات در کمیته اخلاق چطور باید باشد؟ </a:t>
            </a:r>
            <a:endParaRPr lang="en-US" sz="3200" dirty="0">
              <a:cs typeface="B Nazanin" panose="00000400000000000000" pitchFamily="2" charset="-78"/>
            </a:endParaRPr>
          </a:p>
          <a:p>
            <a:pPr algn="r" rtl="1">
              <a:buFont typeface="Wingdings" panose="05000000000000000000" pitchFamily="2" charset="2"/>
              <a:buChar char="Ø"/>
            </a:pPr>
            <a:r>
              <a:rPr lang="fa-IR" sz="3200" dirty="0" smtClean="0">
                <a:cs typeface="B Nazanin" panose="00000400000000000000" pitchFamily="2" charset="-78"/>
              </a:rPr>
              <a:t>چه موضوعاتی را به کمیته اخلاق ببریم؟</a:t>
            </a:r>
          </a:p>
          <a:p>
            <a:pPr algn="r" rtl="1">
              <a:buFont typeface="Wingdings" panose="05000000000000000000" pitchFamily="2" charset="2"/>
              <a:buChar char="Ø"/>
            </a:pPr>
            <a:r>
              <a:rPr lang="fa-IR" sz="3200" dirty="0" smtClean="0">
                <a:cs typeface="B Nazanin" panose="00000400000000000000" pitchFamily="2" charset="-78"/>
              </a:rPr>
              <a:t>نقد هر یک از دستور جلسات </a:t>
            </a:r>
          </a:p>
          <a:p>
            <a:pPr algn="r" rtl="1">
              <a:buFont typeface="Wingdings" panose="05000000000000000000" pitchFamily="2" charset="2"/>
              <a:buChar char="Ø"/>
            </a:pPr>
            <a:r>
              <a:rPr lang="fa-IR" sz="3200" dirty="0" smtClean="0">
                <a:cs typeface="B Nazanin" panose="00000400000000000000" pitchFamily="2" charset="-78"/>
              </a:rPr>
              <a:t>پیشنهاد برای تغییر دستور جلسه </a:t>
            </a:r>
          </a:p>
          <a:p>
            <a:pPr algn="r" rtl="1">
              <a:buFont typeface="Wingdings" panose="05000000000000000000" pitchFamily="2" charset="2"/>
              <a:buChar char="Ø"/>
            </a:pPr>
            <a:r>
              <a:rPr lang="fa-IR" sz="3200" dirty="0" smtClean="0">
                <a:cs typeface="B Nazanin" panose="00000400000000000000" pitchFamily="2" charset="-78"/>
              </a:rPr>
              <a:t>پیشنهاد برای تغییر رویکرد به موضوع </a:t>
            </a:r>
          </a:p>
        </p:txBody>
      </p:sp>
    </p:spTree>
    <p:extLst>
      <p:ext uri="{BB962C8B-B14F-4D97-AF65-F5344CB8AC3E}">
        <p14:creationId xmlns:p14="http://schemas.microsoft.com/office/powerpoint/2010/main" val="2419235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7639" y="121711"/>
            <a:ext cx="887418" cy="987561"/>
          </a:xfrm>
        </p:spPr>
        <p:txBody>
          <a:bodyPr/>
          <a:lstStyle/>
          <a:p>
            <a:pPr algn="ctr"/>
            <a:r>
              <a:rPr lang="fa-IR" dirty="0" smtClean="0">
                <a:solidFill>
                  <a:srgbClr val="FF0000"/>
                </a:solidFill>
                <a:latin typeface="Bodoni MT Black" panose="02070A03080606020203" pitchFamily="18" charset="0"/>
              </a:rPr>
              <a:t>1</a:t>
            </a:r>
            <a:endParaRPr lang="en-US" dirty="0">
              <a:solidFill>
                <a:srgbClr val="FF0000"/>
              </a:solidFill>
              <a:latin typeface="Bodoni MT Black" panose="02070A030806060202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5383902"/>
              </p:ext>
            </p:extLst>
          </p:nvPr>
        </p:nvGraphicFramePr>
        <p:xfrm>
          <a:off x="914400" y="726804"/>
          <a:ext cx="10210800" cy="5334000"/>
        </p:xfrm>
        <a:graphic>
          <a:graphicData uri="http://schemas.openxmlformats.org/drawingml/2006/table">
            <a:tbl>
              <a:tblPr firstRow="1" bandRow="1">
                <a:tableStyleId>{5C22544A-7EE6-4342-B048-85BDC9FD1C3A}</a:tableStyleId>
              </a:tblPr>
              <a:tblGrid>
                <a:gridCol w="404734"/>
                <a:gridCol w="9407880"/>
                <a:gridCol w="398186"/>
              </a:tblGrid>
              <a:tr h="370840">
                <a:tc>
                  <a:txBody>
                    <a:bodyPr/>
                    <a:lstStyle/>
                    <a:p>
                      <a:endParaRPr lang="en-US" dirty="0"/>
                    </a:p>
                  </a:txBody>
                  <a:tcPr/>
                </a:tc>
                <a:tc>
                  <a:txBody>
                    <a:bodyPr/>
                    <a:lstStyle/>
                    <a:p>
                      <a:r>
                        <a:rPr lang="fa-IR" sz="3600" b="1" dirty="0" smtClean="0">
                          <a:solidFill>
                            <a:schemeClr val="tx1"/>
                          </a:solidFill>
                          <a:cs typeface="B Nazanin" panose="00000400000000000000" pitchFamily="2" charset="-78"/>
                        </a:rPr>
                        <a:t>دستور جلسه کمیته اخلاق بیمارستان * درتیرماه 1402 </a:t>
                      </a:r>
                      <a:endParaRPr lang="en-US" sz="3600" dirty="0">
                        <a:solidFill>
                          <a:schemeClr val="tx1"/>
                        </a:solidFill>
                      </a:endParaRPr>
                    </a:p>
                  </a:txBody>
                  <a:tcPr/>
                </a:tc>
                <a:tc>
                  <a:txBody>
                    <a:bodyPr/>
                    <a:lstStyle/>
                    <a:p>
                      <a:endParaRPr lang="en-US"/>
                    </a:p>
                  </a:txBody>
                  <a:tcPr/>
                </a:tc>
              </a:tr>
              <a:tr h="370840">
                <a:tc>
                  <a:txBody>
                    <a:bodyPr/>
                    <a:lstStyle/>
                    <a:p>
                      <a:endParaRPr lang="en-US"/>
                    </a:p>
                  </a:txBody>
                  <a:tcPr/>
                </a:tc>
                <a:tc>
                  <a:txBody>
                    <a:bodyPr/>
                    <a:lstStyle/>
                    <a:p>
                      <a:pPr algn="r" rtl="1"/>
                      <a:r>
                        <a:rPr lang="fa-IR" sz="2000" b="1" u="sng" kern="1200" dirty="0" smtClean="0">
                          <a:solidFill>
                            <a:schemeClr val="dk1"/>
                          </a:solidFill>
                          <a:effectLst/>
                          <a:latin typeface="+mn-lt"/>
                          <a:ea typeface="+mn-ea"/>
                          <a:cs typeface="B Nazanin" panose="00000400000000000000" pitchFamily="2" charset="-78"/>
                        </a:rPr>
                        <a:t>پیرو شکایات </a:t>
                      </a:r>
                      <a:r>
                        <a:rPr lang="fa-IR" sz="2000" b="0" kern="1200" dirty="0" smtClean="0">
                          <a:solidFill>
                            <a:schemeClr val="dk1"/>
                          </a:solidFill>
                          <a:effectLst/>
                          <a:latin typeface="+mn-lt"/>
                          <a:ea typeface="+mn-ea"/>
                          <a:cs typeface="B Nazanin" panose="00000400000000000000" pitchFamily="2" charset="-78"/>
                        </a:rPr>
                        <a:t>متعدد به صورت حضوری ، کتبی و اینترنتی از نحوه برخورد غیر حرفه ای و غیر محترمانه منشی دکتر *** و همچنین دخالت ایشان در امور مربوط به نوبت دهی پذیرش درمانگاه و همینطور ترتیب صدا زدن بیماران دکتر ****</a:t>
                      </a:r>
                      <a:endParaRPr lang="en-US" sz="2000" b="0" dirty="0">
                        <a:cs typeface="B Nazanin" panose="00000400000000000000" pitchFamily="2" charset="-78"/>
                      </a:endParaRPr>
                    </a:p>
                  </a:txBody>
                  <a:tcPr/>
                </a:tc>
                <a:tc>
                  <a:txBody>
                    <a:bodyPr/>
                    <a:lstStyle/>
                    <a:p>
                      <a:r>
                        <a:rPr lang="fa-IR" dirty="0" smtClean="0"/>
                        <a:t>1</a:t>
                      </a:r>
                      <a:endParaRPr lang="en-US" dirty="0"/>
                    </a:p>
                  </a:txBody>
                  <a:tcPr/>
                </a:tc>
              </a:tr>
              <a:tr h="370840">
                <a:tc>
                  <a:txBody>
                    <a:bodyPr/>
                    <a:lstStyle/>
                    <a:p>
                      <a:endParaRPr lang="en-US"/>
                    </a:p>
                  </a:txBody>
                  <a:tcPr/>
                </a:tc>
                <a:tc>
                  <a:txBody>
                    <a:bodyPr/>
                    <a:lstStyle/>
                    <a:p>
                      <a:pPr algn="r" rtl="1"/>
                      <a:r>
                        <a:rPr lang="fa-IR" sz="2000" b="1" u="sng" kern="1200" dirty="0" smtClean="0">
                          <a:solidFill>
                            <a:schemeClr val="dk1"/>
                          </a:solidFill>
                          <a:effectLst/>
                          <a:latin typeface="+mn-lt"/>
                          <a:ea typeface="+mn-ea"/>
                          <a:cs typeface="B Nazanin" panose="00000400000000000000" pitchFamily="2" charset="-78"/>
                        </a:rPr>
                        <a:t>پیرو شکایات </a:t>
                      </a:r>
                      <a:r>
                        <a:rPr lang="fa-IR" sz="2000" b="0" kern="1200" dirty="0" smtClean="0">
                          <a:solidFill>
                            <a:schemeClr val="dk1"/>
                          </a:solidFill>
                          <a:effectLst/>
                          <a:latin typeface="+mn-lt"/>
                          <a:ea typeface="+mn-ea"/>
                          <a:cs typeface="B Nazanin" panose="00000400000000000000" pitchFamily="2" charset="-78"/>
                        </a:rPr>
                        <a:t>متعدد از فیزیوتراپ بیمارستان در بخش جراحی ** به دلیل اینکه 1) طبق گفته مسئول بخش *** و همچنین پرسنل بخش و شنیدن صحبتهای همراه بیماران ایشان صبح خیلی زود بر بالین بیماران حاضر می شوند به طوری که هنوز سرپرستار بخش و پرسنل شیفت قبل تعویض شیفت ننموده و تغییر و تحول انجام نشده و بیمار صبحانه نخورده است و لذا به همین دلیل بیمار با ایشان در انجام فعالیتها همکاری ندارد ،2) به بیمار میگویند که از تخت پایین آمده و راه برود و در صورتی که بیمار همکاری نکند و درد داشته باشد به بیمار می گویند که آمادگی لازم برای راه رفتن را ندارید به بالای تخت بروید و سپس به چند نرمش کوچک بسنده می کنند و سریع اتاق بیمار را ترک می کنند و همچنین بسیاری از بیماران و همراه آنان از نوع برخورد و رفتار غیرمحترمانه ایشان اظهار نارضایتی داشته </a:t>
                      </a:r>
                      <a:endParaRPr lang="en-US" sz="2000" b="0" dirty="0">
                        <a:cs typeface="B Nazanin" panose="00000400000000000000" pitchFamily="2" charset="-78"/>
                      </a:endParaRPr>
                    </a:p>
                  </a:txBody>
                  <a:tcPr/>
                </a:tc>
                <a:tc>
                  <a:txBody>
                    <a:bodyPr/>
                    <a:lstStyle/>
                    <a:p>
                      <a:r>
                        <a:rPr lang="fa-IR" dirty="0" smtClean="0"/>
                        <a:t>2</a:t>
                      </a:r>
                      <a:endParaRPr lang="en-US" dirty="0"/>
                    </a:p>
                  </a:txBody>
                  <a:tcPr/>
                </a:tc>
              </a:tr>
              <a:tr h="370840">
                <a:tc>
                  <a:txBody>
                    <a:bodyPr/>
                    <a:lstStyle/>
                    <a:p>
                      <a:endParaRPr lang="en-US"/>
                    </a:p>
                  </a:txBody>
                  <a:tcPr/>
                </a:tc>
                <a:tc>
                  <a:txBody>
                    <a:bodyPr/>
                    <a:lstStyle/>
                    <a:p>
                      <a:pPr algn="r" rtl="1"/>
                      <a:r>
                        <a:rPr lang="fa-IR" sz="1800" b="1" u="sng" kern="1200" dirty="0" smtClean="0">
                          <a:solidFill>
                            <a:schemeClr val="dk1"/>
                          </a:solidFill>
                          <a:effectLst/>
                          <a:latin typeface="+mn-lt"/>
                          <a:ea typeface="+mn-ea"/>
                          <a:cs typeface="B Nazanin" panose="00000400000000000000" pitchFamily="2" charset="-78"/>
                        </a:rPr>
                        <a:t>پیرو شکایت</a:t>
                      </a:r>
                      <a:r>
                        <a:rPr lang="fa-IR" sz="1800" b="0" kern="1200" dirty="0" smtClean="0">
                          <a:solidFill>
                            <a:schemeClr val="dk1"/>
                          </a:solidFill>
                          <a:effectLst/>
                          <a:latin typeface="+mn-lt"/>
                          <a:ea typeface="+mn-ea"/>
                          <a:cs typeface="B Nazanin" panose="00000400000000000000" pitchFamily="2" charset="-78"/>
                        </a:rPr>
                        <a:t> فرزند و همراه بیمار سرکار خانم *** که مورخ 18/06/1402 در بخش جراحی دو جهت انجام کلونوسکوپی به علت داشتن سن بالای 70 سال بستری شده بودند و چون سن بیمار بالا بوده اجازه داشتن همراه را به ایشان داده بودند اما ایشان فقط در شیفت صبح در بخش به عنوان همراه حضور داشته اند و پس از تغییر و تحول شیفت صبح به عصر ، جناب آقای *** پرستار و اینچارج بخش ایشان را با هماهنگی سوپروایزر کشیک و نگهبانی از بخش به بیرون هدایت می نمایند که همین موضوع سبب ناراحتی همراه بیمار شده است </a:t>
                      </a:r>
                      <a:endParaRPr lang="en-US" b="0" dirty="0">
                        <a:cs typeface="B Nazanin" panose="00000400000000000000" pitchFamily="2" charset="-78"/>
                      </a:endParaRPr>
                    </a:p>
                  </a:txBody>
                  <a:tcPr/>
                </a:tc>
                <a:tc>
                  <a:txBody>
                    <a:bodyPr/>
                    <a:lstStyle/>
                    <a:p>
                      <a:r>
                        <a:rPr lang="fa-IR" dirty="0" smtClean="0"/>
                        <a:t>3</a:t>
                      </a:r>
                      <a:endParaRPr lang="en-US" dirty="0"/>
                    </a:p>
                  </a:txBody>
                  <a:tcPr/>
                </a:tc>
              </a:tr>
            </a:tbl>
          </a:graphicData>
        </a:graphic>
      </p:graphicFrame>
    </p:spTree>
    <p:extLst>
      <p:ext uri="{BB962C8B-B14F-4D97-AF65-F5344CB8AC3E}">
        <p14:creationId xmlns:p14="http://schemas.microsoft.com/office/powerpoint/2010/main" val="3421749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415666" cy="774726"/>
          </a:xfrm>
        </p:spPr>
        <p:txBody>
          <a:bodyPr>
            <a:normAutofit/>
          </a:bodyPr>
          <a:lstStyle/>
          <a:p>
            <a:pPr algn="r" rtl="1"/>
            <a:r>
              <a:rPr lang="fa-IR" sz="4000" b="1" dirty="0" smtClean="0">
                <a:cs typeface="B Nazanin" panose="00000400000000000000" pitchFamily="2" charset="-78"/>
              </a:rPr>
              <a:t>دستور جلسه کمیته اخلاق بیمارستان * دراردیبهشت 1402 </a:t>
            </a:r>
            <a:endParaRPr lang="en-US" sz="4000" b="1"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0464918"/>
              </p:ext>
            </p:extLst>
          </p:nvPr>
        </p:nvGraphicFramePr>
        <p:xfrm>
          <a:off x="659566" y="2103438"/>
          <a:ext cx="11017772" cy="2778760"/>
        </p:xfrm>
        <a:graphic>
          <a:graphicData uri="http://schemas.openxmlformats.org/drawingml/2006/table">
            <a:tbl>
              <a:tblPr firstRow="1" bandRow="1">
                <a:tableStyleId>{5C22544A-7EE6-4342-B048-85BDC9FD1C3A}</a:tableStyleId>
              </a:tblPr>
              <a:tblGrid>
                <a:gridCol w="1528998"/>
                <a:gridCol w="9059119"/>
                <a:gridCol w="429655"/>
              </a:tblGrid>
              <a:tr h="370840">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2400" b="1" kern="1200" dirty="0" smtClean="0">
                          <a:solidFill>
                            <a:schemeClr val="dk1"/>
                          </a:solidFill>
                          <a:effectLst/>
                          <a:latin typeface="+mn-lt"/>
                          <a:ea typeface="+mn-ea"/>
                          <a:cs typeface="B Nazanin" panose="00000400000000000000" pitchFamily="2" charset="-78"/>
                        </a:rPr>
                        <a:t>شکایت</a:t>
                      </a:r>
                      <a:r>
                        <a:rPr lang="fa-IR" sz="2400" b="0" kern="1200" dirty="0" smtClean="0">
                          <a:solidFill>
                            <a:schemeClr val="dk1"/>
                          </a:solidFill>
                          <a:effectLst/>
                          <a:latin typeface="+mn-lt"/>
                          <a:ea typeface="+mn-ea"/>
                          <a:cs typeface="B Nazanin" panose="00000400000000000000" pitchFamily="2" charset="-78"/>
                        </a:rPr>
                        <a:t> از عدم استفاده و امکان ارائه نتیجه </a:t>
                      </a:r>
                      <a:r>
                        <a:rPr lang="en-US" sz="2400" b="0" kern="1200" dirty="0" smtClean="0">
                          <a:solidFill>
                            <a:schemeClr val="dk1"/>
                          </a:solidFill>
                          <a:effectLst/>
                          <a:latin typeface="+mn-lt"/>
                          <a:ea typeface="+mn-ea"/>
                          <a:cs typeface="B Nazanin" panose="00000400000000000000" pitchFamily="2" charset="-78"/>
                        </a:rPr>
                        <a:t>MRI</a:t>
                      </a:r>
                      <a:r>
                        <a:rPr lang="fa-IR" sz="2400" b="0" kern="1200" dirty="0" smtClean="0">
                          <a:solidFill>
                            <a:schemeClr val="dk1"/>
                          </a:solidFill>
                          <a:effectLst/>
                          <a:latin typeface="+mn-lt"/>
                          <a:ea typeface="+mn-ea"/>
                          <a:cs typeface="B Nazanin" panose="00000400000000000000" pitchFamily="2" charset="-78"/>
                        </a:rPr>
                        <a:t> به صورت انلاین و </a:t>
                      </a:r>
                      <a:r>
                        <a:rPr lang="en-US" sz="2400" b="0" kern="1200" dirty="0" smtClean="0">
                          <a:solidFill>
                            <a:schemeClr val="dk1"/>
                          </a:solidFill>
                          <a:effectLst/>
                          <a:latin typeface="+mn-lt"/>
                          <a:ea typeface="+mn-ea"/>
                          <a:cs typeface="B Nazanin" panose="00000400000000000000" pitchFamily="2" charset="-78"/>
                        </a:rPr>
                        <a:t>PDF</a:t>
                      </a:r>
                      <a:r>
                        <a:rPr lang="fa-IR" sz="2400" b="0" kern="1200" dirty="0" smtClean="0">
                          <a:solidFill>
                            <a:schemeClr val="dk1"/>
                          </a:solidFill>
                          <a:effectLst/>
                          <a:latin typeface="+mn-lt"/>
                          <a:ea typeface="+mn-ea"/>
                          <a:cs typeface="B Nazanin" panose="00000400000000000000" pitchFamily="2" charset="-78"/>
                        </a:rPr>
                        <a:t> و ارسال به بیماران.</a:t>
                      </a:r>
                      <a:endParaRPr lang="en-US" dirty="0"/>
                    </a:p>
                  </a:txBody>
                  <a:tcPr/>
                </a:tc>
                <a:tc>
                  <a:txBody>
                    <a:bodyPr/>
                    <a:lstStyle/>
                    <a:p>
                      <a:r>
                        <a:rPr lang="fa-IR" dirty="0" smtClean="0"/>
                        <a:t>1</a:t>
                      </a:r>
                      <a:endParaRPr lang="en-US" dirty="0"/>
                    </a:p>
                  </a:txBody>
                  <a:tcPr/>
                </a:tc>
              </a:tr>
              <a:tr h="370840">
                <a:tc>
                  <a:txBody>
                    <a:bodyPr/>
                    <a:lstStyle/>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2400" b="1" kern="1200" dirty="0" smtClean="0">
                          <a:solidFill>
                            <a:schemeClr val="dk1"/>
                          </a:solidFill>
                          <a:effectLst/>
                          <a:latin typeface="+mn-lt"/>
                          <a:ea typeface="+mn-ea"/>
                          <a:cs typeface="B Nazanin" panose="00000400000000000000" pitchFamily="2" charset="-78"/>
                        </a:rPr>
                        <a:t>شکایت</a:t>
                      </a:r>
                      <a:r>
                        <a:rPr lang="fa-IR" sz="2400" b="0" kern="1200" dirty="0" smtClean="0">
                          <a:solidFill>
                            <a:schemeClr val="dk1"/>
                          </a:solidFill>
                          <a:effectLst/>
                          <a:latin typeface="+mn-lt"/>
                          <a:ea typeface="+mn-ea"/>
                          <a:cs typeface="B Nazanin" panose="00000400000000000000" pitchFamily="2" charset="-78"/>
                        </a:rPr>
                        <a:t> از طولانی بودن زمان انتظار بیماران دکتر ***  پشت درب اتاق عمل </a:t>
                      </a:r>
                      <a:r>
                        <a:rPr lang="fa-IR" sz="1800" b="1" kern="1200" dirty="0" smtClean="0">
                          <a:solidFill>
                            <a:schemeClr val="dk1"/>
                          </a:solidFill>
                          <a:effectLst/>
                          <a:latin typeface="+mn-lt"/>
                          <a:ea typeface="+mn-ea"/>
                          <a:cs typeface="+mn-cs"/>
                        </a:rPr>
                        <a:t>.</a:t>
                      </a:r>
                      <a:endParaRPr lang="en-US" sz="1800" kern="1200" dirty="0" smtClean="0">
                        <a:solidFill>
                          <a:schemeClr val="dk1"/>
                        </a:solidFill>
                        <a:effectLst/>
                        <a:latin typeface="+mn-lt"/>
                        <a:ea typeface="+mn-ea"/>
                        <a:cs typeface="+mn-cs"/>
                      </a:endParaRPr>
                    </a:p>
                  </a:txBody>
                  <a:tcPr/>
                </a:tc>
                <a:tc>
                  <a:txBody>
                    <a:bodyPr/>
                    <a:lstStyle/>
                    <a:p>
                      <a:r>
                        <a:rPr lang="fa-IR" dirty="0" smtClean="0"/>
                        <a:t>2</a:t>
                      </a:r>
                      <a:endParaRPr lang="en-US" dirty="0"/>
                    </a:p>
                  </a:txBody>
                  <a:tcPr/>
                </a:tc>
              </a:tr>
              <a:tr h="370840">
                <a:tc>
                  <a:txBody>
                    <a:bodyPr/>
                    <a:lstStyle/>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chemeClr val="dk1"/>
                          </a:solidFill>
                          <a:effectLst/>
                          <a:latin typeface="+mn-lt"/>
                          <a:ea typeface="+mn-ea"/>
                          <a:cs typeface="B Nazanin" panose="00000400000000000000" pitchFamily="2" charset="-78"/>
                        </a:rPr>
                        <a:t>شکایت</a:t>
                      </a:r>
                      <a:r>
                        <a:rPr lang="ar-SA" sz="2400" b="0" kern="1200" dirty="0" smtClean="0">
                          <a:solidFill>
                            <a:schemeClr val="dk1"/>
                          </a:solidFill>
                          <a:effectLst/>
                          <a:latin typeface="+mn-lt"/>
                          <a:ea typeface="+mn-ea"/>
                          <a:cs typeface="B Nazanin" panose="00000400000000000000" pitchFamily="2" charset="-78"/>
                        </a:rPr>
                        <a:t> از گم شدن عکس و سی دی ام ار آی</a:t>
                      </a:r>
                      <a:r>
                        <a:rPr lang="fa-IR" sz="2400" b="0" kern="1200" dirty="0" smtClean="0">
                          <a:solidFill>
                            <a:schemeClr val="dk1"/>
                          </a:solidFill>
                          <a:effectLst/>
                          <a:latin typeface="+mn-lt"/>
                          <a:ea typeface="+mn-ea"/>
                          <a:cs typeface="B Nazanin" panose="00000400000000000000" pitchFamily="2" charset="-78"/>
                        </a:rPr>
                        <a:t> در اتاق عمل </a:t>
                      </a:r>
                      <a:endParaRPr lang="en-US" sz="2400" b="0" kern="1200" dirty="0" smtClean="0">
                        <a:solidFill>
                          <a:schemeClr val="dk1"/>
                        </a:solidFill>
                        <a:effectLst/>
                        <a:latin typeface="+mn-lt"/>
                        <a:ea typeface="+mn-ea"/>
                        <a:cs typeface="B Nazanin" panose="00000400000000000000" pitchFamily="2" charset="-78"/>
                      </a:endParaRPr>
                    </a:p>
                  </a:txBody>
                  <a:tcPr/>
                </a:tc>
                <a:tc>
                  <a:txBody>
                    <a:bodyPr/>
                    <a:lstStyle/>
                    <a:p>
                      <a:r>
                        <a:rPr lang="fa-IR" dirty="0" smtClean="0"/>
                        <a:t>3</a:t>
                      </a:r>
                      <a:endParaRPr lang="en-US" dirty="0"/>
                    </a:p>
                  </a:txBody>
                  <a:tcPr/>
                </a:tc>
              </a:tr>
              <a:tr h="370840">
                <a:tc>
                  <a:txBody>
                    <a:bodyPr/>
                    <a:lstStyle/>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chemeClr val="dk1"/>
                          </a:solidFill>
                          <a:effectLst/>
                          <a:latin typeface="+mn-lt"/>
                          <a:ea typeface="+mn-ea"/>
                          <a:cs typeface="B Nazanin" panose="00000400000000000000" pitchFamily="2" charset="-78"/>
                        </a:rPr>
                        <a:t>شکایت</a:t>
                      </a:r>
                      <a:r>
                        <a:rPr lang="ar-SA" sz="2400" b="0" kern="1200" dirty="0" smtClean="0">
                          <a:solidFill>
                            <a:schemeClr val="dk1"/>
                          </a:solidFill>
                          <a:effectLst/>
                          <a:latin typeface="+mn-lt"/>
                          <a:ea typeface="+mn-ea"/>
                          <a:cs typeface="B Nazanin" panose="00000400000000000000" pitchFamily="2" charset="-78"/>
                        </a:rPr>
                        <a:t> از عدم مهارت ارتباطی نگهبان آقای </a:t>
                      </a:r>
                      <a:r>
                        <a:rPr lang="fa-IR" sz="2400" b="0" kern="1200" dirty="0" smtClean="0">
                          <a:solidFill>
                            <a:schemeClr val="dk1"/>
                          </a:solidFill>
                          <a:effectLst/>
                          <a:latin typeface="+mn-lt"/>
                          <a:ea typeface="+mn-ea"/>
                          <a:cs typeface="B Nazanin" panose="00000400000000000000" pitchFamily="2" charset="-78"/>
                        </a:rPr>
                        <a:t>***</a:t>
                      </a:r>
                      <a:r>
                        <a:rPr lang="ar-SA" sz="2400" b="0" kern="1200" dirty="0" smtClean="0">
                          <a:solidFill>
                            <a:schemeClr val="dk1"/>
                          </a:solidFill>
                          <a:effectLst/>
                          <a:latin typeface="+mn-lt"/>
                          <a:ea typeface="+mn-ea"/>
                          <a:cs typeface="B Nazanin" panose="00000400000000000000" pitchFamily="2" charset="-78"/>
                        </a:rPr>
                        <a:t> و درگیری فیزیکی با مراجعه کننده شاکی</a:t>
                      </a:r>
                      <a:endParaRPr lang="en-US" sz="3200" b="0" kern="1200" dirty="0" smtClean="0">
                        <a:solidFill>
                          <a:schemeClr val="dk1"/>
                        </a:solidFill>
                        <a:effectLst/>
                        <a:latin typeface="+mn-lt"/>
                        <a:ea typeface="+mn-ea"/>
                        <a:cs typeface="B Nazanin" panose="00000400000000000000" pitchFamily="2" charset="-78"/>
                      </a:endParaRPr>
                    </a:p>
                  </a:txBody>
                  <a:tcPr/>
                </a:tc>
                <a:tc>
                  <a:txBody>
                    <a:bodyPr/>
                    <a:lstStyle/>
                    <a:p>
                      <a:r>
                        <a:rPr lang="fa-IR" dirty="0" smtClean="0"/>
                        <a:t>4</a:t>
                      </a:r>
                      <a:endParaRPr lang="en-US" dirty="0"/>
                    </a:p>
                  </a:txBody>
                  <a:tcPr/>
                </a:tc>
              </a:tr>
              <a:tr h="370840">
                <a:tc>
                  <a:txBody>
                    <a:bodyPr/>
                    <a:lstStyle/>
                    <a:p>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3200" b="0" kern="1200" dirty="0" smtClean="0">
                        <a:solidFill>
                          <a:schemeClr val="dk1"/>
                        </a:solidFill>
                        <a:effectLst/>
                        <a:latin typeface="+mn-lt"/>
                        <a:ea typeface="+mn-ea"/>
                        <a:cs typeface="B Nazanin" panose="00000400000000000000" pitchFamily="2" charset="-78"/>
                      </a:endParaRPr>
                    </a:p>
                  </a:txBody>
                  <a:tcPr/>
                </a:tc>
                <a:tc>
                  <a:txBody>
                    <a:bodyPr/>
                    <a:lstStyle/>
                    <a:p>
                      <a:endParaRPr lang="en-US" dirty="0"/>
                    </a:p>
                  </a:txBody>
                  <a:tcPr/>
                </a:tc>
              </a:tr>
            </a:tbl>
          </a:graphicData>
        </a:graphic>
      </p:graphicFrame>
      <p:sp>
        <p:nvSpPr>
          <p:cNvPr id="5" name="Title 1"/>
          <p:cNvSpPr txBox="1">
            <a:spLocks/>
          </p:cNvSpPr>
          <p:nvPr/>
        </p:nvSpPr>
        <p:spPr>
          <a:xfrm>
            <a:off x="11217639" y="121711"/>
            <a:ext cx="887418" cy="98756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a-IR" dirty="0" smtClean="0">
                <a:solidFill>
                  <a:srgbClr val="FF0000"/>
                </a:solidFill>
                <a:latin typeface="Bodoni MT Black" panose="02070A03080606020203" pitchFamily="18" charset="0"/>
              </a:rPr>
              <a:t>2</a:t>
            </a:r>
            <a:endParaRPr lang="en-US"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2723869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Nazanin" panose="00000400000000000000" pitchFamily="2" charset="-78"/>
              </a:rPr>
              <a:t>دستور جلسه کمیته اخلاق بیمارستان * </a:t>
            </a:r>
            <a:r>
              <a:rPr lang="fa-IR" sz="3600" b="1" dirty="0" smtClean="0">
                <a:cs typeface="B Nazanin" panose="00000400000000000000" pitchFamily="2" charset="-78"/>
              </a:rPr>
              <a:t>بهمن 1401</a:t>
            </a:r>
            <a:endParaRPr lang="en-US" sz="3600" dirty="0"/>
          </a:p>
        </p:txBody>
      </p:sp>
      <p:sp>
        <p:nvSpPr>
          <p:cNvPr id="3" name="Content Placeholder 2"/>
          <p:cNvSpPr>
            <a:spLocks noGrp="1"/>
          </p:cNvSpPr>
          <p:nvPr>
            <p:ph idx="1"/>
          </p:nvPr>
        </p:nvSpPr>
        <p:spPr>
          <a:xfrm>
            <a:off x="599607" y="1737360"/>
            <a:ext cx="11107711" cy="4648450"/>
          </a:xfrm>
        </p:spPr>
        <p:txBody>
          <a:bodyPr>
            <a:normAutofit/>
          </a:bodyPr>
          <a:lstStyle/>
          <a:p>
            <a:pPr marL="457200" indent="-457200" algn="r" rtl="1">
              <a:buFont typeface="+mj-lt"/>
              <a:buAutoNum type="arabicPeriod"/>
            </a:pPr>
            <a:r>
              <a:rPr lang="fa-IR" dirty="0">
                <a:cs typeface="B Nazanin" panose="00000400000000000000" pitchFamily="2" charset="-78"/>
              </a:rPr>
              <a:t>درمورد شاکی بودن بیماران از بی کیفیت بودن تشک های بیمارستان مقرر گردید تشک های پاره ویا مشکل دار بررسی و شناسایی شود و درصورت امکان جهت عدم فرورفتگی درتشک ها،تشک ها به طرف دیگرشان جابه جا گردد. </a:t>
            </a:r>
            <a:r>
              <a:rPr lang="fa-IR" dirty="0" smtClean="0">
                <a:cs typeface="B Nazanin" panose="00000400000000000000" pitchFamily="2" charset="-78"/>
              </a:rPr>
              <a:t> </a:t>
            </a:r>
          </a:p>
          <a:p>
            <a:pPr marL="457200" indent="-457200" algn="r" rtl="1">
              <a:buFont typeface="+mj-lt"/>
              <a:buAutoNum type="arabicPeriod"/>
            </a:pPr>
            <a:r>
              <a:rPr lang="fa-IR" dirty="0" smtClean="0">
                <a:cs typeface="B Nazanin" panose="00000400000000000000" pitchFamily="2" charset="-78"/>
              </a:rPr>
              <a:t>درمورد مشکلات </a:t>
            </a:r>
            <a:r>
              <a:rPr lang="fa-IR" dirty="0">
                <a:cs typeface="B Nazanin" panose="00000400000000000000" pitchFamily="2" charset="-78"/>
              </a:rPr>
              <a:t>سرویس بهداشتی مقرر گردید قرص نفتالین خریداری شود وگذاشته شود واز جرم گیر به روش صحیح استفاده گردد. </a:t>
            </a:r>
            <a:r>
              <a:rPr lang="fa-IR" dirty="0" smtClean="0">
                <a:cs typeface="B Nazanin" panose="00000400000000000000" pitchFamily="2" charset="-78"/>
              </a:rPr>
              <a:t> </a:t>
            </a:r>
          </a:p>
          <a:p>
            <a:pPr marL="457200" indent="-457200" algn="r" rtl="1">
              <a:buFont typeface="+mj-lt"/>
              <a:buAutoNum type="arabicPeriod"/>
            </a:pPr>
            <a:r>
              <a:rPr lang="fa-IR" dirty="0" smtClean="0">
                <a:cs typeface="B Nazanin" panose="00000400000000000000" pitchFamily="2" charset="-78"/>
              </a:rPr>
              <a:t>درمورد </a:t>
            </a:r>
            <a:r>
              <a:rPr lang="fa-IR" dirty="0">
                <a:cs typeface="B Nazanin" panose="00000400000000000000" pitchFamily="2" charset="-78"/>
              </a:rPr>
              <a:t>شکایت بیماران ازبی کیفیت بودن مایع دستشویی مقررگردید مایع دستشویی مرغوب تر وبا کیفیت تری خریداری شود که این مورد درحال اجرا می باشد. </a:t>
            </a:r>
            <a:endParaRPr lang="fa-IR" dirty="0" smtClean="0">
              <a:cs typeface="B Nazanin" panose="00000400000000000000" pitchFamily="2" charset="-78"/>
            </a:endParaRPr>
          </a:p>
          <a:p>
            <a:pPr marL="457200" indent="-457200" algn="r" rtl="1">
              <a:buFont typeface="+mj-lt"/>
              <a:buAutoNum type="arabicPeriod"/>
            </a:pPr>
            <a:r>
              <a:rPr lang="fa-IR" dirty="0" smtClean="0">
                <a:cs typeface="B Nazanin" panose="00000400000000000000" pitchFamily="2" charset="-78"/>
              </a:rPr>
              <a:t>جهت اتلاف </a:t>
            </a:r>
            <a:r>
              <a:rPr lang="fa-IR" dirty="0">
                <a:cs typeface="B Nazanin" panose="00000400000000000000" pitchFamily="2" charset="-78"/>
              </a:rPr>
              <a:t>کاغذ ووقت مصوب گردید یک برنامه </a:t>
            </a:r>
            <a:r>
              <a:rPr lang="fa-IR" dirty="0" smtClean="0">
                <a:cs typeface="B Nazanin" panose="00000400000000000000" pitchFamily="2" charset="-78"/>
              </a:rPr>
              <a:t>درتبلت </a:t>
            </a:r>
            <a:r>
              <a:rPr lang="fa-IR" dirty="0">
                <a:cs typeface="B Nazanin" panose="00000400000000000000" pitchFamily="2" charset="-78"/>
              </a:rPr>
              <a:t>نصب شود و نظرسنجی ها مستقیما باالی سر بیماران ازاین طریق انجام شود. </a:t>
            </a:r>
            <a:r>
              <a:rPr lang="fa-IR" dirty="0" smtClean="0">
                <a:cs typeface="B Nazanin" panose="00000400000000000000" pitchFamily="2" charset="-78"/>
              </a:rPr>
              <a:t> </a:t>
            </a:r>
          </a:p>
          <a:p>
            <a:pPr marL="457200" indent="-457200" algn="r" rtl="1">
              <a:buFont typeface="+mj-lt"/>
              <a:buAutoNum type="arabicPeriod"/>
            </a:pPr>
            <a:r>
              <a:rPr lang="fa-IR" dirty="0" smtClean="0">
                <a:cs typeface="B Nazanin" panose="00000400000000000000" pitchFamily="2" charset="-78"/>
              </a:rPr>
              <a:t>درمورد </a:t>
            </a:r>
            <a:r>
              <a:rPr lang="fa-IR" dirty="0">
                <a:cs typeface="B Nazanin" panose="00000400000000000000" pitchFamily="2" charset="-78"/>
              </a:rPr>
              <a:t>شکایاتی که بیماران درمورد خراب بودن شیرآب روشویی های اتاق بیماران داشتند و هم برای جلوگیری ازهدررفتن آب مقرر گردید تمام روشویی های بیمارستان پدالی شوند. </a:t>
            </a:r>
            <a:r>
              <a:rPr lang="fa-IR" dirty="0" smtClean="0">
                <a:cs typeface="B Nazanin" panose="00000400000000000000" pitchFamily="2" charset="-78"/>
              </a:rPr>
              <a:t> </a:t>
            </a:r>
          </a:p>
          <a:p>
            <a:pPr marL="457200" indent="-457200" algn="r" rtl="1">
              <a:buFont typeface="+mj-lt"/>
              <a:buAutoNum type="arabicPeriod"/>
            </a:pPr>
            <a:r>
              <a:rPr lang="fa-IR" dirty="0" smtClean="0">
                <a:cs typeface="B Nazanin" panose="00000400000000000000" pitchFamily="2" charset="-78"/>
              </a:rPr>
              <a:t>درخصوص </a:t>
            </a:r>
            <a:r>
              <a:rPr lang="fa-IR" dirty="0">
                <a:cs typeface="B Nazanin" panose="00000400000000000000" pitchFamily="2" charset="-78"/>
              </a:rPr>
              <a:t>لباس بیماران ، با توجه به خرید مرتب لباس بیماران و موجود بودن درانباربخش ها مقررگردید ، بخش ها ازلباس های با سه برابر ظرفیت به روشی استفاده نمایند که بیماران رضایت خاطر داشته باشند. </a:t>
            </a:r>
            <a:r>
              <a:rPr lang="fa-IR" dirty="0" smtClean="0">
                <a:cs typeface="B Nazanin" panose="00000400000000000000" pitchFamily="2" charset="-78"/>
              </a:rPr>
              <a:t> </a:t>
            </a:r>
            <a:endParaRPr lang="fa-IR" dirty="0">
              <a:cs typeface="B Nazanin" panose="00000400000000000000" pitchFamily="2" charset="-78"/>
            </a:endParaRPr>
          </a:p>
          <a:p>
            <a:pPr marL="457200" indent="-457200" algn="r" rtl="1">
              <a:buFont typeface="+mj-lt"/>
              <a:buAutoNum type="arabicPeriod"/>
            </a:pPr>
            <a:r>
              <a:rPr lang="fa-IR" dirty="0" smtClean="0">
                <a:cs typeface="B Nazanin" panose="00000400000000000000" pitchFamily="2" charset="-78"/>
              </a:rPr>
              <a:t>درمورد </a:t>
            </a:r>
            <a:r>
              <a:rPr lang="fa-IR" dirty="0">
                <a:cs typeface="B Nazanin" panose="00000400000000000000" pitchFamily="2" charset="-78"/>
              </a:rPr>
              <a:t>درخواست برخی بیماران مبنی بر تغذیه مناسب برای بیمارانی که به دلیل بی تحرکی مشکالت دفعی دارند مقررشد این موضوع بررسی گردد و حتما دررژیم غذایی آن ها با مشورت با پزشک رژیم پرفیبر گذاشته شود </a:t>
            </a:r>
            <a:r>
              <a:rPr lang="fa-IR" dirty="0" smtClean="0">
                <a:cs typeface="B Nazanin" panose="00000400000000000000" pitchFamily="2" charset="-78"/>
              </a:rPr>
              <a:t> </a:t>
            </a:r>
            <a:endParaRPr lang="en-US" dirty="0">
              <a:cs typeface="B Nazanin" panose="00000400000000000000" pitchFamily="2" charset="-78"/>
            </a:endParaRPr>
          </a:p>
        </p:txBody>
      </p:sp>
      <p:sp>
        <p:nvSpPr>
          <p:cNvPr id="4" name="Title 1"/>
          <p:cNvSpPr txBox="1">
            <a:spLocks/>
          </p:cNvSpPr>
          <p:nvPr/>
        </p:nvSpPr>
        <p:spPr>
          <a:xfrm>
            <a:off x="11217639" y="121711"/>
            <a:ext cx="887418" cy="98756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a-IR" dirty="0" smtClean="0">
                <a:solidFill>
                  <a:srgbClr val="FF0000"/>
                </a:solidFill>
                <a:latin typeface="Bodoni MT Black" panose="02070A03080606020203" pitchFamily="18" charset="0"/>
              </a:rPr>
              <a:t>3</a:t>
            </a:r>
            <a:endParaRPr lang="en-US"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1472271360"/>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484</TotalTime>
  <Words>2293</Words>
  <Application>Microsoft Office PowerPoint</Application>
  <PresentationFormat>Widescreen</PresentationFormat>
  <Paragraphs>152</Paragraphs>
  <Slides>31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B Davat</vt:lpstr>
      <vt:lpstr>B Homa</vt:lpstr>
      <vt:lpstr>B Lotus</vt:lpstr>
      <vt:lpstr>B Nazanin</vt:lpstr>
      <vt:lpstr>B Titr</vt:lpstr>
      <vt:lpstr>Bodoni MT Black</vt:lpstr>
      <vt:lpstr>Calibri</vt:lpstr>
      <vt:lpstr>Calibri Light</vt:lpstr>
      <vt:lpstr>Courier New</vt:lpstr>
      <vt:lpstr>Times New Roman</vt:lpstr>
      <vt:lpstr>Wingdings</vt:lpstr>
      <vt:lpstr>Retrospect</vt:lpstr>
      <vt:lpstr>PowerPoint Presentation</vt:lpstr>
      <vt:lpstr>کمیته های اخلاق بالینی بیمارستان می تواند بر فرایند های حرفه ای بیمارستان اثر بگذارد؟ </vt:lpstr>
      <vt:lpstr>PowerPoint Presentation</vt:lpstr>
      <vt:lpstr>دستور جلسات کمیته اخلاق بیمارستان </vt:lpstr>
      <vt:lpstr>PowerPoint Presentation</vt:lpstr>
      <vt:lpstr>برای دستور جلسات ارائه شده به این سوالات پاسخ دهید؟</vt:lpstr>
      <vt:lpstr>1</vt:lpstr>
      <vt:lpstr>دستور جلسه کمیته اخلاق بیمارستان * دراردیبهشت 1402 </vt:lpstr>
      <vt:lpstr>دستور جلسه کمیته اخلاق بیمارستان * بهمن 1401</vt:lpstr>
      <vt:lpstr>PowerPoint Presentation</vt:lpstr>
      <vt:lpstr>PowerPoint Presentation</vt:lpstr>
      <vt:lpstr>دستور جلسه بیمارستان * - مهر 1402</vt:lpstr>
      <vt:lpstr>کمیته اخلاق بالینی بیمارستان، کمیته پوشش و انطباق نیست!</vt:lpstr>
      <vt:lpstr>PowerPoint Presentation</vt:lpstr>
      <vt:lpstr>شکایت از طولانی بودن زمان انتظار بیماران دکتر ***  پشت درب اتاق عمل .</vt:lpstr>
      <vt:lpstr>شکایت از گم شدن عکس و سی دی ام ار آی در اتاق عمل  </vt:lpstr>
      <vt:lpstr>مصوبات</vt:lpstr>
      <vt:lpstr>دستور جلسات کمیته ها:</vt:lpstr>
      <vt:lpstr>دلایل مطرح شدن این موضوعات در کمیته های اخلاق </vt:lpstr>
      <vt:lpstr>PowerPoint Presentation</vt:lpstr>
      <vt:lpstr>دستور جلسات مناسب برای کمیته اخلاق بیمارستان </vt:lpstr>
      <vt:lpstr>دستور جلسه کمیته اخلاق بیمارستان * اردیبهشت 1402 </vt:lpstr>
      <vt:lpstr>دستور جلسه کمیته اخلاق بیمارستان * اردیبهشت 1402 </vt:lpstr>
      <vt:lpstr>دستور جلسه کمیته اخلاق بیمارستان * بهمن  1401 </vt:lpstr>
      <vt:lpstr>دستور جلسات کمیته ها:</vt:lpstr>
      <vt:lpstr>Six step guide to help you solve problems</vt:lpstr>
      <vt:lpstr>يک برنامه بايد به چهار سوال پاسخ دهد</vt:lpstr>
      <vt:lpstr>تحلیل شکایات اخلاقی و طراحی مداخله متناسب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چگونه کمیته های اخلاق بالینی بیمارستان می تواند بر شرایط بیمارستان اثر بگذارد؟</dc:title>
  <dc:creator>Lenovo</dc:creator>
  <cp:lastModifiedBy>Administrator</cp:lastModifiedBy>
  <cp:revision>42</cp:revision>
  <dcterms:created xsi:type="dcterms:W3CDTF">2023-10-27T09:12:14Z</dcterms:created>
  <dcterms:modified xsi:type="dcterms:W3CDTF">2026-04-25T08:50:45Z</dcterms:modified>
</cp:coreProperties>
</file>