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4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54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837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11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88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4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13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1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4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9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5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36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3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3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2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7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6C97ACC-C5E6-4677-AE04-B47C1B8988CB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B69D4-2B64-406C-8BF4-6F1FDDCFE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32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Diabetic foot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2272145"/>
            <a:ext cx="9513045" cy="298565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تشخیص و درمان عفونت های پا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تشخیص بر اساس علایم و نشانه های موضعی و سیستمیک التهاب </a:t>
            </a:r>
          </a:p>
          <a:p>
            <a:pPr marL="0" indent="0" algn="r">
              <a:buNone/>
            </a:pPr>
            <a:r>
              <a:rPr lang="en-US" dirty="0" smtClean="0"/>
              <a:t>    ESR, CRP ,PCT </a:t>
            </a:r>
            <a:r>
              <a:rPr lang="fa-IR" dirty="0" smtClean="0"/>
              <a:t>استفاده از نشانگر های التهابی</a:t>
            </a:r>
            <a:endParaRPr lang="en-US" dirty="0" smtClean="0"/>
          </a:p>
          <a:p>
            <a:pPr marL="0" indent="0" algn="r">
              <a:buNone/>
            </a:pPr>
            <a:r>
              <a:rPr lang="fa-IR" dirty="0" smtClean="0"/>
              <a:t>استفاده از تست پروب به استخوان جهت رد استئومیلیت</a:t>
            </a:r>
            <a:endParaRPr lang="en-US" dirty="0" smtClean="0"/>
          </a:p>
          <a:p>
            <a:pPr marL="0" indent="0" algn="r">
              <a:buNone/>
            </a:pPr>
            <a:r>
              <a:rPr lang="fa-IR" dirty="0" smtClean="0"/>
              <a:t>استفاده از کشت بافتی جهت بررسی میکرواورگانیسم های دخیل در عفونت</a:t>
            </a:r>
          </a:p>
          <a:p>
            <a:pPr marL="0" indent="0" algn="r">
              <a:buNone/>
            </a:pPr>
            <a:r>
              <a:rPr lang="fa-IR" dirty="0" smtClean="0"/>
              <a:t>استفاده از روش های تصویر برداری جهت تشخیص عفونت بافت نرم و یا استخوان</a:t>
            </a:r>
          </a:p>
          <a:p>
            <a:pPr marL="0" indent="0" algn="r">
              <a:buNone/>
            </a:pPr>
            <a:r>
              <a:rPr lang="en-US" dirty="0" smtClean="0"/>
              <a:t> MRI</a:t>
            </a:r>
            <a:r>
              <a:rPr lang="fa-IR" dirty="0" smtClean="0"/>
              <a:t>عکس رادیوگرافی ساده و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40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درمان عفونت پای دیابتی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درمان آنتی بیوتیکی در صورت نیاز واقعی </a:t>
            </a:r>
          </a:p>
          <a:p>
            <a:pPr marL="0" indent="0" algn="r">
              <a:buNone/>
            </a:pPr>
            <a:r>
              <a:rPr lang="fa-IR" dirty="0" smtClean="0"/>
              <a:t>درمان آنتی بیوتیکی اختصاصی بر اساس پاتوژن ثبت  شده و یا احتمالی، حساسیت آنتی بیوتیکی و شدت بالینی عفونت</a:t>
            </a:r>
          </a:p>
          <a:p>
            <a:pPr marL="0" indent="0" algn="r">
              <a:buNone/>
            </a:pPr>
            <a:r>
              <a:rPr lang="fa-IR" dirty="0" smtClean="0"/>
              <a:t>دوره ی درمانی 6 هفته جهت درمان استئومیلیتی که استخوان درگیر برداشته نشده</a:t>
            </a:r>
          </a:p>
          <a:p>
            <a:pPr marL="0" indent="0" algn="r">
              <a:buNone/>
            </a:pPr>
            <a:r>
              <a:rPr lang="fa-IR" dirty="0" smtClean="0"/>
              <a:t>مداخلات جراحی در صورت وجود آبسه های عمیق، وجود سندرم کامپارتمان و وجود عفونت های بافت های نرم نکروزه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1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بهبود دهنده زخم های مزمن پا در بیماران دیابتی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شستشوی مرتب زخم ها به صورت مرتب با آب تمیز یا سالین جهت حذف چرک و بافت مرده</a:t>
            </a:r>
          </a:p>
          <a:p>
            <a:pPr marL="0" indent="0" algn="r">
              <a:buNone/>
            </a:pPr>
            <a:r>
              <a:rPr lang="fa-IR" dirty="0" smtClean="0"/>
              <a:t>دبریدمان شارپ بافت نکروزه و کالوس </a:t>
            </a:r>
          </a:p>
          <a:p>
            <a:pPr marL="0" indent="0" algn="r">
              <a:buNone/>
            </a:pPr>
            <a:r>
              <a:rPr lang="fa-IR" dirty="0" smtClean="0"/>
              <a:t>عدم استفاده از پانسمان های آنتی میکروبیال </a:t>
            </a:r>
          </a:p>
          <a:p>
            <a:pPr marL="0" indent="0" algn="r">
              <a:buNone/>
            </a:pPr>
            <a:r>
              <a:rPr lang="fa-IR" dirty="0" smtClean="0"/>
              <a:t>در نظر گرفتن درمان زخم با اکسیژن پر فشار سیستمیک</a:t>
            </a:r>
          </a:p>
          <a:p>
            <a:pPr marL="0" indent="0" algn="r">
              <a:buNone/>
            </a:pPr>
            <a:r>
              <a:rPr lang="fa-IR" dirty="0" smtClean="0"/>
              <a:t>عدم استفاده از دارو های گیاهی </a:t>
            </a:r>
          </a:p>
          <a:p>
            <a:pPr marL="0" indent="0" algn="r">
              <a:buNone/>
            </a:pPr>
            <a:r>
              <a:rPr lang="fa-IR" smtClean="0"/>
              <a:t>استفاده از پانسمان با فشار منفی در موارد لزوم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517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2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919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585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7540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535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پای دیابتی یکی از عوارض دیابت است که بخش عمده ای از بیماران مبتلا به دیابت به آن مبتلا شده وهزینه های بسیاری را به خانواده و نظام ارائه خدمت در جامعه تحمیل میکند</a:t>
            </a:r>
          </a:p>
        </p:txBody>
      </p:sp>
    </p:spTree>
    <p:extLst>
      <p:ext uri="{BB962C8B-B14F-4D97-AF65-F5344CB8AC3E}">
        <p14:creationId xmlns:p14="http://schemas.microsoft.com/office/powerpoint/2010/main" val="199395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694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0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013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009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904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880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Working Group of the Diabetic Foot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کار گروه بین المللی پای دیابتی  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آخرین به روز رسانی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سر فصل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Prevention of diabetic foot </a:t>
            </a:r>
          </a:p>
          <a:p>
            <a:pPr marL="514350" indent="-514350">
              <a:buAutoNum type="arabicPeriod"/>
            </a:pPr>
            <a:r>
              <a:rPr lang="en-US" b="0" i="0" u="none" strike="noStrike" baseline="0" dirty="0" smtClean="0">
                <a:latin typeface="GillSans-Light"/>
              </a:rPr>
              <a:t>Offloading foot ulcers</a:t>
            </a:r>
          </a:p>
          <a:p>
            <a:pPr marL="514350" indent="-514350">
              <a:buAutoNum type="arabicPeriod"/>
            </a:pPr>
            <a:r>
              <a:rPr lang="en-US" dirty="0"/>
              <a:t>Diagnosis, prognosis and management of peripheral artery </a:t>
            </a:r>
            <a:r>
              <a:rPr lang="en-US" dirty="0" smtClean="0"/>
              <a:t>disease</a:t>
            </a:r>
          </a:p>
          <a:p>
            <a:pPr marL="514350" indent="-514350">
              <a:buAutoNum type="arabicPeriod"/>
            </a:pPr>
            <a:r>
              <a:rPr lang="en-US" dirty="0"/>
              <a:t>Diagnosis and treatment of foot </a:t>
            </a:r>
            <a:r>
              <a:rPr lang="en-US" dirty="0" smtClean="0"/>
              <a:t>infection</a:t>
            </a:r>
          </a:p>
          <a:p>
            <a:pPr marL="514350" indent="-514350">
              <a:buAutoNum type="arabicPeriod"/>
            </a:pPr>
            <a:r>
              <a:rPr lang="en-US" dirty="0"/>
              <a:t>Interventions to enhance healing of foot ulcers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7598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اصول پیش 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1. شناسایی </a:t>
            </a:r>
            <a:r>
              <a:rPr lang="fa-IR" dirty="0"/>
              <a:t>پای در معرض </a:t>
            </a:r>
            <a:r>
              <a:rPr lang="fa-IR" dirty="0" smtClean="0"/>
              <a:t>خطر</a:t>
            </a:r>
          </a:p>
          <a:p>
            <a:pPr marL="0" indent="0" algn="r">
              <a:buNone/>
            </a:pPr>
            <a:r>
              <a:rPr lang="fa-IR" dirty="0" smtClean="0"/>
              <a:t>2. </a:t>
            </a:r>
            <a:r>
              <a:rPr lang="fa-IR" dirty="0"/>
              <a:t>مشاهده و معاینه منظم پای در معرض </a:t>
            </a:r>
            <a:r>
              <a:rPr lang="fa-IR" dirty="0" smtClean="0"/>
              <a:t>خطر</a:t>
            </a:r>
          </a:p>
          <a:p>
            <a:pPr marL="0" indent="0" algn="r">
              <a:buNone/>
            </a:pPr>
            <a:r>
              <a:rPr lang="fa-IR" dirty="0" smtClean="0"/>
              <a:t>3.</a:t>
            </a:r>
            <a:r>
              <a:rPr lang="fa-IR" dirty="0"/>
              <a:t> آموزش به بیمار، خانواده و ارائه دهندگان مراقبت بهداشتی </a:t>
            </a:r>
            <a:r>
              <a:rPr lang="fa-IR" dirty="0" smtClean="0"/>
              <a:t>– درمانی</a:t>
            </a:r>
          </a:p>
          <a:p>
            <a:pPr marL="0" indent="0" algn="r">
              <a:buNone/>
            </a:pPr>
            <a:r>
              <a:rPr lang="fa-IR" dirty="0" smtClean="0"/>
              <a:t>4.</a:t>
            </a:r>
            <a:r>
              <a:rPr lang="fa-IR" dirty="0"/>
              <a:t> استفاده همیشگی پوشش مناسب </a:t>
            </a:r>
            <a:r>
              <a:rPr lang="fa-IR" dirty="0" smtClean="0"/>
              <a:t>پا</a:t>
            </a:r>
          </a:p>
          <a:p>
            <a:pPr marL="0" indent="0" algn="r">
              <a:buNone/>
            </a:pPr>
            <a:r>
              <a:rPr lang="fa-IR" dirty="0" smtClean="0"/>
              <a:t>5.</a:t>
            </a:r>
            <a:r>
              <a:rPr lang="fa-IR" dirty="0"/>
              <a:t> درمان علائم پیش از بروز زخم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/>
              <a:t>پوشش پا و مداخلات کاهنده فشار (</a:t>
            </a:r>
            <a:r>
              <a:rPr lang="fa-IR" b="1" dirty="0" smtClean="0"/>
              <a:t>آف لودینگ)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کاهش فشار با استفاده از یک وسیله ی غیر قابل برداشت تا سر زانو که با رابط مناسبی به پا متصل و فیکس شده است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استفاده از پوشش پای طبی 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مداخلات جراحی آف لودینگ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3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تشخیص، پیش آگهی و درمان بیماری شریان محیطی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نزدیک به 50% بیماران مبتلا به دیابت و زخم پای دیابتی به صورت هم زمان دچار بیماری شریانی محیطی نیز می باشند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8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تشخیص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معاینه ی فیزیکی نبض های شریانی محیطی </a:t>
            </a:r>
          </a:p>
          <a:p>
            <a:pPr marL="0" indent="0" algn="r">
              <a:buNone/>
            </a:pPr>
            <a:r>
              <a:rPr lang="fa-IR" dirty="0" smtClean="0"/>
              <a:t>استفاده از سونوی داپلر شریانی و بررسی اشکال موج های داپلر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TBI</a:t>
            </a:r>
            <a:r>
              <a:rPr lang="fa-IR" dirty="0" smtClean="0"/>
              <a:t> و </a:t>
            </a:r>
            <a:r>
              <a:rPr lang="en-US" dirty="0" smtClean="0"/>
              <a:t>ABI </a:t>
            </a:r>
            <a:r>
              <a:rPr lang="fa-IR" dirty="0" smtClean="0"/>
              <a:t>اندازه گیری</a:t>
            </a:r>
          </a:p>
          <a:p>
            <a:r>
              <a:rPr lang="nl-NL" dirty="0"/>
              <a:t>ABI 0.9-1.3, </a:t>
            </a:r>
            <a:endParaRPr lang="nl-NL" dirty="0" smtClean="0"/>
          </a:p>
          <a:p>
            <a:r>
              <a:rPr lang="nl-NL" dirty="0"/>
              <a:t>T</a:t>
            </a:r>
            <a:r>
              <a:rPr lang="nl-NL" dirty="0" smtClean="0"/>
              <a:t>oe </a:t>
            </a:r>
            <a:r>
              <a:rPr lang="nl-NL" dirty="0"/>
              <a:t>brachial index ≥0.75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riphasic</a:t>
            </a:r>
            <a:r>
              <a:rPr lang="en-US" dirty="0" smtClean="0"/>
              <a:t> </a:t>
            </a:r>
            <a:r>
              <a:rPr lang="en-US" dirty="0"/>
              <a:t>pedal Doppler </a:t>
            </a:r>
            <a:r>
              <a:rPr lang="en-US" dirty="0" smtClean="0"/>
              <a:t>waveforms</a:t>
            </a:r>
          </a:p>
          <a:p>
            <a:pPr marL="0" indent="0" algn="r">
              <a:buNone/>
            </a:pPr>
            <a:r>
              <a:rPr lang="fa-IR" dirty="0" smtClean="0"/>
              <a:t>استفاده از سی تی آنژیو و آنژیوگرافی تهاجمی عروقی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Revascularization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Endovascular</a:t>
            </a:r>
          </a:p>
          <a:p>
            <a:r>
              <a:rPr lang="en-US" dirty="0" smtClean="0"/>
              <a:t>Bypass surgery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231</TotalTime>
  <Words>460</Words>
  <Application>Microsoft Office PowerPoint</Application>
  <PresentationFormat>Widescreen</PresentationFormat>
  <Paragraphs>57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GillSans-Light</vt:lpstr>
      <vt:lpstr>Times New Roman</vt:lpstr>
      <vt:lpstr>Wingdings 3</vt:lpstr>
      <vt:lpstr>Ion</vt:lpstr>
      <vt:lpstr>Diabetic foot </vt:lpstr>
      <vt:lpstr>مقدمه</vt:lpstr>
      <vt:lpstr>International Working Group of the Diabetic Foot</vt:lpstr>
      <vt:lpstr>سر فصل ها</vt:lpstr>
      <vt:lpstr>اصول پیش گیری</vt:lpstr>
      <vt:lpstr>پوشش پا و مداخلات کاهنده فشار (آف لودینگ)</vt:lpstr>
      <vt:lpstr>تشخیص، پیش آگهی و درمان بیماری شریان محیطی</vt:lpstr>
      <vt:lpstr>تشخیص</vt:lpstr>
      <vt:lpstr>Revascularization</vt:lpstr>
      <vt:lpstr>تشخیص و درمان عفونت های پا</vt:lpstr>
      <vt:lpstr>درمان عفونت پای دیابتی</vt:lpstr>
      <vt:lpstr>مداخلات بهبود دهنده زخم های مزمن پا در بیماران دیابتی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foot </dc:title>
  <dc:creator>admin</dc:creator>
  <cp:lastModifiedBy>parsa</cp:lastModifiedBy>
  <cp:revision>26</cp:revision>
  <dcterms:created xsi:type="dcterms:W3CDTF">2020-01-28T15:05:15Z</dcterms:created>
  <dcterms:modified xsi:type="dcterms:W3CDTF">2009-08-19T20:13:07Z</dcterms:modified>
</cp:coreProperties>
</file>