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6" r:id="rId2"/>
  </p:sldIdLst>
  <p:sldSz cx="32404050" cy="43205400"/>
  <p:notesSz cx="6858000" cy="9144000"/>
  <p:defaultTextStyle>
    <a:defPPr>
      <a:defRPr lang="fa-IR"/>
    </a:defPPr>
    <a:lvl1pPr marL="0" algn="r" defTabSz="4320540" rtl="1" eaLnBrk="1" latinLnBrk="0" hangingPunct="1">
      <a:defRPr sz="8500" kern="1200">
        <a:solidFill>
          <a:schemeClr val="tx1"/>
        </a:solidFill>
        <a:latin typeface="+mn-lt"/>
        <a:ea typeface="+mn-ea"/>
        <a:cs typeface="+mn-cs"/>
      </a:defRPr>
    </a:lvl1pPr>
    <a:lvl2pPr marL="2160270" algn="r" defTabSz="4320540" rtl="1" eaLnBrk="1" latinLnBrk="0" hangingPunct="1">
      <a:defRPr sz="8500" kern="1200">
        <a:solidFill>
          <a:schemeClr val="tx1"/>
        </a:solidFill>
        <a:latin typeface="+mn-lt"/>
        <a:ea typeface="+mn-ea"/>
        <a:cs typeface="+mn-cs"/>
      </a:defRPr>
    </a:lvl2pPr>
    <a:lvl3pPr marL="4320540" algn="r" defTabSz="4320540" rtl="1" eaLnBrk="1" latinLnBrk="0" hangingPunct="1">
      <a:defRPr sz="8500" kern="1200">
        <a:solidFill>
          <a:schemeClr val="tx1"/>
        </a:solidFill>
        <a:latin typeface="+mn-lt"/>
        <a:ea typeface="+mn-ea"/>
        <a:cs typeface="+mn-cs"/>
      </a:defRPr>
    </a:lvl3pPr>
    <a:lvl4pPr marL="6480810" algn="r" defTabSz="4320540" rtl="1" eaLnBrk="1" latinLnBrk="0" hangingPunct="1">
      <a:defRPr sz="8500" kern="1200">
        <a:solidFill>
          <a:schemeClr val="tx1"/>
        </a:solidFill>
        <a:latin typeface="+mn-lt"/>
        <a:ea typeface="+mn-ea"/>
        <a:cs typeface="+mn-cs"/>
      </a:defRPr>
    </a:lvl4pPr>
    <a:lvl5pPr marL="8641080" algn="r" defTabSz="4320540" rtl="1" eaLnBrk="1" latinLnBrk="0" hangingPunct="1">
      <a:defRPr sz="8500" kern="1200">
        <a:solidFill>
          <a:schemeClr val="tx1"/>
        </a:solidFill>
        <a:latin typeface="+mn-lt"/>
        <a:ea typeface="+mn-ea"/>
        <a:cs typeface="+mn-cs"/>
      </a:defRPr>
    </a:lvl5pPr>
    <a:lvl6pPr marL="10801350" algn="r" defTabSz="4320540" rtl="1" eaLnBrk="1" latinLnBrk="0" hangingPunct="1">
      <a:defRPr sz="8500" kern="1200">
        <a:solidFill>
          <a:schemeClr val="tx1"/>
        </a:solidFill>
        <a:latin typeface="+mn-lt"/>
        <a:ea typeface="+mn-ea"/>
        <a:cs typeface="+mn-cs"/>
      </a:defRPr>
    </a:lvl6pPr>
    <a:lvl7pPr marL="12961620" algn="r" defTabSz="4320540" rtl="1" eaLnBrk="1" latinLnBrk="0" hangingPunct="1">
      <a:defRPr sz="8500" kern="1200">
        <a:solidFill>
          <a:schemeClr val="tx1"/>
        </a:solidFill>
        <a:latin typeface="+mn-lt"/>
        <a:ea typeface="+mn-ea"/>
        <a:cs typeface="+mn-cs"/>
      </a:defRPr>
    </a:lvl7pPr>
    <a:lvl8pPr marL="15121890" algn="r" defTabSz="4320540" rtl="1" eaLnBrk="1" latinLnBrk="0" hangingPunct="1">
      <a:defRPr sz="8500" kern="1200">
        <a:solidFill>
          <a:schemeClr val="tx1"/>
        </a:solidFill>
        <a:latin typeface="+mn-lt"/>
        <a:ea typeface="+mn-ea"/>
        <a:cs typeface="+mn-cs"/>
      </a:defRPr>
    </a:lvl8pPr>
    <a:lvl9pPr marL="17282160" algn="r" defTabSz="4320540" rtl="1"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9A"/>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8697" autoAdjust="0"/>
    <p:restoredTop sz="94660"/>
  </p:normalViewPr>
  <p:slideViewPr>
    <p:cSldViewPr>
      <p:cViewPr>
        <p:scale>
          <a:sx n="33" d="100"/>
          <a:sy n="33" d="100"/>
        </p:scale>
        <p:origin x="-288" y="360"/>
      </p:cViewPr>
      <p:guideLst>
        <p:guide orient="horz" pos="13608"/>
        <p:guide pos="10206"/>
      </p:guideLst>
    </p:cSldViewPr>
  </p:slideViewPr>
  <p:notesTextViewPr>
    <p:cViewPr>
      <p:scale>
        <a:sx n="66" d="100"/>
        <a:sy n="66"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C429D-440E-42A8-95AC-51ABB15FDE16}" type="datetimeFigureOut">
              <a:rPr lang="fa-IR" smtClean="0"/>
              <a:pPr/>
              <a:t>1433/03/26</a:t>
            </a:fld>
            <a:endParaRPr lang="fa-IR"/>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7A8753B-C432-4DC3-83A9-451B99A94E87}"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B7A8753B-C432-4DC3-83A9-451B99A94E87}" type="slidenum">
              <a:rPr lang="fa-IR" smtClean="0"/>
              <a:pPr/>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0"/>
            <a:ext cx="27543443" cy="9261158"/>
          </a:xfrm>
        </p:spPr>
        <p:txBody>
          <a:bodyPr/>
          <a:lstStyle/>
          <a:p>
            <a:r>
              <a:rPr lang="en-US" smtClean="0"/>
              <a:t>Click to edit Master title style</a:t>
            </a:r>
            <a:endParaRPr lang="fa-IR"/>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254782" y="10901365"/>
            <a:ext cx="25833229" cy="23224902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5743847" y="10901365"/>
            <a:ext cx="76970870" cy="2322490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6" y="27763473"/>
            <a:ext cx="27543443" cy="8581073"/>
          </a:xfrm>
        </p:spPr>
        <p:txBody>
          <a:bodyPr anchor="t"/>
          <a:lstStyle>
            <a:lvl1pPr algn="r">
              <a:defRPr sz="18900" b="1" cap="all"/>
            </a:lvl1pPr>
          </a:lstStyle>
          <a:p>
            <a:r>
              <a:rPr lang="en-US" smtClean="0"/>
              <a:t>Click to edit Master title style</a:t>
            </a:r>
            <a:endParaRPr lang="fa-IR"/>
          </a:p>
        </p:txBody>
      </p:sp>
      <p:sp>
        <p:nvSpPr>
          <p:cNvPr id="3" name="Text Placeholder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4" y="1720215"/>
            <a:ext cx="10660709" cy="7320915"/>
          </a:xfrm>
        </p:spPr>
        <p:txBody>
          <a:bodyPr anchor="b"/>
          <a:lstStyle>
            <a:lvl1pPr algn="r">
              <a:defRPr sz="9500" b="1"/>
            </a:lvl1pPr>
          </a:lstStyle>
          <a:p>
            <a:r>
              <a:rPr lang="en-US" smtClean="0"/>
              <a:t>Click to edit Master title style</a:t>
            </a:r>
            <a:endParaRPr lang="fa-IR"/>
          </a:p>
        </p:txBody>
      </p:sp>
      <p:sp>
        <p:nvSpPr>
          <p:cNvPr id="3" name="Content Placeholder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49"/>
          </a:xfrm>
        </p:spPr>
        <p:txBody>
          <a:bodyPr anchor="b"/>
          <a:lstStyle>
            <a:lvl1pPr algn="r">
              <a:defRPr sz="9500" b="1"/>
            </a:lvl1pPr>
          </a:lstStyle>
          <a:p>
            <a:r>
              <a:rPr lang="en-US" smtClean="0"/>
              <a:t>Click to edit Master title style</a:t>
            </a:r>
            <a:endParaRPr lang="fa-IR"/>
          </a:p>
        </p:txBody>
      </p:sp>
      <p:sp>
        <p:nvSpPr>
          <p:cNvPr id="3" name="Picture Placeholder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fa-IR"/>
          </a:p>
        </p:txBody>
      </p:sp>
      <p:sp>
        <p:nvSpPr>
          <p:cNvPr id="4" name="Text Placeholder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83C76-D01B-4BF1-B276-903BE34D15DD}" type="datetimeFigureOut">
              <a:rPr lang="fa-IR" smtClean="0"/>
              <a:pPr/>
              <a:t>1433/03/26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DFB4946-EB3D-4559-9506-246526DD06A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203" y="1730219"/>
            <a:ext cx="29163645" cy="7200900"/>
          </a:xfrm>
          <a:prstGeom prst="rect">
            <a:avLst/>
          </a:prstGeom>
        </p:spPr>
        <p:txBody>
          <a:bodyPr vert="horz" lIns="432054" tIns="216027" rIns="432054" bIns="216027"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1620203" y="10081263"/>
            <a:ext cx="29163645" cy="28513567"/>
          </a:xfrm>
          <a:prstGeom prst="rect">
            <a:avLst/>
          </a:prstGeom>
        </p:spPr>
        <p:txBody>
          <a:bodyPr vert="horz" lIns="432054" tIns="216027" rIns="432054" bIns="216027"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23222903" y="40045008"/>
            <a:ext cx="7560945" cy="2300288"/>
          </a:xfrm>
          <a:prstGeom prst="rect">
            <a:avLst/>
          </a:prstGeom>
        </p:spPr>
        <p:txBody>
          <a:bodyPr vert="horz" lIns="432054" tIns="216027" rIns="432054" bIns="216027" rtlCol="1" anchor="ctr"/>
          <a:lstStyle>
            <a:lvl1pPr algn="r">
              <a:defRPr sz="5700">
                <a:solidFill>
                  <a:schemeClr val="tx1">
                    <a:tint val="75000"/>
                  </a:schemeClr>
                </a:solidFill>
              </a:defRPr>
            </a:lvl1pPr>
          </a:lstStyle>
          <a:p>
            <a:fld id="{19C83C76-D01B-4BF1-B276-903BE34D15DD}" type="datetimeFigureOut">
              <a:rPr lang="fa-IR" smtClean="0"/>
              <a:pPr/>
              <a:t>1433/03/26</a:t>
            </a:fld>
            <a:endParaRPr lang="fa-IR"/>
          </a:p>
        </p:txBody>
      </p:sp>
      <p:sp>
        <p:nvSpPr>
          <p:cNvPr id="5" name="Footer Placeholder 4"/>
          <p:cNvSpPr>
            <a:spLocks noGrp="1"/>
          </p:cNvSpPr>
          <p:nvPr>
            <p:ph type="ftr" sz="quarter" idx="3"/>
          </p:nvPr>
        </p:nvSpPr>
        <p:spPr>
          <a:xfrm>
            <a:off x="11071384" y="40045008"/>
            <a:ext cx="10261283" cy="2300288"/>
          </a:xfrm>
          <a:prstGeom prst="rect">
            <a:avLst/>
          </a:prstGeom>
        </p:spPr>
        <p:txBody>
          <a:bodyPr vert="horz" lIns="432054" tIns="216027" rIns="432054" bIns="216027" rtlCol="1" anchor="ctr"/>
          <a:lstStyle>
            <a:lvl1pPr algn="ctr">
              <a:defRPr sz="57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1620203" y="40045008"/>
            <a:ext cx="7560945" cy="2300288"/>
          </a:xfrm>
          <a:prstGeom prst="rect">
            <a:avLst/>
          </a:prstGeom>
        </p:spPr>
        <p:txBody>
          <a:bodyPr vert="horz" lIns="432054" tIns="216027" rIns="432054" bIns="216027" rtlCol="1" anchor="ctr"/>
          <a:lstStyle>
            <a:lvl1pPr algn="l">
              <a:defRPr sz="5700">
                <a:solidFill>
                  <a:schemeClr val="tx1">
                    <a:tint val="75000"/>
                  </a:schemeClr>
                </a:solidFill>
              </a:defRPr>
            </a:lvl1pPr>
          </a:lstStyle>
          <a:p>
            <a:fld id="{4DFB4946-EB3D-4559-9506-246526DD06A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1" eaLnBrk="1" latinLnBrk="0" hangingPunct="1">
        <a:spcBef>
          <a:spcPct val="0"/>
        </a:spcBef>
        <a:buNone/>
        <a:defRPr sz="20800" kern="1200">
          <a:solidFill>
            <a:schemeClr val="tx1"/>
          </a:solidFill>
          <a:latin typeface="+mj-lt"/>
          <a:ea typeface="+mj-ea"/>
          <a:cs typeface="+mj-cs"/>
        </a:defRPr>
      </a:lvl1pPr>
    </p:titleStyle>
    <p:bodyStyle>
      <a:lvl1pPr marL="1620203" indent="-1620203" algn="r" defTabSz="4320540" rtl="1"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r" defTabSz="4320540" rtl="1"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r" defTabSz="4320540" rtl="1"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r" defTabSz="4320540" rtl="1"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r" defTabSz="4320540" rtl="1"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r" defTabSz="4320540" rtl="1"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r" defTabSz="4320540" rtl="1"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r" defTabSz="4320540" rtl="1"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r" defTabSz="4320540" rtl="1"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fa-IR"/>
      </a:defPPr>
      <a:lvl1pPr marL="0" algn="r" defTabSz="4320540" rtl="1" eaLnBrk="1" latinLnBrk="0" hangingPunct="1">
        <a:defRPr sz="8500" kern="1200">
          <a:solidFill>
            <a:schemeClr val="tx1"/>
          </a:solidFill>
          <a:latin typeface="+mn-lt"/>
          <a:ea typeface="+mn-ea"/>
          <a:cs typeface="+mn-cs"/>
        </a:defRPr>
      </a:lvl1pPr>
      <a:lvl2pPr marL="2160270" algn="r" defTabSz="4320540" rtl="1" eaLnBrk="1" latinLnBrk="0" hangingPunct="1">
        <a:defRPr sz="8500" kern="1200">
          <a:solidFill>
            <a:schemeClr val="tx1"/>
          </a:solidFill>
          <a:latin typeface="+mn-lt"/>
          <a:ea typeface="+mn-ea"/>
          <a:cs typeface="+mn-cs"/>
        </a:defRPr>
      </a:lvl2pPr>
      <a:lvl3pPr marL="4320540" algn="r" defTabSz="4320540" rtl="1" eaLnBrk="1" latinLnBrk="0" hangingPunct="1">
        <a:defRPr sz="8500" kern="1200">
          <a:solidFill>
            <a:schemeClr val="tx1"/>
          </a:solidFill>
          <a:latin typeface="+mn-lt"/>
          <a:ea typeface="+mn-ea"/>
          <a:cs typeface="+mn-cs"/>
        </a:defRPr>
      </a:lvl3pPr>
      <a:lvl4pPr marL="6480810" algn="r" defTabSz="4320540" rtl="1" eaLnBrk="1" latinLnBrk="0" hangingPunct="1">
        <a:defRPr sz="8500" kern="1200">
          <a:solidFill>
            <a:schemeClr val="tx1"/>
          </a:solidFill>
          <a:latin typeface="+mn-lt"/>
          <a:ea typeface="+mn-ea"/>
          <a:cs typeface="+mn-cs"/>
        </a:defRPr>
      </a:lvl4pPr>
      <a:lvl5pPr marL="8641080" algn="r" defTabSz="4320540" rtl="1" eaLnBrk="1" latinLnBrk="0" hangingPunct="1">
        <a:defRPr sz="8500" kern="1200">
          <a:solidFill>
            <a:schemeClr val="tx1"/>
          </a:solidFill>
          <a:latin typeface="+mn-lt"/>
          <a:ea typeface="+mn-ea"/>
          <a:cs typeface="+mn-cs"/>
        </a:defRPr>
      </a:lvl5pPr>
      <a:lvl6pPr marL="10801350" algn="r" defTabSz="4320540" rtl="1" eaLnBrk="1" latinLnBrk="0" hangingPunct="1">
        <a:defRPr sz="8500" kern="1200">
          <a:solidFill>
            <a:schemeClr val="tx1"/>
          </a:solidFill>
          <a:latin typeface="+mn-lt"/>
          <a:ea typeface="+mn-ea"/>
          <a:cs typeface="+mn-cs"/>
        </a:defRPr>
      </a:lvl6pPr>
      <a:lvl7pPr marL="12961620" algn="r" defTabSz="4320540" rtl="1" eaLnBrk="1" latinLnBrk="0" hangingPunct="1">
        <a:defRPr sz="8500" kern="1200">
          <a:solidFill>
            <a:schemeClr val="tx1"/>
          </a:solidFill>
          <a:latin typeface="+mn-lt"/>
          <a:ea typeface="+mn-ea"/>
          <a:cs typeface="+mn-cs"/>
        </a:defRPr>
      </a:lvl7pPr>
      <a:lvl8pPr marL="15121890" algn="r" defTabSz="4320540" rtl="1" eaLnBrk="1" latinLnBrk="0" hangingPunct="1">
        <a:defRPr sz="8500" kern="1200">
          <a:solidFill>
            <a:schemeClr val="tx1"/>
          </a:solidFill>
          <a:latin typeface="+mn-lt"/>
          <a:ea typeface="+mn-ea"/>
          <a:cs typeface="+mn-cs"/>
        </a:defRPr>
      </a:lvl8pPr>
      <a:lvl9pPr marL="17282160" algn="r" defTabSz="4320540" rtl="1"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0" name="Flowchart: Decision 89"/>
          <p:cNvSpPr/>
          <p:nvPr/>
        </p:nvSpPr>
        <p:spPr>
          <a:xfrm>
            <a:off x="22360705" y="1800500"/>
            <a:ext cx="9395048" cy="5435155"/>
          </a:xfrm>
          <a:prstGeom prst="flowChartDecision">
            <a:avLst/>
          </a:prstGeom>
        </p:spPr>
        <p:style>
          <a:lnRef idx="0">
            <a:schemeClr val="accent2"/>
          </a:lnRef>
          <a:fillRef idx="3">
            <a:schemeClr val="accent2"/>
          </a:fillRef>
          <a:effectRef idx="3">
            <a:schemeClr val="accent2"/>
          </a:effectRef>
          <a:fontRef idx="minor">
            <a:schemeClr val="lt1"/>
          </a:fontRef>
        </p:style>
        <p:txBody>
          <a:bodyPr rtlCol="1" anchor="ctr"/>
          <a:lstStyle/>
          <a:p>
            <a:pPr algn="r" rtl="1"/>
            <a:endParaRPr lang="fa-IR" sz="2800" b="1" dirty="0" smtClean="0">
              <a:solidFill>
                <a:schemeClr val="bg1"/>
              </a:solidFill>
              <a:effectLst>
                <a:outerShdw blurRad="38100" dist="38100" dir="2700000" algn="tl">
                  <a:srgbClr val="000000">
                    <a:alpha val="43137"/>
                  </a:srgbClr>
                </a:outerShdw>
              </a:effectLst>
              <a:cs typeface="2  Nazanin" pitchFamily="2" charset="-78"/>
            </a:endParaRPr>
          </a:p>
          <a:p>
            <a:pPr marL="533400" indent="-266700" algn="r" rtl="1"/>
            <a:r>
              <a:rPr lang="fa-IR" sz="2800" b="1" dirty="0" smtClean="0">
                <a:solidFill>
                  <a:schemeClr val="bg1"/>
                </a:solidFill>
                <a:effectLst>
                  <a:outerShdw blurRad="38100" dist="38100" dir="2700000" algn="tl">
                    <a:srgbClr val="000000">
                      <a:alpha val="43137"/>
                    </a:srgbClr>
                  </a:outerShdw>
                </a:effectLst>
                <a:cs typeface="2  Nazanin" pitchFamily="2" charset="-78"/>
              </a:rPr>
              <a:t>   ارزيابي علايم اورژانس شامل:</a:t>
            </a:r>
          </a:p>
          <a:p>
            <a:pPr marL="533400" indent="-266700" algn="r" rtl="1">
              <a:buFont typeface="Wingdings" pitchFamily="2" charset="2"/>
              <a:buChar char="ü"/>
            </a:pPr>
            <a:r>
              <a:rPr lang="fa-IR" sz="2800" b="1" dirty="0" smtClean="0">
                <a:solidFill>
                  <a:schemeClr val="bg1"/>
                </a:solidFill>
                <a:effectLst>
                  <a:outerShdw blurRad="38100" dist="38100" dir="2700000" algn="tl">
                    <a:srgbClr val="000000">
                      <a:alpha val="43137"/>
                    </a:srgbClr>
                  </a:outerShdw>
                </a:effectLst>
                <a:cs typeface="2  Nazanin" pitchFamily="2" charset="-78"/>
              </a:rPr>
              <a:t> تشنج</a:t>
            </a:r>
          </a:p>
          <a:p>
            <a:pPr marL="533400" indent="-266700" algn="r" rtl="1"/>
            <a:r>
              <a:rPr lang="fa-IR" sz="2800" b="1" dirty="0" smtClean="0">
                <a:solidFill>
                  <a:schemeClr val="bg1"/>
                </a:solidFill>
                <a:effectLst>
                  <a:outerShdw blurRad="38100" dist="38100" dir="2700000" algn="tl">
                    <a:srgbClr val="000000">
                      <a:alpha val="43137"/>
                    </a:srgbClr>
                  </a:outerShdw>
                </a:effectLst>
                <a:cs typeface="2  Nazanin" pitchFamily="2" charset="-78"/>
              </a:rPr>
              <a:t>     افزايش فشار خون به ميزان 160/110 و بيشتر با يا بدون:</a:t>
            </a:r>
          </a:p>
          <a:p>
            <a:pPr marL="533400" indent="-266700" algn="r" rtl="1">
              <a:buFont typeface="Wingdings" pitchFamily="2" charset="2"/>
              <a:buChar char="ü"/>
            </a:pPr>
            <a:r>
              <a:rPr lang="fa-IR" sz="2800" b="1" dirty="0" smtClean="0">
                <a:solidFill>
                  <a:schemeClr val="bg1"/>
                </a:solidFill>
                <a:effectLst>
                  <a:outerShdw blurRad="38100" dist="38100" dir="2700000" algn="tl">
                    <a:srgbClr val="000000">
                      <a:alpha val="43137"/>
                    </a:srgbClr>
                  </a:outerShdw>
                </a:effectLst>
                <a:cs typeface="2  Nazanin" pitchFamily="2" charset="-78"/>
              </a:rPr>
              <a:t> سردرد مداوم</a:t>
            </a:r>
          </a:p>
          <a:p>
            <a:pPr marL="533400" indent="-266700" algn="r" rtl="1">
              <a:buFont typeface="Wingdings" pitchFamily="2" charset="2"/>
              <a:buChar char="ü"/>
            </a:pPr>
            <a:r>
              <a:rPr lang="fa-IR" sz="2800" b="1" dirty="0" smtClean="0">
                <a:solidFill>
                  <a:schemeClr val="bg1"/>
                </a:solidFill>
                <a:effectLst>
                  <a:outerShdw blurRad="38100" dist="38100" dir="2700000" algn="tl">
                    <a:srgbClr val="000000">
                      <a:alpha val="43137"/>
                    </a:srgbClr>
                  </a:outerShdw>
                </a:effectLst>
                <a:cs typeface="2  Nazanin" pitchFamily="2" charset="-78"/>
              </a:rPr>
              <a:t> تاري ديد مداوم</a:t>
            </a:r>
          </a:p>
          <a:p>
            <a:pPr marL="533400" indent="-266700" algn="r" rtl="1">
              <a:buFont typeface="Wingdings" pitchFamily="2" charset="2"/>
              <a:buChar char="ü"/>
            </a:pPr>
            <a:r>
              <a:rPr lang="fa-IR" sz="2800" b="1" dirty="0" smtClean="0">
                <a:solidFill>
                  <a:schemeClr val="bg1"/>
                </a:solidFill>
                <a:effectLst>
                  <a:outerShdw blurRad="38100" dist="38100" dir="2700000" algn="tl">
                    <a:srgbClr val="000000">
                      <a:alpha val="43137"/>
                    </a:srgbClr>
                  </a:outerShdw>
                </a:effectLst>
                <a:cs typeface="2  Nazanin" pitchFamily="2" charset="-78"/>
              </a:rPr>
              <a:t> درد اپيگاستر مداوم</a:t>
            </a:r>
          </a:p>
          <a:p>
            <a:pPr marL="533400" indent="-266700" algn="r" rtl="1">
              <a:buFont typeface="Wingdings" pitchFamily="2" charset="2"/>
              <a:buChar char="ü"/>
            </a:pPr>
            <a:r>
              <a:rPr lang="fa-IR" sz="2800" b="1" dirty="0" smtClean="0">
                <a:solidFill>
                  <a:schemeClr val="bg1"/>
                </a:solidFill>
                <a:effectLst>
                  <a:outerShdw blurRad="38100" dist="38100" dir="2700000" algn="tl">
                    <a:srgbClr val="000000">
                      <a:alpha val="43137"/>
                    </a:srgbClr>
                  </a:outerShdw>
                </a:effectLst>
                <a:cs typeface="2  Nazanin" pitchFamily="2" charset="-78"/>
              </a:rPr>
              <a:t>رال در سمع ريه (ادم ريه)</a:t>
            </a:r>
          </a:p>
          <a:p>
            <a:pPr algn="ctr"/>
            <a:r>
              <a:rPr lang="fa-IR" sz="2800" b="1" dirty="0" smtClean="0">
                <a:solidFill>
                  <a:schemeClr val="bg1"/>
                </a:solidFill>
                <a:effectLst>
                  <a:outerShdw blurRad="38100" dist="38100" dir="2700000" algn="tl">
                    <a:srgbClr val="000000">
                      <a:alpha val="43137"/>
                    </a:srgbClr>
                  </a:outerShdw>
                </a:effectLst>
                <a:cs typeface="2  Nazanin" pitchFamily="2" charset="-78"/>
              </a:rPr>
              <a:t> </a:t>
            </a:r>
            <a:endParaRPr lang="fa-IR" sz="2800" b="1" dirty="0">
              <a:solidFill>
                <a:schemeClr val="bg1"/>
              </a:solidFill>
              <a:effectLst>
                <a:outerShdw blurRad="38100" dist="38100" dir="2700000" algn="tl">
                  <a:srgbClr val="000000">
                    <a:alpha val="43137"/>
                  </a:srgbClr>
                </a:outerShdw>
              </a:effectLst>
              <a:cs typeface="2  Nazanin" pitchFamily="2" charset="-78"/>
            </a:endParaRPr>
          </a:p>
        </p:txBody>
      </p:sp>
      <p:sp>
        <p:nvSpPr>
          <p:cNvPr id="91" name="Rectangle 90"/>
          <p:cNvSpPr/>
          <p:nvPr/>
        </p:nvSpPr>
        <p:spPr>
          <a:xfrm>
            <a:off x="17504593" y="3960740"/>
            <a:ext cx="3305944" cy="11430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fa-IR" sz="2800" b="1" dirty="0" smtClean="0">
                <a:solidFill>
                  <a:schemeClr val="bg1"/>
                </a:solidFill>
                <a:effectLst>
                  <a:outerShdw blurRad="38100" dist="38100" dir="2700000" algn="tl">
                    <a:srgbClr val="000000">
                      <a:alpha val="43137"/>
                    </a:srgbClr>
                  </a:outerShdw>
                </a:effectLst>
                <a:cs typeface="2  Nazanin" pitchFamily="2" charset="-78"/>
              </a:rPr>
              <a:t>پره اكلامپسي شديد يا اكلامپسي</a:t>
            </a:r>
          </a:p>
        </p:txBody>
      </p:sp>
      <p:sp>
        <p:nvSpPr>
          <p:cNvPr id="92" name="Rounded Rectangle 91"/>
          <p:cNvSpPr/>
          <p:nvPr/>
        </p:nvSpPr>
        <p:spPr>
          <a:xfrm>
            <a:off x="0" y="72308"/>
            <a:ext cx="32404050" cy="1600200"/>
          </a:xfrm>
          <a:prstGeom prst="roundRect">
            <a:avLst>
              <a:gd name="adj" fmla="val 50000"/>
            </a:avLst>
          </a:prstGeom>
          <a:solidFill>
            <a:srgbClr val="FFABD5"/>
          </a:solidFill>
          <a:ln w="28575" cmpd="dbl">
            <a:solidFill>
              <a:srgbClr val="002060"/>
            </a:solidFill>
          </a:ln>
          <a:effectLst>
            <a:glow rad="228600">
              <a:schemeClr val="accent6">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rtlCol="1" anchor="ctr"/>
          <a:lstStyle/>
          <a:p>
            <a:pPr algn="ctr">
              <a:lnSpc>
                <a:spcPct val="150000"/>
              </a:lnSpc>
            </a:pPr>
            <a:r>
              <a:rPr lang="fa-IR" sz="6000" dirty="0" smtClean="0">
                <a:solidFill>
                  <a:srgbClr val="00589A"/>
                </a:solidFill>
                <a:effectLst>
                  <a:glow rad="228600">
                    <a:srgbClr val="FFFF00">
                      <a:alpha val="40000"/>
                    </a:srgbClr>
                  </a:glow>
                </a:effectLst>
                <a:cs typeface="2  Titr" pitchFamily="2" charset="-78"/>
              </a:rPr>
              <a:t>راهنماي كشوري اداره پره اكلامپسي: فشار خون مساوي يا بيشتر از 140/90 به همراه پروتئين اوري</a:t>
            </a:r>
          </a:p>
        </p:txBody>
      </p:sp>
      <p:sp>
        <p:nvSpPr>
          <p:cNvPr id="94" name="Rectangle 93"/>
          <p:cNvSpPr/>
          <p:nvPr/>
        </p:nvSpPr>
        <p:spPr>
          <a:xfrm>
            <a:off x="23872873" y="10533137"/>
            <a:ext cx="7090792" cy="1924547"/>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r" rtl="1">
              <a:buFont typeface="Wingdings" pitchFamily="2" charset="2"/>
              <a:buChar char="ü"/>
            </a:pPr>
            <a:r>
              <a:rPr lang="fa-IR" sz="2800" b="1" dirty="0" smtClean="0">
                <a:solidFill>
                  <a:srgbClr val="002060"/>
                </a:solidFill>
                <a:cs typeface="2  Nazanin" pitchFamily="2" charset="-78"/>
              </a:rPr>
              <a:t>اخذ شرح حال </a:t>
            </a:r>
          </a:p>
          <a:p>
            <a:pPr algn="r" rtl="1">
              <a:buFont typeface="Wingdings" pitchFamily="2" charset="2"/>
              <a:buChar char="ü"/>
            </a:pPr>
            <a:r>
              <a:rPr lang="fa-IR" sz="2800" b="1" dirty="0" smtClean="0">
                <a:solidFill>
                  <a:srgbClr val="002060"/>
                </a:solidFill>
                <a:cs typeface="2  Nazanin" pitchFamily="2" charset="-78"/>
              </a:rPr>
              <a:t>اندازه گيري ارتفاع رحم و  تعيين سن  بارداري</a:t>
            </a:r>
          </a:p>
          <a:p>
            <a:pPr algn="r" rtl="1">
              <a:buFont typeface="Wingdings" pitchFamily="2" charset="2"/>
              <a:buChar char="ü"/>
            </a:pPr>
            <a:r>
              <a:rPr lang="fa-IR" sz="2800" b="1" dirty="0" smtClean="0">
                <a:solidFill>
                  <a:srgbClr val="002060"/>
                </a:solidFill>
                <a:cs typeface="2  Nazanin" pitchFamily="2" charset="-78"/>
              </a:rPr>
              <a:t>شنيدن صداي قلب جنين</a:t>
            </a:r>
          </a:p>
          <a:p>
            <a:pPr algn="r" rtl="1">
              <a:buFont typeface="Wingdings" pitchFamily="2" charset="2"/>
              <a:buChar char="ü"/>
            </a:pPr>
            <a:r>
              <a:rPr lang="fa-IR" sz="2800" b="1" dirty="0" smtClean="0">
                <a:solidFill>
                  <a:srgbClr val="002060"/>
                </a:solidFill>
                <a:cs typeface="2  Nazanin" pitchFamily="2" charset="-78"/>
              </a:rPr>
              <a:t> اندازه گيري وزن</a:t>
            </a:r>
          </a:p>
        </p:txBody>
      </p:sp>
      <p:sp>
        <p:nvSpPr>
          <p:cNvPr id="95" name="Rectangle 94"/>
          <p:cNvSpPr/>
          <p:nvPr/>
        </p:nvSpPr>
        <p:spPr>
          <a:xfrm>
            <a:off x="25313033" y="8556401"/>
            <a:ext cx="3778424" cy="1092971"/>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800" b="1" dirty="0" smtClean="0">
                <a:solidFill>
                  <a:srgbClr val="002060"/>
                </a:solidFill>
                <a:cs typeface="2  Nazanin" pitchFamily="2" charset="-78"/>
              </a:rPr>
              <a:t>پره اكلامپسي خفيف</a:t>
            </a:r>
          </a:p>
        </p:txBody>
      </p:sp>
      <p:sp>
        <p:nvSpPr>
          <p:cNvPr id="96" name="Rectangle 95"/>
          <p:cNvSpPr/>
          <p:nvPr/>
        </p:nvSpPr>
        <p:spPr>
          <a:xfrm>
            <a:off x="23834873" y="13428343"/>
            <a:ext cx="7272808" cy="5438053"/>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just" rtl="1"/>
            <a:r>
              <a:rPr lang="fa-IR" sz="2600" b="1" dirty="0" smtClean="0">
                <a:solidFill>
                  <a:srgbClr val="002060"/>
                </a:solidFill>
                <a:cs typeface="2  Nazanin" pitchFamily="2" charset="-78"/>
              </a:rPr>
              <a:t>بررسي دقيق فشارخون هر 4 ساعت يك بار (به جز نيمه شب تا صبح)</a:t>
            </a:r>
          </a:p>
          <a:p>
            <a:pPr algn="just" rtl="1">
              <a:buFont typeface="Wingdings" pitchFamily="2" charset="2"/>
              <a:buChar char="ü"/>
            </a:pPr>
            <a:r>
              <a:rPr lang="fa-IR" sz="2600" b="1" dirty="0" smtClean="0">
                <a:solidFill>
                  <a:srgbClr val="002060"/>
                </a:solidFill>
                <a:cs typeface="2  Nazanin" pitchFamily="2" charset="-78"/>
              </a:rPr>
              <a:t>كنترل حركت جنين (روزانه)</a:t>
            </a:r>
          </a:p>
          <a:p>
            <a:pPr algn="just" rtl="1">
              <a:buFont typeface="Wingdings" pitchFamily="2" charset="2"/>
              <a:buChar char="ü"/>
            </a:pPr>
            <a:r>
              <a:rPr lang="fa-IR" sz="2600" b="1" dirty="0" smtClean="0">
                <a:solidFill>
                  <a:srgbClr val="002060"/>
                </a:solidFill>
                <a:cs typeface="2  Nazanin" pitchFamily="2" charset="-78"/>
              </a:rPr>
              <a:t>جمع آوري ادرار 24 ساعته (يك بار در هفته)</a:t>
            </a:r>
          </a:p>
          <a:p>
            <a:pPr algn="just" rtl="1">
              <a:buFont typeface="Wingdings" pitchFamily="2" charset="2"/>
              <a:buChar char="ü"/>
            </a:pPr>
            <a:r>
              <a:rPr lang="fa-IR" sz="2600" b="1" dirty="0" smtClean="0">
                <a:solidFill>
                  <a:srgbClr val="002060"/>
                </a:solidFill>
                <a:cs typeface="2  Nazanin" pitchFamily="2" charset="-78"/>
              </a:rPr>
              <a:t>اندازه گيري پروتئين ادراريك روز در ميان</a:t>
            </a:r>
          </a:p>
          <a:p>
            <a:pPr algn="just" rtl="1">
              <a:buFont typeface="Wingdings" pitchFamily="2" charset="2"/>
              <a:buChar char="ü"/>
            </a:pPr>
            <a:r>
              <a:rPr lang="fa-IR" sz="2600" b="1" dirty="0" smtClean="0">
                <a:solidFill>
                  <a:srgbClr val="002060"/>
                </a:solidFill>
                <a:cs typeface="2  Nazanin" pitchFamily="2" charset="-78"/>
              </a:rPr>
              <a:t>اندازه گيري </a:t>
            </a:r>
            <a:r>
              <a:rPr lang="en-US" sz="2600" b="1" dirty="0" smtClean="0">
                <a:solidFill>
                  <a:srgbClr val="002060"/>
                </a:solidFill>
                <a:cs typeface="2  Nazanin" pitchFamily="2" charset="-78"/>
              </a:rPr>
              <a:t>CBC</a:t>
            </a:r>
            <a:r>
              <a:rPr lang="fa-IR" sz="2600" b="1" dirty="0" smtClean="0">
                <a:solidFill>
                  <a:srgbClr val="002060"/>
                </a:solidFill>
                <a:cs typeface="2  Nazanin" pitchFamily="2" charset="-78"/>
              </a:rPr>
              <a:t> ، كراتينين ، آنزيم هاي كبدي ، (دو بار در هفته)</a:t>
            </a:r>
          </a:p>
          <a:p>
            <a:pPr algn="just" rtl="1">
              <a:buFont typeface="Wingdings" pitchFamily="2" charset="2"/>
              <a:buChar char="ü"/>
            </a:pPr>
            <a:r>
              <a:rPr lang="fa-IR" sz="2600" b="1" dirty="0" smtClean="0">
                <a:solidFill>
                  <a:srgbClr val="002060"/>
                </a:solidFill>
                <a:cs typeface="2  Nazanin" pitchFamily="2" charset="-78"/>
              </a:rPr>
              <a:t>سونوگرافي سريال براي رشد جنين ( هر 2 هفته يك بار)</a:t>
            </a:r>
          </a:p>
          <a:p>
            <a:pPr algn="just" rtl="1">
              <a:buFont typeface="Wingdings" pitchFamily="2" charset="2"/>
              <a:buChar char="ü"/>
            </a:pPr>
            <a:r>
              <a:rPr lang="fa-IR" sz="2600" b="1" dirty="0" smtClean="0">
                <a:solidFill>
                  <a:srgbClr val="002060"/>
                </a:solidFill>
                <a:cs typeface="2  Nazanin" pitchFamily="2" charset="-78"/>
              </a:rPr>
              <a:t>بررسي سلامت جنين با  </a:t>
            </a:r>
            <a:r>
              <a:rPr lang="en-US" sz="2600" b="1" dirty="0" smtClean="0">
                <a:solidFill>
                  <a:srgbClr val="002060"/>
                </a:solidFill>
                <a:cs typeface="2  Nazanin" pitchFamily="2" charset="-78"/>
              </a:rPr>
              <a:t>BPS</a:t>
            </a:r>
            <a:r>
              <a:rPr lang="fa-IR" sz="2600" b="1" dirty="0" smtClean="0">
                <a:solidFill>
                  <a:srgbClr val="002060"/>
                </a:solidFill>
                <a:cs typeface="2  Nazanin" pitchFamily="2" charset="-78"/>
              </a:rPr>
              <a:t> يا </a:t>
            </a:r>
            <a:r>
              <a:rPr lang="en-US" sz="2600" b="1" dirty="0" smtClean="0">
                <a:solidFill>
                  <a:srgbClr val="002060"/>
                </a:solidFill>
                <a:cs typeface="2  Nazanin" pitchFamily="2" charset="-78"/>
              </a:rPr>
              <a:t>AFI</a:t>
            </a:r>
            <a:r>
              <a:rPr lang="fa-IR" sz="2600" b="1" dirty="0" smtClean="0">
                <a:solidFill>
                  <a:srgbClr val="002060"/>
                </a:solidFill>
                <a:cs typeface="2  Nazanin" pitchFamily="2" charset="-78"/>
              </a:rPr>
              <a:t> و </a:t>
            </a:r>
            <a:r>
              <a:rPr lang="en-US" sz="2600" b="1" dirty="0" smtClean="0">
                <a:solidFill>
                  <a:srgbClr val="002060"/>
                </a:solidFill>
                <a:cs typeface="2  Nazanin" pitchFamily="2" charset="-78"/>
              </a:rPr>
              <a:t>NST</a:t>
            </a:r>
            <a:r>
              <a:rPr lang="fa-IR" sz="2600" b="1" dirty="0" smtClean="0">
                <a:solidFill>
                  <a:srgbClr val="002060"/>
                </a:solidFill>
                <a:cs typeface="2  Nazanin" pitchFamily="2" charset="-78"/>
              </a:rPr>
              <a:t> 2-1 در هفته       (فاصله انجام تست بستگي به شدت بيماري،‌ شدت </a:t>
            </a:r>
            <a:r>
              <a:rPr lang="en-US" sz="2600" b="1" dirty="0" smtClean="0">
                <a:solidFill>
                  <a:srgbClr val="002060"/>
                </a:solidFill>
                <a:cs typeface="2  Nazanin" pitchFamily="2" charset="-78"/>
              </a:rPr>
              <a:t>FGR</a:t>
            </a:r>
            <a:r>
              <a:rPr lang="fa-IR" sz="2600" b="1" dirty="0" smtClean="0">
                <a:solidFill>
                  <a:srgbClr val="002060"/>
                </a:solidFill>
                <a:cs typeface="2  Nazanin" pitchFamily="2" charset="-78"/>
              </a:rPr>
              <a:t> ، حجم مايع آمنيوتيك و تغييرات داپلر دارد.)</a:t>
            </a:r>
          </a:p>
          <a:p>
            <a:pPr algn="just" rtl="1">
              <a:buFont typeface="Wingdings" pitchFamily="2" charset="2"/>
              <a:buChar char="ü"/>
            </a:pPr>
            <a:r>
              <a:rPr lang="fa-IR" sz="2600" b="1" dirty="0" smtClean="0">
                <a:solidFill>
                  <a:srgbClr val="002060"/>
                </a:solidFill>
                <a:cs typeface="2  Nazanin" pitchFamily="2" charset="-78"/>
              </a:rPr>
              <a:t>توزين روزانه *</a:t>
            </a:r>
          </a:p>
        </p:txBody>
      </p:sp>
      <p:sp>
        <p:nvSpPr>
          <p:cNvPr id="97" name="Rectangle 96"/>
          <p:cNvSpPr/>
          <p:nvPr/>
        </p:nvSpPr>
        <p:spPr>
          <a:xfrm>
            <a:off x="16490057" y="6192988"/>
            <a:ext cx="5400600" cy="261791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r" rtl="1">
              <a:buFont typeface="Wingdings" pitchFamily="2" charset="2"/>
              <a:buChar char="§"/>
            </a:pPr>
            <a:r>
              <a:rPr lang="fa-IR" sz="2500" b="1" dirty="0" smtClean="0">
                <a:solidFill>
                  <a:schemeClr val="bg1"/>
                </a:solidFill>
                <a:effectLst>
                  <a:outerShdw blurRad="38100" dist="38100" dir="2700000" algn="tl">
                    <a:srgbClr val="000000">
                      <a:alpha val="43137"/>
                    </a:srgbClr>
                  </a:outerShdw>
                </a:effectLst>
                <a:cs typeface="2  Nazanin" pitchFamily="2" charset="-78"/>
              </a:rPr>
              <a:t>افزايش فشار خون به ميزان 160/110 يا بيشتر</a:t>
            </a:r>
          </a:p>
          <a:p>
            <a:pPr algn="r" rtl="1">
              <a:buFont typeface="Wingdings" pitchFamily="2" charset="2"/>
              <a:buChar char="§"/>
            </a:pPr>
            <a:r>
              <a:rPr lang="fa-IR" sz="2500" b="1" dirty="0" smtClean="0">
                <a:solidFill>
                  <a:schemeClr val="bg1"/>
                </a:solidFill>
                <a:effectLst>
                  <a:outerShdw blurRad="38100" dist="38100" dir="2700000" algn="tl">
                    <a:srgbClr val="000000">
                      <a:alpha val="43137"/>
                    </a:srgbClr>
                  </a:outerShdw>
                </a:effectLst>
                <a:cs typeface="2  Nazanin" pitchFamily="2" charset="-78"/>
              </a:rPr>
              <a:t> بروز پروتئينوري به ميزان 2 گرم يا بيشتر</a:t>
            </a:r>
          </a:p>
          <a:p>
            <a:pPr algn="r" rtl="1">
              <a:buFont typeface="Wingdings" pitchFamily="2" charset="2"/>
              <a:buChar char="§"/>
            </a:pPr>
            <a:r>
              <a:rPr lang="fa-IR" sz="2500" b="1" dirty="0" smtClean="0">
                <a:solidFill>
                  <a:schemeClr val="bg1"/>
                </a:solidFill>
                <a:effectLst>
                  <a:outerShdw blurRad="38100" dist="38100" dir="2700000" algn="tl">
                    <a:srgbClr val="000000">
                      <a:alpha val="43137"/>
                    </a:srgbClr>
                  </a:outerShdw>
                </a:effectLst>
                <a:cs typeface="2  Nazanin" pitchFamily="2" charset="-78"/>
              </a:rPr>
              <a:t>كراتينين بيش از 1/2 ميلي گرم در دسي ليتر</a:t>
            </a:r>
          </a:p>
          <a:p>
            <a:pPr algn="r" rtl="1">
              <a:buFont typeface="Wingdings" pitchFamily="2" charset="2"/>
              <a:buChar char="§"/>
            </a:pPr>
            <a:r>
              <a:rPr lang="fa-IR" sz="2500" b="1" dirty="0" smtClean="0">
                <a:solidFill>
                  <a:schemeClr val="bg1"/>
                </a:solidFill>
                <a:effectLst>
                  <a:outerShdw blurRad="38100" dist="38100" dir="2700000" algn="tl">
                    <a:srgbClr val="000000">
                      <a:alpha val="43137"/>
                    </a:srgbClr>
                  </a:outerShdw>
                </a:effectLst>
                <a:cs typeface="2  Nazanin" pitchFamily="2" charset="-78"/>
              </a:rPr>
              <a:t> ترومبوسيتوپني زير 100/000</a:t>
            </a:r>
          </a:p>
          <a:p>
            <a:pPr algn="r" rtl="1">
              <a:buFont typeface="Wingdings" pitchFamily="2" charset="2"/>
              <a:buChar char="§"/>
            </a:pPr>
            <a:r>
              <a:rPr lang="fa-IR" sz="2500" b="1" dirty="0" smtClean="0">
                <a:solidFill>
                  <a:schemeClr val="bg1"/>
                </a:solidFill>
                <a:effectLst>
                  <a:outerShdw blurRad="38100" dist="38100" dir="2700000" algn="tl">
                    <a:srgbClr val="000000">
                      <a:alpha val="43137"/>
                    </a:srgbClr>
                  </a:outerShdw>
                </a:effectLst>
                <a:cs typeface="2  Nazanin" pitchFamily="2" charset="-78"/>
              </a:rPr>
              <a:t> افزايش آنزيم هاي كبدي يا بيلي روبين **</a:t>
            </a:r>
          </a:p>
        </p:txBody>
      </p:sp>
      <p:sp>
        <p:nvSpPr>
          <p:cNvPr id="98" name="Right Brace 97"/>
          <p:cNvSpPr/>
          <p:nvPr/>
        </p:nvSpPr>
        <p:spPr>
          <a:xfrm>
            <a:off x="22322705" y="6143900"/>
            <a:ext cx="783704" cy="12146432"/>
          </a:xfrm>
          <a:prstGeom prst="rightBrace">
            <a:avLst>
              <a:gd name="adj1" fmla="val 43154"/>
              <a:gd name="adj2" fmla="val 80779"/>
            </a:avLst>
          </a:prstGeom>
        </p:spPr>
        <p:style>
          <a:lnRef idx="3">
            <a:schemeClr val="accent1"/>
          </a:lnRef>
          <a:fillRef idx="0">
            <a:schemeClr val="accent1"/>
          </a:fillRef>
          <a:effectRef idx="2">
            <a:schemeClr val="accent1"/>
          </a:effectRef>
          <a:fontRef idx="minor">
            <a:schemeClr val="tx1"/>
          </a:fontRef>
        </p:style>
        <p:txBody>
          <a:bodyPr rtlCol="1" anchor="ctr"/>
          <a:lstStyle/>
          <a:p>
            <a:pPr algn="ctr"/>
            <a:endParaRPr lang="fa-IR" b="1">
              <a:solidFill>
                <a:schemeClr val="bg1"/>
              </a:solidFill>
              <a:effectLst>
                <a:outerShdw blurRad="38100" dist="38100" dir="2700000" algn="tl">
                  <a:srgbClr val="000000">
                    <a:alpha val="43137"/>
                  </a:srgbClr>
                </a:outerShdw>
              </a:effectLst>
            </a:endParaRPr>
          </a:p>
        </p:txBody>
      </p:sp>
      <p:sp>
        <p:nvSpPr>
          <p:cNvPr id="99" name="Rectangle 98"/>
          <p:cNvSpPr/>
          <p:nvPr/>
        </p:nvSpPr>
        <p:spPr>
          <a:xfrm>
            <a:off x="17440969" y="9268100"/>
            <a:ext cx="4373488" cy="9144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fa-IR" sz="2800" b="1" dirty="0" smtClean="0">
                <a:solidFill>
                  <a:srgbClr val="002060"/>
                </a:solidFill>
                <a:cs typeface="2  Nazanin" pitchFamily="2" charset="-78"/>
              </a:rPr>
              <a:t>پروتئينوري + 1 يا بيشتر</a:t>
            </a:r>
          </a:p>
        </p:txBody>
      </p:sp>
      <p:sp>
        <p:nvSpPr>
          <p:cNvPr id="100" name="Rectangle 99"/>
          <p:cNvSpPr/>
          <p:nvPr/>
        </p:nvSpPr>
        <p:spPr>
          <a:xfrm>
            <a:off x="17440969" y="10563500"/>
            <a:ext cx="4373488" cy="9144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fa-IR" sz="2800" b="1" dirty="0" smtClean="0">
                <a:solidFill>
                  <a:srgbClr val="002060"/>
                </a:solidFill>
                <a:cs typeface="2  Nazanin" pitchFamily="2" charset="-78"/>
              </a:rPr>
              <a:t>نتيجه غير طبيعي </a:t>
            </a:r>
            <a:r>
              <a:rPr lang="en-US" sz="2800" b="1" dirty="0" smtClean="0">
                <a:solidFill>
                  <a:srgbClr val="002060"/>
                </a:solidFill>
                <a:cs typeface="2  Nazanin" pitchFamily="2" charset="-78"/>
              </a:rPr>
              <a:t>BPS</a:t>
            </a:r>
            <a:r>
              <a:rPr lang="fa-IR" sz="2800" b="1" dirty="0" smtClean="0">
                <a:solidFill>
                  <a:srgbClr val="002060"/>
                </a:solidFill>
                <a:cs typeface="2  Nazanin" pitchFamily="2" charset="-78"/>
              </a:rPr>
              <a:t> يا </a:t>
            </a:r>
            <a:r>
              <a:rPr lang="en-US" sz="2800" b="1" dirty="0" smtClean="0">
                <a:solidFill>
                  <a:srgbClr val="002060"/>
                </a:solidFill>
                <a:cs typeface="2  Nazanin" pitchFamily="2" charset="-78"/>
              </a:rPr>
              <a:t>NST</a:t>
            </a:r>
            <a:endParaRPr lang="fa-IR" sz="2800" b="1" dirty="0" smtClean="0">
              <a:solidFill>
                <a:srgbClr val="002060"/>
              </a:solidFill>
              <a:cs typeface="2  Nazanin" pitchFamily="2" charset="-78"/>
            </a:endParaRPr>
          </a:p>
        </p:txBody>
      </p:sp>
      <p:sp>
        <p:nvSpPr>
          <p:cNvPr id="101" name="Rectangle 100"/>
          <p:cNvSpPr/>
          <p:nvPr/>
        </p:nvSpPr>
        <p:spPr>
          <a:xfrm>
            <a:off x="17440969" y="11935100"/>
            <a:ext cx="4373488" cy="9144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fa-IR" sz="2800" b="1" dirty="0" smtClean="0">
                <a:solidFill>
                  <a:srgbClr val="002060"/>
                </a:solidFill>
                <a:cs typeface="2  Nazanin" pitchFamily="2" charset="-78"/>
              </a:rPr>
              <a:t>كاهش حركت جنين</a:t>
            </a:r>
          </a:p>
        </p:txBody>
      </p:sp>
      <p:sp>
        <p:nvSpPr>
          <p:cNvPr id="102" name="Rectangle 101"/>
          <p:cNvSpPr/>
          <p:nvPr/>
        </p:nvSpPr>
        <p:spPr>
          <a:xfrm>
            <a:off x="17440969" y="13382900"/>
            <a:ext cx="4373488" cy="9144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fa-IR" sz="2800" b="1" dirty="0" smtClean="0">
                <a:solidFill>
                  <a:srgbClr val="002060"/>
                </a:solidFill>
                <a:cs typeface="2  Nazanin" pitchFamily="2" charset="-78"/>
              </a:rPr>
              <a:t>كاهش رشد جنين</a:t>
            </a:r>
          </a:p>
        </p:txBody>
      </p:sp>
      <p:sp>
        <p:nvSpPr>
          <p:cNvPr id="103" name="Rectangle 102"/>
          <p:cNvSpPr/>
          <p:nvPr/>
        </p:nvSpPr>
        <p:spPr>
          <a:xfrm>
            <a:off x="17440969" y="14678300"/>
            <a:ext cx="4373488" cy="19050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fa-IR" sz="2800" b="1" dirty="0" smtClean="0">
                <a:solidFill>
                  <a:srgbClr val="002060"/>
                </a:solidFill>
                <a:cs typeface="2  Nazanin" pitchFamily="2" charset="-78"/>
              </a:rPr>
              <a:t>فشارخون كمتر از 160/110</a:t>
            </a:r>
          </a:p>
          <a:p>
            <a:pPr algn="ctr" rtl="1"/>
            <a:r>
              <a:rPr lang="fa-IR" sz="2800" b="1" dirty="0" smtClean="0">
                <a:solidFill>
                  <a:srgbClr val="002060"/>
                </a:solidFill>
                <a:cs typeface="2  Nazanin" pitchFamily="2" charset="-78"/>
              </a:rPr>
              <a:t>به همراه نتيجه طبيعي آزمايش ها و رشد مناسب جنين</a:t>
            </a:r>
          </a:p>
        </p:txBody>
      </p:sp>
      <p:sp>
        <p:nvSpPr>
          <p:cNvPr id="104" name="Rectangle 103"/>
          <p:cNvSpPr/>
          <p:nvPr/>
        </p:nvSpPr>
        <p:spPr>
          <a:xfrm>
            <a:off x="17440969" y="17087900"/>
            <a:ext cx="4373488" cy="9144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fa-IR" sz="2800" b="1" dirty="0" smtClean="0">
                <a:solidFill>
                  <a:srgbClr val="002060"/>
                </a:solidFill>
                <a:cs typeface="2  Nazanin" pitchFamily="2" charset="-78"/>
              </a:rPr>
              <a:t>نتيجه طبيعي آزمايش ها</a:t>
            </a:r>
          </a:p>
          <a:p>
            <a:pPr algn="ctr" rtl="1"/>
            <a:r>
              <a:rPr lang="fa-IR" sz="2800" b="1" dirty="0" smtClean="0">
                <a:solidFill>
                  <a:srgbClr val="002060"/>
                </a:solidFill>
                <a:cs typeface="2  Nazanin" pitchFamily="2" charset="-78"/>
              </a:rPr>
              <a:t>و جنين مرده</a:t>
            </a:r>
          </a:p>
        </p:txBody>
      </p:sp>
      <p:sp>
        <p:nvSpPr>
          <p:cNvPr id="128" name="Rounded Rectangle 127"/>
          <p:cNvSpPr/>
          <p:nvPr/>
        </p:nvSpPr>
        <p:spPr>
          <a:xfrm>
            <a:off x="1584401" y="2520580"/>
            <a:ext cx="8425161" cy="2376264"/>
          </a:xfrm>
          <a:prstGeom prst="roundRect">
            <a:avLst>
              <a:gd name="adj" fmla="val 9592"/>
            </a:avLst>
          </a:prstGeom>
          <a:solidFill>
            <a:srgbClr val="FFFFC5"/>
          </a:solidFill>
          <a:ln>
            <a:noFill/>
          </a:ln>
        </p:spPr>
        <p:style>
          <a:lnRef idx="2">
            <a:schemeClr val="dk1"/>
          </a:lnRef>
          <a:fillRef idx="1">
            <a:schemeClr val="lt1"/>
          </a:fillRef>
          <a:effectRef idx="0">
            <a:schemeClr val="dk1"/>
          </a:effectRef>
          <a:fontRef idx="minor">
            <a:schemeClr val="dk1"/>
          </a:fontRef>
        </p:style>
        <p:txBody>
          <a:bodyPr rtlCol="1" anchor="ctr"/>
          <a:lstStyle/>
          <a:p>
            <a:pPr algn="just" rtl="1"/>
            <a:r>
              <a:rPr lang="fa-IR" sz="2400" b="1" dirty="0" smtClean="0">
                <a:solidFill>
                  <a:schemeClr val="tx1"/>
                </a:solidFill>
                <a:cs typeface="2  Nazanin" pitchFamily="2" charset="-78"/>
              </a:rPr>
              <a:t>توضيحات</a:t>
            </a:r>
          </a:p>
          <a:p>
            <a:pPr algn="just" rtl="1"/>
            <a:r>
              <a:rPr lang="fa-IR" sz="2400" b="1" dirty="0" smtClean="0">
                <a:solidFill>
                  <a:schemeClr val="tx1"/>
                </a:solidFill>
                <a:cs typeface="2  Nazanin" pitchFamily="2" charset="-78"/>
              </a:rPr>
              <a:t>* توزين روزانه مادر و رژيم پر پروتئين توصيه مي شود</a:t>
            </a:r>
          </a:p>
          <a:p>
            <a:pPr algn="just" rtl="1"/>
            <a:r>
              <a:rPr lang="fa-IR" sz="2400" b="1" dirty="0" smtClean="0">
                <a:solidFill>
                  <a:schemeClr val="tx1"/>
                </a:solidFill>
                <a:cs typeface="2  Nazanin" pitchFamily="2" charset="-78"/>
              </a:rPr>
              <a:t>** مشاوره داخلي جهت بررسي </a:t>
            </a:r>
            <a:r>
              <a:rPr lang="en-US" sz="2400" b="1" dirty="0" smtClean="0">
                <a:solidFill>
                  <a:schemeClr val="tx1"/>
                </a:solidFill>
                <a:cs typeface="2  Nazanin" pitchFamily="2" charset="-78"/>
              </a:rPr>
              <a:t>end organ failure </a:t>
            </a:r>
            <a:endParaRPr lang="fa-IR" sz="2400" b="1" dirty="0" smtClean="0">
              <a:solidFill>
                <a:schemeClr val="tx1"/>
              </a:solidFill>
              <a:cs typeface="2  Nazanin" pitchFamily="2" charset="-78"/>
            </a:endParaRPr>
          </a:p>
          <a:p>
            <a:pPr algn="just" rtl="1"/>
            <a:r>
              <a:rPr lang="fa-IR" sz="2400" b="1" dirty="0" smtClean="0">
                <a:solidFill>
                  <a:schemeClr val="tx1"/>
                </a:solidFill>
                <a:cs typeface="2  Nazanin" pitchFamily="2" charset="-78"/>
              </a:rPr>
              <a:t>*** در موارد نياز به سزارين (تكراري، بريج، ...) پس از هفته 37 انجام شود</a:t>
            </a:r>
          </a:p>
        </p:txBody>
      </p:sp>
      <p:sp>
        <p:nvSpPr>
          <p:cNvPr id="129" name="Left Arrow 128"/>
          <p:cNvSpPr/>
          <p:nvPr/>
        </p:nvSpPr>
        <p:spPr>
          <a:xfrm>
            <a:off x="21026561" y="4010300"/>
            <a:ext cx="1143000" cy="121920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r>
              <a:rPr lang="fa-IR" sz="2800" b="1" dirty="0" smtClean="0">
                <a:solidFill>
                  <a:schemeClr val="tx1"/>
                </a:solidFill>
                <a:effectLst>
                  <a:outerShdw blurRad="38100" dist="38100" dir="2700000" algn="tl">
                    <a:srgbClr val="000000">
                      <a:alpha val="43137"/>
                    </a:srgbClr>
                  </a:outerShdw>
                </a:effectLst>
                <a:cs typeface="2  Nazanin" pitchFamily="2" charset="-78"/>
              </a:rPr>
              <a:t>بلي</a:t>
            </a: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130" name="Down Arrow 129"/>
          <p:cNvSpPr/>
          <p:nvPr/>
        </p:nvSpPr>
        <p:spPr>
          <a:xfrm>
            <a:off x="26321145" y="7523687"/>
            <a:ext cx="1371600" cy="838200"/>
          </a:xfrm>
          <a:prstGeom prst="downArrow">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r>
              <a:rPr lang="fa-IR" sz="2800" b="1" dirty="0" smtClean="0">
                <a:solidFill>
                  <a:schemeClr val="tx1"/>
                </a:solidFill>
                <a:effectLst>
                  <a:outerShdw blurRad="38100" dist="38100" dir="2700000" algn="tl">
                    <a:srgbClr val="000000">
                      <a:alpha val="43137"/>
                    </a:srgbClr>
                  </a:outerShdw>
                </a:effectLst>
                <a:cs typeface="2  Nazanin" pitchFamily="2" charset="-78"/>
              </a:rPr>
              <a:t>خير</a:t>
            </a:r>
          </a:p>
        </p:txBody>
      </p:sp>
      <p:sp>
        <p:nvSpPr>
          <p:cNvPr id="131" name="Down Arrow 130"/>
          <p:cNvSpPr/>
          <p:nvPr/>
        </p:nvSpPr>
        <p:spPr>
          <a:xfrm>
            <a:off x="26609177" y="9831860"/>
            <a:ext cx="914400" cy="609600"/>
          </a:xfrm>
          <a:prstGeom prst="downArrow">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smtClean="0">
              <a:solidFill>
                <a:schemeClr val="tx1"/>
              </a:solidFill>
              <a:effectLst>
                <a:outerShdw blurRad="38100" dist="38100" dir="2700000" algn="tl">
                  <a:srgbClr val="000000">
                    <a:alpha val="43137"/>
                  </a:srgbClr>
                </a:outerShdw>
              </a:effectLst>
              <a:cs typeface="2  Nazanin" pitchFamily="2" charset="-78"/>
            </a:endParaRPr>
          </a:p>
        </p:txBody>
      </p:sp>
      <p:sp>
        <p:nvSpPr>
          <p:cNvPr id="132" name="TextBox 131"/>
          <p:cNvSpPr txBox="1"/>
          <p:nvPr/>
        </p:nvSpPr>
        <p:spPr>
          <a:xfrm>
            <a:off x="29727697" y="12745716"/>
            <a:ext cx="1524000" cy="646331"/>
          </a:xfrm>
          <a:prstGeom prst="rect">
            <a:avLst/>
          </a:prstGeom>
          <a:noFill/>
        </p:spPr>
        <p:txBody>
          <a:bodyPr wrap="square" rtlCol="1">
            <a:spAutoFit/>
          </a:bodyPr>
          <a:lstStyle/>
          <a:p>
            <a:pPr algn="ctr"/>
            <a:r>
              <a:rPr lang="fa-IR" sz="3600" b="1" dirty="0" smtClean="0">
                <a:cs typeface="2  Nazanin" pitchFamily="2" charset="-78"/>
              </a:rPr>
              <a:t>(الف)</a:t>
            </a:r>
            <a:endParaRPr lang="fa-IR" sz="3600" b="1" dirty="0">
              <a:cs typeface="2  Nazanin" pitchFamily="2" charset="-78"/>
            </a:endParaRPr>
          </a:p>
        </p:txBody>
      </p:sp>
      <p:sp>
        <p:nvSpPr>
          <p:cNvPr id="133" name="Left Arrow 132"/>
          <p:cNvSpPr/>
          <p:nvPr/>
        </p:nvSpPr>
        <p:spPr>
          <a:xfrm>
            <a:off x="12961665" y="6409012"/>
            <a:ext cx="1944216" cy="864096"/>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134" name="Left Arrow 133"/>
          <p:cNvSpPr/>
          <p:nvPr/>
        </p:nvSpPr>
        <p:spPr>
          <a:xfrm>
            <a:off x="16274033" y="9201372"/>
            <a:ext cx="778768" cy="88032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136" name="Left Arrow 135"/>
          <p:cNvSpPr/>
          <p:nvPr/>
        </p:nvSpPr>
        <p:spPr>
          <a:xfrm>
            <a:off x="16274033" y="11809612"/>
            <a:ext cx="778768" cy="88032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137" name="Left Arrow 136"/>
          <p:cNvSpPr/>
          <p:nvPr/>
        </p:nvSpPr>
        <p:spPr>
          <a:xfrm>
            <a:off x="16274033" y="13465796"/>
            <a:ext cx="778768" cy="88032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138" name="Left Arrow 137"/>
          <p:cNvSpPr/>
          <p:nvPr/>
        </p:nvSpPr>
        <p:spPr>
          <a:xfrm>
            <a:off x="16274033" y="15393788"/>
            <a:ext cx="778768" cy="88032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164" name="Down Arrow 163"/>
          <p:cNvSpPr/>
          <p:nvPr/>
        </p:nvSpPr>
        <p:spPr>
          <a:xfrm>
            <a:off x="26571177" y="12640172"/>
            <a:ext cx="914400" cy="609600"/>
          </a:xfrm>
          <a:prstGeom prst="downArrow">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smtClean="0">
              <a:solidFill>
                <a:schemeClr val="tx1"/>
              </a:solidFill>
              <a:effectLst>
                <a:outerShdw blurRad="38100" dist="38100" dir="2700000" algn="tl">
                  <a:srgbClr val="000000">
                    <a:alpha val="43137"/>
                  </a:srgbClr>
                </a:outerShdw>
              </a:effectLst>
              <a:cs typeface="2  Nazanin" pitchFamily="2" charset="-78"/>
            </a:endParaRPr>
          </a:p>
        </p:txBody>
      </p:sp>
      <p:sp>
        <p:nvSpPr>
          <p:cNvPr id="167" name="Rectangle 166"/>
          <p:cNvSpPr/>
          <p:nvPr/>
        </p:nvSpPr>
        <p:spPr>
          <a:xfrm>
            <a:off x="12116569" y="3960740"/>
            <a:ext cx="3581400"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fa-IR" sz="2800" b="1" dirty="0" smtClean="0">
                <a:solidFill>
                  <a:schemeClr val="bg1"/>
                </a:solidFill>
                <a:effectLst>
                  <a:outerShdw blurRad="38100" dist="38100" dir="2700000" algn="tl">
                    <a:srgbClr val="000000">
                      <a:alpha val="43137"/>
                    </a:srgbClr>
                  </a:outerShdw>
                </a:effectLst>
                <a:cs typeface="2  Nazanin" pitchFamily="2" charset="-78"/>
              </a:rPr>
              <a:t>مراجعه به راهنما</a:t>
            </a:r>
          </a:p>
        </p:txBody>
      </p:sp>
      <p:sp>
        <p:nvSpPr>
          <p:cNvPr id="168" name="Left Arrow 167"/>
          <p:cNvSpPr/>
          <p:nvPr/>
        </p:nvSpPr>
        <p:spPr>
          <a:xfrm>
            <a:off x="16071329" y="4032748"/>
            <a:ext cx="1066800" cy="83820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graphicFrame>
        <p:nvGraphicFramePr>
          <p:cNvPr id="196" name="Table 195"/>
          <p:cNvGraphicFramePr>
            <a:graphicFrameLocks noGrp="1"/>
          </p:cNvGraphicFramePr>
          <p:nvPr/>
        </p:nvGraphicFramePr>
        <p:xfrm>
          <a:off x="1008337" y="22970849"/>
          <a:ext cx="11161240" cy="18362039"/>
        </p:xfrm>
        <a:graphic>
          <a:graphicData uri="http://schemas.openxmlformats.org/drawingml/2006/table">
            <a:tbl>
              <a:tblPr rtl="1" firstRow="1" bandRow="1">
                <a:tableStyleId>{69CF1AB2-1976-4502-BF36-3FF5EA218861}</a:tableStyleId>
              </a:tblPr>
              <a:tblGrid>
                <a:gridCol w="1983582"/>
                <a:gridCol w="2583260"/>
                <a:gridCol w="6594398"/>
              </a:tblGrid>
              <a:tr h="794216">
                <a:tc gridSpan="2">
                  <a:txBody>
                    <a:bodyPr/>
                    <a:lstStyle/>
                    <a:p>
                      <a:pPr algn="ctr" rtl="1"/>
                      <a:r>
                        <a:rPr lang="fa-IR" sz="2800" b="1" dirty="0" smtClean="0">
                          <a:solidFill>
                            <a:srgbClr val="002060"/>
                          </a:solidFill>
                          <a:cs typeface="2  Koodak" pitchFamily="2" charset="-78"/>
                        </a:rPr>
                        <a:t>نوع اقدام</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dirty="0"/>
                    </a:p>
                  </a:txBody>
                  <a:tcPr/>
                </a:tc>
                <a:tc>
                  <a:txBody>
                    <a:bodyPr/>
                    <a:lstStyle/>
                    <a:p>
                      <a:pPr algn="ctr" rtl="1"/>
                      <a:r>
                        <a:rPr lang="fa-IR" sz="2800" b="1" dirty="0" smtClean="0">
                          <a:solidFill>
                            <a:srgbClr val="002060"/>
                          </a:solidFill>
                          <a:cs typeface="2  Koodak" pitchFamily="2" charset="-78"/>
                        </a:rPr>
                        <a:t>شرح اقدام</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794216">
                <a:tc gridSpan="2">
                  <a:txBody>
                    <a:bodyPr/>
                    <a:lstStyle/>
                    <a:p>
                      <a:pPr rtl="1"/>
                      <a:r>
                        <a:rPr lang="fa-IR" sz="2800" b="1" dirty="0" smtClean="0">
                          <a:solidFill>
                            <a:srgbClr val="002060"/>
                          </a:solidFill>
                          <a:cs typeface="2  Koodak" pitchFamily="2" charset="-78"/>
                        </a:rPr>
                        <a:t>اخذ شرح حال و سابقه</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dirty="0"/>
                    </a:p>
                  </a:txBody>
                  <a:tcPr/>
                </a:tc>
                <a:tc>
                  <a:txBody>
                    <a:bodyPr/>
                    <a:lstStyle/>
                    <a:p>
                      <a:pPr rtl="1"/>
                      <a:r>
                        <a:rPr lang="fa-IR" sz="2800" b="1" dirty="0" smtClean="0">
                          <a:solidFill>
                            <a:srgbClr val="002060"/>
                          </a:solidFill>
                          <a:cs typeface="2  Koodak" pitchFamily="2" charset="-78"/>
                        </a:rPr>
                        <a:t>تشنج، سر درد، تاري ديد، درد اپي گاستر</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670101">
                <a:tc gridSpan="2">
                  <a:txBody>
                    <a:bodyPr/>
                    <a:lstStyle/>
                    <a:p>
                      <a:pPr rtl="1"/>
                      <a:r>
                        <a:rPr lang="fa-IR" sz="2800" b="1" dirty="0" smtClean="0">
                          <a:solidFill>
                            <a:srgbClr val="002060"/>
                          </a:solidFill>
                          <a:cs typeface="2  Koodak" pitchFamily="2" charset="-78"/>
                        </a:rPr>
                        <a:t>معاينه</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sz="1600" dirty="0"/>
                    </a:p>
                  </a:txBody>
                  <a:tcPr/>
                </a:tc>
                <a:tc>
                  <a:txBody>
                    <a:bodyPr/>
                    <a:lstStyle/>
                    <a:p>
                      <a:pPr rtl="1"/>
                      <a:r>
                        <a:rPr lang="fa-IR" sz="2800" b="1" dirty="0" smtClean="0">
                          <a:solidFill>
                            <a:srgbClr val="002060"/>
                          </a:solidFill>
                          <a:cs typeface="2  Koodak" pitchFamily="2" charset="-78"/>
                        </a:rPr>
                        <a:t>كنترل علائم حياتي، معاينه كبد، سمع قلب و ريه، شنيدن صداي قلب جنين، اندازه گيري ارتفاع رحم، بررسي رشد جنين و تعيين سن بارداري</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94216">
                <a:tc gridSpan="2">
                  <a:txBody>
                    <a:bodyPr/>
                    <a:lstStyle/>
                    <a:p>
                      <a:pPr rtl="1"/>
                      <a:r>
                        <a:rPr lang="fa-IR" sz="2800" b="1" dirty="0" smtClean="0">
                          <a:solidFill>
                            <a:srgbClr val="002060"/>
                          </a:solidFill>
                          <a:cs typeface="2  Koodak" pitchFamily="2" charset="-78"/>
                        </a:rPr>
                        <a:t>انديكاسيون بستري</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sz="1600" dirty="0">
                        <a:cs typeface="2  Koodak" pitchFamily="2" charset="-78"/>
                      </a:endParaRPr>
                    </a:p>
                  </a:txBody>
                  <a:tcPr/>
                </a:tc>
                <a:tc>
                  <a:txBody>
                    <a:bodyPr/>
                    <a:lstStyle/>
                    <a:p>
                      <a:pPr marL="0" marR="0" indent="0" algn="r" defTabSz="4320540" rtl="1" eaLnBrk="1" fontAlgn="auto" latinLnBrk="0" hangingPunct="1">
                        <a:lnSpc>
                          <a:spcPct val="100000"/>
                        </a:lnSpc>
                        <a:spcBef>
                          <a:spcPts val="0"/>
                        </a:spcBef>
                        <a:spcAft>
                          <a:spcPts val="0"/>
                        </a:spcAft>
                        <a:buClrTx/>
                        <a:buSzTx/>
                        <a:buFontTx/>
                        <a:buNone/>
                        <a:tabLst/>
                        <a:defRPr/>
                      </a:pPr>
                      <a:r>
                        <a:rPr lang="fa-IR" sz="2800" b="1" dirty="0" smtClean="0">
                          <a:solidFill>
                            <a:srgbClr val="002060"/>
                          </a:solidFill>
                          <a:cs typeface="2  Koodak" pitchFamily="2" charset="-78"/>
                        </a:rPr>
                        <a:t>پره اكلامپسي</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670101">
                <a:tc>
                  <a:txBody>
                    <a:bodyPr/>
                    <a:lstStyle/>
                    <a:p>
                      <a:pPr rtl="1"/>
                      <a:r>
                        <a:rPr lang="fa-IR" sz="2800" b="1" dirty="0" smtClean="0">
                          <a:solidFill>
                            <a:srgbClr val="002060"/>
                          </a:solidFill>
                          <a:cs typeface="2  Koodak" pitchFamily="2" charset="-78"/>
                        </a:rPr>
                        <a:t>پاراكلينيك</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rtl="1"/>
                      <a:r>
                        <a:rPr lang="fa-IR" sz="2800" b="1" dirty="0" smtClean="0">
                          <a:solidFill>
                            <a:srgbClr val="002060"/>
                          </a:solidFill>
                          <a:cs typeface="2  Koodak" pitchFamily="2" charset="-78"/>
                        </a:rPr>
                        <a:t>آزمايشگاه</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4320540" rtl="1" eaLnBrk="1" fontAlgn="auto" latinLnBrk="0" hangingPunct="1">
                        <a:lnSpc>
                          <a:spcPct val="100000"/>
                        </a:lnSpc>
                        <a:spcBef>
                          <a:spcPts val="0"/>
                        </a:spcBef>
                        <a:spcAft>
                          <a:spcPts val="0"/>
                        </a:spcAft>
                        <a:buClrTx/>
                        <a:buSzTx/>
                        <a:buFontTx/>
                        <a:buNone/>
                        <a:tabLst/>
                        <a:defRPr/>
                      </a:pPr>
                      <a:r>
                        <a:rPr lang="fa-IR" sz="2800" b="1" dirty="0" smtClean="0">
                          <a:solidFill>
                            <a:srgbClr val="002060"/>
                          </a:solidFill>
                          <a:cs typeface="2  Koodak" pitchFamily="2" charset="-78"/>
                        </a:rPr>
                        <a:t>پروتئين ادرار، پروتين 24 ساعته، اوره، كراتنين، هموگلوبين و هماتوكريت، آنزيم هاي كبدي، تست هاي انعقادي</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94216">
                <a:tc>
                  <a:txBody>
                    <a:bodyPr/>
                    <a:lstStyle/>
                    <a:p>
                      <a:pPr rtl="1"/>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rtl="1"/>
                      <a:r>
                        <a:rPr lang="fa-IR" sz="2800" b="1" dirty="0" smtClean="0">
                          <a:solidFill>
                            <a:srgbClr val="002060"/>
                          </a:solidFill>
                          <a:cs typeface="2  Koodak" pitchFamily="2" charset="-78"/>
                        </a:rPr>
                        <a:t>تصويربرداري</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4320540" rtl="1" eaLnBrk="1" fontAlgn="auto" latinLnBrk="0" hangingPunct="1">
                        <a:lnSpc>
                          <a:spcPct val="100000"/>
                        </a:lnSpc>
                        <a:spcBef>
                          <a:spcPts val="0"/>
                        </a:spcBef>
                        <a:spcAft>
                          <a:spcPts val="0"/>
                        </a:spcAft>
                        <a:buClrTx/>
                        <a:buSzTx/>
                        <a:buFontTx/>
                        <a:buNone/>
                        <a:tabLst/>
                        <a:defRPr/>
                      </a:pPr>
                      <a:r>
                        <a:rPr lang="fa-IR" sz="2800" b="1" dirty="0" smtClean="0">
                          <a:solidFill>
                            <a:srgbClr val="002060"/>
                          </a:solidFill>
                          <a:cs typeface="2  Koodak" pitchFamily="2" charset="-78"/>
                        </a:rPr>
                        <a:t>سونوگرافي</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405152">
                <a:tc>
                  <a:txBody>
                    <a:bodyPr/>
                    <a:lstStyle/>
                    <a:p>
                      <a:pPr rtl="1"/>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rtl="1"/>
                      <a:r>
                        <a:rPr lang="fa-IR" sz="2800" b="1" dirty="0" smtClean="0">
                          <a:solidFill>
                            <a:srgbClr val="002060"/>
                          </a:solidFill>
                          <a:cs typeface="2  Koodak" pitchFamily="2" charset="-78"/>
                        </a:rPr>
                        <a:t>ساير تست هاي تشخيصي</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4320540" rtl="1" eaLnBrk="1" fontAlgn="auto" latinLnBrk="0" hangingPunct="1">
                        <a:lnSpc>
                          <a:spcPct val="100000"/>
                        </a:lnSpc>
                        <a:spcBef>
                          <a:spcPts val="0"/>
                        </a:spcBef>
                        <a:spcAft>
                          <a:spcPts val="0"/>
                        </a:spcAft>
                        <a:buClrTx/>
                        <a:buSzTx/>
                        <a:buFontTx/>
                        <a:buNone/>
                        <a:tabLst/>
                        <a:defRPr/>
                      </a:pPr>
                      <a:r>
                        <a:rPr lang="fa-IR" sz="2800" b="1" dirty="0" smtClean="0">
                          <a:solidFill>
                            <a:srgbClr val="002060"/>
                          </a:solidFill>
                          <a:cs typeface="2  Koodak" pitchFamily="2" charset="-78"/>
                        </a:rPr>
                        <a:t>بررسي سلامت جنين با </a:t>
                      </a:r>
                      <a:r>
                        <a:rPr lang="en-US" sz="2800" b="1" dirty="0" smtClean="0">
                          <a:solidFill>
                            <a:srgbClr val="002060"/>
                          </a:solidFill>
                          <a:cs typeface="2  Koodak" pitchFamily="2" charset="-78"/>
                        </a:rPr>
                        <a:t>BPS ،AFI ،NST</a:t>
                      </a:r>
                      <a:r>
                        <a:rPr lang="fa-IR" sz="2800" b="1" smtClean="0">
                          <a:solidFill>
                            <a:srgbClr val="002060"/>
                          </a:solidFill>
                          <a:cs typeface="2  Koodak" pitchFamily="2" charset="-78"/>
                        </a:rPr>
                        <a:t> و داپلر</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711056">
                <a:tc rowSpan="2">
                  <a:txBody>
                    <a:bodyPr/>
                    <a:lstStyle/>
                    <a:p>
                      <a:pPr rtl="1"/>
                      <a:r>
                        <a:rPr lang="fa-IR" sz="2800" b="1" dirty="0" smtClean="0">
                          <a:solidFill>
                            <a:srgbClr val="002060"/>
                          </a:solidFill>
                          <a:cs typeface="2  Koodak" pitchFamily="2" charset="-78"/>
                        </a:rPr>
                        <a:t>درمان دارويي</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rtl="1"/>
                      <a:r>
                        <a:rPr lang="fa-IR" sz="2800" b="1" dirty="0" smtClean="0">
                          <a:solidFill>
                            <a:srgbClr val="002060"/>
                          </a:solidFill>
                          <a:cs typeface="2  Koodak" pitchFamily="2" charset="-78"/>
                        </a:rPr>
                        <a:t>نوع دارو با ذكر دوز</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rtl="1"/>
                      <a:r>
                        <a:rPr lang="fa-IR" sz="2800" b="1" dirty="0" smtClean="0">
                          <a:solidFill>
                            <a:srgbClr val="002060"/>
                          </a:solidFill>
                          <a:cs typeface="2  Koodak" pitchFamily="2" charset="-78"/>
                        </a:rPr>
                        <a:t>مطابق با راهنماي پره اكلامپسي شديد</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94216">
                <a:tc vMerge="1">
                  <a:txBody>
                    <a:bodyPr/>
                    <a:lstStyle/>
                    <a:p>
                      <a:pPr rtl="1"/>
                      <a:endParaRPr lang="fa-IR" sz="1600" dirty="0">
                        <a:cs typeface="2  Koodak" pitchFamily="2" charset="-78"/>
                      </a:endParaRPr>
                    </a:p>
                  </a:txBody>
                  <a:tcPr/>
                </a:tc>
                <a:tc>
                  <a:txBody>
                    <a:bodyPr/>
                    <a:lstStyle/>
                    <a:p>
                      <a:pPr rtl="1"/>
                      <a:r>
                        <a:rPr lang="fa-IR" sz="2800" b="1" dirty="0" smtClean="0">
                          <a:solidFill>
                            <a:srgbClr val="002060"/>
                          </a:solidFill>
                          <a:cs typeface="2  Koodak" pitchFamily="2" charset="-78"/>
                        </a:rPr>
                        <a:t>انديكاسيون</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rtl="1"/>
                      <a:r>
                        <a:rPr lang="fa-IR" sz="2800" b="1" dirty="0" smtClean="0">
                          <a:solidFill>
                            <a:srgbClr val="002060"/>
                          </a:solidFill>
                          <a:cs typeface="2  Koodak" pitchFamily="2" charset="-78"/>
                        </a:rPr>
                        <a:t>پره اكلامپسي شديد</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94216">
                <a:tc rowSpan="2">
                  <a:txBody>
                    <a:bodyPr/>
                    <a:lstStyle/>
                    <a:p>
                      <a:pPr rtl="1"/>
                      <a:r>
                        <a:rPr lang="fa-IR" sz="2800" b="1" dirty="0" smtClean="0">
                          <a:solidFill>
                            <a:srgbClr val="002060"/>
                          </a:solidFill>
                          <a:cs typeface="2  Koodak" pitchFamily="2" charset="-78"/>
                        </a:rPr>
                        <a:t>درمان جراحي</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4320540" rtl="1" eaLnBrk="1" fontAlgn="auto" latinLnBrk="0" hangingPunct="1">
                        <a:lnSpc>
                          <a:spcPct val="100000"/>
                        </a:lnSpc>
                        <a:spcBef>
                          <a:spcPts val="0"/>
                        </a:spcBef>
                        <a:spcAft>
                          <a:spcPts val="0"/>
                        </a:spcAft>
                        <a:buClrTx/>
                        <a:buSzTx/>
                        <a:buFontTx/>
                        <a:buNone/>
                        <a:tabLst/>
                        <a:defRPr/>
                      </a:pPr>
                      <a:r>
                        <a:rPr lang="fa-IR" sz="2800" b="1" dirty="0" smtClean="0">
                          <a:solidFill>
                            <a:srgbClr val="002060"/>
                          </a:solidFill>
                          <a:cs typeface="2  Koodak" pitchFamily="2" charset="-78"/>
                        </a:rPr>
                        <a:t>انديكاسيون</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rtl="1"/>
                      <a:r>
                        <a:rPr lang="fa-IR" sz="2800" b="1" dirty="0" smtClean="0">
                          <a:solidFill>
                            <a:srgbClr val="002060"/>
                          </a:solidFill>
                          <a:cs typeface="2  Koodak" pitchFamily="2" charset="-78"/>
                        </a:rPr>
                        <a:t>ختم بارداري</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94216">
                <a:tc vMerge="1">
                  <a:txBody>
                    <a:bodyPr/>
                    <a:lstStyle/>
                    <a:p>
                      <a:pPr rtl="1"/>
                      <a:endParaRPr lang="fa-IR" sz="1600" dirty="0">
                        <a:cs typeface="2  Koodak" pitchFamily="2" charset="-78"/>
                      </a:endParaRPr>
                    </a:p>
                  </a:txBody>
                  <a:tcPr/>
                </a:tc>
                <a:tc>
                  <a:txBody>
                    <a:bodyPr/>
                    <a:lstStyle/>
                    <a:p>
                      <a:pPr rtl="1"/>
                      <a:r>
                        <a:rPr lang="fa-IR" sz="2800" b="1" dirty="0" smtClean="0">
                          <a:solidFill>
                            <a:srgbClr val="002060"/>
                          </a:solidFill>
                          <a:cs typeface="2  Koodak" pitchFamily="2" charset="-78"/>
                        </a:rPr>
                        <a:t>نوع عمل</a:t>
                      </a:r>
                      <a:endParaRPr lang="fa-IR" sz="2800" b="1" dirty="0">
                        <a:solidFill>
                          <a:srgbClr val="002060"/>
                        </a:solidFill>
                        <a:cs typeface="2  Koodak"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rtl="1"/>
                      <a:r>
                        <a:rPr lang="fa-IR" sz="2800" b="1" dirty="0" smtClean="0">
                          <a:solidFill>
                            <a:srgbClr val="002060"/>
                          </a:solidFill>
                          <a:cs typeface="2  Koodak" pitchFamily="2" charset="-78"/>
                        </a:rPr>
                        <a:t>سزارين</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405152">
                <a:tc gridSpan="2">
                  <a:txBody>
                    <a:bodyPr/>
                    <a:lstStyle/>
                    <a:p>
                      <a:pPr rtl="1"/>
                      <a:r>
                        <a:rPr lang="fa-IR" sz="2800" b="1" dirty="0" smtClean="0">
                          <a:solidFill>
                            <a:srgbClr val="002060"/>
                          </a:solidFill>
                          <a:cs typeface="2  Koodak" pitchFamily="2" charset="-78"/>
                        </a:rPr>
                        <a:t>درمان غير دارويي و آموزش ها</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sz="1600" dirty="0">
                        <a:cs typeface="2  Koodak" pitchFamily="2" charset="-78"/>
                      </a:endParaRPr>
                    </a:p>
                  </a:txBody>
                  <a:tcPr/>
                </a:tc>
                <a:tc>
                  <a:txBody>
                    <a:bodyPr/>
                    <a:lstStyle/>
                    <a:p>
                      <a:pPr rtl="1"/>
                      <a:r>
                        <a:rPr lang="fa-IR" sz="2800" b="1" dirty="0" smtClean="0">
                          <a:solidFill>
                            <a:srgbClr val="002060"/>
                          </a:solidFill>
                          <a:cs typeface="2  Koodak" pitchFamily="2" charset="-78"/>
                        </a:rPr>
                        <a:t>رژيم غذايي پر پروتئين، افزايش ميزان استراحت، آموزش علائم خطر پره اكلامپسي شديد</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405152">
                <a:tc gridSpan="2">
                  <a:txBody>
                    <a:bodyPr/>
                    <a:lstStyle/>
                    <a:p>
                      <a:pPr rtl="1"/>
                      <a:r>
                        <a:rPr lang="fa-IR" sz="2800" b="1" dirty="0" smtClean="0">
                          <a:solidFill>
                            <a:srgbClr val="002060"/>
                          </a:solidFill>
                          <a:cs typeface="2  Koodak" pitchFamily="2" charset="-78"/>
                        </a:rPr>
                        <a:t>انديكاسيون ختم بارداري</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a:p>
                  </a:txBody>
                  <a:tcPr/>
                </a:tc>
                <a:tc>
                  <a:txBody>
                    <a:bodyPr/>
                    <a:lstStyle/>
                    <a:p>
                      <a:pPr marL="0" marR="0" indent="0" algn="r" defTabSz="4320540" rtl="1" eaLnBrk="1" fontAlgn="auto" latinLnBrk="0" hangingPunct="1">
                        <a:lnSpc>
                          <a:spcPct val="100000"/>
                        </a:lnSpc>
                        <a:spcBef>
                          <a:spcPts val="0"/>
                        </a:spcBef>
                        <a:spcAft>
                          <a:spcPts val="0"/>
                        </a:spcAft>
                        <a:buClrTx/>
                        <a:buSzTx/>
                        <a:buFontTx/>
                        <a:buNone/>
                        <a:tabLst/>
                        <a:defRPr/>
                      </a:pPr>
                      <a:r>
                        <a:rPr lang="fa-IR" sz="2800" b="1" dirty="0" smtClean="0">
                          <a:solidFill>
                            <a:srgbClr val="002060"/>
                          </a:solidFill>
                          <a:cs typeface="2  Koodak" pitchFamily="2" charset="-78"/>
                        </a:rPr>
                        <a:t>به خطر افتادن سلامت جنين، تاخير رشد داخل رحمي، سن بارداري 37 هفته يا بيشتر، پره اكلامپسي شديد، جنين مرده</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94216">
                <a:tc gridSpan="2">
                  <a:txBody>
                    <a:bodyPr/>
                    <a:lstStyle/>
                    <a:p>
                      <a:pPr rtl="1"/>
                      <a:r>
                        <a:rPr lang="fa-IR" sz="2800" b="1" dirty="0" smtClean="0">
                          <a:solidFill>
                            <a:srgbClr val="002060"/>
                          </a:solidFill>
                          <a:cs typeface="2  Koodak" pitchFamily="2" charset="-78"/>
                        </a:rPr>
                        <a:t>مدت بستري</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a:p>
                  </a:txBody>
                  <a:tcPr/>
                </a:tc>
                <a:tc>
                  <a:txBody>
                    <a:bodyPr/>
                    <a:lstStyle/>
                    <a:p>
                      <a:pPr marL="0" marR="0" indent="0" algn="r" defTabSz="4320540" rtl="1" eaLnBrk="1" fontAlgn="auto" latinLnBrk="0" hangingPunct="1">
                        <a:lnSpc>
                          <a:spcPct val="100000"/>
                        </a:lnSpc>
                        <a:spcBef>
                          <a:spcPts val="0"/>
                        </a:spcBef>
                        <a:spcAft>
                          <a:spcPts val="0"/>
                        </a:spcAft>
                        <a:buClrTx/>
                        <a:buSzTx/>
                        <a:buFontTx/>
                        <a:buNone/>
                        <a:tabLst/>
                        <a:defRPr/>
                      </a:pPr>
                      <a:r>
                        <a:rPr lang="fa-IR" sz="2800" b="1" dirty="0" smtClean="0">
                          <a:solidFill>
                            <a:srgbClr val="002060"/>
                          </a:solidFill>
                          <a:cs typeface="2  Koodak" pitchFamily="2" charset="-78"/>
                        </a:rPr>
                        <a:t>بسته به شرايط بيمار و نظر پزشك</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153165">
                <a:tc gridSpan="2">
                  <a:txBody>
                    <a:bodyPr/>
                    <a:lstStyle/>
                    <a:p>
                      <a:pPr rtl="1"/>
                      <a:r>
                        <a:rPr lang="fa-IR" sz="2800" b="1" dirty="0" smtClean="0">
                          <a:solidFill>
                            <a:srgbClr val="002060"/>
                          </a:solidFill>
                          <a:cs typeface="2  Koodak" pitchFamily="2" charset="-78"/>
                        </a:rPr>
                        <a:t>انديكاسيون ترخيص</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a:p>
                  </a:txBody>
                  <a:tcPr/>
                </a:tc>
                <a:tc>
                  <a:txBody>
                    <a:bodyPr/>
                    <a:lstStyle/>
                    <a:p>
                      <a:pPr marL="0" marR="0" indent="0" algn="r" defTabSz="4320540" rtl="1" eaLnBrk="1" fontAlgn="auto" latinLnBrk="0" hangingPunct="1">
                        <a:lnSpc>
                          <a:spcPct val="100000"/>
                        </a:lnSpc>
                        <a:spcBef>
                          <a:spcPts val="0"/>
                        </a:spcBef>
                        <a:spcAft>
                          <a:spcPts val="0"/>
                        </a:spcAft>
                        <a:buClrTx/>
                        <a:buSzTx/>
                        <a:buFontTx/>
                        <a:buNone/>
                        <a:tabLst/>
                        <a:defRPr/>
                      </a:pPr>
                      <a:r>
                        <a:rPr lang="fa-IR" sz="2800" b="1" dirty="0" smtClean="0">
                          <a:solidFill>
                            <a:srgbClr val="002060"/>
                          </a:solidFill>
                          <a:cs typeface="2  Koodak" pitchFamily="2" charset="-78"/>
                        </a:rPr>
                        <a:t>حداقل 48 ساعت پس از زايمان و اطمينان از </a:t>
                      </a:r>
                      <a:r>
                        <a:rPr lang="en-US" sz="2800" b="1" dirty="0" smtClean="0">
                          <a:solidFill>
                            <a:srgbClr val="002060"/>
                          </a:solidFill>
                          <a:cs typeface="2  Koodak" pitchFamily="2" charset="-78"/>
                        </a:rPr>
                        <a:t>stable</a:t>
                      </a:r>
                      <a:r>
                        <a:rPr lang="fa-IR" sz="2800" b="1" dirty="0" smtClean="0">
                          <a:solidFill>
                            <a:srgbClr val="002060"/>
                          </a:solidFill>
                          <a:cs typeface="2  Koodak" pitchFamily="2" charset="-78"/>
                        </a:rPr>
                        <a:t> بودن وضعيت بيمار</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94216">
                <a:tc gridSpan="2">
                  <a:txBody>
                    <a:bodyPr/>
                    <a:lstStyle/>
                    <a:p>
                      <a:pPr rtl="1"/>
                      <a:r>
                        <a:rPr lang="fa-IR" sz="2800" b="1" dirty="0" smtClean="0">
                          <a:solidFill>
                            <a:srgbClr val="002060"/>
                          </a:solidFill>
                          <a:cs typeface="2  Koodak" pitchFamily="2" charset="-78"/>
                        </a:rPr>
                        <a:t>دستورات </a:t>
                      </a:r>
                      <a:r>
                        <a:rPr lang="en-US" sz="2800" b="1" dirty="0" smtClean="0">
                          <a:solidFill>
                            <a:srgbClr val="002060"/>
                          </a:solidFill>
                          <a:cs typeface="2  Koodak" pitchFamily="2" charset="-78"/>
                        </a:rPr>
                        <a:t>follow up</a:t>
                      </a:r>
                      <a:r>
                        <a:rPr lang="fa-IR" sz="2800" b="1" dirty="0" smtClean="0">
                          <a:solidFill>
                            <a:srgbClr val="002060"/>
                          </a:solidFill>
                          <a:cs typeface="2  Koodak" pitchFamily="2" charset="-78"/>
                        </a:rPr>
                        <a:t> </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a:p>
                  </a:txBody>
                  <a:tcPr/>
                </a:tc>
                <a:tc>
                  <a:txBody>
                    <a:bodyPr/>
                    <a:lstStyle/>
                    <a:p>
                      <a:pPr rtl="1"/>
                      <a:r>
                        <a:rPr lang="fa-IR" sz="2800" b="1" dirty="0" smtClean="0">
                          <a:solidFill>
                            <a:srgbClr val="002060"/>
                          </a:solidFill>
                          <a:cs typeface="2  Koodak" pitchFamily="2" charset="-78"/>
                        </a:rPr>
                        <a:t>اندازه گيري فشارخون 6 هفته پس از زايمان</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94216">
                <a:tc gridSpan="2">
                  <a:txBody>
                    <a:bodyPr/>
                    <a:lstStyle/>
                    <a:p>
                      <a:pPr rtl="1"/>
                      <a:r>
                        <a:rPr lang="fa-IR" sz="2800" b="1" dirty="0" smtClean="0">
                          <a:solidFill>
                            <a:srgbClr val="002060"/>
                          </a:solidFill>
                          <a:cs typeface="2  Koodak" pitchFamily="2" charset="-78"/>
                        </a:rPr>
                        <a:t>ساير اقدامات</a:t>
                      </a:r>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rtl="1"/>
                      <a:endParaRPr lang="fa-IR"/>
                    </a:p>
                  </a:txBody>
                  <a:tcPr/>
                </a:tc>
                <a:tc>
                  <a:txBody>
                    <a:bodyPr/>
                    <a:lstStyle/>
                    <a:p>
                      <a:pPr rtl="1"/>
                      <a:endParaRPr lang="fa-IR" sz="2800" b="1" dirty="0">
                        <a:solidFill>
                          <a:srgbClr val="002060"/>
                        </a:solidFill>
                        <a:cs typeface="2  Koodak" pitchFamily="2" charset="-7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07" name="Rectangle 206"/>
          <p:cNvSpPr/>
          <p:nvPr/>
        </p:nvSpPr>
        <p:spPr>
          <a:xfrm>
            <a:off x="7777089" y="6346132"/>
            <a:ext cx="3581400" cy="11430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fa-IR" sz="2800" b="1" dirty="0" smtClean="0">
                <a:solidFill>
                  <a:schemeClr val="bg1"/>
                </a:solidFill>
                <a:effectLst>
                  <a:outerShdw blurRad="38100" dist="38100" dir="2700000" algn="tl">
                    <a:srgbClr val="000000">
                      <a:alpha val="43137"/>
                    </a:srgbClr>
                  </a:outerShdw>
                </a:effectLst>
                <a:cs typeface="2  Nazanin" pitchFamily="2" charset="-78"/>
              </a:rPr>
              <a:t>پره اكلامپسي شديد يا اكلامپسي</a:t>
            </a:r>
          </a:p>
        </p:txBody>
      </p:sp>
      <p:sp>
        <p:nvSpPr>
          <p:cNvPr id="208" name="Rectangle 207"/>
          <p:cNvSpPr/>
          <p:nvPr/>
        </p:nvSpPr>
        <p:spPr>
          <a:xfrm>
            <a:off x="2347145" y="6341940"/>
            <a:ext cx="3581400"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fa-IR" sz="2800" b="1" dirty="0" smtClean="0">
                <a:solidFill>
                  <a:schemeClr val="bg1"/>
                </a:solidFill>
                <a:effectLst>
                  <a:outerShdw blurRad="38100" dist="38100" dir="2700000" algn="tl">
                    <a:srgbClr val="000000">
                      <a:alpha val="43137"/>
                    </a:srgbClr>
                  </a:outerShdw>
                </a:effectLst>
                <a:cs typeface="2  Nazanin" pitchFamily="2" charset="-78"/>
              </a:rPr>
              <a:t>مراجعه به راهنما</a:t>
            </a:r>
          </a:p>
        </p:txBody>
      </p:sp>
      <p:sp>
        <p:nvSpPr>
          <p:cNvPr id="209" name="Rectangle 208"/>
          <p:cNvSpPr/>
          <p:nvPr/>
        </p:nvSpPr>
        <p:spPr>
          <a:xfrm>
            <a:off x="12188577" y="9154444"/>
            <a:ext cx="3797424" cy="11430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800" b="1" dirty="0" smtClean="0">
                <a:solidFill>
                  <a:srgbClr val="002060"/>
                </a:solidFill>
                <a:cs typeface="2  Nazanin" pitchFamily="2" charset="-78"/>
              </a:rPr>
              <a:t>جمع آوري ادرار 24 ساعته هر 48 ساعت يكبار</a:t>
            </a:r>
          </a:p>
        </p:txBody>
      </p:sp>
      <p:sp>
        <p:nvSpPr>
          <p:cNvPr id="210" name="Rectangle 209"/>
          <p:cNvSpPr/>
          <p:nvPr/>
        </p:nvSpPr>
        <p:spPr>
          <a:xfrm>
            <a:off x="7129017" y="9097716"/>
            <a:ext cx="3581400" cy="11430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800" b="1" dirty="0" smtClean="0">
                <a:solidFill>
                  <a:srgbClr val="002060"/>
                </a:solidFill>
                <a:cs typeface="2  Nazanin" pitchFamily="2" charset="-78"/>
              </a:rPr>
              <a:t>بروز پروتئينوري به</a:t>
            </a:r>
          </a:p>
          <a:p>
            <a:pPr algn="ctr"/>
            <a:r>
              <a:rPr lang="fa-IR" sz="2800" b="1" dirty="0" smtClean="0">
                <a:solidFill>
                  <a:srgbClr val="002060"/>
                </a:solidFill>
                <a:cs typeface="2  Nazanin" pitchFamily="2" charset="-78"/>
              </a:rPr>
              <a:t>ميزان 2 گرم يا بيشتر</a:t>
            </a:r>
          </a:p>
        </p:txBody>
      </p:sp>
      <p:sp>
        <p:nvSpPr>
          <p:cNvPr id="211" name="Rectangle 210"/>
          <p:cNvSpPr/>
          <p:nvPr/>
        </p:nvSpPr>
        <p:spPr>
          <a:xfrm>
            <a:off x="12163425" y="11737604"/>
            <a:ext cx="3822576" cy="1152128"/>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800" b="1" dirty="0" smtClean="0">
                <a:solidFill>
                  <a:srgbClr val="002060"/>
                </a:solidFill>
                <a:cs typeface="2  Nazanin" pitchFamily="2" charset="-78"/>
              </a:rPr>
              <a:t>اقدام مطابق الگوريتم بررسي</a:t>
            </a:r>
          </a:p>
          <a:p>
            <a:pPr algn="ctr"/>
            <a:r>
              <a:rPr lang="fa-IR" sz="2800" b="1" dirty="0" smtClean="0">
                <a:solidFill>
                  <a:srgbClr val="002060"/>
                </a:solidFill>
                <a:cs typeface="2  Nazanin" pitchFamily="2" charset="-78"/>
              </a:rPr>
              <a:t>سلامت جنين</a:t>
            </a:r>
          </a:p>
        </p:txBody>
      </p:sp>
      <p:sp>
        <p:nvSpPr>
          <p:cNvPr id="212" name="Rectangle 211"/>
          <p:cNvSpPr/>
          <p:nvPr/>
        </p:nvSpPr>
        <p:spPr>
          <a:xfrm>
            <a:off x="12169577" y="13330908"/>
            <a:ext cx="3816424" cy="1287016"/>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r" rtl="1">
              <a:buFont typeface="Wingdings" pitchFamily="2" charset="2"/>
              <a:buChar char="ü"/>
            </a:pPr>
            <a:r>
              <a:rPr lang="en-US" sz="2800" b="1" dirty="0" smtClean="0">
                <a:solidFill>
                  <a:srgbClr val="002060"/>
                </a:solidFill>
                <a:cs typeface="2  Nazanin" pitchFamily="2" charset="-78"/>
              </a:rPr>
              <a:t> </a:t>
            </a:r>
            <a:r>
              <a:rPr lang="fa-IR" sz="2800" b="1" dirty="0" smtClean="0">
                <a:solidFill>
                  <a:srgbClr val="002060"/>
                </a:solidFill>
                <a:cs typeface="2  Nazanin" pitchFamily="2" charset="-78"/>
              </a:rPr>
              <a:t>بررسي روش هاي تشخيص </a:t>
            </a:r>
            <a:r>
              <a:rPr lang="en-US" sz="2800" b="1" dirty="0" smtClean="0">
                <a:solidFill>
                  <a:srgbClr val="002060"/>
                </a:solidFill>
                <a:cs typeface="2  Nazanin" pitchFamily="2" charset="-78"/>
              </a:rPr>
              <a:t>IUGR</a:t>
            </a:r>
            <a:r>
              <a:rPr lang="fa-IR" sz="2800" b="1" dirty="0" smtClean="0">
                <a:solidFill>
                  <a:srgbClr val="002060"/>
                </a:solidFill>
                <a:cs typeface="2  Nazanin" pitchFamily="2" charset="-78"/>
              </a:rPr>
              <a:t> (سونوگرافي دقيق، داپلر، ...)</a:t>
            </a:r>
          </a:p>
        </p:txBody>
      </p:sp>
      <p:sp>
        <p:nvSpPr>
          <p:cNvPr id="213" name="Flowchart: Decision 212"/>
          <p:cNvSpPr/>
          <p:nvPr/>
        </p:nvSpPr>
        <p:spPr>
          <a:xfrm>
            <a:off x="11449497" y="14977964"/>
            <a:ext cx="4588768" cy="1800200"/>
          </a:xfrm>
          <a:prstGeom prst="flowChartDecision">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fa-IR" sz="2800" b="1" dirty="0" smtClean="0">
                <a:solidFill>
                  <a:srgbClr val="002060"/>
                </a:solidFill>
                <a:cs typeface="2  Nazanin" pitchFamily="2" charset="-78"/>
              </a:rPr>
              <a:t>*** سن بارداري</a:t>
            </a:r>
          </a:p>
          <a:p>
            <a:pPr algn="ctr" rtl="1"/>
            <a:r>
              <a:rPr lang="fa-IR" sz="2800" b="1" dirty="0" smtClean="0">
                <a:solidFill>
                  <a:srgbClr val="002060"/>
                </a:solidFill>
                <a:cs typeface="2  Nazanin" pitchFamily="2" charset="-78"/>
              </a:rPr>
              <a:t>37 هفته يا يشتر؟</a:t>
            </a:r>
          </a:p>
        </p:txBody>
      </p:sp>
      <p:sp>
        <p:nvSpPr>
          <p:cNvPr id="214" name="Oval 213"/>
          <p:cNvSpPr/>
          <p:nvPr/>
        </p:nvSpPr>
        <p:spPr>
          <a:xfrm>
            <a:off x="11449497" y="18002300"/>
            <a:ext cx="4156720" cy="1512168"/>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800" b="1" dirty="0" smtClean="0">
                <a:solidFill>
                  <a:srgbClr val="002060"/>
                </a:solidFill>
                <a:cs typeface="2  Nazanin" pitchFamily="2" charset="-78"/>
              </a:rPr>
              <a:t>تكرار مراقبت ها (الف)</a:t>
            </a:r>
          </a:p>
          <a:p>
            <a:pPr algn="ctr"/>
            <a:r>
              <a:rPr lang="fa-IR" sz="2800" b="1" dirty="0" smtClean="0">
                <a:solidFill>
                  <a:srgbClr val="002060"/>
                </a:solidFill>
                <a:cs typeface="2  Nazanin" pitchFamily="2" charset="-78"/>
              </a:rPr>
              <a:t>تا زمان زايمان</a:t>
            </a:r>
          </a:p>
        </p:txBody>
      </p:sp>
      <p:sp>
        <p:nvSpPr>
          <p:cNvPr id="215" name="Flowchart: Decision 214"/>
          <p:cNvSpPr/>
          <p:nvPr/>
        </p:nvSpPr>
        <p:spPr>
          <a:xfrm>
            <a:off x="7201025" y="11581756"/>
            <a:ext cx="3200400" cy="1524000"/>
          </a:xfrm>
          <a:prstGeom prst="flowChartDecision">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fa-IR" sz="2800" b="1" dirty="0" smtClean="0">
                <a:solidFill>
                  <a:srgbClr val="002060"/>
                </a:solidFill>
                <a:cs typeface="2  Nazanin" pitchFamily="2" charset="-78"/>
              </a:rPr>
              <a:t>نياز به ختم بارداري؟</a:t>
            </a:r>
          </a:p>
        </p:txBody>
      </p:sp>
      <p:sp>
        <p:nvSpPr>
          <p:cNvPr id="216" name="Rectangle 215"/>
          <p:cNvSpPr/>
          <p:nvPr/>
        </p:nvSpPr>
        <p:spPr>
          <a:xfrm>
            <a:off x="10009337" y="13465796"/>
            <a:ext cx="1205880" cy="504056"/>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b="1" dirty="0" smtClean="0">
                <a:solidFill>
                  <a:srgbClr val="002060"/>
                </a:solidFill>
                <a:cs typeface="2  Nazanin" pitchFamily="2" charset="-78"/>
              </a:rPr>
              <a:t>IUGR</a:t>
            </a:r>
            <a:endParaRPr lang="fa-IR" sz="2800" b="1" dirty="0" smtClean="0">
              <a:solidFill>
                <a:srgbClr val="002060"/>
              </a:solidFill>
              <a:cs typeface="2  Nazanin" pitchFamily="2" charset="-78"/>
            </a:endParaRPr>
          </a:p>
        </p:txBody>
      </p:sp>
      <p:sp>
        <p:nvSpPr>
          <p:cNvPr id="217" name="Rectangle 216"/>
          <p:cNvSpPr/>
          <p:nvPr/>
        </p:nvSpPr>
        <p:spPr>
          <a:xfrm>
            <a:off x="7849097" y="14905956"/>
            <a:ext cx="2232248" cy="2088232"/>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800" b="1" dirty="0" smtClean="0">
                <a:solidFill>
                  <a:srgbClr val="002060"/>
                </a:solidFill>
                <a:cs typeface="2  Nazanin" pitchFamily="2" charset="-78"/>
              </a:rPr>
              <a:t>اقدام براي ختم</a:t>
            </a:r>
          </a:p>
          <a:p>
            <a:pPr algn="ctr" rtl="1"/>
            <a:r>
              <a:rPr lang="fa-IR" sz="2800" b="1" dirty="0" smtClean="0">
                <a:solidFill>
                  <a:srgbClr val="002060"/>
                </a:solidFill>
                <a:cs typeface="2  Nazanin" pitchFamily="2" charset="-78"/>
              </a:rPr>
              <a:t>بارداري بر اساس وضعيت مادر</a:t>
            </a:r>
          </a:p>
        </p:txBody>
      </p:sp>
      <p:sp>
        <p:nvSpPr>
          <p:cNvPr id="218" name="Rectangle 217"/>
          <p:cNvSpPr/>
          <p:nvPr/>
        </p:nvSpPr>
        <p:spPr>
          <a:xfrm>
            <a:off x="4176689" y="14761940"/>
            <a:ext cx="2933328" cy="2592288"/>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r" rtl="1"/>
            <a:r>
              <a:rPr lang="fa-IR" sz="2800" b="1" dirty="0" smtClean="0">
                <a:solidFill>
                  <a:srgbClr val="002060"/>
                </a:solidFill>
                <a:cs typeface="2  Nazanin" pitchFamily="2" charset="-78"/>
              </a:rPr>
              <a:t>اندازه گيري پروتئينوري اندازه گيري هموگلوبين، هماتوكريت، پلاكت، كراتينين، آنزيم هاي كبدي</a:t>
            </a:r>
          </a:p>
        </p:txBody>
      </p:sp>
      <p:sp>
        <p:nvSpPr>
          <p:cNvPr id="219" name="Rectangle 218"/>
          <p:cNvSpPr/>
          <p:nvPr/>
        </p:nvSpPr>
        <p:spPr>
          <a:xfrm>
            <a:off x="720305" y="14833948"/>
            <a:ext cx="2736304" cy="1892424"/>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r" rtl="1"/>
            <a:r>
              <a:rPr lang="fa-IR" sz="2800" b="1" dirty="0" smtClean="0">
                <a:solidFill>
                  <a:srgbClr val="002060"/>
                </a:solidFill>
                <a:cs typeface="2  Nazanin" pitchFamily="2" charset="-78"/>
              </a:rPr>
              <a:t>تزريق سولفات</a:t>
            </a:r>
          </a:p>
          <a:p>
            <a:pPr algn="r" rtl="1"/>
            <a:r>
              <a:rPr lang="fa-IR" sz="2800" b="1" dirty="0" smtClean="0">
                <a:solidFill>
                  <a:srgbClr val="002060"/>
                </a:solidFill>
                <a:cs typeface="2  Nazanin" pitchFamily="2" charset="-78"/>
              </a:rPr>
              <a:t>منيزيم مطابق راهنما</a:t>
            </a:r>
          </a:p>
          <a:p>
            <a:pPr algn="r" rtl="1"/>
            <a:r>
              <a:rPr lang="fa-IR" sz="2800" b="1" dirty="0" smtClean="0">
                <a:solidFill>
                  <a:srgbClr val="002060"/>
                </a:solidFill>
                <a:cs typeface="2  Nazanin" pitchFamily="2" charset="-78"/>
              </a:rPr>
              <a:t>پره اكلامپسي شديد</a:t>
            </a:r>
          </a:p>
        </p:txBody>
      </p:sp>
      <p:sp>
        <p:nvSpPr>
          <p:cNvPr id="220" name="Rectangle 219"/>
          <p:cNvSpPr/>
          <p:nvPr/>
        </p:nvSpPr>
        <p:spPr>
          <a:xfrm>
            <a:off x="576289" y="17914268"/>
            <a:ext cx="3456384" cy="16002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800" b="1" dirty="0" smtClean="0">
                <a:solidFill>
                  <a:srgbClr val="002060"/>
                </a:solidFill>
                <a:cs typeface="2  Nazanin" pitchFamily="2" charset="-78"/>
              </a:rPr>
              <a:t>-آماده كردن وسايل احيا</a:t>
            </a:r>
          </a:p>
          <a:p>
            <a:pPr algn="ctr"/>
            <a:r>
              <a:rPr lang="fa-IR" sz="2800" b="1" dirty="0" smtClean="0">
                <a:solidFill>
                  <a:srgbClr val="002060"/>
                </a:solidFill>
                <a:cs typeface="2  Nazanin" pitchFamily="2" charset="-78"/>
              </a:rPr>
              <a:t>-ختم بارداري متناسب با وضعيت مادر و جنين</a:t>
            </a:r>
          </a:p>
        </p:txBody>
      </p:sp>
      <p:sp>
        <p:nvSpPr>
          <p:cNvPr id="221" name="Oval 220"/>
          <p:cNvSpPr/>
          <p:nvPr/>
        </p:nvSpPr>
        <p:spPr>
          <a:xfrm>
            <a:off x="5040785" y="17930292"/>
            <a:ext cx="3312368" cy="1600200"/>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800" b="1" dirty="0" smtClean="0">
                <a:solidFill>
                  <a:srgbClr val="002060"/>
                </a:solidFill>
                <a:cs typeface="2  Nazanin" pitchFamily="2" charset="-78"/>
              </a:rPr>
              <a:t>ترخيص حداقل تا 48 ساعت بعد از زايمان</a:t>
            </a:r>
          </a:p>
        </p:txBody>
      </p:sp>
      <p:sp>
        <p:nvSpPr>
          <p:cNvPr id="229" name="Up Arrow 228"/>
          <p:cNvSpPr/>
          <p:nvPr/>
        </p:nvSpPr>
        <p:spPr>
          <a:xfrm>
            <a:off x="8929217" y="7921180"/>
            <a:ext cx="936104" cy="792088"/>
          </a:xfrm>
          <a:prstGeom prst="upArrow">
            <a:avLst/>
          </a:prstGeom>
          <a:gradFill flip="none" rotWithShape="1">
            <a:gsLst>
              <a:gs pos="0">
                <a:schemeClr val="tx1">
                  <a:lumMod val="65000"/>
                  <a:lumOff val="35000"/>
                </a:schemeClr>
              </a:gs>
              <a:gs pos="40000">
                <a:schemeClr val="lt1">
                  <a:tint val="45000"/>
                  <a:shade val="99000"/>
                  <a:satMod val="350000"/>
                </a:schemeClr>
              </a:gs>
              <a:gs pos="100000">
                <a:schemeClr val="lt1">
                  <a:shade val="20000"/>
                  <a:satMod val="255000"/>
                </a:schemeClr>
              </a:gs>
            </a:gsLst>
            <a:lin ang="16200000" scaled="1"/>
            <a:tileRec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230" name="Left Arrow 229"/>
          <p:cNvSpPr/>
          <p:nvPr/>
        </p:nvSpPr>
        <p:spPr>
          <a:xfrm>
            <a:off x="6317929" y="6418140"/>
            <a:ext cx="1066800" cy="83820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cxnSp>
        <p:nvCxnSpPr>
          <p:cNvPr id="232" name="Straight Arrow Connector 231"/>
          <p:cNvCxnSpPr/>
          <p:nvPr/>
        </p:nvCxnSpPr>
        <p:spPr>
          <a:xfrm>
            <a:off x="8755113" y="13008596"/>
            <a:ext cx="0" cy="1828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33" name="TextBox 232"/>
          <p:cNvSpPr txBox="1"/>
          <p:nvPr/>
        </p:nvSpPr>
        <p:spPr>
          <a:xfrm>
            <a:off x="8209137" y="13537804"/>
            <a:ext cx="1163960" cy="646331"/>
          </a:xfrm>
          <a:prstGeom prst="rect">
            <a:avLst/>
          </a:prstGeom>
          <a:solidFill>
            <a:srgbClr val="FFFFC5"/>
          </a:solidFill>
        </p:spPr>
        <p:txBody>
          <a:bodyPr wrap="square" rtlCol="1">
            <a:spAutoFit/>
          </a:bodyPr>
          <a:lstStyle/>
          <a:p>
            <a:pPr algn="ctr"/>
            <a:r>
              <a:rPr lang="fa-IR" sz="3600" b="1" dirty="0" smtClean="0">
                <a:cs typeface="2  Nazanin" pitchFamily="2" charset="-78"/>
              </a:rPr>
              <a:t>بله</a:t>
            </a:r>
            <a:endParaRPr lang="fa-IR" sz="3600" b="1" dirty="0">
              <a:cs typeface="2  Nazanin" pitchFamily="2" charset="-78"/>
            </a:endParaRPr>
          </a:p>
        </p:txBody>
      </p:sp>
      <p:sp>
        <p:nvSpPr>
          <p:cNvPr id="234" name="Down Arrow 233"/>
          <p:cNvSpPr/>
          <p:nvPr/>
        </p:nvSpPr>
        <p:spPr>
          <a:xfrm>
            <a:off x="12889657" y="17066196"/>
            <a:ext cx="1443608" cy="720080"/>
          </a:xfrm>
          <a:prstGeom prst="downArrow">
            <a:avLst/>
          </a:prstGeom>
          <a:gradFill flip="none" rotWithShape="1">
            <a:gsLst>
              <a:gs pos="0">
                <a:schemeClr val="tx1">
                  <a:lumMod val="65000"/>
                  <a:lumOff val="35000"/>
                </a:schemeClr>
              </a:gs>
              <a:gs pos="40000">
                <a:schemeClr val="lt1">
                  <a:tint val="45000"/>
                  <a:shade val="99000"/>
                  <a:satMod val="350000"/>
                </a:schemeClr>
              </a:gs>
              <a:gs pos="100000">
                <a:schemeClr val="lt1">
                  <a:shade val="20000"/>
                  <a:satMod val="255000"/>
                </a:schemeClr>
              </a:gs>
            </a:gsLst>
            <a:lin ang="5400000" scaled="1"/>
            <a:tileRec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r>
              <a:rPr lang="fa-IR" sz="2800" b="1" dirty="0" smtClean="0">
                <a:solidFill>
                  <a:schemeClr val="tx1"/>
                </a:solidFill>
                <a:effectLst>
                  <a:outerShdw blurRad="38100" dist="38100" dir="2700000" algn="tl">
                    <a:srgbClr val="000000">
                      <a:alpha val="43137"/>
                    </a:srgbClr>
                  </a:outerShdw>
                </a:effectLst>
                <a:cs typeface="2  Nazanin" pitchFamily="2" charset="-78"/>
              </a:rPr>
              <a:t>خير</a:t>
            </a:r>
          </a:p>
        </p:txBody>
      </p:sp>
      <p:sp>
        <p:nvSpPr>
          <p:cNvPr id="236" name="Left Arrow 235"/>
          <p:cNvSpPr/>
          <p:nvPr/>
        </p:nvSpPr>
        <p:spPr>
          <a:xfrm>
            <a:off x="10442129" y="15121980"/>
            <a:ext cx="791344" cy="108012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l"/>
            <a:r>
              <a:rPr lang="fa-IR" sz="2800" b="1" dirty="0" smtClean="0">
                <a:solidFill>
                  <a:schemeClr val="tx1"/>
                </a:solidFill>
                <a:effectLst>
                  <a:outerShdw blurRad="38100" dist="38100" dir="2700000" algn="tl">
                    <a:srgbClr val="000000">
                      <a:alpha val="43137"/>
                    </a:srgbClr>
                  </a:outerShdw>
                </a:effectLst>
                <a:cs typeface="2  Nazanin" pitchFamily="2" charset="-78"/>
              </a:rPr>
              <a:t>بلي</a:t>
            </a: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237" name="Oval 236"/>
          <p:cNvSpPr/>
          <p:nvPr/>
        </p:nvSpPr>
        <p:spPr>
          <a:xfrm>
            <a:off x="1656409" y="11377564"/>
            <a:ext cx="4114800" cy="1600200"/>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800" b="1" dirty="0" smtClean="0">
                <a:solidFill>
                  <a:srgbClr val="002060"/>
                </a:solidFill>
                <a:cs typeface="2  Nazanin" pitchFamily="2" charset="-78"/>
              </a:rPr>
              <a:t>تكرار مراقبت ها (الف)</a:t>
            </a:r>
          </a:p>
          <a:p>
            <a:pPr algn="ctr"/>
            <a:r>
              <a:rPr lang="fa-IR" sz="2800" b="1" dirty="0" smtClean="0">
                <a:solidFill>
                  <a:srgbClr val="002060"/>
                </a:solidFill>
                <a:cs typeface="2  Nazanin" pitchFamily="2" charset="-78"/>
              </a:rPr>
              <a:t>تا زمان زايمان</a:t>
            </a:r>
          </a:p>
        </p:txBody>
      </p:sp>
      <p:sp>
        <p:nvSpPr>
          <p:cNvPr id="238" name="Left Arrow 237"/>
          <p:cNvSpPr/>
          <p:nvPr/>
        </p:nvSpPr>
        <p:spPr>
          <a:xfrm>
            <a:off x="5999809" y="11682364"/>
            <a:ext cx="990600" cy="106680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r>
              <a:rPr lang="fa-IR" sz="2800" b="1" dirty="0" smtClean="0">
                <a:solidFill>
                  <a:schemeClr val="tx1"/>
                </a:solidFill>
                <a:effectLst>
                  <a:outerShdw blurRad="38100" dist="38100" dir="2700000" algn="tl">
                    <a:srgbClr val="000000">
                      <a:alpha val="43137"/>
                    </a:srgbClr>
                  </a:outerShdw>
                </a:effectLst>
                <a:cs typeface="2  Nazanin" pitchFamily="2" charset="-78"/>
              </a:rPr>
              <a:t>خير</a:t>
            </a: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244" name="Left Arrow 243"/>
          <p:cNvSpPr/>
          <p:nvPr/>
        </p:nvSpPr>
        <p:spPr>
          <a:xfrm>
            <a:off x="3528617" y="15121980"/>
            <a:ext cx="432048" cy="936104"/>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smtClean="0">
              <a:solidFill>
                <a:schemeClr val="tx1"/>
              </a:solidFill>
              <a:effectLst>
                <a:outerShdw blurRad="38100" dist="38100" dir="2700000" algn="tl">
                  <a:srgbClr val="000000">
                    <a:alpha val="43137"/>
                  </a:srgbClr>
                </a:outerShdw>
              </a:effectLst>
              <a:cs typeface="2  Nazanin" pitchFamily="2" charset="-78"/>
            </a:endParaRPr>
          </a:p>
        </p:txBody>
      </p:sp>
      <p:sp>
        <p:nvSpPr>
          <p:cNvPr id="245" name="Down Arrow 244"/>
          <p:cNvSpPr/>
          <p:nvPr/>
        </p:nvSpPr>
        <p:spPr>
          <a:xfrm>
            <a:off x="2110161" y="17248684"/>
            <a:ext cx="698376" cy="537592"/>
          </a:xfrm>
          <a:prstGeom prst="downArrow">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smtClean="0">
              <a:solidFill>
                <a:schemeClr val="tx1"/>
              </a:solidFill>
              <a:effectLst>
                <a:outerShdw blurRad="38100" dist="38100" dir="2700000" algn="tl">
                  <a:srgbClr val="000000">
                    <a:alpha val="43137"/>
                  </a:srgbClr>
                </a:outerShdw>
              </a:effectLst>
              <a:cs typeface="2  Nazanin" pitchFamily="2" charset="-78"/>
            </a:endParaRPr>
          </a:p>
        </p:txBody>
      </p:sp>
      <p:sp>
        <p:nvSpPr>
          <p:cNvPr id="249" name="Left Arrow 248"/>
          <p:cNvSpPr/>
          <p:nvPr/>
        </p:nvSpPr>
        <p:spPr>
          <a:xfrm>
            <a:off x="10801425" y="9201372"/>
            <a:ext cx="778768" cy="880320"/>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cxnSp>
        <p:nvCxnSpPr>
          <p:cNvPr id="251" name="Shape 250"/>
          <p:cNvCxnSpPr>
            <a:stCxn id="100" idx="1"/>
            <a:endCxn id="215" idx="0"/>
          </p:cNvCxnSpPr>
          <p:nvPr/>
        </p:nvCxnSpPr>
        <p:spPr>
          <a:xfrm rot="10800000" flipV="1">
            <a:off x="8801225" y="11020700"/>
            <a:ext cx="8639744" cy="56105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p:nvPr/>
        </p:nvCxnSpPr>
        <p:spPr>
          <a:xfrm flipH="1">
            <a:off x="10873433" y="1231366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7" name="Left Arrow 256"/>
          <p:cNvSpPr/>
          <p:nvPr/>
        </p:nvSpPr>
        <p:spPr>
          <a:xfrm>
            <a:off x="11521505" y="13465796"/>
            <a:ext cx="346720" cy="648072"/>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258" name="Left Arrow 257"/>
          <p:cNvSpPr/>
          <p:nvPr/>
        </p:nvSpPr>
        <p:spPr>
          <a:xfrm>
            <a:off x="9433273" y="13465796"/>
            <a:ext cx="346720" cy="648072"/>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a:solidFill>
                <a:schemeClr val="tx1"/>
              </a:solidFill>
              <a:effectLst>
                <a:outerShdw blurRad="38100" dist="38100" dir="2700000" algn="tl">
                  <a:srgbClr val="000000">
                    <a:alpha val="43137"/>
                  </a:srgbClr>
                </a:outerShdw>
              </a:effectLst>
              <a:cs typeface="2  Nazanin" pitchFamily="2" charset="-78"/>
            </a:endParaRPr>
          </a:p>
        </p:txBody>
      </p:sp>
      <p:sp>
        <p:nvSpPr>
          <p:cNvPr id="259" name="Left Arrow 258"/>
          <p:cNvSpPr/>
          <p:nvPr/>
        </p:nvSpPr>
        <p:spPr>
          <a:xfrm>
            <a:off x="7273033" y="15121980"/>
            <a:ext cx="360040" cy="936104"/>
          </a:xfrm>
          <a:prstGeom prst="leftArrow">
            <a:avLst>
              <a:gd name="adj1" fmla="val 50526"/>
              <a:gd name="adj2" fmla="val 40132"/>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smtClean="0">
              <a:solidFill>
                <a:schemeClr val="tx1"/>
              </a:solidFill>
              <a:effectLst>
                <a:outerShdw blurRad="38100" dist="38100" dir="2700000" algn="tl">
                  <a:srgbClr val="000000">
                    <a:alpha val="43137"/>
                  </a:srgbClr>
                </a:outerShdw>
              </a:effectLst>
              <a:cs typeface="2  Nazanin" pitchFamily="2" charset="-78"/>
            </a:endParaRPr>
          </a:p>
        </p:txBody>
      </p:sp>
      <p:sp>
        <p:nvSpPr>
          <p:cNvPr id="260" name="Right Arrow 259"/>
          <p:cNvSpPr/>
          <p:nvPr/>
        </p:nvSpPr>
        <p:spPr>
          <a:xfrm>
            <a:off x="4320705" y="18434348"/>
            <a:ext cx="609600" cy="533400"/>
          </a:xfrm>
          <a:prstGeom prst="rightArrow">
            <a:avLst/>
          </a:prstGeom>
          <a:gradFill>
            <a:gsLst>
              <a:gs pos="0">
                <a:schemeClr val="tx1">
                  <a:lumMod val="65000"/>
                  <a:lumOff val="35000"/>
                </a:schemeClr>
              </a:gs>
              <a:gs pos="40000">
                <a:schemeClr val="lt1">
                  <a:tint val="45000"/>
                  <a:shade val="99000"/>
                  <a:satMod val="350000"/>
                </a:schemeClr>
              </a:gs>
              <a:gs pos="100000">
                <a:schemeClr val="lt1">
                  <a:shade val="20000"/>
                  <a:satMod val="255000"/>
                </a:schemeClr>
              </a:gs>
            </a:gsLst>
          </a:gradFill>
          <a:ln>
            <a:noFill/>
          </a:ln>
        </p:spPr>
        <p:style>
          <a:lnRef idx="1">
            <a:schemeClr val="dk1"/>
          </a:lnRef>
          <a:fillRef idx="1002">
            <a:schemeClr val="lt1"/>
          </a:fillRef>
          <a:effectRef idx="1">
            <a:schemeClr val="dk1"/>
          </a:effectRef>
          <a:fontRef idx="minor">
            <a:schemeClr val="dk1"/>
          </a:fontRef>
        </p:style>
        <p:txBody>
          <a:bodyPr rtlCol="1" anchor="ctr"/>
          <a:lstStyle/>
          <a:p>
            <a:pPr algn="ctr"/>
            <a:endParaRPr lang="fa-IR" sz="2800" b="1" dirty="0" smtClean="0">
              <a:solidFill>
                <a:schemeClr val="tx1"/>
              </a:solidFill>
              <a:effectLst>
                <a:outerShdw blurRad="38100" dist="38100" dir="2700000" algn="tl">
                  <a:srgbClr val="000000">
                    <a:alpha val="43137"/>
                  </a:srgbClr>
                </a:outerShdw>
              </a:effectLst>
              <a:cs typeface="2  Nazanin" pitchFamily="2" charset="-78"/>
            </a:endParaRPr>
          </a:p>
        </p:txBody>
      </p:sp>
      <p:cxnSp>
        <p:nvCxnSpPr>
          <p:cNvPr id="281" name="Elbow Connector 280"/>
          <p:cNvCxnSpPr>
            <a:stCxn id="104" idx="2"/>
            <a:endCxn id="217" idx="2"/>
          </p:cNvCxnSpPr>
          <p:nvPr/>
        </p:nvCxnSpPr>
        <p:spPr>
          <a:xfrm rot="5400000" flipH="1">
            <a:off x="13792411" y="12166998"/>
            <a:ext cx="1008112" cy="10662492"/>
          </a:xfrm>
          <a:prstGeom prst="bentConnector3">
            <a:avLst>
              <a:gd name="adj1" fmla="val -181408"/>
            </a:avLst>
          </a:prstGeom>
          <a:ln>
            <a:tailEnd type="arrow"/>
          </a:ln>
        </p:spPr>
        <p:style>
          <a:lnRef idx="1">
            <a:schemeClr val="accent1"/>
          </a:lnRef>
          <a:fillRef idx="0">
            <a:schemeClr val="accent1"/>
          </a:fillRef>
          <a:effectRef idx="0">
            <a:schemeClr val="accent1"/>
          </a:effectRef>
          <a:fontRef idx="minor">
            <a:schemeClr val="tx1"/>
          </a:fontRef>
        </p:style>
      </p:cxnSp>
      <p:sp>
        <p:nvSpPr>
          <p:cNvPr id="284" name="Content Placeholder 2"/>
          <p:cNvSpPr txBox="1">
            <a:spLocks/>
          </p:cNvSpPr>
          <p:nvPr/>
        </p:nvSpPr>
        <p:spPr>
          <a:xfrm>
            <a:off x="12961665" y="22538804"/>
            <a:ext cx="18074008" cy="19514168"/>
          </a:xfrm>
          <a:prstGeom prst="rect">
            <a:avLst/>
          </a:prstGeom>
          <a:ln>
            <a:noFill/>
          </a:ln>
        </p:spPr>
        <p:txBody>
          <a:bodyPr numCol="2" spcCol="360000" rtlCol="1">
            <a:noAutofit/>
          </a:bodyPr>
          <a:lstStyle/>
          <a:p>
            <a:pPr lvl="0" algn="just">
              <a:spcBef>
                <a:spcPct val="20000"/>
              </a:spcBef>
            </a:pPr>
            <a:r>
              <a:rPr lang="fa-IR" sz="1700" b="1" dirty="0" smtClean="0">
                <a:solidFill>
                  <a:srgbClr val="002060"/>
                </a:solidFill>
                <a:cs typeface="2  Nazanin" pitchFamily="2" charset="-78"/>
              </a:rPr>
              <a:t>اقدام اصلي در پره اكلامپسي شديد ختم بارداري است. </a:t>
            </a:r>
          </a:p>
          <a:p>
            <a:pPr lvl="0" algn="just">
              <a:spcBef>
                <a:spcPct val="20000"/>
              </a:spcBef>
            </a:pPr>
            <a:r>
              <a:rPr lang="fa-IR" sz="1700" b="1" dirty="0" smtClean="0">
                <a:solidFill>
                  <a:srgbClr val="002060"/>
                </a:solidFill>
                <a:cs typeface="2  Nazanin" pitchFamily="2" charset="-78"/>
              </a:rPr>
              <a:t>امكانات و تجهيزات :</a:t>
            </a:r>
          </a:p>
          <a:p>
            <a:pPr lvl="0" algn="just">
              <a:spcBef>
                <a:spcPct val="20000"/>
              </a:spcBef>
            </a:pPr>
            <a:r>
              <a:rPr lang="fa-IR" sz="1700" b="1" dirty="0" smtClean="0">
                <a:solidFill>
                  <a:srgbClr val="002060"/>
                </a:solidFill>
                <a:cs typeface="2  Nazanin" pitchFamily="2" charset="-78"/>
              </a:rPr>
              <a:t>تمامي وسايل احيا و اقدامات اورژانس شامل: كپسول اكسيژن، ماسك و بگ، وسايل انتوباسيون، داروهاي ضد تشنج، داروهاي ضد فشارخون، گلوكونات كلسيم </a:t>
            </a:r>
            <a:r>
              <a:rPr lang="en-US" sz="1700" b="1" dirty="0" smtClean="0">
                <a:solidFill>
                  <a:srgbClr val="002060"/>
                </a:solidFill>
                <a:cs typeface="2  Nazanin" pitchFamily="2" charset="-78"/>
              </a:rPr>
              <a:t>Tongue depressor </a:t>
            </a:r>
            <a:r>
              <a:rPr lang="fa-IR" sz="1700" b="1" dirty="0" smtClean="0">
                <a:solidFill>
                  <a:srgbClr val="002060"/>
                </a:solidFill>
                <a:cs typeface="2  Nazanin" pitchFamily="2" charset="-78"/>
              </a:rPr>
              <a:t>و ،</a:t>
            </a:r>
            <a:r>
              <a:rPr lang="en-US" sz="1700" b="1" dirty="0" smtClean="0">
                <a:solidFill>
                  <a:srgbClr val="002060"/>
                </a:solidFill>
                <a:cs typeface="2  Nazanin" pitchFamily="2" charset="-78"/>
              </a:rPr>
              <a:t> air way </a:t>
            </a:r>
            <a:r>
              <a:rPr lang="fa-IR" sz="1700" b="1" dirty="0" smtClean="0">
                <a:solidFill>
                  <a:srgbClr val="002060"/>
                </a:solidFill>
                <a:cs typeface="2  Nazanin" pitchFamily="2" charset="-78"/>
              </a:rPr>
              <a:t>بر بالين مادر آماده كنيد. </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وضعيت قرارگيري مادر :</a:t>
            </a:r>
          </a:p>
          <a:p>
            <a:pPr lvl="0" algn="just">
              <a:spcBef>
                <a:spcPct val="20000"/>
              </a:spcBef>
            </a:pPr>
            <a:r>
              <a:rPr lang="fa-IR" sz="1700" b="1" dirty="0" smtClean="0">
                <a:solidFill>
                  <a:srgbClr val="002060"/>
                </a:solidFill>
                <a:cs typeface="2  Nazanin" pitchFamily="2" charset="-78"/>
              </a:rPr>
              <a:t>مادر را در تخت مناسبي قرار دهيد كه در صورت تشنج سقوط نكند. وي را به پهلوي چپ خوابانيده و سر او را به منظور جلوگيري از آسپيراسيون احتمالي بالاتر از سطح بدن قرار دهيد.</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گرفتن رگ و تزريق سرم :</a:t>
            </a:r>
          </a:p>
          <a:p>
            <a:pPr lvl="0" algn="just">
              <a:spcBef>
                <a:spcPct val="20000"/>
              </a:spcBef>
            </a:pPr>
            <a:r>
              <a:rPr lang="fa-IR" sz="1700" b="1" dirty="0" smtClean="0">
                <a:solidFill>
                  <a:srgbClr val="002060"/>
                </a:solidFill>
                <a:cs typeface="2  Nazanin" pitchFamily="2" charset="-78"/>
              </a:rPr>
              <a:t>مادر را  </a:t>
            </a:r>
            <a:r>
              <a:rPr lang="en-US" sz="1700" b="1" dirty="0" smtClean="0">
                <a:solidFill>
                  <a:srgbClr val="002060"/>
                </a:solidFill>
                <a:cs typeface="2  Nazanin" pitchFamily="2" charset="-78"/>
              </a:rPr>
              <a:t>NPO</a:t>
            </a:r>
            <a:r>
              <a:rPr lang="fa-IR" sz="1700" b="1" dirty="0" smtClean="0">
                <a:solidFill>
                  <a:srgbClr val="002060"/>
                </a:solidFill>
                <a:cs typeface="2  Nazanin" pitchFamily="2" charset="-78"/>
              </a:rPr>
              <a:t>كرده و دو رگ مناسب از طريق كاتتر گرفته و از يكي از رگها سرم رينگر لاكتات به ميزان 60 تا 125 سي سي در ساعت تجويز كنيد و رگ ديگر را براي شرايط اضطراري مادر باز نگه داريد. حداكثر سرم تزريقي 125 سي سي در ساعت است (در صورتي كه خونريزي فعال ندارد).</a:t>
            </a:r>
          </a:p>
          <a:p>
            <a:pPr lvl="0" algn="just">
              <a:spcBef>
                <a:spcPct val="20000"/>
              </a:spcBef>
            </a:pPr>
            <a:r>
              <a:rPr lang="fa-IR" sz="1700" b="1" dirty="0" smtClean="0">
                <a:solidFill>
                  <a:srgbClr val="002060"/>
                </a:solidFill>
                <a:cs typeface="2  Nazanin" pitchFamily="2" charset="-78"/>
              </a:rPr>
              <a:t>سوند ادراري را ثابت كرده و دريافت و دفع مايعات را كنترل و ثبت كنيد.</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آزمايش هاي لازم :</a:t>
            </a:r>
          </a:p>
          <a:p>
            <a:pPr lvl="0" algn="just">
              <a:spcBef>
                <a:spcPct val="20000"/>
              </a:spcBef>
            </a:pPr>
            <a:r>
              <a:rPr lang="fa-IR" sz="1700" b="1" dirty="0" smtClean="0">
                <a:solidFill>
                  <a:srgbClr val="002060"/>
                </a:solidFill>
                <a:cs typeface="2  Nazanin" pitchFamily="2" charset="-78"/>
              </a:rPr>
              <a:t>هماتوكريت، پلاكت، كراتينين، آنزيم هاي كبدي، تست هاي انعقادي، قند خون و پروتئين ادرار را اندازه گيري كنيد.</a:t>
            </a:r>
          </a:p>
          <a:p>
            <a:pPr lvl="0" algn="just">
              <a:spcBef>
                <a:spcPct val="20000"/>
              </a:spcBef>
            </a:pPr>
            <a:r>
              <a:rPr lang="fa-IR" sz="1700" b="1" dirty="0" smtClean="0">
                <a:solidFill>
                  <a:srgbClr val="002060"/>
                </a:solidFill>
                <a:cs typeface="2  Nazanin" pitchFamily="2" charset="-78"/>
              </a:rPr>
              <a:t>اختلال در نتيجه آزمايش هاي كبدي و انعقادي، ترومبوسيتوپني و تغييرات هموليتيك در لام خون محيطي احتمال سندرم </a:t>
            </a:r>
            <a:r>
              <a:rPr lang="en-US" sz="1700" b="1" dirty="0" smtClean="0">
                <a:solidFill>
                  <a:srgbClr val="002060"/>
                </a:solidFill>
                <a:cs typeface="2  Nazanin" pitchFamily="2" charset="-78"/>
              </a:rPr>
              <a:t>HELLP </a:t>
            </a:r>
            <a:r>
              <a:rPr lang="fa-IR" sz="1700" b="1" dirty="0" smtClean="0">
                <a:solidFill>
                  <a:srgbClr val="002060"/>
                </a:solidFill>
                <a:cs typeface="2  Nazanin" pitchFamily="2" charset="-78"/>
              </a:rPr>
              <a:t>را مطرح مي كند.</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درمان دارويي :</a:t>
            </a:r>
          </a:p>
          <a:p>
            <a:pPr lvl="0" algn="just">
              <a:spcBef>
                <a:spcPct val="20000"/>
              </a:spcBef>
            </a:pPr>
            <a:r>
              <a:rPr lang="fa-IR" sz="1700" b="1" dirty="0" smtClean="0">
                <a:solidFill>
                  <a:srgbClr val="002060"/>
                </a:solidFill>
                <a:cs typeface="2  Nazanin" pitchFamily="2" charset="-78"/>
              </a:rPr>
              <a:t>سولفات منيزيم</a:t>
            </a:r>
          </a:p>
          <a:p>
            <a:pPr lvl="0" algn="just">
              <a:spcBef>
                <a:spcPct val="20000"/>
              </a:spcBef>
            </a:pPr>
            <a:r>
              <a:rPr lang="fa-IR" sz="1700" b="1" dirty="0" smtClean="0">
                <a:solidFill>
                  <a:srgbClr val="002060"/>
                </a:solidFill>
                <a:cs typeface="2  Nazanin" pitchFamily="2" charset="-78"/>
              </a:rPr>
              <a:t> تزريق سولفات منيزيم 4 تا 6 گرم وريدي از محلول 20 % با سرعت حداكثر 1 گرم در دقيقه و سپس به يكي از دو صورت زير ادامه مي يابد:</a:t>
            </a:r>
          </a:p>
          <a:p>
            <a:pPr lvl="0" algn="just">
              <a:spcBef>
                <a:spcPct val="20000"/>
              </a:spcBef>
            </a:pPr>
            <a:r>
              <a:rPr lang="fa-IR" sz="1700" b="1" dirty="0" smtClean="0">
                <a:solidFill>
                  <a:srgbClr val="002060"/>
                </a:solidFill>
                <a:cs typeface="2  Nazanin" pitchFamily="2" charset="-78"/>
              </a:rPr>
              <a:t>الف) 10 گرم تزريق عضلاني سولفات منيزيم (دو تزريق 5 گرمي در هر باتوك) از محلول 50 % همزمان با تزريق وريدي اوليه و سپس هر 4 ساعت يكبار 5 گرم عضلاني تزريق شود.</a:t>
            </a:r>
          </a:p>
          <a:p>
            <a:pPr lvl="0" algn="just">
              <a:spcBef>
                <a:spcPct val="20000"/>
              </a:spcBef>
            </a:pPr>
            <a:r>
              <a:rPr lang="fa-IR" sz="1700" b="1" dirty="0" smtClean="0">
                <a:solidFill>
                  <a:srgbClr val="002060"/>
                </a:solidFill>
                <a:cs typeface="2  Nazanin" pitchFamily="2" charset="-78"/>
              </a:rPr>
              <a:t>نكته: در صورت وجود ترومبوسيتوپني، تزريق عضلاني توصيه نمي شود.</a:t>
            </a:r>
          </a:p>
          <a:p>
            <a:pPr lvl="0" algn="just">
              <a:spcBef>
                <a:spcPct val="20000"/>
              </a:spcBef>
            </a:pPr>
            <a:r>
              <a:rPr lang="fa-IR" sz="1700" b="1" dirty="0" smtClean="0">
                <a:solidFill>
                  <a:srgbClr val="002060"/>
                </a:solidFill>
                <a:cs typeface="2  Nazanin" pitchFamily="2" charset="-78"/>
              </a:rPr>
              <a:t>ب) انفوزيون 2 گرم سولفات منيزيم در 100 سي سي سرم رينگر در ساعت ترجيحا از طريق پمپ انفوزيون. (بايد توجه داشته باشيد كه ميزان سرم دريافتي از دو رگ نبايد بيشتر از 125 سي سي در ساعت باشد)</a:t>
            </a:r>
          </a:p>
          <a:p>
            <a:pPr lvl="0" algn="just">
              <a:spcBef>
                <a:spcPct val="20000"/>
              </a:spcBef>
            </a:pPr>
            <a:r>
              <a:rPr lang="fa-IR" sz="1700" b="1" dirty="0" smtClean="0">
                <a:solidFill>
                  <a:srgbClr val="002060"/>
                </a:solidFill>
                <a:cs typeface="2  Nazanin" pitchFamily="2" charset="-78"/>
              </a:rPr>
              <a:t> ادامه تزريق سولفات منيزيم پس از اطمينان از شرايط زير مي باشد:</a:t>
            </a:r>
          </a:p>
          <a:p>
            <a:pPr lvl="0" algn="just">
              <a:spcBef>
                <a:spcPct val="20000"/>
              </a:spcBef>
            </a:pPr>
            <a:r>
              <a:rPr lang="fa-IR" sz="1700" b="1" dirty="0" smtClean="0">
                <a:solidFill>
                  <a:srgbClr val="002060"/>
                </a:solidFill>
                <a:cs typeface="2  Nazanin" pitchFamily="2" charset="-78"/>
              </a:rPr>
              <a:t> وجود رفلكس پتلار</a:t>
            </a:r>
          </a:p>
          <a:p>
            <a:pPr lvl="0" algn="just">
              <a:spcBef>
                <a:spcPct val="20000"/>
              </a:spcBef>
            </a:pPr>
            <a:r>
              <a:rPr lang="fa-IR" sz="1700" b="1" dirty="0" smtClean="0">
                <a:solidFill>
                  <a:srgbClr val="002060"/>
                </a:solidFill>
                <a:cs typeface="2  Nazanin" pitchFamily="2" charset="-78"/>
              </a:rPr>
              <a:t> نبود دپرسيون تنفسي</a:t>
            </a:r>
          </a:p>
          <a:p>
            <a:pPr lvl="0" algn="just">
              <a:spcBef>
                <a:spcPct val="20000"/>
              </a:spcBef>
            </a:pPr>
            <a:r>
              <a:rPr lang="fa-IR" sz="1700" b="1" dirty="0" smtClean="0">
                <a:solidFill>
                  <a:srgbClr val="002060"/>
                </a:solidFill>
                <a:cs typeface="2  Nazanin" pitchFamily="2" charset="-78"/>
              </a:rPr>
              <a:t> وجود برون ده ادراري به ميزان بيش از 100 سي سي در مدت 4 ساعت</a:t>
            </a:r>
          </a:p>
          <a:p>
            <a:pPr lvl="0" algn="just">
              <a:spcBef>
                <a:spcPct val="20000"/>
              </a:spcBef>
            </a:pPr>
            <a:r>
              <a:rPr lang="fa-IR" sz="1700" b="1" dirty="0" smtClean="0">
                <a:solidFill>
                  <a:srgbClr val="002060"/>
                </a:solidFill>
                <a:cs typeface="2  Nazanin" pitchFamily="2" charset="-78"/>
              </a:rPr>
              <a:t>در صورت </a:t>
            </a:r>
            <a:r>
              <a:rPr lang="en-US" sz="1700" b="1" dirty="0" smtClean="0">
                <a:solidFill>
                  <a:srgbClr val="002060"/>
                </a:solidFill>
                <a:cs typeface="2  Nazanin" pitchFamily="2" charset="-78"/>
              </a:rPr>
              <a:t>over dose  </a:t>
            </a:r>
            <a:r>
              <a:rPr lang="fa-IR" sz="1700" b="1" dirty="0" smtClean="0">
                <a:solidFill>
                  <a:srgbClr val="002060"/>
                </a:solidFill>
                <a:cs typeface="2  Nazanin" pitchFamily="2" charset="-78"/>
              </a:rPr>
              <a:t>شدن با سولفات منيزيم ( وجود آپنه، از دست رفتن رفلكس ها) سولفات منيزيوم را قطع و 10 سي سي گلوكونات كلسيم در مدت 2 دقيقه به صورت وريدي تزريق كنيد. در صورت عدم پاسخ نياز به ونتيلاسيون مكانيكي مي باشد.  </a:t>
            </a:r>
          </a:p>
          <a:p>
            <a:pPr lvl="0" algn="just">
              <a:spcBef>
                <a:spcPct val="20000"/>
              </a:spcBef>
            </a:pPr>
            <a:r>
              <a:rPr lang="fa-IR" sz="1700" b="1" dirty="0" smtClean="0">
                <a:solidFill>
                  <a:srgbClr val="002060"/>
                </a:solidFill>
                <a:cs typeface="2  Nazanin" pitchFamily="2" charset="-78"/>
              </a:rPr>
              <a:t>در صورت كاهش رفلكس ها و افزايش كراتينين، سطح منيزيم سرم را اندازه گيري كنيد. نگهداري سطح منيزيم در حد </a:t>
            </a:r>
            <a:r>
              <a:rPr lang="en-US" sz="1700" b="1" dirty="0" err="1" smtClean="0">
                <a:solidFill>
                  <a:srgbClr val="002060"/>
                </a:solidFill>
                <a:cs typeface="2  Nazanin" pitchFamily="2" charset="-78"/>
              </a:rPr>
              <a:t>mEq</a:t>
            </a:r>
            <a:r>
              <a:rPr lang="en-US" sz="1700" b="1" dirty="0" smtClean="0">
                <a:solidFill>
                  <a:srgbClr val="002060"/>
                </a:solidFill>
                <a:cs typeface="2  Nazanin" pitchFamily="2" charset="-78"/>
              </a:rPr>
              <a:t>/l (4/ 8-8/4 mg/dl) 7-4 </a:t>
            </a:r>
            <a:r>
              <a:rPr lang="fa-IR" sz="1700" b="1" dirty="0" smtClean="0">
                <a:solidFill>
                  <a:srgbClr val="002060"/>
                </a:solidFill>
                <a:cs typeface="2  Nazanin" pitchFamily="2" charset="-78"/>
              </a:rPr>
              <a:t>توصيه مي شود. </a:t>
            </a:r>
          </a:p>
          <a:p>
            <a:pPr lvl="0" algn="just">
              <a:spcBef>
                <a:spcPct val="20000"/>
              </a:spcBef>
            </a:pPr>
            <a:r>
              <a:rPr lang="fa-IR" sz="1700" b="1" dirty="0" smtClean="0">
                <a:solidFill>
                  <a:srgbClr val="002060"/>
                </a:solidFill>
                <a:cs typeface="2  Nazanin" pitchFamily="2" charset="-78"/>
              </a:rPr>
              <a:t>نكته : در صورت بالاتر بودن كراتينين از 2/1 ميلي گرم در دسي ليتر، دوز سولفات منيزيوم اوليه تجويز شده و دوزهاي بعدي نصف مي گردد، ولي بهتر است سطح سرمي منيزيوم اندازه گيري و در ميزان فوق الذكر حفظ شود. </a:t>
            </a:r>
          </a:p>
          <a:p>
            <a:pPr lvl="0" algn="just">
              <a:spcBef>
                <a:spcPct val="20000"/>
              </a:spcBef>
            </a:pPr>
            <a:r>
              <a:rPr lang="fa-IR" sz="1700" b="1" dirty="0" smtClean="0">
                <a:solidFill>
                  <a:srgbClr val="002060"/>
                </a:solidFill>
                <a:cs typeface="2  Nazanin" pitchFamily="2" charset="-78"/>
              </a:rPr>
              <a:t>تزريق سولفات منيزيم بايد تا 24 ساعت پس از زايمان ادامه يابد. اگر تشنج پس از زايمان اتفاق افتاده است، بايد تا 24 ساعت پس از آخرين تشنج تزريق ادامه يابد. در شرايط خاص مانند اكلامپسي، پره اكلامپسي شديد در سه ماهه دوم بارداري، تداوم علائم پره اكلامپسي شديد پس از 24 ساعت و سندرم  </a:t>
            </a:r>
            <a:r>
              <a:rPr lang="en-US" sz="1700" b="1" dirty="0" smtClean="0">
                <a:solidFill>
                  <a:srgbClr val="002060"/>
                </a:solidFill>
                <a:cs typeface="2  Nazanin" pitchFamily="2" charset="-78"/>
              </a:rPr>
              <a:t>HELLP </a:t>
            </a:r>
            <a:r>
              <a:rPr lang="fa-IR" sz="1700" b="1" dirty="0" smtClean="0">
                <a:solidFill>
                  <a:srgbClr val="002060"/>
                </a:solidFill>
                <a:cs typeface="2  Nazanin" pitchFamily="2" charset="-78"/>
              </a:rPr>
              <a:t>تا 48 ساعت پس از زايمان با نظارت دقيق مي توان تزريق سولفات منيزيوم را ادامه داد.</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داروهاي كاهش دهنده فشارخون</a:t>
            </a:r>
          </a:p>
          <a:p>
            <a:pPr lvl="0" algn="just">
              <a:spcBef>
                <a:spcPct val="20000"/>
              </a:spcBef>
            </a:pPr>
            <a:r>
              <a:rPr lang="fa-IR" sz="1700" b="1" dirty="0" smtClean="0">
                <a:solidFill>
                  <a:srgbClr val="002060"/>
                </a:solidFill>
                <a:cs typeface="2  Nazanin" pitchFamily="2" charset="-78"/>
              </a:rPr>
              <a:t> در صورت فشارخون بيشتر يا مساوي 110/160 تجويز دارو به يكي از روش هاي زير توصيه مي شود: بايد توجه داشت كه فشارخون دیاستولیک به كمتر از </a:t>
            </a:r>
          </a:p>
          <a:p>
            <a:pPr lvl="0" algn="just">
              <a:spcBef>
                <a:spcPct val="20000"/>
              </a:spcBef>
            </a:pPr>
            <a:r>
              <a:rPr lang="en-US" sz="1700" b="1" dirty="0" smtClean="0">
                <a:solidFill>
                  <a:srgbClr val="002060"/>
                </a:solidFill>
                <a:cs typeface="2  Nazanin" pitchFamily="2" charset="-78"/>
              </a:rPr>
              <a:t>to 100-90 mm Hg </a:t>
            </a:r>
            <a:r>
              <a:rPr lang="fa-IR" sz="1700" b="1" dirty="0" smtClean="0">
                <a:solidFill>
                  <a:srgbClr val="002060"/>
                </a:solidFill>
                <a:cs typeface="2  Nazanin" pitchFamily="2" charset="-78"/>
              </a:rPr>
              <a:t>نزول نكند.</a:t>
            </a:r>
          </a:p>
          <a:p>
            <a:pPr lvl="0" algn="just">
              <a:spcBef>
                <a:spcPct val="20000"/>
              </a:spcBef>
            </a:pPr>
            <a:r>
              <a:rPr lang="fa-IR" sz="1700" b="1" dirty="0" smtClean="0">
                <a:solidFill>
                  <a:srgbClr val="002060"/>
                </a:solidFill>
                <a:cs typeface="2  Nazanin" pitchFamily="2" charset="-78"/>
              </a:rPr>
              <a:t>الف) هيدرالازين 10- 5 ميلي گرم وريدي كه در صورت لزوم هر 20 دقيقه مي توان تكرار كرد.</a:t>
            </a:r>
          </a:p>
          <a:p>
            <a:pPr lvl="0" algn="just">
              <a:spcBef>
                <a:spcPct val="20000"/>
              </a:spcBef>
            </a:pPr>
            <a:r>
              <a:rPr lang="fa-IR" sz="1700" b="1" dirty="0" smtClean="0">
                <a:solidFill>
                  <a:srgbClr val="002060"/>
                </a:solidFill>
                <a:cs typeface="2  Nazanin" pitchFamily="2" charset="-78"/>
              </a:rPr>
              <a:t>ب) لابتالول وريدي 20 ميلي گرم در فواصل 10 دقيقه اي تا ماكزيمم 220 ميلي گرم براي كنترل فشارخون قابل استفاده است. (افزايش دوز به صورت 10 ، 20 ، 40 ، 40 و 80 ميلي گرم )</a:t>
            </a:r>
          </a:p>
          <a:p>
            <a:pPr lvl="0" algn="just">
              <a:spcBef>
                <a:spcPct val="20000"/>
              </a:spcBef>
            </a:pPr>
            <a:r>
              <a:rPr lang="fa-IR" sz="1700" b="1" dirty="0" smtClean="0">
                <a:solidFill>
                  <a:srgbClr val="002060"/>
                </a:solidFill>
                <a:cs typeface="2  Nazanin" pitchFamily="2" charset="-78"/>
              </a:rPr>
              <a:t>ج) نيفديپين 10 ميلي گرم خوراكي هر20 تا 30 دقيقه و حداكثر تا 30 ميلي گرم براي كنترل فشارخون قابل استفاده است (اطمينان از مبتلا نبودن مادر به بيماري عروق كرونر و توجه به اثر سينرژيسم مصرف هم زمان با سولفات منيزيوم روي مادر و جنين).</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داروهاي جايگزين سولفات منيزيوم</a:t>
            </a:r>
          </a:p>
          <a:p>
            <a:pPr lvl="0" algn="just">
              <a:spcBef>
                <a:spcPct val="20000"/>
              </a:spcBef>
            </a:pPr>
            <a:r>
              <a:rPr lang="fa-IR" sz="1700" b="1" dirty="0" smtClean="0">
                <a:solidFill>
                  <a:srgbClr val="002060"/>
                </a:solidFill>
                <a:cs typeface="2  Nazanin" pitchFamily="2" charset="-78"/>
              </a:rPr>
              <a:t>داروي اصلي در درمان پره اكلامپسي-اكلامپسي سولفات منيزيوم است ولي در صورت عدم دسترسي مي توان از</a:t>
            </a:r>
          </a:p>
          <a:p>
            <a:pPr lvl="0" algn="just">
              <a:spcBef>
                <a:spcPct val="20000"/>
              </a:spcBef>
            </a:pPr>
            <a:r>
              <a:rPr lang="fa-IR" sz="1700" b="1" dirty="0" smtClean="0">
                <a:solidFill>
                  <a:srgbClr val="002060"/>
                </a:solidFill>
                <a:cs typeface="2  Nazanin" pitchFamily="2" charset="-78"/>
              </a:rPr>
              <a:t> فني تويين يا ديازپام به شرح استفاده كرد:</a:t>
            </a:r>
          </a:p>
          <a:p>
            <a:pPr lvl="0" algn="just">
              <a:spcBef>
                <a:spcPct val="20000"/>
              </a:spcBef>
            </a:pPr>
            <a:r>
              <a:rPr lang="fa-IR" sz="1700" b="1" dirty="0" smtClean="0">
                <a:solidFill>
                  <a:srgbClr val="002060"/>
                </a:solidFill>
                <a:cs typeface="2  Nazanin" pitchFamily="2" charset="-78"/>
              </a:rPr>
              <a:t>الف) فني تويين : انفوزيون فني تويين به ميزان 1000 ميلي گرم در صد ميلي ليتر سرم نمكي ( منع مصرف سرم قندي) در يك ساعت و سپس 10 ساعت بعد 500 ميلي گرم فني تويين خوراكي در صورت هوشياري مادر تجويز كنيد.</a:t>
            </a:r>
          </a:p>
          <a:p>
            <a:pPr lvl="0" algn="just">
              <a:spcBef>
                <a:spcPct val="20000"/>
              </a:spcBef>
            </a:pPr>
            <a:r>
              <a:rPr lang="fa-IR" sz="1700" b="1" dirty="0" smtClean="0">
                <a:solidFill>
                  <a:srgbClr val="002060"/>
                </a:solidFill>
                <a:cs typeface="2  Nazanin" pitchFamily="2" charset="-78"/>
              </a:rPr>
              <a:t>ب) ديازپام: در موارد عدم دسترسي به سولفات منيزيوم و فني تويين مي توان از آمپول ديازپام استفاده كرد. ديازپام به ميزان 10 ميلي گرم وريدي و بسيار آهسته در مدت 2 دقيقه تزريق شود. در صورت تكرار تشنج دوز اوليه 10 ميلي گرم وريدي تكرار كنيد.  در حدي كه مادر را آرام ولي بيدار نگهدارد . اگر ميزان دريافتي بيش از 30 ميلي گرم در ساعت باشد امكان دپرسيون تنفسي مادر وجود دارد. بنابراين وجود وسايل احيا بر بالين مادر بسيار ضروري است. </a:t>
            </a:r>
          </a:p>
          <a:p>
            <a:pPr lvl="0" algn="just">
              <a:spcBef>
                <a:spcPct val="20000"/>
              </a:spcBef>
            </a:pPr>
            <a:r>
              <a:rPr lang="fa-IR" sz="1700" b="1" dirty="0" smtClean="0">
                <a:solidFill>
                  <a:srgbClr val="002060"/>
                </a:solidFill>
                <a:cs typeface="2  Nazanin" pitchFamily="2" charset="-78"/>
              </a:rPr>
              <a:t>نكته: مادر نبايد در 24 ساعت بيش از 100 ميلي گرم ديازپام دريافت نمايد.</a:t>
            </a:r>
          </a:p>
          <a:p>
            <a:pPr lvl="0" algn="just">
              <a:spcBef>
                <a:spcPct val="20000"/>
              </a:spcBef>
            </a:pPr>
            <a:r>
              <a:rPr lang="fa-IR" sz="1700" b="1" dirty="0" smtClean="0">
                <a:solidFill>
                  <a:srgbClr val="002060"/>
                </a:solidFill>
                <a:cs typeface="2  Nazanin" pitchFamily="2" charset="-78"/>
              </a:rPr>
              <a:t>اگر تزريق وريدي امكان پذير نباشد، ديازپام به صورت ركتال تجويز مي شود . يك سرنگ 10 سي سي بدون سر سوزن حاوي 20 ميلي گرم ديازپام را داخل ركتوم گذاشته، دارو را خالي نماييد. پس از تخليه دارو، سرنگ را به مدت 10 دقيقه در حالي كه باتوك ها نزديك به هم نگه داشته شده، خارج نكنيد. اين كار از خروج دارو جلوگيري مي كند. اگر تشنج مادر كنترل نشد مي توان 10 ميلي گرم ديگر نيز با اين روش تجويز كنيد. به علت امكان ايست قلبي در حين تزريق ديازپام، وسايل احيا و انفوزيون در دسترس باشد.</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معاينات ضروري:</a:t>
            </a:r>
          </a:p>
          <a:p>
            <a:pPr lvl="0" algn="just">
              <a:spcBef>
                <a:spcPct val="20000"/>
              </a:spcBef>
            </a:pPr>
            <a:r>
              <a:rPr lang="fa-IR" sz="1700" b="1" dirty="0" smtClean="0">
                <a:solidFill>
                  <a:srgbClr val="002060"/>
                </a:solidFill>
                <a:cs typeface="2  Nazanin" pitchFamily="2" charset="-78"/>
              </a:rPr>
              <a:t>هر يك ساعت علائم حياتي و رفلكس ها را اندازه گيري و قاعده ريه هاي مادر را سمع و ثبت كنيد.</a:t>
            </a:r>
          </a:p>
          <a:p>
            <a:pPr lvl="0" algn="just">
              <a:spcBef>
                <a:spcPct val="20000"/>
              </a:spcBef>
            </a:pPr>
            <a:r>
              <a:rPr lang="fa-IR" sz="1700" b="1" dirty="0" smtClean="0">
                <a:solidFill>
                  <a:srgbClr val="002060"/>
                </a:solidFill>
                <a:cs typeface="2  Nazanin" pitchFamily="2" charset="-78"/>
              </a:rPr>
              <a:t>صداي قلب جنين را در ابتدا شنيده و سپس در زمان اينداكشن مادر هر 15 دقيقه كنترل كنيد.</a:t>
            </a:r>
          </a:p>
          <a:p>
            <a:pPr lvl="0" algn="just">
              <a:spcBef>
                <a:spcPct val="20000"/>
              </a:spcBef>
            </a:pPr>
            <a:r>
              <a:rPr lang="fa-IR" sz="1700" b="1" dirty="0" smtClean="0">
                <a:solidFill>
                  <a:srgbClr val="002060"/>
                </a:solidFill>
                <a:cs typeface="2  Nazanin" pitchFamily="2" charset="-78"/>
              </a:rPr>
              <a:t>در صورت بروز آنوري، ادم حاد ريه و تشنج بهتر است از  </a:t>
            </a:r>
            <a:r>
              <a:rPr lang="en-US" sz="1700" b="1" dirty="0" smtClean="0">
                <a:solidFill>
                  <a:srgbClr val="002060"/>
                </a:solidFill>
                <a:cs typeface="2  Nazanin" pitchFamily="2" charset="-78"/>
              </a:rPr>
              <a:t>Invasive homodynamic monitoring </a:t>
            </a:r>
            <a:r>
              <a:rPr lang="fa-IR" sz="1700" b="1" dirty="0" smtClean="0">
                <a:solidFill>
                  <a:srgbClr val="002060"/>
                </a:solidFill>
                <a:cs typeface="2  Nazanin" pitchFamily="2" charset="-78"/>
              </a:rPr>
              <a:t>استفاده كنيد. </a:t>
            </a:r>
          </a:p>
          <a:p>
            <a:pPr lvl="0" algn="just">
              <a:spcBef>
                <a:spcPct val="20000"/>
              </a:spcBef>
            </a:pPr>
            <a:r>
              <a:rPr lang="fa-IR" sz="1700" b="1" dirty="0" smtClean="0">
                <a:solidFill>
                  <a:srgbClr val="002060"/>
                </a:solidFill>
                <a:cs typeface="2  Nazanin" pitchFamily="2" charset="-78"/>
              </a:rPr>
              <a:t>در صورت بروز اليگوري طولاني و شديد </a:t>
            </a:r>
            <a:r>
              <a:rPr lang="en-US" sz="1700" b="1" dirty="0" smtClean="0">
                <a:solidFill>
                  <a:srgbClr val="002060"/>
                </a:solidFill>
                <a:cs typeface="2  Nazanin" pitchFamily="2" charset="-78"/>
              </a:rPr>
              <a:t>fluid challenge test  </a:t>
            </a:r>
            <a:r>
              <a:rPr lang="fa-IR" sz="1700" b="1" dirty="0" smtClean="0">
                <a:solidFill>
                  <a:srgbClr val="002060"/>
                </a:solidFill>
                <a:cs typeface="2  Nazanin" pitchFamily="2" charset="-78"/>
              </a:rPr>
              <a:t>با 500 سي سي مايع انجام مي شود. اگر حجم ادرار اصلاح نشد از     </a:t>
            </a:r>
            <a:r>
              <a:rPr lang="en-US" sz="1700" b="1" dirty="0" smtClean="0">
                <a:solidFill>
                  <a:srgbClr val="002060"/>
                </a:solidFill>
                <a:cs typeface="2  Nazanin" pitchFamily="2" charset="-78"/>
              </a:rPr>
              <a:t>CVP  </a:t>
            </a:r>
            <a:r>
              <a:rPr lang="fa-IR" sz="1700" b="1" dirty="0" smtClean="0">
                <a:solidFill>
                  <a:srgbClr val="002060"/>
                </a:solidFill>
                <a:cs typeface="2  Nazanin" pitchFamily="2" charset="-78"/>
              </a:rPr>
              <a:t>استفاده شود.</a:t>
            </a:r>
          </a:p>
          <a:p>
            <a:pPr lvl="0" algn="just">
              <a:spcBef>
                <a:spcPct val="20000"/>
              </a:spcBef>
            </a:pPr>
            <a:r>
              <a:rPr lang="fa-IR" sz="1700" b="1" dirty="0" smtClean="0">
                <a:solidFill>
                  <a:srgbClr val="002060"/>
                </a:solidFill>
                <a:cs typeface="2  Nazanin" pitchFamily="2" charset="-78"/>
              </a:rPr>
              <a:t>در صورت عدم هوشياري مادر انجام سي تي اسكن و مشاوره اعصاب توصيه مي شود.</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اقدام در زمان تشنج:</a:t>
            </a:r>
          </a:p>
          <a:p>
            <a:pPr lvl="0" algn="just">
              <a:spcBef>
                <a:spcPct val="20000"/>
              </a:spcBef>
            </a:pPr>
            <a:r>
              <a:rPr lang="fa-IR" sz="1700" b="1" dirty="0" smtClean="0">
                <a:solidFill>
                  <a:srgbClr val="002060"/>
                </a:solidFill>
                <a:cs typeface="2  Nazanin" pitchFamily="2" charset="-78"/>
              </a:rPr>
              <a:t>تجويز اكسيژن به ميزان 6-4 ليتر در هر دقيقه</a:t>
            </a:r>
          </a:p>
          <a:p>
            <a:pPr lvl="0" algn="just">
              <a:spcBef>
                <a:spcPct val="20000"/>
              </a:spcBef>
            </a:pPr>
            <a:r>
              <a:rPr lang="fa-IR" sz="1700" b="1" dirty="0" smtClean="0">
                <a:solidFill>
                  <a:srgbClr val="002060"/>
                </a:solidFill>
                <a:cs typeface="2  Nazanin" pitchFamily="2" charset="-78"/>
              </a:rPr>
              <a:t>گذاشتن </a:t>
            </a:r>
            <a:r>
              <a:rPr lang="en-US" sz="1700" b="1" dirty="0" smtClean="0">
                <a:solidFill>
                  <a:srgbClr val="002060"/>
                </a:solidFill>
                <a:cs typeface="2  Nazanin" pitchFamily="2" charset="-78"/>
              </a:rPr>
              <a:t>airway </a:t>
            </a:r>
            <a:r>
              <a:rPr lang="fa-IR" sz="1700" b="1" dirty="0" smtClean="0">
                <a:solidFill>
                  <a:srgbClr val="002060"/>
                </a:solidFill>
                <a:cs typeface="2  Nazanin" pitchFamily="2" charset="-78"/>
              </a:rPr>
              <a:t>و در دسترس گذاشتن ساكشن، ماسك و بگ</a:t>
            </a:r>
          </a:p>
          <a:p>
            <a:pPr lvl="0" algn="just">
              <a:spcBef>
                <a:spcPct val="20000"/>
              </a:spcBef>
            </a:pPr>
            <a:r>
              <a:rPr lang="fa-IR" sz="1700" b="1" dirty="0" smtClean="0">
                <a:solidFill>
                  <a:srgbClr val="002060"/>
                </a:solidFill>
                <a:cs typeface="2  Nazanin" pitchFamily="2" charset="-78"/>
              </a:rPr>
              <a:t>مراقبت از مادر به منظور جلوگيري از صدمات ناشي از تشنج</a:t>
            </a:r>
          </a:p>
          <a:p>
            <a:pPr lvl="0" algn="just">
              <a:spcBef>
                <a:spcPct val="20000"/>
              </a:spcBef>
            </a:pPr>
            <a:r>
              <a:rPr lang="fa-IR" sz="1700" b="1" dirty="0" smtClean="0">
                <a:solidFill>
                  <a:srgbClr val="002060"/>
                </a:solidFill>
                <a:cs typeface="2  Nazanin" pitchFamily="2" charset="-78"/>
              </a:rPr>
              <a:t>تجويز داروها ( سولفات منيزيوم و دارو هاي ضد تشنج ديگر) سولفات منيزيوم 2 گرم به صورت وريدي از محلول 20 درصد و در مادران درشت اندام تا 4 گرم مي توان تزريق كرد. در صورت عدم كنترل، تزريق سولفات منيزيوم تكرار شود. اگر تشنج كنترل نشد، تزريق بعدي با فني تويين در داخل سرم (مطابق بند ”الف“ داروهاي جايگزين) و در صورت تداوم تشنج، ديازپام (مطابق بند ”ب“ داروهاي جايگزين) تزريق شود.</a:t>
            </a:r>
          </a:p>
          <a:p>
            <a:pPr lvl="0" algn="just">
              <a:spcBef>
                <a:spcPct val="20000"/>
              </a:spcBef>
            </a:pPr>
            <a:r>
              <a:rPr lang="fa-IR" sz="1700" b="1" dirty="0" smtClean="0">
                <a:solidFill>
                  <a:srgbClr val="002060"/>
                </a:solidFill>
                <a:cs typeface="2  Nazanin" pitchFamily="2" charset="-78"/>
              </a:rPr>
              <a:t>اطلاع به متخصص بيهوشي در زمان اولين تشنج</a:t>
            </a:r>
          </a:p>
          <a:p>
            <a:pPr lvl="0" algn="just">
              <a:spcBef>
                <a:spcPct val="20000"/>
              </a:spcBef>
            </a:pPr>
            <a:r>
              <a:rPr lang="fa-IR" sz="1700" b="1" dirty="0" smtClean="0">
                <a:solidFill>
                  <a:srgbClr val="002060"/>
                </a:solidFill>
                <a:cs typeface="2  Nazanin" pitchFamily="2" charset="-78"/>
              </a:rPr>
              <a:t>در صورت تشنج آتيپيك يا كماي طولاني مدت انجام سي تي اسكن يا </a:t>
            </a:r>
            <a:r>
              <a:rPr lang="en-US" sz="1700" b="1" dirty="0" smtClean="0">
                <a:solidFill>
                  <a:srgbClr val="002060"/>
                </a:solidFill>
                <a:cs typeface="2  Nazanin" pitchFamily="2" charset="-78"/>
              </a:rPr>
              <a:t>MRI   </a:t>
            </a:r>
            <a:r>
              <a:rPr lang="fa-IR" sz="1700" b="1" dirty="0" smtClean="0">
                <a:solidFill>
                  <a:srgbClr val="002060"/>
                </a:solidFill>
                <a:cs typeface="2  Nazanin" pitchFamily="2" charset="-78"/>
              </a:rPr>
              <a:t>توصيه مي شود. </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ختم بارداري:</a:t>
            </a:r>
          </a:p>
          <a:p>
            <a:pPr lvl="0" algn="just">
              <a:spcBef>
                <a:spcPct val="20000"/>
              </a:spcBef>
            </a:pPr>
            <a:r>
              <a:rPr lang="fa-IR" sz="1700" b="1" dirty="0" smtClean="0">
                <a:solidFill>
                  <a:srgbClr val="002060"/>
                </a:solidFill>
                <a:cs typeface="2  Nazanin" pitchFamily="2" charset="-78"/>
              </a:rPr>
              <a:t>ختم بارداري با حداقل تروما به مادر و جنين اساس درمان در پره اكلامپسي شديد و اكلامپسي است.</a:t>
            </a:r>
          </a:p>
          <a:p>
            <a:pPr lvl="0" algn="just">
              <a:spcBef>
                <a:spcPct val="20000"/>
              </a:spcBef>
            </a:pPr>
            <a:r>
              <a:rPr lang="fa-IR" sz="1700" b="1" dirty="0" smtClean="0">
                <a:solidFill>
                  <a:srgbClr val="002060"/>
                </a:solidFill>
                <a:cs typeface="2  Nazanin" pitchFamily="2" charset="-78"/>
              </a:rPr>
              <a:t>الف) در صورت مناسب بودن سرويكس القاي زايماني (مطابق راهنماي مربوطه) انجام شود.</a:t>
            </a:r>
          </a:p>
          <a:p>
            <a:pPr lvl="0" algn="just">
              <a:spcBef>
                <a:spcPct val="20000"/>
              </a:spcBef>
            </a:pPr>
            <a:r>
              <a:rPr lang="fa-IR" sz="1700" b="1" dirty="0" smtClean="0">
                <a:solidFill>
                  <a:srgbClr val="002060"/>
                </a:solidFill>
                <a:cs typeface="2  Nazanin" pitchFamily="2" charset="-78"/>
              </a:rPr>
              <a:t>ب) در صورت نامناسب بودن سرويكس (سفت و بسته) و جنين زنده: انجام سزارين</a:t>
            </a:r>
          </a:p>
          <a:p>
            <a:pPr lvl="0" algn="just">
              <a:spcBef>
                <a:spcPct val="20000"/>
              </a:spcBef>
            </a:pPr>
            <a:r>
              <a:rPr lang="fa-IR" sz="1700" b="1" dirty="0" smtClean="0">
                <a:solidFill>
                  <a:srgbClr val="002060"/>
                </a:solidFill>
                <a:cs typeface="2  Nazanin" pitchFamily="2" charset="-78"/>
              </a:rPr>
              <a:t>ج) در صورت نامناسب بودن سرويكس ( سفت و بسته) و جنين مرده يا عدم دسترسي به شرايط مناسب سزارين: استفاده از پروستاگلاندين براي آمادگي سرويكس بلامانع است ولي استفاده از آن نبايد منجر به تأخير در ختم بارداري شود. </a:t>
            </a:r>
          </a:p>
          <a:p>
            <a:pPr lvl="0" algn="just">
              <a:spcBef>
                <a:spcPct val="20000"/>
              </a:spcBef>
            </a:pPr>
            <a:r>
              <a:rPr lang="fa-IR" sz="1700" b="1" dirty="0" smtClean="0">
                <a:solidFill>
                  <a:srgbClr val="002060"/>
                </a:solidFill>
                <a:cs typeface="2  Nazanin" pitchFamily="2" charset="-78"/>
              </a:rPr>
              <a:t>د) سزارين در موارد انديكاسيون هاي مامايي يا بدتر شدن وضعيت مادر انجام شود.</a:t>
            </a:r>
          </a:p>
          <a:p>
            <a:pPr lvl="0" algn="just">
              <a:spcBef>
                <a:spcPct val="20000"/>
              </a:spcBef>
            </a:pPr>
            <a:r>
              <a:rPr lang="fa-IR" sz="1700" b="1" dirty="0" smtClean="0">
                <a:solidFill>
                  <a:srgbClr val="002060"/>
                </a:solidFill>
                <a:cs typeface="2  Nazanin" pitchFamily="2" charset="-78"/>
              </a:rPr>
              <a:t>نكته: در مورد نحوه ختم بارداري بر اساس سن بارداري وضعيت مادر، جنين و وضعيت سرويكس تصميم گيري شود.</a:t>
            </a:r>
          </a:p>
          <a:p>
            <a:pPr lvl="0" algn="just">
              <a:spcBef>
                <a:spcPct val="20000"/>
              </a:spcBef>
            </a:pPr>
            <a:r>
              <a:rPr lang="fa-IR" sz="1700" b="1" dirty="0" smtClean="0">
                <a:solidFill>
                  <a:srgbClr val="002060"/>
                </a:solidFill>
                <a:cs typeface="2  Nazanin" pitchFamily="2" charset="-78"/>
              </a:rPr>
              <a:t>نكته: اينداكشن بايد حداكثر در مدت 6-3 ساعت پس از </a:t>
            </a:r>
            <a:r>
              <a:rPr lang="en-US" sz="1700" b="1" dirty="0" smtClean="0">
                <a:solidFill>
                  <a:srgbClr val="002060"/>
                </a:solidFill>
                <a:cs typeface="2  Nazanin" pitchFamily="2" charset="-78"/>
              </a:rPr>
              <a:t>stable </a:t>
            </a:r>
            <a:r>
              <a:rPr lang="fa-IR" sz="1700" b="1" dirty="0" smtClean="0">
                <a:solidFill>
                  <a:srgbClr val="002060"/>
                </a:solidFill>
                <a:cs typeface="2  Nazanin" pitchFamily="2" charset="-78"/>
              </a:rPr>
              <a:t>نمودن مادر آغاز و بارداري در مدت 12 ساعت ختم شود.</a:t>
            </a:r>
          </a:p>
          <a:p>
            <a:pPr lvl="0" algn="just">
              <a:spcBef>
                <a:spcPct val="20000"/>
              </a:spcBef>
            </a:pPr>
            <a:r>
              <a:rPr lang="fa-IR" sz="1700" b="1" dirty="0" smtClean="0">
                <a:solidFill>
                  <a:srgbClr val="002060"/>
                </a:solidFill>
                <a:cs typeface="2  Nazanin" pitchFamily="2" charset="-78"/>
              </a:rPr>
              <a:t>در مواقع نياز به بي حسي، استفاده از روش بي حسي اپيدورال در اين بيماران ايمن تر است.</a:t>
            </a:r>
          </a:p>
          <a:p>
            <a:pPr lvl="0" algn="just">
              <a:spcBef>
                <a:spcPct val="20000"/>
              </a:spcBef>
            </a:pPr>
            <a:r>
              <a:rPr lang="fa-IR" sz="1700" b="1" dirty="0" smtClean="0">
                <a:solidFill>
                  <a:srgbClr val="002060"/>
                </a:solidFill>
                <a:cs typeface="2  Nazanin" pitchFamily="2" charset="-78"/>
              </a:rPr>
              <a:t>كسب نظر متخصص اطفال در مورد نياز به  </a:t>
            </a:r>
            <a:r>
              <a:rPr lang="en-US" sz="1700" b="1" dirty="0" smtClean="0">
                <a:solidFill>
                  <a:srgbClr val="002060"/>
                </a:solidFill>
                <a:cs typeface="2  Nazanin" pitchFamily="2" charset="-78"/>
              </a:rPr>
              <a:t>NICU </a:t>
            </a:r>
            <a:r>
              <a:rPr lang="fa-IR" sz="1700" b="1" dirty="0" smtClean="0">
                <a:solidFill>
                  <a:srgbClr val="002060"/>
                </a:solidFill>
                <a:cs typeface="2  Nazanin" pitchFamily="2" charset="-78"/>
              </a:rPr>
              <a:t> ضروري است. </a:t>
            </a:r>
          </a:p>
          <a:p>
            <a:pPr lvl="0" algn="just">
              <a:spcBef>
                <a:spcPct val="20000"/>
              </a:spcBef>
            </a:pPr>
            <a:r>
              <a:rPr lang="fa-IR" sz="1700" b="1" dirty="0" smtClean="0">
                <a:solidFill>
                  <a:srgbClr val="002060"/>
                </a:solidFill>
                <a:cs typeface="2  Nazanin" pitchFamily="2" charset="-78"/>
              </a:rPr>
              <a:t>در بارداري 32 - 28 هفته در پره اكلامپسي شديد و نبود  </a:t>
            </a:r>
            <a:r>
              <a:rPr lang="en-US" sz="1700" b="1" dirty="0" smtClean="0">
                <a:solidFill>
                  <a:srgbClr val="002060"/>
                </a:solidFill>
                <a:cs typeface="2  Nazanin" pitchFamily="2" charset="-78"/>
              </a:rPr>
              <a:t>end organ damage، </a:t>
            </a:r>
            <a:r>
              <a:rPr lang="fa-IR" sz="1700" b="1" dirty="0" smtClean="0">
                <a:solidFill>
                  <a:srgbClr val="002060"/>
                </a:solidFill>
                <a:cs typeface="2  Nazanin" pitchFamily="2" charset="-78"/>
              </a:rPr>
              <a:t>در مراكز مجهز سطح </a:t>
            </a:r>
            <a:r>
              <a:rPr lang="en-US" sz="1700" b="1" dirty="0" smtClean="0">
                <a:solidFill>
                  <a:srgbClr val="002060"/>
                </a:solidFill>
                <a:cs typeface="2  Nazanin" pitchFamily="2" charset="-78"/>
              </a:rPr>
              <a:t>III </a:t>
            </a:r>
            <a:r>
              <a:rPr lang="fa-IR" sz="1700" b="1" dirty="0" smtClean="0">
                <a:solidFill>
                  <a:srgbClr val="002060"/>
                </a:solidFill>
                <a:cs typeface="2  Nazanin" pitchFamily="2" charset="-78"/>
              </a:rPr>
              <a:t>و داراي  </a:t>
            </a:r>
            <a:r>
              <a:rPr lang="en-US" sz="1700" b="1" dirty="0" smtClean="0">
                <a:solidFill>
                  <a:srgbClr val="002060"/>
                </a:solidFill>
                <a:cs typeface="2  Nazanin" pitchFamily="2" charset="-78"/>
              </a:rPr>
              <a:t>NICU </a:t>
            </a:r>
            <a:r>
              <a:rPr lang="fa-IR" sz="1700" b="1" dirty="0" smtClean="0">
                <a:solidFill>
                  <a:srgbClr val="002060"/>
                </a:solidFill>
                <a:cs typeface="2  Nazanin" pitchFamily="2" charset="-78"/>
              </a:rPr>
              <a:t>با آگاه نمودن مادر و خانواده از عوارض اين بيماري، پس از كسب رضايت مي توان درمان انتظاري انجام داد . اين نوع درمان نياز به مراقبت بسيار دقيق دارد .</a:t>
            </a:r>
          </a:p>
          <a:p>
            <a:pPr lvl="0" algn="just">
              <a:spcBef>
                <a:spcPct val="20000"/>
              </a:spcBef>
            </a:pPr>
            <a:r>
              <a:rPr lang="fa-IR" sz="1700" b="1" dirty="0" smtClean="0">
                <a:solidFill>
                  <a:srgbClr val="002060"/>
                </a:solidFill>
                <a:cs typeface="2  Nazanin" pitchFamily="2" charset="-78"/>
              </a:rPr>
              <a:t>جهت تسريع در مچوريتي ريه مي توان به مادر كورتيكواستروئيد تجويز نمود و سولفات منيزيوم طبق راهنما تجويز شده و پس از 24 ساعت براي مادر مجدداً تصميم گيري نمود.</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پس از زايمان:</a:t>
            </a:r>
          </a:p>
          <a:p>
            <a:pPr lvl="0" algn="just">
              <a:spcBef>
                <a:spcPct val="20000"/>
              </a:spcBef>
            </a:pPr>
            <a:r>
              <a:rPr lang="fa-IR" sz="1700" b="1" dirty="0" smtClean="0">
                <a:solidFill>
                  <a:srgbClr val="002060"/>
                </a:solidFill>
                <a:cs typeface="2  Nazanin" pitchFamily="2" charset="-78"/>
              </a:rPr>
              <a:t>تزريق سولفات منيزيم تا 24 ساعت پس از زايمان بايد ادامه يابد . اگر تشنج پس از زايمان اتفاق افتاده است، بايد تا 24 ساعت پس از آخرين تشنج تزريق ادامه يابد. در شرايط خاص مانند اكلامپسي، پره اكلامپسي شديد در سه ماهه دوم بارداري، تداوم علائم پره كلامپسي شديد پس از 24 ساعت و سندرم  </a:t>
            </a:r>
            <a:r>
              <a:rPr lang="en-US" sz="1700" b="1" dirty="0" smtClean="0">
                <a:solidFill>
                  <a:srgbClr val="002060"/>
                </a:solidFill>
                <a:cs typeface="2  Nazanin" pitchFamily="2" charset="-78"/>
              </a:rPr>
              <a:t>HELLP </a:t>
            </a:r>
            <a:r>
              <a:rPr lang="fa-IR" sz="1700" b="1" dirty="0" smtClean="0">
                <a:solidFill>
                  <a:srgbClr val="002060"/>
                </a:solidFill>
                <a:cs typeface="2  Nazanin" pitchFamily="2" charset="-78"/>
              </a:rPr>
              <a:t>تا 48 ساعت پس از زايمان با نظارت دقيق مي توان تزريق سولفات منيزيوم را ادامه داد. </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شرايط ترخيص مادر:</a:t>
            </a:r>
          </a:p>
          <a:p>
            <a:pPr lvl="0" algn="just">
              <a:spcBef>
                <a:spcPct val="20000"/>
              </a:spcBef>
            </a:pPr>
            <a:r>
              <a:rPr lang="fa-IR" sz="1700" b="1" dirty="0" smtClean="0">
                <a:solidFill>
                  <a:srgbClr val="002060"/>
                </a:solidFill>
                <a:cs typeface="2  Nazanin" pitchFamily="2" charset="-78"/>
              </a:rPr>
              <a:t>در صورت وجود شرايط زير مادر مي تواند حداقل 72 - 48 ساعت پس از پايان تزريق سولفات منيزيوم، ترخيص شود:</a:t>
            </a:r>
          </a:p>
          <a:p>
            <a:pPr lvl="0" algn="just">
              <a:spcBef>
                <a:spcPct val="20000"/>
              </a:spcBef>
            </a:pPr>
            <a:r>
              <a:rPr lang="fa-IR" sz="1700" b="1" dirty="0" smtClean="0">
                <a:solidFill>
                  <a:srgbClr val="002060"/>
                </a:solidFill>
                <a:cs typeface="2  Nazanin" pitchFamily="2" charset="-78"/>
              </a:rPr>
              <a:t>پس از كنترل فشارخون</a:t>
            </a:r>
          </a:p>
          <a:p>
            <a:pPr lvl="0" algn="just">
              <a:spcBef>
                <a:spcPct val="20000"/>
              </a:spcBef>
            </a:pPr>
            <a:r>
              <a:rPr lang="fa-IR" sz="1700" b="1" dirty="0" smtClean="0">
                <a:solidFill>
                  <a:srgbClr val="002060"/>
                </a:solidFill>
                <a:cs typeface="2  Nazanin" pitchFamily="2" charset="-78"/>
              </a:rPr>
              <a:t>برقرار شدن ادرار به ميزان كافي</a:t>
            </a:r>
          </a:p>
          <a:p>
            <a:pPr lvl="0" algn="just">
              <a:spcBef>
                <a:spcPct val="20000"/>
              </a:spcBef>
            </a:pPr>
            <a:r>
              <a:rPr lang="fa-IR" sz="1700" b="1" dirty="0" smtClean="0">
                <a:solidFill>
                  <a:srgbClr val="002060"/>
                </a:solidFill>
                <a:cs typeface="2  Nazanin" pitchFamily="2" charset="-78"/>
              </a:rPr>
              <a:t>عدم احتمال تشنج مجدد</a:t>
            </a:r>
          </a:p>
          <a:p>
            <a:pPr lvl="0" algn="just">
              <a:spcBef>
                <a:spcPct val="20000"/>
              </a:spcBef>
            </a:pPr>
            <a:r>
              <a:rPr lang="fa-IR" sz="1700" b="1" dirty="0" smtClean="0">
                <a:solidFill>
                  <a:srgbClr val="002060"/>
                </a:solidFill>
                <a:cs typeface="2  Nazanin" pitchFamily="2" charset="-78"/>
              </a:rPr>
              <a:t>نداشتن عوارضي مانند تاري ديد، سر درد، درد اپي گاستر</a:t>
            </a:r>
          </a:p>
          <a:p>
            <a:pPr lvl="0" algn="just">
              <a:spcBef>
                <a:spcPct val="20000"/>
              </a:spcBef>
            </a:pPr>
            <a:r>
              <a:rPr lang="fa-IR" sz="1700" b="1" dirty="0" smtClean="0">
                <a:solidFill>
                  <a:srgbClr val="002060"/>
                </a:solidFill>
                <a:cs typeface="2  Nazanin" pitchFamily="2" charset="-78"/>
              </a:rPr>
              <a:t>در صورتي كه مادر با داروهاي كاهنده فشارخون مرخص شده است بايد هر هفته جهت اندازه گيري فشارخون مراجعه نمايد. در صورت تداوم فشارخون بالا و پروتئينوري پس از 6 هفته مادر به متخصص داخلي ارجاع شود.</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 </a:t>
            </a:r>
          </a:p>
          <a:p>
            <a:pPr lvl="0" algn="just">
              <a:spcBef>
                <a:spcPct val="20000"/>
              </a:spcBef>
            </a:pPr>
            <a:r>
              <a:rPr lang="fa-IR" sz="1700" b="1" dirty="0" smtClean="0">
                <a:solidFill>
                  <a:srgbClr val="002060"/>
                </a:solidFill>
                <a:cs typeface="2  Nazanin" pitchFamily="2" charset="-78"/>
              </a:rPr>
              <a:t>سندرم  </a:t>
            </a:r>
            <a:r>
              <a:rPr lang="en-US" sz="1700" b="1" dirty="0" smtClean="0">
                <a:solidFill>
                  <a:srgbClr val="002060"/>
                </a:solidFill>
                <a:cs typeface="2  Nazanin" pitchFamily="2" charset="-78"/>
              </a:rPr>
              <a:t>HELLP</a:t>
            </a:r>
          </a:p>
          <a:p>
            <a:pPr lvl="0" algn="just">
              <a:spcBef>
                <a:spcPct val="20000"/>
              </a:spcBef>
            </a:pPr>
            <a:r>
              <a:rPr lang="fa-IR" sz="1700" b="1" dirty="0" smtClean="0">
                <a:solidFill>
                  <a:srgbClr val="002060"/>
                </a:solidFill>
                <a:cs typeface="2  Nazanin" pitchFamily="2" charset="-78"/>
              </a:rPr>
              <a:t>شامل هموليز، اختلال در آزمايش ها و ترومبوسيتوپني در مادران  با فشارخون بالاست . براي درمان افراد مبتلا بايد تمامي موارد مربوط به پره اكلامپسي شديد و اكلامپسي رعايت شود و ضمن مشاوره با متخصص داخلي ابتدا 10 ميلي گرم بتامتازون به صورت عضلاني و سپس 5 ميلي گرم هر 12 ساعت تا طبيعي شدن تعداد پلاكت تجويز شود. معمولاً در اين سندرم تا 48 ساعت پس از زايمان، با نظارت دقيق مي توان سولفات منيزيوم را ادامه داد. يعني تا زماني كه علايم سندرم </a:t>
            </a:r>
            <a:r>
              <a:rPr lang="en-US" sz="1700" b="1" dirty="0" smtClean="0">
                <a:solidFill>
                  <a:srgbClr val="002060"/>
                </a:solidFill>
                <a:cs typeface="2  Nazanin" pitchFamily="2" charset="-78"/>
              </a:rPr>
              <a:t>HELLP </a:t>
            </a:r>
            <a:r>
              <a:rPr lang="fa-IR" sz="1700" b="1" dirty="0" smtClean="0">
                <a:solidFill>
                  <a:srgbClr val="002060"/>
                </a:solidFill>
                <a:cs typeface="2  Nazanin" pitchFamily="2" charset="-78"/>
              </a:rPr>
              <a:t>كنترل شود.</a:t>
            </a:r>
          </a:p>
          <a:p>
            <a:pPr lvl="0" algn="just">
              <a:spcBef>
                <a:spcPct val="20000"/>
              </a:spcBef>
            </a:pPr>
            <a:endParaRPr lang="fa-IR" sz="1700" b="1" dirty="0" smtClean="0">
              <a:solidFill>
                <a:srgbClr val="002060"/>
              </a:solidFill>
              <a:cs typeface="2  Nazanin" pitchFamily="2" charset="-78"/>
            </a:endParaRPr>
          </a:p>
          <a:p>
            <a:pPr lvl="0" algn="just">
              <a:spcBef>
                <a:spcPct val="20000"/>
              </a:spcBef>
            </a:pPr>
            <a:r>
              <a:rPr lang="fa-IR" sz="1700" b="1" dirty="0" smtClean="0">
                <a:solidFill>
                  <a:srgbClr val="002060"/>
                </a:solidFill>
                <a:cs typeface="2  Nazanin" pitchFamily="2" charset="-78"/>
              </a:rPr>
              <a:t>توجه: در مواردي كه اختلال انعقادي وجود دارد تزريق عضلاني مجاز نمي باشد.</a:t>
            </a:r>
          </a:p>
        </p:txBody>
      </p:sp>
      <p:sp>
        <p:nvSpPr>
          <p:cNvPr id="65" name="Rounded Rectangle 64"/>
          <p:cNvSpPr/>
          <p:nvPr/>
        </p:nvSpPr>
        <p:spPr>
          <a:xfrm>
            <a:off x="13033674" y="20450572"/>
            <a:ext cx="18001999" cy="1512168"/>
          </a:xfrm>
          <a:prstGeom prst="roundRect">
            <a:avLst>
              <a:gd name="adj" fmla="val 50000"/>
            </a:avLst>
          </a:prstGeom>
          <a:solidFill>
            <a:srgbClr val="FFABD5"/>
          </a:solidFill>
          <a:ln w="28575" cmpd="dbl">
            <a:solidFill>
              <a:srgbClr val="002060"/>
            </a:solidFill>
          </a:ln>
          <a:effectLst>
            <a:glow rad="228600">
              <a:schemeClr val="accent6">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rtlCol="1" anchor="ctr"/>
          <a:lstStyle/>
          <a:p>
            <a:pPr algn="ctr">
              <a:lnSpc>
                <a:spcPct val="150000"/>
              </a:lnSpc>
            </a:pPr>
            <a:r>
              <a:rPr lang="fa-IR" sz="6000" dirty="0" smtClean="0">
                <a:solidFill>
                  <a:srgbClr val="00589A"/>
                </a:solidFill>
                <a:effectLst>
                  <a:glow rad="228600">
                    <a:srgbClr val="FFFF00">
                      <a:alpha val="40000"/>
                    </a:srgbClr>
                  </a:glow>
                </a:effectLst>
                <a:cs typeface="2  Titr" pitchFamily="2" charset="-78"/>
              </a:rPr>
              <a:t>راهنماي پره اكلامپسي شديد – اكلامپسي و سندرم    </a:t>
            </a:r>
            <a:r>
              <a:rPr lang="en-US" sz="6000" dirty="0" smtClean="0">
                <a:solidFill>
                  <a:srgbClr val="00589A"/>
                </a:solidFill>
                <a:effectLst>
                  <a:glow rad="228600">
                    <a:srgbClr val="FFFF00">
                      <a:alpha val="40000"/>
                    </a:srgbClr>
                  </a:glow>
                </a:effectLst>
                <a:cs typeface="2  Titr" pitchFamily="2" charset="-78"/>
              </a:rPr>
              <a:t>HELLP</a:t>
            </a:r>
          </a:p>
        </p:txBody>
      </p:sp>
      <p:sp>
        <p:nvSpPr>
          <p:cNvPr id="67" name="Rounded Rectangle 66"/>
          <p:cNvSpPr/>
          <p:nvPr/>
        </p:nvSpPr>
        <p:spPr>
          <a:xfrm>
            <a:off x="1224361" y="20450572"/>
            <a:ext cx="10873208" cy="1512168"/>
          </a:xfrm>
          <a:prstGeom prst="roundRect">
            <a:avLst>
              <a:gd name="adj" fmla="val 50000"/>
            </a:avLst>
          </a:prstGeom>
          <a:solidFill>
            <a:srgbClr val="FFABD5"/>
          </a:solidFill>
          <a:ln w="28575" cmpd="dbl">
            <a:solidFill>
              <a:srgbClr val="002060"/>
            </a:solidFill>
          </a:ln>
          <a:effectLst>
            <a:glow rad="228600">
              <a:schemeClr val="accent6">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rtlCol="1" anchor="ctr"/>
          <a:lstStyle/>
          <a:p>
            <a:pPr algn="ctr">
              <a:lnSpc>
                <a:spcPct val="150000"/>
              </a:lnSpc>
            </a:pPr>
            <a:r>
              <a:rPr lang="fa-IR" sz="6000" dirty="0" smtClean="0">
                <a:solidFill>
                  <a:srgbClr val="00589A"/>
                </a:solidFill>
                <a:effectLst>
                  <a:glow rad="228600">
                    <a:srgbClr val="FFFF00">
                      <a:alpha val="40000"/>
                    </a:srgbClr>
                  </a:glow>
                </a:effectLst>
                <a:cs typeface="2  Titr" pitchFamily="2" charset="-78"/>
              </a:rPr>
              <a:t>پروتكل پره اكلامپسي</a:t>
            </a:r>
            <a:endParaRPr lang="en-US" sz="6000" dirty="0" smtClean="0">
              <a:solidFill>
                <a:srgbClr val="00589A"/>
              </a:solidFill>
              <a:effectLst>
                <a:glow rad="228600">
                  <a:srgbClr val="FFFF00">
                    <a:alpha val="40000"/>
                  </a:srgbClr>
                </a:glow>
              </a:effectLst>
              <a:cs typeface="2  Tit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AA7C685-C869-41F5-B9A4-E9F00A39416B}"/>
</file>

<file path=customXml/itemProps2.xml><?xml version="1.0" encoding="utf-8"?>
<ds:datastoreItem xmlns:ds="http://schemas.openxmlformats.org/officeDocument/2006/customXml" ds:itemID="{34390DD6-6BAA-4470-B04D-C42C7B1749E8}"/>
</file>

<file path=customXml/itemProps3.xml><?xml version="1.0" encoding="utf-8"?>
<ds:datastoreItem xmlns:ds="http://schemas.openxmlformats.org/officeDocument/2006/customXml" ds:itemID="{E863601F-158B-4F0B-8D26-6603F2D97FBB}"/>
</file>

<file path=docProps/app.xml><?xml version="1.0" encoding="utf-8"?>
<Properties xmlns="http://schemas.openxmlformats.org/officeDocument/2006/extended-properties" xmlns:vt="http://schemas.openxmlformats.org/officeDocument/2006/docPropsVTypes">
  <TotalTime>329</TotalTime>
  <Words>716</Words>
  <Application>Microsoft Office PowerPoint</Application>
  <PresentationFormat>Custom</PresentationFormat>
  <Paragraphs>202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98</cp:revision>
  <dcterms:created xsi:type="dcterms:W3CDTF">2012-02-05T10:08:12Z</dcterms:created>
  <dcterms:modified xsi:type="dcterms:W3CDTF">2012-02-18T10:06:26Z</dcterms:modified>
</cp:coreProperties>
</file>