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32404050" cy="43205400"/>
  <p:notesSz cx="6858000" cy="9144000"/>
  <p:defaultTextStyle>
    <a:defPPr>
      <a:defRPr lang="en-US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5"/>
    <a:srgbClr val="FFCD9B"/>
    <a:srgbClr val="0033CC"/>
    <a:srgbClr val="0099FF"/>
    <a:srgbClr val="FFFFB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5" d="100"/>
          <a:sy n="15" d="100"/>
        </p:scale>
        <p:origin x="-2250" y="-204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857C5A4-DD8F-474A-A61B-EAF037787ACD}" type="datetimeFigureOut">
              <a:rPr lang="fa-IR" smtClean="0"/>
              <a:pPr/>
              <a:t>1433/03/26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EF639DB-E88E-47EC-98A7-DC88094DC9F0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1280160" rtl="1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0080" algn="r" defTabSz="1280160" rtl="1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r" defTabSz="1280160" rtl="1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r" defTabSz="1280160" rtl="1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r" defTabSz="1280160" rtl="1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r" defTabSz="1280160" rtl="1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r" defTabSz="1280160" rtl="1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r" defTabSz="1280160" rtl="1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r" defTabSz="1280160" rtl="1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639DB-E88E-47EC-98A7-DC88094DC9F0}" type="slidenum">
              <a:rPr lang="fa-IR" smtClean="0"/>
              <a:pPr/>
              <a:t>1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29938395"/>
            <a:ext cx="32404050" cy="133116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432054" tIns="216027" rIns="432054" bIns="216027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21636457" y="0"/>
            <a:ext cx="10767596" cy="432054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432054" tIns="216027" rIns="432054" bIns="216027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520497" y="21026629"/>
            <a:ext cx="22963670" cy="14497812"/>
          </a:xfrm>
        </p:spPr>
        <p:txBody>
          <a:bodyPr rIns="216027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534622" y="9732317"/>
            <a:ext cx="22963670" cy="11041380"/>
          </a:xfrm>
        </p:spPr>
        <p:txBody>
          <a:bodyPr tIns="0" rIns="216027" bIns="0" anchor="b">
            <a:normAutofit/>
          </a:bodyPr>
          <a:lstStyle>
            <a:lvl1pPr marL="0" indent="0" algn="r">
              <a:buNone/>
              <a:defRPr sz="9500">
                <a:solidFill>
                  <a:schemeClr val="tx1"/>
                </a:solidFill>
                <a:effectLst/>
              </a:defRPr>
            </a:lvl1pPr>
            <a:lvl2pPr marL="2160270" indent="0" algn="ctr">
              <a:buNone/>
            </a:lvl2pPr>
            <a:lvl3pPr marL="4320540" indent="0" algn="ctr">
              <a:buNone/>
            </a:lvl3pPr>
            <a:lvl4pPr marL="6480810" indent="0" algn="ctr">
              <a:buNone/>
            </a:lvl4pPr>
            <a:lvl5pPr marL="8641080" indent="0" algn="ctr">
              <a:buNone/>
            </a:lvl5pPr>
            <a:lvl6pPr marL="10801350" indent="0" algn="ctr">
              <a:buNone/>
            </a:lvl6pPr>
            <a:lvl7pPr marL="12961620" indent="0" algn="ctr">
              <a:buNone/>
            </a:lvl7pPr>
            <a:lvl8pPr marL="15121890" indent="0" algn="ctr">
              <a:buNone/>
            </a:lvl8pPr>
            <a:lvl9pPr marL="1728216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92936" y="1730223"/>
            <a:ext cx="7290912" cy="36864608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20203" y="1730223"/>
            <a:ext cx="21332667" cy="36864608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29938395"/>
            <a:ext cx="32404050" cy="133116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432054" tIns="216027" rIns="432054" bIns="216027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21636457" y="0"/>
            <a:ext cx="10767596" cy="432054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432054" tIns="216027" rIns="432054" bIns="216027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0303" y="22578177"/>
            <a:ext cx="23492937" cy="11506087"/>
          </a:xfrm>
        </p:spPr>
        <p:txBody>
          <a:bodyPr tIns="0" bIns="0" anchor="t"/>
          <a:lstStyle>
            <a:lvl1pPr algn="l">
              <a:buNone/>
              <a:defRPr sz="199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0303" y="15660541"/>
            <a:ext cx="23492937" cy="6720135"/>
          </a:xfrm>
        </p:spPr>
        <p:txBody>
          <a:bodyPr lIns="216027" tIns="0" rIns="216027" bIns="0" anchor="b"/>
          <a:lstStyle>
            <a:lvl1pPr marL="0" indent="0" algn="l">
              <a:buNone/>
              <a:defRPr sz="9500">
                <a:solidFill>
                  <a:schemeClr val="tx1"/>
                </a:solidFill>
                <a:effectLst/>
              </a:defRPr>
            </a:lvl1pPr>
            <a:lvl2pPr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3" y="1730221"/>
            <a:ext cx="26463308" cy="72009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03" y="10081263"/>
            <a:ext cx="12961620" cy="28513567"/>
          </a:xfrm>
        </p:spPr>
        <p:txBody>
          <a:bodyPr/>
          <a:lstStyle>
            <a:lvl1pPr>
              <a:defRPr sz="12300"/>
            </a:lvl1pPr>
            <a:lvl2pPr>
              <a:defRPr sz="104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1890" y="10081263"/>
            <a:ext cx="12961620" cy="28513567"/>
          </a:xfrm>
        </p:spPr>
        <p:txBody>
          <a:bodyPr/>
          <a:lstStyle>
            <a:lvl1pPr>
              <a:defRPr sz="12300"/>
            </a:lvl1pPr>
            <a:lvl2pPr>
              <a:defRPr sz="104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3" y="1720215"/>
            <a:ext cx="29163645" cy="72009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3" y="34564321"/>
            <a:ext cx="14317416" cy="5280660"/>
          </a:xfrm>
        </p:spPr>
        <p:txBody>
          <a:bodyPr anchor="t"/>
          <a:lstStyle>
            <a:lvl1pPr marL="0" indent="0">
              <a:buNone/>
              <a:defRPr sz="11300" b="1">
                <a:solidFill>
                  <a:schemeClr val="accent1"/>
                </a:solidFill>
              </a:defRPr>
            </a:lvl1pPr>
            <a:lvl2pPr>
              <a:buNone/>
              <a:defRPr sz="9500" b="1"/>
            </a:lvl2pPr>
            <a:lvl3pPr>
              <a:buNone/>
              <a:defRPr sz="8500" b="1"/>
            </a:lvl3pPr>
            <a:lvl4pPr>
              <a:buNone/>
              <a:defRPr sz="7600" b="1"/>
            </a:lvl4pPr>
            <a:lvl5pPr>
              <a:buNone/>
              <a:defRPr sz="7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6460810" y="34564321"/>
            <a:ext cx="14323040" cy="5280660"/>
          </a:xfrm>
        </p:spPr>
        <p:txBody>
          <a:bodyPr anchor="t"/>
          <a:lstStyle>
            <a:lvl1pPr marL="0" indent="0">
              <a:buNone/>
              <a:defRPr sz="11300" b="1">
                <a:solidFill>
                  <a:schemeClr val="accent1"/>
                </a:solidFill>
              </a:defRPr>
            </a:lvl1pPr>
            <a:lvl2pPr>
              <a:buNone/>
              <a:defRPr sz="9500" b="1"/>
            </a:lvl2pPr>
            <a:lvl3pPr>
              <a:buNone/>
              <a:defRPr sz="8500" b="1"/>
            </a:lvl3pPr>
            <a:lvl4pPr>
              <a:buNone/>
              <a:defRPr sz="7600" b="1"/>
            </a:lvl4pPr>
            <a:lvl5pPr>
              <a:buNone/>
              <a:defRPr sz="7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620203" y="9556549"/>
            <a:ext cx="14317416" cy="24833107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60810" y="9556549"/>
            <a:ext cx="14323040" cy="24833107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3" y="1728217"/>
            <a:ext cx="26474109" cy="7200900"/>
          </a:xfrm>
        </p:spPr>
        <p:txBody>
          <a:bodyPr anchor="ctr"/>
          <a:lstStyle>
            <a:lvl1pPr algn="l">
              <a:defRPr sz="217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3" y="7468827"/>
            <a:ext cx="11341418" cy="4600575"/>
          </a:xfrm>
        </p:spPr>
        <p:txBody>
          <a:bodyPr tIns="0" bIns="0" anchor="t"/>
          <a:lstStyle>
            <a:lvl1pPr algn="l">
              <a:buNone/>
              <a:defRPr sz="85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620203" y="1350871"/>
            <a:ext cx="9721215" cy="5760720"/>
          </a:xfrm>
        </p:spPr>
        <p:txBody>
          <a:bodyPr lIns="216027" tIns="0" rIns="216027" bIns="0" anchor="b"/>
          <a:lstStyle>
            <a:lvl1pPr marL="0" indent="0" algn="l">
              <a:buNone/>
              <a:defRPr sz="6600"/>
            </a:lvl1pPr>
            <a:lvl2pPr>
              <a:buNone/>
              <a:defRPr sz="5700"/>
            </a:lvl2pPr>
            <a:lvl3pPr>
              <a:buNone/>
              <a:defRPr sz="4800"/>
            </a:lvl3pPr>
            <a:lvl4pPr>
              <a:buNone/>
              <a:defRPr sz="4200"/>
            </a:lvl4pPr>
            <a:lvl5pPr>
              <a:buNone/>
              <a:defRPr sz="42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620203" y="12481560"/>
            <a:ext cx="25113140" cy="24003000"/>
          </a:xfrm>
        </p:spPr>
        <p:txBody>
          <a:bodyPr/>
          <a:lstStyle>
            <a:lvl1pPr>
              <a:defRPr sz="13300"/>
            </a:lvl1pPr>
            <a:lvl2pPr>
              <a:defRPr sz="11300"/>
            </a:lvl2pPr>
            <a:lvl3pPr>
              <a:defRPr sz="10400"/>
            </a:lvl3pPr>
            <a:lvl4pPr>
              <a:defRPr sz="9500"/>
            </a:lvl4pPr>
            <a:lvl5pPr>
              <a:defRPr sz="95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8904413" y="40459007"/>
            <a:ext cx="2700338" cy="23002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91669" y="10745967"/>
            <a:ext cx="10822145" cy="7898991"/>
          </a:xfrm>
        </p:spPr>
        <p:txBody>
          <a:bodyPr anchor="b"/>
          <a:lstStyle>
            <a:lvl1pPr algn="l">
              <a:buNone/>
              <a:defRPr sz="104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76320" y="6425415"/>
            <a:ext cx="14581823" cy="2592324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151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691676" y="18892220"/>
            <a:ext cx="10822137" cy="16779936"/>
          </a:xfrm>
        </p:spPr>
        <p:txBody>
          <a:bodyPr lIns="216027" rIns="216027"/>
          <a:lstStyle>
            <a:lvl1pPr marL="0" indent="0">
              <a:buFontTx/>
              <a:buNone/>
              <a:defRPr sz="5700"/>
            </a:lvl1pPr>
            <a:lvl2pPr>
              <a:buFontTx/>
              <a:buNone/>
              <a:defRPr sz="5700"/>
            </a:lvl2pPr>
            <a:lvl3pPr>
              <a:buFontTx/>
              <a:buNone/>
              <a:defRPr sz="4800"/>
            </a:lvl3pPr>
            <a:lvl4pPr>
              <a:buFontTx/>
              <a:buNone/>
              <a:defRPr sz="4200"/>
            </a:lvl4pPr>
            <a:lvl5pPr>
              <a:buFontTx/>
              <a:buNone/>
              <a:defRPr sz="42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20203" y="40459007"/>
            <a:ext cx="7560945" cy="230028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29938395"/>
            <a:ext cx="32404050" cy="133116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432054" tIns="216027" rIns="432054" bIns="216027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25923240" y="0"/>
            <a:ext cx="6480810" cy="432054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432054" tIns="216027" rIns="432054" bIns="216027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1620203" y="1730221"/>
            <a:ext cx="26463308" cy="7200900"/>
          </a:xfrm>
          <a:prstGeom prst="rect">
            <a:avLst/>
          </a:prstGeom>
        </p:spPr>
        <p:txBody>
          <a:bodyPr vert="horz" lIns="216027" tIns="216027" rIns="216027" bIns="216027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6463308" cy="28513567"/>
          </a:xfrm>
          <a:prstGeom prst="rect">
            <a:avLst/>
          </a:prstGeom>
        </p:spPr>
        <p:txBody>
          <a:bodyPr vert="horz" lIns="432054" tIns="216027" rIns="432054" bIns="216027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620203" y="40459007"/>
            <a:ext cx="7560945" cy="2300288"/>
          </a:xfrm>
          <a:prstGeom prst="rect">
            <a:avLst/>
          </a:prstGeom>
        </p:spPr>
        <p:txBody>
          <a:bodyPr vert="horz" lIns="432054" tIns="216027" rIns="432054" bIns="0" anchor="b"/>
          <a:lstStyle>
            <a:lvl1pPr algn="l" eaLnBrk="1" latinLnBrk="0" hangingPunct="1">
              <a:defRPr kumimoji="0" sz="48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11071385" y="40459007"/>
            <a:ext cx="10261283" cy="2300288"/>
          </a:xfrm>
          <a:prstGeom prst="rect">
            <a:avLst/>
          </a:prstGeom>
        </p:spPr>
        <p:txBody>
          <a:bodyPr vert="horz" lIns="0" tIns="216027" rIns="0" bIns="0" anchor="b"/>
          <a:lstStyle>
            <a:lvl1pPr algn="ctr" eaLnBrk="1" latinLnBrk="0" hangingPunct="1">
              <a:defRPr kumimoji="0" sz="48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28893613" y="40459007"/>
            <a:ext cx="2700338" cy="2300288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48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21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87448" indent="-1814627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14100" kern="1200">
          <a:solidFill>
            <a:schemeClr val="tx1"/>
          </a:solidFill>
          <a:latin typeface="+mn-lt"/>
          <a:ea typeface="+mn-ea"/>
          <a:cs typeface="+mn-cs"/>
        </a:defRPr>
      </a:lvl1pPr>
      <a:lvl2pPr marL="3413227" indent="-1296162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12300" kern="1200">
          <a:solidFill>
            <a:schemeClr val="tx1"/>
          </a:solidFill>
          <a:latin typeface="+mn-lt"/>
          <a:ea typeface="+mn-ea"/>
          <a:cs typeface="+mn-cs"/>
        </a:defRPr>
      </a:lvl2pPr>
      <a:lvl3pPr marL="4752594" indent="-1209751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6048756" indent="-1123340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7042480" indent="-864108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8036204" indent="-864108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95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9073134" indent="-864108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85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0110064" indent="-864108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7600" kern="1200">
          <a:solidFill>
            <a:schemeClr val="tx1"/>
          </a:solidFill>
          <a:latin typeface="+mn-lt"/>
          <a:ea typeface="+mn-ea"/>
          <a:cs typeface="+mn-cs"/>
        </a:defRPr>
      </a:lvl8pPr>
      <a:lvl9pPr marL="11017377" indent="-864108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7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1685925" y="5041902"/>
            <a:ext cx="29212224" cy="16865599"/>
          </a:xfr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numCol="2" spcCol="252000" rtlCol="1">
            <a:normAutofit fontScale="92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120000"/>
            </a:pPr>
            <a:endParaRPr lang="fa-IR" sz="4200" dirty="0" smtClean="0">
              <a:solidFill>
                <a:srgbClr val="FFC000"/>
              </a:solidFill>
              <a:cs typeface="2  Titr" pitchFamily="2" charset="-78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120000"/>
              <a:tabLst>
                <a:tab pos="11921490" algn="l"/>
              </a:tabLst>
            </a:pPr>
            <a:r>
              <a:rPr lang="fa-IR" sz="4200" dirty="0" smtClean="0">
                <a:solidFill>
                  <a:srgbClr val="FFC000"/>
                </a:solidFill>
                <a:cs typeface="2  Titr" pitchFamily="2" charset="-78"/>
              </a:rPr>
              <a:t>آزمايش هاي اوليه:</a:t>
            </a:r>
          </a:p>
          <a:p>
            <a:pPr marL="506730" indent="-506730" algn="just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  <a:tabLst>
                <a:tab pos="11921490" algn="l"/>
              </a:tabLst>
            </a:pPr>
            <a:r>
              <a:rPr lang="en-US" sz="4200" dirty="0" smtClean="0">
                <a:solidFill>
                  <a:schemeClr val="tx1"/>
                </a:solidFill>
                <a:cs typeface="2  Koodak" pitchFamily="2" charset="-78"/>
              </a:rPr>
              <a:t>BG, </a:t>
            </a:r>
            <a:r>
              <a:rPr lang="en-US" sz="4200" dirty="0" err="1" smtClean="0">
                <a:solidFill>
                  <a:schemeClr val="tx1"/>
                </a:solidFill>
                <a:cs typeface="2  Koodak" pitchFamily="2" charset="-78"/>
              </a:rPr>
              <a:t>Rh</a:t>
            </a:r>
            <a:r>
              <a:rPr lang="en-US" sz="4200" dirty="0" smtClean="0">
                <a:solidFill>
                  <a:schemeClr val="tx1"/>
                </a:solidFill>
                <a:cs typeface="2  Koodak" pitchFamily="2" charset="-78"/>
              </a:rPr>
              <a:t>, CBC, </a:t>
            </a:r>
            <a:r>
              <a:rPr lang="en-US" sz="4200" dirty="0" err="1" smtClean="0">
                <a:solidFill>
                  <a:schemeClr val="tx1"/>
                </a:solidFill>
                <a:cs typeface="2  Koodak" pitchFamily="2" charset="-78"/>
              </a:rPr>
              <a:t>Hb</a:t>
            </a:r>
            <a:r>
              <a:rPr lang="en-US" sz="4200" dirty="0" smtClean="0">
                <a:solidFill>
                  <a:schemeClr val="tx1"/>
                </a:solidFill>
                <a:cs typeface="2  Koodak" pitchFamily="2" charset="-78"/>
              </a:rPr>
              <a:t>, </a:t>
            </a:r>
            <a:r>
              <a:rPr lang="en-US" sz="4200" dirty="0" err="1" smtClean="0">
                <a:solidFill>
                  <a:schemeClr val="tx1"/>
                </a:solidFill>
                <a:cs typeface="2  Koodak" pitchFamily="2" charset="-78"/>
              </a:rPr>
              <a:t>Hct</a:t>
            </a:r>
            <a:r>
              <a:rPr lang="en-US" sz="4200" dirty="0" smtClean="0">
                <a:solidFill>
                  <a:schemeClr val="tx1"/>
                </a:solidFill>
                <a:cs typeface="2  Koodak" pitchFamily="2" charset="-78"/>
              </a:rPr>
              <a:t>, Cross match, PT, PTT</a:t>
            </a:r>
            <a:r>
              <a:rPr lang="fa-IR" sz="4200" dirty="0" smtClean="0">
                <a:solidFill>
                  <a:schemeClr val="tx1"/>
                </a:solidFill>
                <a:cs typeface="2  Koodak" pitchFamily="2" charset="-78"/>
              </a:rPr>
              <a:t> به صورت اورژانس</a:t>
            </a:r>
          </a:p>
          <a:p>
            <a:pPr marL="506730" indent="-506730" algn="just">
              <a:lnSpc>
                <a:spcPct val="120000"/>
              </a:lnSpc>
              <a:spcBef>
                <a:spcPts val="0"/>
              </a:spcBef>
              <a:tabLst>
                <a:tab pos="11921490" algn="l"/>
              </a:tabLst>
            </a:pPr>
            <a:endParaRPr lang="fa-IR" sz="4200" dirty="0" smtClean="0">
              <a:solidFill>
                <a:srgbClr val="C00000"/>
              </a:solidFill>
              <a:cs typeface="2  Titr" pitchFamily="2" charset="-78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120000"/>
              <a:tabLst>
                <a:tab pos="11921490" algn="l"/>
              </a:tabLst>
            </a:pPr>
            <a:r>
              <a:rPr lang="fa-IR" sz="4200" dirty="0" smtClean="0">
                <a:solidFill>
                  <a:srgbClr val="FFC000"/>
                </a:solidFill>
                <a:cs typeface="2  Titr" pitchFamily="2" charset="-78"/>
              </a:rPr>
              <a:t>اقدام:</a:t>
            </a:r>
          </a:p>
          <a:p>
            <a:pPr marL="506730" indent="-506730" algn="just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tabLst>
                <a:tab pos="11921490" algn="l"/>
              </a:tabLst>
            </a:pPr>
            <a:r>
              <a:rPr lang="fa-IR" sz="4200" dirty="0" smtClean="0">
                <a:solidFill>
                  <a:schemeClr val="tx1"/>
                </a:solidFill>
                <a:cs typeface="2  Koodak" pitchFamily="2" charset="-78"/>
              </a:rPr>
              <a:t>درخواست كمك</a:t>
            </a:r>
          </a:p>
          <a:p>
            <a:pPr marL="506730" indent="-506730" algn="just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120000"/>
              <a:tabLst>
                <a:tab pos="11921490" algn="l"/>
              </a:tabLst>
            </a:pPr>
            <a:r>
              <a:rPr lang="fa-IR" sz="4200" dirty="0" smtClean="0">
                <a:solidFill>
                  <a:schemeClr val="tx1"/>
                </a:solidFill>
                <a:cs typeface="2  Koodak" pitchFamily="2" charset="-78"/>
              </a:rPr>
              <a:t>• گرفتن يك رگ مناسب و تزريق محلول كريستالوييدي (ترجيحاً رينگر لاكتات) به ازاي يك ليتر خونريزي 3 ليتر كريستالوئيد و فشار خون سيستوليك حدود 90 حفظ شود اگر بعد از دادن 3-2 ليتر نرمال سالين هموديناميك بهتر نشد خون 2 واحد تزريق شود. لازم است به ازاي هر 2-1 واحد </a:t>
            </a:r>
            <a:r>
              <a:rPr lang="en-US" sz="4200" dirty="0" smtClean="0">
                <a:solidFill>
                  <a:schemeClr val="tx1"/>
                </a:solidFill>
                <a:cs typeface="2  Koodak" pitchFamily="2" charset="-78"/>
              </a:rPr>
              <a:t>RBC</a:t>
            </a:r>
            <a:r>
              <a:rPr lang="fa-IR" sz="4200" dirty="0" smtClean="0">
                <a:solidFill>
                  <a:schemeClr val="tx1"/>
                </a:solidFill>
                <a:cs typeface="2  Koodak" pitchFamily="2" charset="-78"/>
              </a:rPr>
              <a:t> ، 2-1 واحد </a:t>
            </a:r>
            <a:r>
              <a:rPr lang="en-US" sz="4200" dirty="0" smtClean="0">
                <a:solidFill>
                  <a:schemeClr val="tx1"/>
                </a:solidFill>
                <a:cs typeface="2  Koodak" pitchFamily="2" charset="-78"/>
              </a:rPr>
              <a:t>FFP</a:t>
            </a:r>
            <a:r>
              <a:rPr lang="fa-IR" sz="4200" dirty="0" smtClean="0">
                <a:solidFill>
                  <a:schemeClr val="tx1"/>
                </a:solidFill>
                <a:cs typeface="2  Koodak" pitchFamily="2" charset="-78"/>
              </a:rPr>
              <a:t> تزريق شود تا زماني كه وضعيت </a:t>
            </a:r>
            <a:r>
              <a:rPr lang="en-US" sz="4200" dirty="0" smtClean="0">
                <a:solidFill>
                  <a:schemeClr val="tx1"/>
                </a:solidFill>
                <a:cs typeface="2  Koodak" pitchFamily="2" charset="-78"/>
              </a:rPr>
              <a:t>stable</a:t>
            </a:r>
            <a:r>
              <a:rPr lang="fa-IR" sz="4200" dirty="0" smtClean="0">
                <a:solidFill>
                  <a:schemeClr val="tx1"/>
                </a:solidFill>
                <a:cs typeface="2  Koodak" pitchFamily="2" charset="-78"/>
              </a:rPr>
              <a:t> شود و يا جواب تست ها طبيعي شود. (م يتوان از فرمول 6 واحد </a:t>
            </a:r>
            <a:r>
              <a:rPr lang="en-US" sz="4200" dirty="0" smtClean="0">
                <a:solidFill>
                  <a:schemeClr val="tx1"/>
                </a:solidFill>
                <a:cs typeface="2  Koodak" pitchFamily="2" charset="-78"/>
              </a:rPr>
              <a:t>RBC</a:t>
            </a:r>
            <a:r>
              <a:rPr lang="fa-IR" sz="4200" dirty="0" smtClean="0">
                <a:solidFill>
                  <a:schemeClr val="tx1"/>
                </a:solidFill>
                <a:cs typeface="2  Koodak" pitchFamily="2" charset="-78"/>
              </a:rPr>
              <a:t> ، 4 واحد پلاسما و يك واحد پلاكت استفاده كرد.)</a:t>
            </a:r>
          </a:p>
          <a:p>
            <a:pPr marL="506730" indent="-506730" algn="just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120000"/>
              <a:tabLst>
                <a:tab pos="11921490" algn="l"/>
              </a:tabLst>
            </a:pPr>
            <a:r>
              <a:rPr lang="fa-IR" sz="4200" dirty="0" smtClean="0">
                <a:solidFill>
                  <a:schemeClr val="tx1"/>
                </a:solidFill>
                <a:cs typeface="2  Koodak" pitchFamily="2" charset="-78"/>
              </a:rPr>
              <a:t>• تجويز اكسيژن و بالا بردن پاها</a:t>
            </a:r>
          </a:p>
          <a:p>
            <a:pPr marL="506730" indent="-506730" algn="just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120000"/>
              <a:tabLst>
                <a:tab pos="11921490" algn="l"/>
              </a:tabLst>
            </a:pPr>
            <a:r>
              <a:rPr lang="fa-IR" sz="4200" dirty="0" smtClean="0">
                <a:solidFill>
                  <a:schemeClr val="tx1"/>
                </a:solidFill>
                <a:cs typeface="2  Koodak" pitchFamily="2" charset="-78"/>
              </a:rPr>
              <a:t>• گرم نگهداشتن بيمار و اطمينان از باز بودن راه هاي هوايي</a:t>
            </a:r>
          </a:p>
          <a:p>
            <a:pPr marL="506730" indent="-506730" algn="just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120000"/>
              <a:tabLst>
                <a:tab pos="11921490" algn="l"/>
              </a:tabLst>
            </a:pPr>
            <a:r>
              <a:rPr lang="fa-IR" sz="4200" dirty="0" smtClean="0">
                <a:solidFill>
                  <a:schemeClr val="tx1"/>
                </a:solidFill>
                <a:cs typeface="2  Koodak" pitchFamily="2" charset="-78"/>
              </a:rPr>
              <a:t>• شناسايي محل خونريزي و علت آن و اقدام متناسب با تشخيص با توجه به الگوريتم مربوطه - اطلاع به متخصص بيهوشي</a:t>
            </a:r>
          </a:p>
          <a:p>
            <a:pPr marL="506730" indent="-506730" algn="just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120000"/>
              <a:tabLst>
                <a:tab pos="11921490" algn="l"/>
              </a:tabLst>
            </a:pPr>
            <a:r>
              <a:rPr lang="fa-IR" sz="4200" dirty="0" smtClean="0">
                <a:solidFill>
                  <a:schemeClr val="tx1"/>
                </a:solidFill>
                <a:cs typeface="2  Koodak" pitchFamily="2" charset="-78"/>
              </a:rPr>
              <a:t>• ثابت كردن سوند ادراري و حفظ برون ده ادراري (حد اقل 30 سي سي در ساعت)</a:t>
            </a:r>
          </a:p>
          <a:p>
            <a:pPr marL="506730" indent="-506730" algn="just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120000"/>
              <a:tabLst>
                <a:tab pos="11921490" algn="l"/>
              </a:tabLst>
            </a:pPr>
            <a:r>
              <a:rPr lang="fa-IR" sz="4200" dirty="0" smtClean="0">
                <a:solidFill>
                  <a:schemeClr val="tx1"/>
                </a:solidFill>
                <a:cs typeface="2  Koodak" pitchFamily="2" charset="-78"/>
              </a:rPr>
              <a:t>• در صورت كاهش ميزان هماتوكريت به كمتر از 25 درصد، ادامه خونريزي و يا مختل بودن علائم حياتي :</a:t>
            </a:r>
          </a:p>
          <a:p>
            <a:pPr marL="506730" indent="-506730" algn="just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120000"/>
              <a:tabLst>
                <a:tab pos="11921490" algn="l"/>
              </a:tabLst>
            </a:pPr>
            <a:r>
              <a:rPr lang="fa-IR" sz="4200" dirty="0" smtClean="0">
                <a:solidFill>
                  <a:schemeClr val="tx1"/>
                </a:solidFill>
                <a:cs typeface="2  Koodak" pitchFamily="2" charset="-78"/>
              </a:rPr>
              <a:t>	- تزريق </a:t>
            </a:r>
            <a:r>
              <a:rPr lang="en-US" sz="4200" dirty="0" smtClean="0">
                <a:solidFill>
                  <a:schemeClr val="tx1"/>
                </a:solidFill>
                <a:cs typeface="2  Koodak" pitchFamily="2" charset="-78"/>
              </a:rPr>
              <a:t>packed cell</a:t>
            </a:r>
            <a:r>
              <a:rPr lang="fa-IR" sz="4200" dirty="0" smtClean="0">
                <a:solidFill>
                  <a:schemeClr val="tx1"/>
                </a:solidFill>
                <a:cs typeface="2  Koodak" pitchFamily="2" charset="-78"/>
              </a:rPr>
              <a:t> و نرمال سالين ، در صورتي كه اختلال همو ديناميك همچنان ادامه دارد، تا زمان آماده شدن خون مي توان همان مقدار انفوزيون را بار ديگر تكرار كرد.</a:t>
            </a:r>
          </a:p>
          <a:p>
            <a:pPr marL="640080" algn="just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120000"/>
              <a:tabLst>
                <a:tab pos="11921490" algn="l"/>
              </a:tabLst>
            </a:pPr>
            <a:r>
              <a:rPr lang="fa-IR" sz="4200" dirty="0" smtClean="0">
                <a:solidFill>
                  <a:schemeClr val="tx1"/>
                </a:solidFill>
                <a:cs typeface="2  Koodak" pitchFamily="2" charset="-78"/>
              </a:rPr>
              <a:t>- مانيتورينگ بيمار در 15 دقيقه اول جهت كنترل بروز عوارض ترانسفوزيون و سپس ادامه آن هر 15 دقيقه يك بار  در صورت بروز عوارض اطلاع به متخصص بيهوشي و برخورد با عوارض</a:t>
            </a:r>
          </a:p>
          <a:p>
            <a:pPr marL="640080" algn="just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fa-IR" sz="4200" dirty="0" smtClean="0">
                <a:solidFill>
                  <a:schemeClr val="tx1"/>
                </a:solidFill>
                <a:cs typeface="2  Koodak" pitchFamily="2" charset="-78"/>
              </a:rPr>
              <a:t/>
            </a:r>
            <a:br>
              <a:rPr lang="fa-IR" sz="4200" dirty="0" smtClean="0">
                <a:solidFill>
                  <a:schemeClr val="tx1"/>
                </a:solidFill>
                <a:cs typeface="2  Koodak" pitchFamily="2" charset="-78"/>
              </a:rPr>
            </a:br>
            <a:r>
              <a:rPr lang="fa-IR" sz="4200" dirty="0" smtClean="0">
                <a:solidFill>
                  <a:schemeClr val="tx1"/>
                </a:solidFill>
                <a:cs typeface="2  Koodak" pitchFamily="2" charset="-78"/>
              </a:rPr>
              <a:t>نكته: فراورده هاي خوني قبل از تجويز بايد گرم شوند. براي اين منظور بهتر است از دستگاه گرم كننده خون </a:t>
            </a:r>
            <a:r>
              <a:rPr lang="en-US" sz="4200" dirty="0" smtClean="0">
                <a:solidFill>
                  <a:schemeClr val="tx1"/>
                </a:solidFill>
                <a:cs typeface="2  Koodak" pitchFamily="2" charset="-78"/>
              </a:rPr>
              <a:t>(blood warmer)</a:t>
            </a:r>
            <a:r>
              <a:rPr lang="fa-IR" sz="4200" dirty="0" smtClean="0">
                <a:solidFill>
                  <a:schemeClr val="tx1"/>
                </a:solidFill>
                <a:cs typeface="2  Koodak" pitchFamily="2" charset="-78"/>
              </a:rPr>
              <a:t> و در موارد اورژانس از گرماي زير بغل استفاده شود.</a:t>
            </a:r>
          </a:p>
          <a:p>
            <a:pPr marL="640080" algn="just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120000"/>
            </a:pPr>
            <a:endParaRPr lang="fa-IR" sz="4200" dirty="0" smtClean="0">
              <a:solidFill>
                <a:srgbClr val="C00000"/>
              </a:solidFill>
              <a:cs typeface="2  Titr" pitchFamily="2" charset="-78"/>
            </a:endParaRPr>
          </a:p>
          <a:p>
            <a:pPr marL="640080" algn="just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fa-IR" sz="4200" dirty="0" smtClean="0">
                <a:solidFill>
                  <a:srgbClr val="FFC000"/>
                </a:solidFill>
                <a:cs typeface="2  Titr" pitchFamily="2" charset="-78"/>
              </a:rPr>
              <a:t>آزمايش هاي بعدي:</a:t>
            </a:r>
          </a:p>
          <a:p>
            <a:pPr marL="1120140" indent="-373380" algn="just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fa-IR" sz="4200" dirty="0" smtClean="0">
                <a:solidFill>
                  <a:schemeClr val="tx1"/>
                </a:solidFill>
                <a:cs typeface="2  Koodak" pitchFamily="2" charset="-78"/>
              </a:rPr>
              <a:t>در صورت تداوم خونريزي و يا تزريق بيش از 5 واحد </a:t>
            </a:r>
            <a:r>
              <a:rPr lang="en-US" sz="4200" dirty="0" smtClean="0">
                <a:solidFill>
                  <a:schemeClr val="tx1"/>
                </a:solidFill>
                <a:cs typeface="2  Koodak" pitchFamily="2" charset="-78"/>
              </a:rPr>
              <a:t>packed cell </a:t>
            </a:r>
            <a:r>
              <a:rPr lang="fa-IR" sz="4200" dirty="0" smtClean="0">
                <a:solidFill>
                  <a:schemeClr val="tx1"/>
                </a:solidFill>
                <a:cs typeface="2  Koodak" pitchFamily="2" charset="-78"/>
              </a:rPr>
              <a:t> : كنترل فاكتورهاي انعقادي، فيبرينوژن، پلاكت، </a:t>
            </a:r>
            <a:r>
              <a:rPr lang="en-US" sz="4200" dirty="0" smtClean="0">
                <a:solidFill>
                  <a:schemeClr val="tx1"/>
                </a:solidFill>
                <a:cs typeface="2  Koodak" pitchFamily="2" charset="-78"/>
              </a:rPr>
              <a:t>PTT, PT</a:t>
            </a:r>
            <a:r>
              <a:rPr lang="fa-IR" sz="4200" dirty="0" smtClean="0">
                <a:solidFill>
                  <a:schemeClr val="tx1"/>
                </a:solidFill>
                <a:cs typeface="2  Koodak" pitchFamily="2" charset="-78"/>
              </a:rPr>
              <a:t> </a:t>
            </a:r>
            <a:br>
              <a:rPr lang="fa-IR" sz="4200" dirty="0" smtClean="0">
                <a:solidFill>
                  <a:schemeClr val="tx1"/>
                </a:solidFill>
                <a:cs typeface="2  Koodak" pitchFamily="2" charset="-78"/>
              </a:rPr>
            </a:br>
            <a:r>
              <a:rPr lang="fa-IR" sz="4200" dirty="0" smtClean="0">
                <a:solidFill>
                  <a:schemeClr val="tx1"/>
                </a:solidFill>
                <a:cs typeface="2  Koodak" pitchFamily="2" charset="-78"/>
              </a:rPr>
              <a:t>نكته: در صورت وجود خونريزي از ساير محل ها به ازاي هر 3-2 واحد </a:t>
            </a:r>
            <a:r>
              <a:rPr lang="en-US" sz="4200" dirty="0" smtClean="0">
                <a:solidFill>
                  <a:schemeClr val="tx1"/>
                </a:solidFill>
                <a:cs typeface="2  Koodak" pitchFamily="2" charset="-78"/>
              </a:rPr>
              <a:t>packed cell</a:t>
            </a:r>
            <a:r>
              <a:rPr lang="fa-IR" sz="4200" dirty="0" smtClean="0">
                <a:solidFill>
                  <a:schemeClr val="tx1"/>
                </a:solidFill>
                <a:cs typeface="2  Koodak" pitchFamily="2" charset="-78"/>
              </a:rPr>
              <a:t> يك واحد </a:t>
            </a:r>
            <a:r>
              <a:rPr lang="en-US" sz="4200" dirty="0" smtClean="0">
                <a:solidFill>
                  <a:schemeClr val="tx1"/>
                </a:solidFill>
                <a:cs typeface="2  Koodak" pitchFamily="2" charset="-78"/>
              </a:rPr>
              <a:t>FFP</a:t>
            </a:r>
            <a:r>
              <a:rPr lang="fa-IR" sz="4200" dirty="0" smtClean="0">
                <a:solidFill>
                  <a:schemeClr val="tx1"/>
                </a:solidFill>
                <a:cs typeface="2  Koodak" pitchFamily="2" charset="-78"/>
              </a:rPr>
              <a:t> تزريق شود.</a:t>
            </a:r>
          </a:p>
          <a:p>
            <a:pPr marL="1120140" indent="-373380" algn="just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fa-IR" sz="4200" dirty="0" smtClean="0">
                <a:solidFill>
                  <a:schemeClr val="tx1"/>
                </a:solidFill>
                <a:cs typeface="2  Koodak" pitchFamily="2" charset="-78"/>
              </a:rPr>
              <a:t>• در صورت شمارش پلاكت زير 50/000 و تداوم خونريزي :</a:t>
            </a:r>
            <a:br>
              <a:rPr lang="fa-IR" sz="4200" dirty="0" smtClean="0">
                <a:solidFill>
                  <a:schemeClr val="tx1"/>
                </a:solidFill>
                <a:cs typeface="2  Koodak" pitchFamily="2" charset="-78"/>
              </a:rPr>
            </a:br>
            <a:r>
              <a:rPr lang="fa-IR" sz="4200" dirty="0" smtClean="0">
                <a:solidFill>
                  <a:schemeClr val="tx1"/>
                </a:solidFill>
                <a:cs typeface="2  Koodak" pitchFamily="2" charset="-78"/>
              </a:rPr>
              <a:t>تزريق 10- 5 واحد پلاكت و شمارش مجدد پلاكت در 72 ساعت بعد</a:t>
            </a:r>
          </a:p>
          <a:p>
            <a:pPr marL="1120140" algn="just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fa-IR" sz="4200" dirty="0" smtClean="0">
                <a:solidFill>
                  <a:schemeClr val="tx1"/>
                </a:solidFill>
                <a:cs typeface="2  Koodak" pitchFamily="2" charset="-78"/>
              </a:rPr>
              <a:t>نكته: در صورت تزريق پلاكت و </a:t>
            </a:r>
            <a:r>
              <a:rPr lang="en-US" sz="4200" dirty="0" smtClean="0">
                <a:solidFill>
                  <a:schemeClr val="tx1"/>
                </a:solidFill>
                <a:cs typeface="2  Koodak" pitchFamily="2" charset="-78"/>
              </a:rPr>
              <a:t>cryoprecipitate</a:t>
            </a:r>
            <a:r>
              <a:rPr lang="fa-IR" sz="4200" dirty="0" smtClean="0">
                <a:solidFill>
                  <a:schemeClr val="tx1"/>
                </a:solidFill>
                <a:cs typeface="2  Koodak" pitchFamily="2" charset="-78"/>
              </a:rPr>
              <a:t> ناسازگار در فرد ارهاش منفي، آمپول روگام تزريق شود. </a:t>
            </a:r>
          </a:p>
          <a:p>
            <a:pPr marL="1120140" indent="-373380" algn="just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fa-IR" sz="4200" dirty="0" smtClean="0">
                <a:solidFill>
                  <a:schemeClr val="tx1"/>
                </a:solidFill>
                <a:cs typeface="2  Koodak" pitchFamily="2" charset="-78"/>
              </a:rPr>
              <a:t>در صورت فيبرينوژن كمتر از </a:t>
            </a:r>
            <a:r>
              <a:rPr lang="en-US" sz="4200" dirty="0" smtClean="0">
                <a:solidFill>
                  <a:schemeClr val="tx1"/>
                </a:solidFill>
                <a:cs typeface="2  Koodak" pitchFamily="2" charset="-78"/>
              </a:rPr>
              <a:t>mg/dl</a:t>
            </a:r>
            <a:r>
              <a:rPr lang="fa-IR" sz="4200" dirty="0" smtClean="0">
                <a:solidFill>
                  <a:schemeClr val="tx1"/>
                </a:solidFill>
                <a:cs typeface="2  Koodak" pitchFamily="2" charset="-78"/>
              </a:rPr>
              <a:t> 100 يا </a:t>
            </a:r>
            <a:r>
              <a:rPr lang="en-US" sz="4200" dirty="0" err="1" smtClean="0">
                <a:solidFill>
                  <a:schemeClr val="tx1"/>
                </a:solidFill>
                <a:cs typeface="2  Koodak" pitchFamily="2" charset="-78"/>
              </a:rPr>
              <a:t>aPTT</a:t>
            </a:r>
            <a:r>
              <a:rPr lang="en-US" sz="4200" dirty="0" smtClean="0">
                <a:solidFill>
                  <a:schemeClr val="tx1"/>
                </a:solidFill>
                <a:cs typeface="2  Koodak" pitchFamily="2" charset="-78"/>
              </a:rPr>
              <a:t>, PT</a:t>
            </a:r>
            <a:r>
              <a:rPr lang="fa-IR" sz="4200" dirty="0" smtClean="0">
                <a:solidFill>
                  <a:schemeClr val="tx1"/>
                </a:solidFill>
                <a:cs typeface="2  Koodak" pitchFamily="2" charset="-78"/>
              </a:rPr>
              <a:t> و </a:t>
            </a:r>
            <a:r>
              <a:rPr lang="en-US" sz="4200" dirty="0" smtClean="0">
                <a:solidFill>
                  <a:schemeClr val="tx1"/>
                </a:solidFill>
                <a:cs typeface="2  Koodak" pitchFamily="2" charset="-78"/>
              </a:rPr>
              <a:t>INR</a:t>
            </a:r>
            <a:r>
              <a:rPr lang="fa-IR" sz="4200" dirty="0" smtClean="0">
                <a:solidFill>
                  <a:schemeClr val="tx1"/>
                </a:solidFill>
                <a:cs typeface="2  Koodak" pitchFamily="2" charset="-78"/>
              </a:rPr>
              <a:t> بيشتر از 1/5 برابر: </a:t>
            </a:r>
            <a:endParaRPr lang="fa-IR" sz="2400" dirty="0" smtClean="0">
              <a:solidFill>
                <a:schemeClr val="tx1"/>
              </a:solidFill>
              <a:cs typeface="2  Koodak" pitchFamily="2" charset="-78"/>
            </a:endParaRPr>
          </a:p>
          <a:p>
            <a:pPr marL="1120140" indent="-106680" algn="just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fa-IR" sz="4200" dirty="0" smtClean="0">
                <a:solidFill>
                  <a:schemeClr val="tx1"/>
                </a:solidFill>
                <a:cs typeface="2  Koodak" pitchFamily="2" charset="-78"/>
              </a:rPr>
              <a:t> 2-1 ويال فيبرينوژن به صورت وريدي آهسته تزريق شود.</a:t>
            </a:r>
          </a:p>
          <a:p>
            <a:pPr marL="1120140" indent="-106680" algn="just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en-US" sz="4200" dirty="0" smtClean="0">
                <a:solidFill>
                  <a:schemeClr val="tx1"/>
                </a:solidFill>
                <a:cs typeface="2  Koodak" pitchFamily="2" charset="-78"/>
              </a:rPr>
              <a:t>CBC</a:t>
            </a:r>
            <a:r>
              <a:rPr lang="fa-IR" sz="4200" dirty="0" smtClean="0">
                <a:solidFill>
                  <a:schemeClr val="tx1"/>
                </a:solidFill>
                <a:cs typeface="2  Koodak" pitchFamily="2" charset="-78"/>
              </a:rPr>
              <a:t> بعد از 6 ساعت كنترل شود.</a:t>
            </a:r>
          </a:p>
          <a:p>
            <a:pPr marL="1120140" indent="-106680" algn="just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fa-IR" sz="4200" dirty="0" smtClean="0">
                <a:solidFill>
                  <a:schemeClr val="tx1"/>
                </a:solidFill>
                <a:cs typeface="2  Koodak" pitchFamily="2" charset="-78"/>
              </a:rPr>
              <a:t>حداقل 24 ساعت پس از دريافت خون با نظر متخصص ترخيص شود.</a:t>
            </a:r>
          </a:p>
          <a:p>
            <a:pPr marL="640080" algn="just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120000"/>
            </a:pPr>
            <a:endParaRPr lang="fa-IR" sz="4200" dirty="0" smtClean="0">
              <a:solidFill>
                <a:srgbClr val="C00000"/>
              </a:solidFill>
              <a:cs typeface="2  Titr" pitchFamily="2" charset="-78"/>
            </a:endParaRPr>
          </a:p>
          <a:p>
            <a:pPr marL="640080" algn="just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fa-IR" sz="4200" dirty="0" smtClean="0">
                <a:solidFill>
                  <a:srgbClr val="FFC000"/>
                </a:solidFill>
                <a:cs typeface="2  Titr" pitchFamily="2" charset="-78"/>
              </a:rPr>
              <a:t>در مواردي كه مادر خونريزي شديد ندارد ولي به شدت آنميك است، اقدامات زير انجام شود:</a:t>
            </a:r>
          </a:p>
          <a:p>
            <a:pPr marL="880110" indent="-240030" algn="just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4200" dirty="0" smtClean="0">
                <a:solidFill>
                  <a:schemeClr val="tx1"/>
                </a:solidFill>
                <a:cs typeface="2  Koodak" pitchFamily="2" charset="-78"/>
              </a:rPr>
              <a:t>BG, </a:t>
            </a:r>
            <a:r>
              <a:rPr lang="en-US" sz="4200" dirty="0" err="1" smtClean="0">
                <a:solidFill>
                  <a:schemeClr val="tx1"/>
                </a:solidFill>
                <a:cs typeface="2  Koodak" pitchFamily="2" charset="-78"/>
              </a:rPr>
              <a:t>Rh</a:t>
            </a:r>
            <a:r>
              <a:rPr lang="en-US" sz="4200" dirty="0" smtClean="0">
                <a:solidFill>
                  <a:schemeClr val="tx1"/>
                </a:solidFill>
                <a:cs typeface="2  Koodak" pitchFamily="2" charset="-78"/>
              </a:rPr>
              <a:t>, </a:t>
            </a:r>
            <a:r>
              <a:rPr lang="en-US" sz="4200" dirty="0" err="1" smtClean="0">
                <a:solidFill>
                  <a:schemeClr val="tx1"/>
                </a:solidFill>
                <a:cs typeface="2  Koodak" pitchFamily="2" charset="-78"/>
              </a:rPr>
              <a:t>Hb</a:t>
            </a:r>
            <a:r>
              <a:rPr lang="en-US" sz="4200" dirty="0" smtClean="0">
                <a:solidFill>
                  <a:schemeClr val="tx1"/>
                </a:solidFill>
                <a:cs typeface="2  Koodak" pitchFamily="2" charset="-78"/>
              </a:rPr>
              <a:t>, </a:t>
            </a:r>
            <a:r>
              <a:rPr lang="en-US" sz="4200" dirty="0" err="1" smtClean="0">
                <a:solidFill>
                  <a:schemeClr val="tx1"/>
                </a:solidFill>
                <a:cs typeface="2  Koodak" pitchFamily="2" charset="-78"/>
              </a:rPr>
              <a:t>Hct</a:t>
            </a:r>
            <a:r>
              <a:rPr lang="en-US" sz="4200" dirty="0" smtClean="0">
                <a:solidFill>
                  <a:schemeClr val="tx1"/>
                </a:solidFill>
                <a:cs typeface="2  Koodak" pitchFamily="2" charset="-78"/>
              </a:rPr>
              <a:t>, Cross match </a:t>
            </a:r>
          </a:p>
          <a:p>
            <a:pPr marL="880110" indent="-240030" algn="just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fa-IR" sz="4200" dirty="0" smtClean="0">
                <a:solidFill>
                  <a:schemeClr val="tx1"/>
                </a:solidFill>
                <a:cs typeface="2  Koodak" pitchFamily="2" charset="-78"/>
              </a:rPr>
              <a:t> تزريق </a:t>
            </a:r>
            <a:r>
              <a:rPr lang="en-US" sz="4200" dirty="0" smtClean="0">
                <a:solidFill>
                  <a:schemeClr val="tx1"/>
                </a:solidFill>
                <a:cs typeface="2  Koodak" pitchFamily="2" charset="-78"/>
              </a:rPr>
              <a:t>packed cell </a:t>
            </a:r>
            <a:r>
              <a:rPr lang="fa-IR" sz="4200" dirty="0" smtClean="0">
                <a:solidFill>
                  <a:schemeClr val="tx1"/>
                </a:solidFill>
                <a:cs typeface="2  Koodak" pitchFamily="2" charset="-78"/>
              </a:rPr>
              <a:t> و نرمال سالين </a:t>
            </a:r>
          </a:p>
          <a:p>
            <a:pPr marL="880110" indent="-240030" algn="just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fa-IR" sz="4200" dirty="0" smtClean="0">
                <a:solidFill>
                  <a:schemeClr val="tx1"/>
                </a:solidFill>
                <a:cs typeface="2  Koodak" pitchFamily="2" charset="-78"/>
              </a:rPr>
              <a:t> مانيتورينگ بيمار در 15 دقيقه اول جهت كنترل بروز عوارض ترانسفوزيون و سپس ادامه آن هر 15 دقيقه يك بار-در صورت بروز عوارض اطلاع به متخصص بيهوشي و برخورد با عوارض</a:t>
            </a:r>
          </a:p>
          <a:p>
            <a:pPr marL="880110" indent="-240030" algn="just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fa-IR" sz="4200" dirty="0" smtClean="0">
                <a:solidFill>
                  <a:schemeClr val="tx1"/>
                </a:solidFill>
                <a:cs typeface="2  Koodak" pitchFamily="2" charset="-78"/>
              </a:rPr>
              <a:t> </a:t>
            </a:r>
            <a:r>
              <a:rPr lang="en-US" sz="4200" dirty="0" smtClean="0">
                <a:solidFill>
                  <a:schemeClr val="tx1"/>
                </a:solidFill>
                <a:cs typeface="2  Koodak" pitchFamily="2" charset="-78"/>
              </a:rPr>
              <a:t>CBC</a:t>
            </a:r>
            <a:r>
              <a:rPr lang="fa-IR" sz="4200" dirty="0" smtClean="0">
                <a:solidFill>
                  <a:schemeClr val="tx1"/>
                </a:solidFill>
                <a:cs typeface="2  Koodak" pitchFamily="2" charset="-78"/>
              </a:rPr>
              <a:t> بعد از 6 ساعت كنترل شود.</a:t>
            </a:r>
            <a:endParaRPr lang="fa-IR" sz="3900" dirty="0" smtClean="0">
              <a:solidFill>
                <a:schemeClr val="tx1"/>
              </a:solidFill>
              <a:cs typeface="2  Titr" pitchFamily="2" charset="-7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144873" y="23329900"/>
          <a:ext cx="14716601" cy="8438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606119"/>
                <a:gridCol w="2236583"/>
                <a:gridCol w="2793143"/>
                <a:gridCol w="2878614"/>
                <a:gridCol w="3202142"/>
              </a:tblGrid>
              <a:tr h="975360">
                <a:tc>
                  <a:txBody>
                    <a:bodyPr/>
                    <a:lstStyle/>
                    <a:p>
                      <a:pPr rtl="1"/>
                      <a:r>
                        <a:rPr lang="fa-IR" sz="2800" dirty="0" smtClean="0">
                          <a:solidFill>
                            <a:schemeClr val="tx1"/>
                          </a:solidFill>
                          <a:cs typeface="2  Koodak" pitchFamily="2" charset="-78"/>
                        </a:rPr>
                        <a:t>طبقه بندي شدت خونريزي </a:t>
                      </a:r>
                      <a:endParaRPr lang="fa-IR" sz="280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0960" marB="6096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 smtClean="0">
                          <a:solidFill>
                            <a:schemeClr val="tx1"/>
                          </a:solidFill>
                          <a:cs typeface="2  Koodak" pitchFamily="2" charset="-78"/>
                        </a:rPr>
                        <a:t>خفيف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cs typeface="2  Koodak" pitchFamily="2" charset="-78"/>
                        </a:rPr>
                        <a:t>I</a:t>
                      </a:r>
                      <a:endParaRPr lang="fa-IR" sz="280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0960" marB="6096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 smtClean="0">
                          <a:solidFill>
                            <a:schemeClr val="tx1"/>
                          </a:solidFill>
                          <a:cs typeface="2  Koodak" pitchFamily="2" charset="-78"/>
                        </a:rPr>
                        <a:t>متوسط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cs typeface="2  Koodak" pitchFamily="2" charset="-78"/>
                        </a:rPr>
                        <a:t>II</a:t>
                      </a:r>
                      <a:endParaRPr lang="fa-IR" sz="280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0960" marB="6096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 smtClean="0">
                          <a:solidFill>
                            <a:schemeClr val="tx1"/>
                          </a:solidFill>
                          <a:cs typeface="2  Koodak" pitchFamily="2" charset="-78"/>
                        </a:rPr>
                        <a:t>شديد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cs typeface="2  Koodak" pitchFamily="2" charset="-78"/>
                        </a:rPr>
                        <a:t>III</a:t>
                      </a:r>
                      <a:endParaRPr lang="fa-IR" sz="280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0960" marB="6096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 smtClean="0">
                          <a:solidFill>
                            <a:schemeClr val="tx1"/>
                          </a:solidFill>
                          <a:cs typeface="2  Koodak" pitchFamily="2" charset="-78"/>
                        </a:rPr>
                        <a:t>مهلك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cs typeface="2  Koodak" pitchFamily="2" charset="-78"/>
                        </a:rPr>
                        <a:t> VI</a:t>
                      </a:r>
                      <a:endParaRPr lang="fa-IR" sz="280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0960" marB="60960">
                    <a:solidFill>
                      <a:srgbClr val="0070C0"/>
                    </a:solidFill>
                  </a:tcPr>
                </a:tc>
              </a:tr>
              <a:tr h="1402080">
                <a:tc>
                  <a:txBody>
                    <a:bodyPr/>
                    <a:lstStyle/>
                    <a:p>
                      <a:pPr rtl="1"/>
                      <a:r>
                        <a:rPr lang="fa-IR" sz="2800" dirty="0" smtClean="0">
                          <a:solidFill>
                            <a:schemeClr val="tx1"/>
                          </a:solidFill>
                          <a:cs typeface="2  Koodak" pitchFamily="2" charset="-78"/>
                        </a:rPr>
                        <a:t>ميزان خونريزي از دست رفته </a:t>
                      </a:r>
                      <a:endParaRPr lang="fa-IR" sz="280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0960" marB="6096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750 </a:t>
                      </a:r>
                      <a:br>
                        <a:rPr lang="fa-IR" sz="28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</a:br>
                      <a:r>
                        <a:rPr lang="fa-IR" sz="28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سي سي </a:t>
                      </a:r>
                      <a:endParaRPr lang="fa-IR" sz="2800" dirty="0"/>
                    </a:p>
                  </a:txBody>
                  <a:tcPr marL="137160" marR="137160" marT="60960" marB="6096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750 تا 1500</a:t>
                      </a:r>
                      <a:br>
                        <a:rPr lang="fa-IR" sz="28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</a:br>
                      <a:r>
                        <a:rPr lang="fa-IR" sz="28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 سي سي </a:t>
                      </a:r>
                      <a:endParaRPr lang="fa-IR" sz="2800" dirty="0"/>
                    </a:p>
                  </a:txBody>
                  <a:tcPr marL="137160" marR="137160" marT="60960" marB="6096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2000 -1500 </a:t>
                      </a:r>
                      <a:br>
                        <a:rPr lang="fa-IR" sz="28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</a:br>
                      <a:r>
                        <a:rPr lang="fa-IR" sz="28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سي سي </a:t>
                      </a:r>
                      <a:endParaRPr lang="fa-IR" sz="2800" dirty="0"/>
                    </a:p>
                  </a:txBody>
                  <a:tcPr marL="137160" marR="137160" marT="60960" marB="6096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بيش از 2000 </a:t>
                      </a:r>
                      <a:br>
                        <a:rPr lang="fa-IR" sz="28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</a:br>
                      <a:r>
                        <a:rPr lang="fa-IR" sz="28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سي سي</a:t>
                      </a:r>
                    </a:p>
                    <a:p>
                      <a:pPr algn="ctr" rtl="1"/>
                      <a:endParaRPr lang="fa-IR" sz="2800" dirty="0"/>
                    </a:p>
                  </a:txBody>
                  <a:tcPr marL="137160" marR="137160" marT="60960" marB="60960"/>
                </a:tc>
              </a:tr>
              <a:tr h="720000">
                <a:tc>
                  <a:txBody>
                    <a:bodyPr/>
                    <a:lstStyle/>
                    <a:p>
                      <a:pPr rtl="1"/>
                      <a:r>
                        <a:rPr lang="fa-IR" sz="2800" dirty="0" smtClean="0">
                          <a:solidFill>
                            <a:schemeClr val="tx1"/>
                          </a:solidFill>
                          <a:cs typeface="2  Koodak" pitchFamily="2" charset="-78"/>
                        </a:rPr>
                        <a:t>تعداد ضربان قلب </a:t>
                      </a:r>
                      <a:endParaRPr lang="fa-IR" sz="280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0960" marB="6096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100 &gt; </a:t>
                      </a:r>
                      <a:endParaRPr lang="fa-IR" sz="2800" dirty="0"/>
                    </a:p>
                  </a:txBody>
                  <a:tcPr marL="137160" marR="137160" marT="60960" marB="6096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 smtClean="0"/>
                        <a:t>119-100</a:t>
                      </a:r>
                      <a:endParaRPr lang="fa-IR" sz="2800" dirty="0"/>
                    </a:p>
                  </a:txBody>
                  <a:tcPr marL="137160" marR="137160" marT="60960" marB="6096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 smtClean="0"/>
                        <a:t>130-120</a:t>
                      </a:r>
                      <a:endParaRPr lang="fa-IR" sz="2800" dirty="0"/>
                    </a:p>
                  </a:txBody>
                  <a:tcPr marL="137160" marR="137160" marT="60960" marB="6096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 smtClean="0"/>
                        <a:t>140 = &lt;</a:t>
                      </a:r>
                      <a:endParaRPr lang="fa-IR" sz="2800" dirty="0"/>
                    </a:p>
                  </a:txBody>
                  <a:tcPr marL="137160" marR="137160" marT="60960" marB="60960"/>
                </a:tc>
              </a:tr>
              <a:tr h="720000">
                <a:tc>
                  <a:txBody>
                    <a:bodyPr/>
                    <a:lstStyle/>
                    <a:p>
                      <a:pPr rtl="1"/>
                      <a:r>
                        <a:rPr lang="fa-IR" sz="2800" dirty="0" smtClean="0">
                          <a:solidFill>
                            <a:schemeClr val="tx1"/>
                          </a:solidFill>
                          <a:cs typeface="2  Koodak" pitchFamily="2" charset="-78"/>
                        </a:rPr>
                        <a:t>فشار خون </a:t>
                      </a:r>
                      <a:endParaRPr lang="fa-IR" sz="280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0960" marB="6096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طبيعي </a:t>
                      </a:r>
                      <a:endParaRPr lang="fa-IR" sz="2800" dirty="0"/>
                    </a:p>
                  </a:txBody>
                  <a:tcPr marL="137160" marR="137160" marT="60960" marB="6096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طبيعي </a:t>
                      </a:r>
                      <a:endParaRPr lang="fa-IR" sz="2800" dirty="0"/>
                    </a:p>
                  </a:txBody>
                  <a:tcPr marL="137160" marR="137160" marT="60960" marB="6096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كاهش </a:t>
                      </a:r>
                      <a:endParaRPr lang="fa-IR" sz="2800" dirty="0"/>
                    </a:p>
                  </a:txBody>
                  <a:tcPr marL="137160" marR="137160" marT="60960" marB="6096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كاهش </a:t>
                      </a:r>
                      <a:endParaRPr lang="fa-IR" sz="2800" dirty="0"/>
                    </a:p>
                  </a:txBody>
                  <a:tcPr marL="137160" marR="137160" marT="60960" marB="60960"/>
                </a:tc>
              </a:tr>
              <a:tr h="720000">
                <a:tc>
                  <a:txBody>
                    <a:bodyPr/>
                    <a:lstStyle/>
                    <a:p>
                      <a:pPr rtl="1"/>
                      <a:r>
                        <a:rPr lang="fa-IR" sz="2800" dirty="0" smtClean="0">
                          <a:solidFill>
                            <a:schemeClr val="tx1"/>
                          </a:solidFill>
                          <a:cs typeface="2  Koodak" pitchFamily="2" charset="-78"/>
                        </a:rPr>
                        <a:t>فشار نبض </a:t>
                      </a:r>
                      <a:endParaRPr lang="fa-IR" sz="280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0960" marB="6096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طبيعي </a:t>
                      </a:r>
                      <a:endParaRPr lang="fa-IR" sz="2800" dirty="0"/>
                    </a:p>
                  </a:txBody>
                  <a:tcPr marL="137160" marR="137160" marT="60960" marB="6096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كاهش </a:t>
                      </a:r>
                      <a:endParaRPr lang="fa-IR" sz="2800" dirty="0"/>
                    </a:p>
                  </a:txBody>
                  <a:tcPr marL="137160" marR="137160" marT="60960" marB="6096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كاهش </a:t>
                      </a:r>
                      <a:endParaRPr lang="fa-IR" sz="2800" dirty="0"/>
                    </a:p>
                  </a:txBody>
                  <a:tcPr marL="137160" marR="137160" marT="60960" marB="6096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 smtClean="0"/>
                        <a:t>كاهش</a:t>
                      </a:r>
                      <a:endParaRPr lang="fa-IR" sz="2800" dirty="0"/>
                    </a:p>
                  </a:txBody>
                  <a:tcPr marL="137160" marR="137160" marT="60960" marB="60960"/>
                </a:tc>
              </a:tr>
              <a:tr h="975360">
                <a:tc>
                  <a:txBody>
                    <a:bodyPr/>
                    <a:lstStyle/>
                    <a:p>
                      <a:pPr rtl="1"/>
                      <a:r>
                        <a:rPr lang="fa-IR" sz="2800" dirty="0" smtClean="0">
                          <a:solidFill>
                            <a:schemeClr val="tx1"/>
                          </a:solidFill>
                          <a:cs typeface="2  Koodak" pitchFamily="2" charset="-78"/>
                        </a:rPr>
                        <a:t>برون ده ادراري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cs typeface="2  Koodak" pitchFamily="2" charset="-78"/>
                        </a:rPr>
                        <a:t>(ml/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  <a:cs typeface="2  Koodak" pitchFamily="2" charset="-78"/>
                        </a:rPr>
                        <a:t>rh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cs typeface="2  Koodak" pitchFamily="2" charset="-78"/>
                        </a:rPr>
                        <a:t>)</a:t>
                      </a:r>
                      <a:endParaRPr lang="fa-IR" sz="280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0960" marB="6096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طبيعي  </a:t>
                      </a:r>
                      <a:br>
                        <a:rPr lang="fa-IR" sz="28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</a:br>
                      <a:r>
                        <a:rPr lang="fa-IR" sz="28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(30تا 50)</a:t>
                      </a:r>
                      <a:endParaRPr lang="fa-IR" sz="2800" dirty="0"/>
                    </a:p>
                  </a:txBody>
                  <a:tcPr marL="137160" marR="137160" marT="60960" marB="6096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 smtClean="0"/>
                        <a:t>30-20</a:t>
                      </a:r>
                      <a:endParaRPr lang="fa-IR" sz="2800" dirty="0"/>
                    </a:p>
                  </a:txBody>
                  <a:tcPr marL="137160" marR="137160" marT="60960" marB="6096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 smtClean="0"/>
                        <a:t>15-5</a:t>
                      </a:r>
                      <a:endParaRPr lang="fa-IR" sz="2800" dirty="0"/>
                    </a:p>
                  </a:txBody>
                  <a:tcPr marL="137160" marR="137160" marT="60960" marB="6096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آنوري يا بسيار جزيي </a:t>
                      </a:r>
                      <a:endParaRPr lang="fa-IR" sz="2800" dirty="0"/>
                    </a:p>
                  </a:txBody>
                  <a:tcPr marL="137160" marR="137160" marT="60960" marB="60960"/>
                </a:tc>
              </a:tr>
              <a:tr h="975360">
                <a:tc>
                  <a:txBody>
                    <a:bodyPr/>
                    <a:lstStyle/>
                    <a:p>
                      <a:pPr rtl="1"/>
                      <a:r>
                        <a:rPr lang="fa-IR" sz="2800" dirty="0" smtClean="0">
                          <a:solidFill>
                            <a:schemeClr val="tx1"/>
                          </a:solidFill>
                          <a:cs typeface="2  Koodak" pitchFamily="2" charset="-78"/>
                        </a:rPr>
                        <a:t>تعداد تنفس در دقيقه </a:t>
                      </a:r>
                      <a:endParaRPr lang="fa-IR" sz="280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0960" marB="6096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طبيعي  </a:t>
                      </a:r>
                      <a:br>
                        <a:rPr lang="fa-IR" sz="28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</a:br>
                      <a:r>
                        <a:rPr lang="fa-IR" sz="28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(20-14)</a:t>
                      </a:r>
                      <a:endParaRPr lang="fa-IR" sz="2800" dirty="0" smtClean="0"/>
                    </a:p>
                  </a:txBody>
                  <a:tcPr marL="137160" marR="137160" marT="60960" marB="6096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 smtClean="0"/>
                        <a:t>30-20</a:t>
                      </a:r>
                      <a:endParaRPr lang="fa-IR" sz="2800" dirty="0"/>
                    </a:p>
                  </a:txBody>
                  <a:tcPr marL="137160" marR="137160" marT="60960" marB="6096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 smtClean="0"/>
                        <a:t>40-30</a:t>
                      </a:r>
                      <a:endParaRPr lang="fa-IR" sz="2800" dirty="0"/>
                    </a:p>
                  </a:txBody>
                  <a:tcPr marL="137160" marR="137160" marT="60960" marB="6096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 smtClean="0"/>
                        <a:t>35 &lt;</a:t>
                      </a:r>
                      <a:endParaRPr lang="fa-IR" sz="2800" dirty="0"/>
                    </a:p>
                  </a:txBody>
                  <a:tcPr marL="137160" marR="137160" marT="60960" marB="60960"/>
                </a:tc>
              </a:tr>
              <a:tr h="975360">
                <a:tc>
                  <a:txBody>
                    <a:bodyPr/>
                    <a:lstStyle/>
                    <a:p>
                      <a:pPr rtl="1"/>
                      <a:r>
                        <a:rPr lang="fa-IR" sz="2800" dirty="0" smtClean="0">
                          <a:solidFill>
                            <a:schemeClr val="tx1"/>
                          </a:solidFill>
                          <a:cs typeface="2  Koodak" pitchFamily="2" charset="-78"/>
                        </a:rPr>
                        <a:t>وضعيت هوشياري </a:t>
                      </a:r>
                      <a:endParaRPr lang="fa-IR" sz="280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0960" marB="6096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كمي مضطرب </a:t>
                      </a:r>
                      <a:endParaRPr lang="fa-IR" sz="2800" dirty="0"/>
                    </a:p>
                  </a:txBody>
                  <a:tcPr marL="137160" marR="137160" marT="60960" marB="6096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مضطرب </a:t>
                      </a:r>
                      <a:r>
                        <a:rPr lang="en-US" sz="28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(anxious)</a:t>
                      </a:r>
                      <a:endParaRPr lang="fa-IR" sz="2800" dirty="0"/>
                    </a:p>
                  </a:txBody>
                  <a:tcPr marL="137160" marR="137160" marT="60960" marB="6096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گيج </a:t>
                      </a:r>
                      <a:r>
                        <a:rPr lang="en-US" sz="28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(confused)</a:t>
                      </a:r>
                      <a:endParaRPr lang="fa-IR" sz="2800" dirty="0"/>
                    </a:p>
                  </a:txBody>
                  <a:tcPr marL="137160" marR="137160" marT="60960" marB="6096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گيج و لتارژيك</a:t>
                      </a:r>
                      <a:endParaRPr lang="fa-IR" sz="2800" dirty="0"/>
                    </a:p>
                  </a:txBody>
                  <a:tcPr marL="137160" marR="137160" marT="60960" marB="60960"/>
                </a:tc>
              </a:tr>
              <a:tr h="975360">
                <a:tc>
                  <a:txBody>
                    <a:bodyPr/>
                    <a:lstStyle/>
                    <a:p>
                      <a:pPr rtl="1"/>
                      <a:r>
                        <a:rPr lang="fa-IR" sz="2800" dirty="0" smtClean="0">
                          <a:solidFill>
                            <a:schemeClr val="tx1"/>
                          </a:solidFill>
                          <a:cs typeface="2  Koodak" pitchFamily="2" charset="-78"/>
                        </a:rPr>
                        <a:t>مايع جايگزين جبراني موردنياز </a:t>
                      </a:r>
                      <a:endParaRPr lang="fa-IR" sz="280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0960" marB="6096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كريستالوييد </a:t>
                      </a:r>
                      <a:endParaRPr lang="fa-IR" sz="2800" dirty="0"/>
                    </a:p>
                  </a:txBody>
                  <a:tcPr marL="137160" marR="137160" marT="60960" marB="6096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كريستالوييد </a:t>
                      </a:r>
                      <a:endParaRPr lang="fa-IR" sz="2800" dirty="0"/>
                    </a:p>
                  </a:txBody>
                  <a:tcPr marL="137160" marR="137160" marT="60960" marB="6096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كريستالوييد و خون </a:t>
                      </a:r>
                      <a:endParaRPr lang="fa-IR" sz="2800" dirty="0"/>
                    </a:p>
                  </a:txBody>
                  <a:tcPr marL="137160" marR="137160" marT="60960" marB="6096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dirty="0" smtClean="0">
                          <a:solidFill>
                            <a:srgbClr val="002060"/>
                          </a:solidFill>
                          <a:cs typeface="2  Koodak" pitchFamily="2" charset="-78"/>
                        </a:rPr>
                        <a:t>كريستالوييد و خون</a:t>
                      </a:r>
                      <a:endParaRPr lang="fa-IR" sz="2800" dirty="0"/>
                    </a:p>
                  </a:txBody>
                  <a:tcPr marL="137160" marR="137160" marT="60960" marB="60960"/>
                </a:tc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18945225" y="22110700"/>
            <a:ext cx="8703945" cy="1117600"/>
          </a:xfrm>
          <a:prstGeom prst="rect">
            <a:avLst/>
          </a:prstGeom>
        </p:spPr>
        <p:txBody>
          <a:bodyPr vert="horz" lIns="216027" tIns="216027" rIns="216027" bIns="216027" anchor="ctr">
            <a:normAutofit fontScale="625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1280160">
              <a:spcBef>
                <a:spcPct val="0"/>
              </a:spcBef>
            </a:pPr>
            <a:r>
              <a:rPr lang="fa-IR" sz="8400" dirty="0" smtClean="0">
                <a:solidFill>
                  <a:srgbClr val="C00000"/>
                </a:solidFill>
                <a:cs typeface="2  Titr" pitchFamily="2" charset="-78"/>
              </a:rPr>
              <a:t>طبقه بندي شدت خونريزي</a:t>
            </a:r>
            <a:r>
              <a:rPr lang="fa-IR" sz="4500" b="1" spc="7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2  Titr" pitchFamily="2" charset="-78"/>
              </a:rPr>
              <a:t> 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6144875" y="33591500"/>
          <a:ext cx="14753568" cy="7559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602586"/>
                <a:gridCol w="3075561"/>
                <a:gridCol w="3960621"/>
                <a:gridCol w="4114800"/>
              </a:tblGrid>
              <a:tr h="548640">
                <a:tc>
                  <a:txBody>
                    <a:bodyPr/>
                    <a:lstStyle/>
                    <a:p>
                      <a:pPr rtl="1"/>
                      <a:r>
                        <a:rPr lang="fa-IR" sz="2800" dirty="0" smtClean="0">
                          <a:solidFill>
                            <a:schemeClr val="tx1"/>
                          </a:solidFill>
                        </a:rPr>
                        <a:t>نوع فرآورده</a:t>
                      </a:r>
                      <a:endParaRPr lang="fa-IR" sz="280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0960" marB="6096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 smtClean="0">
                          <a:solidFill>
                            <a:schemeClr val="tx1"/>
                          </a:solidFill>
                        </a:rPr>
                        <a:t>محتويات</a:t>
                      </a:r>
                      <a:endParaRPr lang="fa-IR" sz="280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0960" marB="6096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 smtClean="0">
                          <a:solidFill>
                            <a:schemeClr val="tx1"/>
                          </a:solidFill>
                        </a:rPr>
                        <a:t>حجم هر واحد</a:t>
                      </a:r>
                      <a:endParaRPr lang="fa-IR" sz="280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0960" marB="6096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 smtClean="0">
                          <a:solidFill>
                            <a:schemeClr val="tx1"/>
                          </a:solidFill>
                        </a:rPr>
                        <a:t>اثرات</a:t>
                      </a:r>
                      <a:endParaRPr lang="fa-IR" sz="280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0960" marB="60960">
                    <a:solidFill>
                      <a:srgbClr val="0070C0"/>
                    </a:solidFill>
                  </a:tcPr>
                </a:tc>
              </a:tr>
              <a:tr h="1402080"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Whole blood</a:t>
                      </a:r>
                      <a:endParaRPr lang="fa-IR" sz="280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0960" marB="6096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kumimoji="0" lang="en-US" sz="2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2  Koodak" pitchFamily="2" charset="-78"/>
                        </a:rPr>
                        <a:t>WBC, RBC</a:t>
                      </a:r>
                      <a:r>
                        <a:rPr kumimoji="0" lang="fa-IR" sz="2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2  Koodak" pitchFamily="2" charset="-78"/>
                        </a:rPr>
                        <a:t> ،‌ پلاكت و فاكتورهاي انعقادي</a:t>
                      </a:r>
                      <a:endParaRPr kumimoji="0" lang="en-US" sz="280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2  Koodak" pitchFamily="2" charset="-78"/>
                      </a:endParaRPr>
                    </a:p>
                  </a:txBody>
                  <a:tcPr marL="137160" marR="137160" marT="60960" marB="6096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2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2  Koodak" pitchFamily="2" charset="-78"/>
                        </a:rPr>
                        <a:t>500-450</a:t>
                      </a:r>
                      <a:endParaRPr kumimoji="0" lang="fa-IR" sz="28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2  Koodak" pitchFamily="2" charset="-78"/>
                      </a:endParaRPr>
                    </a:p>
                  </a:txBody>
                  <a:tcPr marL="137160" marR="137160" marT="60960" marB="6096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2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2  Koodak" pitchFamily="2" charset="-78"/>
                        </a:rPr>
                        <a:t>افزايش هماتوكريت به ميزان</a:t>
                      </a:r>
                    </a:p>
                    <a:p>
                      <a:pPr algn="ctr" rtl="1"/>
                      <a:r>
                        <a:rPr kumimoji="0" lang="fa-IR" sz="2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2  Koodak" pitchFamily="2" charset="-78"/>
                        </a:rPr>
                        <a:t>%3 تا 4% به ازاي هر واحد</a:t>
                      </a:r>
                      <a:endParaRPr kumimoji="0" lang="fa-IR" sz="28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2  Koodak" pitchFamily="2" charset="-78"/>
                      </a:endParaRPr>
                    </a:p>
                  </a:txBody>
                  <a:tcPr marL="137160" marR="137160" marT="60960" marB="60960"/>
                </a:tc>
              </a:tr>
              <a:tr h="975360"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Packed RBC</a:t>
                      </a:r>
                      <a:endParaRPr lang="fa-IR" sz="280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0960" marB="6096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2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2  Koodak" pitchFamily="2" charset="-78"/>
                        </a:rPr>
                        <a:t>تقريبا فقط </a:t>
                      </a:r>
                      <a:r>
                        <a:rPr kumimoji="0" lang="en-US" sz="2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2  Koodak" pitchFamily="2" charset="-78"/>
                        </a:rPr>
                        <a:t>RBC</a:t>
                      </a:r>
                      <a:endParaRPr kumimoji="0" lang="fa-IR" sz="28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2  Koodak" pitchFamily="2" charset="-78"/>
                      </a:endParaRPr>
                    </a:p>
                  </a:txBody>
                  <a:tcPr marL="137160" marR="137160" marT="60960" marB="6096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2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2  Koodak" pitchFamily="2" charset="-78"/>
                        </a:rPr>
                        <a:t>300-250</a:t>
                      </a:r>
                      <a:endParaRPr kumimoji="0" lang="fa-IR" sz="28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2  Koodak" pitchFamily="2" charset="-78"/>
                      </a:endParaRPr>
                    </a:p>
                  </a:txBody>
                  <a:tcPr marL="137160" marR="137160" marT="60960" marB="6096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2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2  Koodak" pitchFamily="2" charset="-78"/>
                        </a:rPr>
                        <a:t>افزايش هماتوكريت به ميزان</a:t>
                      </a:r>
                    </a:p>
                    <a:p>
                      <a:pPr algn="ctr" rtl="1"/>
                      <a:r>
                        <a:rPr kumimoji="0" lang="fa-IR" sz="2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2  Koodak" pitchFamily="2" charset="-78"/>
                        </a:rPr>
                        <a:t>%3 تا 4% به ازاي هر واحد</a:t>
                      </a:r>
                      <a:endParaRPr kumimoji="0" lang="fa-IR" sz="28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2  Koodak" pitchFamily="2" charset="-78"/>
                      </a:endParaRPr>
                    </a:p>
                  </a:txBody>
                  <a:tcPr marL="137160" marR="137160" marT="60960" marB="60960"/>
                </a:tc>
              </a:tr>
              <a:tr h="1402080"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Platelets</a:t>
                      </a:r>
                      <a:endParaRPr lang="fa-IR" sz="280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0960" marB="6096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2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2  Koodak" pitchFamily="2" charset="-78"/>
                        </a:rPr>
                        <a:t>پلاكت</a:t>
                      </a:r>
                      <a:r>
                        <a:rPr kumimoji="0" lang="fa-IR" sz="28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2  Koodak" pitchFamily="2" charset="-78"/>
                        </a:rPr>
                        <a:t> و كمي </a:t>
                      </a:r>
                      <a:r>
                        <a:rPr kumimoji="0" lang="en-US" sz="28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2  Koodak" pitchFamily="2" charset="-78"/>
                        </a:rPr>
                        <a:t>RBC</a:t>
                      </a:r>
                      <a:r>
                        <a:rPr kumimoji="0" lang="fa-IR" sz="28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2  Koodak" pitchFamily="2" charset="-78"/>
                        </a:rPr>
                        <a:t> و </a:t>
                      </a:r>
                      <a:r>
                        <a:rPr kumimoji="0" lang="en-US" sz="28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2  Koodak" pitchFamily="2" charset="-78"/>
                        </a:rPr>
                        <a:t>WBC</a:t>
                      </a:r>
                      <a:endParaRPr kumimoji="0" lang="fa-IR" sz="28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2  Koodak" pitchFamily="2" charset="-78"/>
                      </a:endParaRPr>
                    </a:p>
                  </a:txBody>
                  <a:tcPr marL="137160" marR="137160" marT="60960" marB="6096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2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2  Koodak" pitchFamily="2" charset="-78"/>
                        </a:rPr>
                        <a:t>50</a:t>
                      </a:r>
                      <a:endParaRPr kumimoji="0" lang="fa-IR" sz="28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2  Koodak" pitchFamily="2" charset="-78"/>
                      </a:endParaRPr>
                    </a:p>
                  </a:txBody>
                  <a:tcPr marL="137160" marR="137160" marT="60960" marB="6096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2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2  Koodak" pitchFamily="2" charset="-78"/>
                        </a:rPr>
                        <a:t>افزايش شمارش پلاكت ها به ميزان µ</a:t>
                      </a:r>
                      <a:r>
                        <a:rPr kumimoji="0" lang="en-US" sz="2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2  Koodak" pitchFamily="2" charset="-78"/>
                        </a:rPr>
                        <a:t>l</a:t>
                      </a:r>
                      <a:r>
                        <a:rPr kumimoji="0" lang="fa-IR" sz="2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2  Koodak" pitchFamily="2" charset="-78"/>
                        </a:rPr>
                        <a:t>/ 8000 -5000 به ازاي هر يك واحد</a:t>
                      </a:r>
                      <a:endParaRPr kumimoji="0" lang="fa-IR" sz="28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2  Koodak" pitchFamily="2" charset="-78"/>
                      </a:endParaRPr>
                    </a:p>
                  </a:txBody>
                  <a:tcPr marL="137160" marR="137160" marT="60960" marB="60960"/>
                </a:tc>
              </a:tr>
              <a:tr h="1828800"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Fresh Frozen Plasma</a:t>
                      </a:r>
                      <a:endParaRPr lang="fa-IR" sz="280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0960" marB="6096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fa-IR" sz="2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2  Koodak" pitchFamily="2" charset="-78"/>
                        </a:rPr>
                        <a:t>فاكتورهاي انعقادي و</a:t>
                      </a:r>
                    </a:p>
                    <a:p>
                      <a:pPr algn="r"/>
                      <a:r>
                        <a:rPr kumimoji="0" lang="fa-IR" sz="2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2  Koodak" pitchFamily="2" charset="-78"/>
                        </a:rPr>
                        <a:t>فيبرينوژن معادل</a:t>
                      </a:r>
                      <a:endParaRPr kumimoji="0" lang="fa-IR" sz="28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2  Koodak" pitchFamily="2" charset="-78"/>
                      </a:endParaRPr>
                    </a:p>
                  </a:txBody>
                  <a:tcPr marL="137160" marR="137160" marT="60960" marB="6096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2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2  Koodak" pitchFamily="2" charset="-78"/>
                        </a:rPr>
                        <a:t>250</a:t>
                      </a:r>
                      <a:endParaRPr kumimoji="0" lang="fa-IR" sz="28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2  Koodak" pitchFamily="2" charset="-78"/>
                      </a:endParaRPr>
                    </a:p>
                  </a:txBody>
                  <a:tcPr marL="137160" marR="137160" marT="60960" marB="6096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2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2  Koodak" pitchFamily="2" charset="-78"/>
                        </a:rPr>
                        <a:t>افزايش فاكتورهاي انعقادي به ميزان %3 و فيبرينوژن به ميزان </a:t>
                      </a:r>
                      <a:r>
                        <a:rPr kumimoji="0" lang="en-US" sz="2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2  Koodak" pitchFamily="2" charset="-78"/>
                        </a:rPr>
                        <a:t>mg/dl</a:t>
                      </a:r>
                      <a:r>
                        <a:rPr kumimoji="0" lang="fa-IR" sz="2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2  Koodak" pitchFamily="2" charset="-78"/>
                        </a:rPr>
                        <a:t> 10 به ازاي هر واحد</a:t>
                      </a:r>
                      <a:endParaRPr kumimoji="0" lang="fa-IR" sz="28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2  Koodak" pitchFamily="2" charset="-78"/>
                      </a:endParaRPr>
                    </a:p>
                  </a:txBody>
                  <a:tcPr marL="137160" marR="137160" marT="60960" marB="60960"/>
                </a:tc>
              </a:tr>
              <a:tr h="1402080"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Cryoprecipitate</a:t>
                      </a:r>
                      <a:endParaRPr lang="fa-IR" sz="280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0960" marB="6096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1" eaLnBrk="1" latinLnBrk="0" hangingPunct="1"/>
                      <a:r>
                        <a:rPr kumimoji="0" lang="fa-IR" sz="2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2  Koodak" pitchFamily="2" charset="-78"/>
                        </a:rPr>
                        <a:t>فاكتورهاي </a:t>
                      </a:r>
                      <a:r>
                        <a:rPr kumimoji="0" lang="en-US" sz="2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2  Koodak" pitchFamily="2" charset="-78"/>
                        </a:rPr>
                        <a:t>VIII</a:t>
                      </a:r>
                      <a:r>
                        <a:rPr kumimoji="0" lang="fa-IR" sz="2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2  Koodak" pitchFamily="2" charset="-78"/>
                        </a:rPr>
                        <a:t> و </a:t>
                      </a:r>
                      <a:r>
                        <a:rPr kumimoji="0" lang="en-US" sz="2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2  Koodak" pitchFamily="2" charset="-78"/>
                        </a:rPr>
                        <a:t>XIII</a:t>
                      </a:r>
                      <a:r>
                        <a:rPr kumimoji="0" lang="fa-IR" sz="2800" kern="120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2  Koodak" pitchFamily="2" charset="-78"/>
                        </a:rPr>
                        <a:t> و فون </a:t>
                      </a:r>
                      <a:r>
                        <a:rPr kumimoji="0" lang="fa-IR" sz="2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2  Koodak" pitchFamily="2" charset="-78"/>
                        </a:rPr>
                        <a:t>ويلبراند و فيبرينوژن</a:t>
                      </a:r>
                      <a:endParaRPr kumimoji="0" lang="fa-IR" sz="28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2  Koodak" pitchFamily="2" charset="-78"/>
                      </a:endParaRPr>
                    </a:p>
                  </a:txBody>
                  <a:tcPr marL="137160" marR="137160" marT="60960" marB="6096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2  Koodak" pitchFamily="2" charset="-78"/>
                        </a:rPr>
                        <a:t>هر واحد 10 ميلي ليتر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2  Koodak" pitchFamily="2" charset="-78"/>
                        </a:rPr>
                        <a:t>(كيسه هاي 50 ميلي ليتري</a:t>
                      </a:r>
                      <a:endParaRPr kumimoji="0" lang="fa-IR" sz="28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2  Koodak" pitchFamily="2" charset="-78"/>
                      </a:endParaRPr>
                    </a:p>
                  </a:txBody>
                  <a:tcPr marL="137160" marR="137160" marT="60960" marB="6096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2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2  Koodak" pitchFamily="2" charset="-78"/>
                        </a:rPr>
                        <a:t>افزايش فيبرينوژن به ميزان </a:t>
                      </a:r>
                      <a:r>
                        <a:rPr kumimoji="0" lang="en-US" sz="2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2  Koodak" pitchFamily="2" charset="-78"/>
                        </a:rPr>
                        <a:t>mg/dl</a:t>
                      </a:r>
                      <a:r>
                        <a:rPr kumimoji="0" lang="fa-IR" sz="2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2  Koodak" pitchFamily="2" charset="-78"/>
                        </a:rPr>
                        <a:t> 10 به ازاي هر واحد</a:t>
                      </a:r>
                      <a:endParaRPr kumimoji="0" lang="fa-IR" sz="28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2  Koodak" pitchFamily="2" charset="-78"/>
                      </a:endParaRPr>
                    </a:p>
                  </a:txBody>
                  <a:tcPr marL="137160" marR="137160" marT="60960" marB="60960"/>
                </a:tc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17573625" y="32270700"/>
            <a:ext cx="12001500" cy="1117600"/>
          </a:xfrm>
          <a:prstGeom prst="rect">
            <a:avLst/>
          </a:prstGeom>
        </p:spPr>
        <p:txBody>
          <a:bodyPr vert="horz" lIns="216027" tIns="216027" rIns="216027" bIns="216027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1280160">
              <a:spcBef>
                <a:spcPct val="0"/>
              </a:spcBef>
            </a:pPr>
            <a:r>
              <a:rPr lang="fa-IR" sz="5300" dirty="0" smtClean="0">
                <a:solidFill>
                  <a:srgbClr val="C00000"/>
                </a:solidFill>
                <a:cs typeface="2  Titr" pitchFamily="2" charset="-78"/>
              </a:rPr>
              <a:t>مشخصات فرآورده هاي خوني مصرفي شايع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571625" y="23126700"/>
            <a:ext cx="12915900" cy="7823200"/>
          </a:xfrm>
          <a:prstGeom prst="roundRect">
            <a:avLst>
              <a:gd name="adj" fmla="val 11667"/>
            </a:avLst>
          </a:prstGeom>
          <a:solidFill>
            <a:srgbClr val="FFCD9B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8016" tIns="64008" rIns="128016" bIns="64008" rtlCol="1" anchor="ctr"/>
          <a:lstStyle/>
          <a:p>
            <a:pPr marL="366713" indent="-366713" algn="just" rtl="1">
              <a:buFont typeface="Wingdings" pitchFamily="2" charset="2"/>
              <a:buChar char="ü"/>
            </a:pPr>
            <a:r>
              <a:rPr lang="fa-IR" sz="3400" b="1" dirty="0" smtClean="0">
                <a:solidFill>
                  <a:srgbClr val="002060"/>
                </a:solidFill>
                <a:cs typeface="2  Koodak" pitchFamily="2" charset="-78"/>
              </a:rPr>
              <a:t>بهترين محل براي رگ گيري قسمت انتهايي دست ها از آرنج به پايين است و در صورت عدم امكان مي توان ازوريد فمورال كمك گرفت و يا اينكه اقدام به كات داون نمود استفاده از وريدهاي مركزي براي اين منظور مناسب نبوده و توصيه نمي شود</a:t>
            </a:r>
          </a:p>
          <a:p>
            <a:pPr marL="366713" indent="-366713" algn="just" rtl="1">
              <a:buFont typeface="Wingdings" pitchFamily="2" charset="2"/>
              <a:buChar char="ü"/>
            </a:pPr>
            <a:r>
              <a:rPr lang="fa-IR" sz="3400" b="1" dirty="0" smtClean="0">
                <a:solidFill>
                  <a:srgbClr val="002060"/>
                </a:solidFill>
                <a:cs typeface="2  Koodak" pitchFamily="2" charset="-78"/>
              </a:rPr>
              <a:t>انفوزيون سرم بايد به ميزان 3 برابر خون از دست رفته باشد يعني به ازاي 1000 سي سي خون از دست رفته 3000 سي سي كريستالوئيد بايد انفوزيون گردد</a:t>
            </a:r>
          </a:p>
          <a:p>
            <a:pPr marL="366713" indent="-366713" algn="just" rtl="1">
              <a:buFont typeface="Wingdings" pitchFamily="2" charset="2"/>
              <a:buChar char="ü"/>
            </a:pPr>
            <a:r>
              <a:rPr lang="fa-IR" sz="3400" b="1" dirty="0" smtClean="0">
                <a:solidFill>
                  <a:srgbClr val="002060"/>
                </a:solidFill>
                <a:cs typeface="2  Koodak" pitchFamily="2" charset="-78"/>
              </a:rPr>
              <a:t>براي تزريق خون بايد از خون هم گروه يا گروه خون </a:t>
            </a:r>
            <a:r>
              <a:rPr lang="en-US" sz="3400" b="1" dirty="0" smtClean="0">
                <a:solidFill>
                  <a:srgbClr val="002060"/>
                </a:solidFill>
                <a:cs typeface="2  Koodak" pitchFamily="2" charset="-78"/>
              </a:rPr>
              <a:t>O</a:t>
            </a:r>
            <a:r>
              <a:rPr lang="fa-IR" sz="3400" b="1" dirty="0" smtClean="0">
                <a:solidFill>
                  <a:srgbClr val="002060"/>
                </a:solidFill>
                <a:cs typeface="2  Koodak" pitchFamily="2" charset="-78"/>
              </a:rPr>
              <a:t> منفي كراس مچ شده استفاده  شود اما در موارد حياتي و عدم دسترسي مي توان از گروه خوني </a:t>
            </a:r>
            <a:r>
              <a:rPr lang="en-US" sz="3400" b="1" dirty="0" smtClean="0">
                <a:solidFill>
                  <a:srgbClr val="002060"/>
                </a:solidFill>
                <a:cs typeface="2  Koodak" pitchFamily="2" charset="-78"/>
              </a:rPr>
              <a:t>O</a:t>
            </a:r>
            <a:r>
              <a:rPr lang="fa-IR" sz="3400" b="1" dirty="0" smtClean="0">
                <a:solidFill>
                  <a:srgbClr val="002060"/>
                </a:solidFill>
                <a:cs typeface="2  Koodak" pitchFamily="2" charset="-78"/>
              </a:rPr>
              <a:t> منفي كراس مچ نشده نيز استفاده كرد.</a:t>
            </a:r>
          </a:p>
          <a:p>
            <a:pPr marL="366713" indent="-366713" algn="just" rtl="1">
              <a:buFont typeface="Wingdings" pitchFamily="2" charset="2"/>
              <a:buChar char="ü"/>
            </a:pPr>
            <a:r>
              <a:rPr lang="fa-IR" sz="3400" b="1" dirty="0" smtClean="0">
                <a:solidFill>
                  <a:srgbClr val="002060"/>
                </a:solidFill>
                <a:cs typeface="2  Koodak" pitchFamily="2" charset="-78"/>
              </a:rPr>
              <a:t>در بيماران هيپوولميك تا زمانيكه مايعات بدن و حجم خون به حد طبيعي نرسيده است نبايستي از داروهاي وازوپرسور بيكربنات سديم و كلسيم استفاده نمود.</a:t>
            </a:r>
          </a:p>
          <a:p>
            <a:pPr marL="366713" indent="-366713" algn="just" rtl="1">
              <a:buFont typeface="Wingdings" pitchFamily="2" charset="2"/>
              <a:buChar char="ü"/>
            </a:pPr>
            <a:r>
              <a:rPr lang="fa-IR" sz="3400" b="1" dirty="0" smtClean="0">
                <a:solidFill>
                  <a:srgbClr val="002060"/>
                </a:solidFill>
                <a:cs typeface="2  Koodak" pitchFamily="2" charset="-78"/>
              </a:rPr>
              <a:t>اطلاع به متخصص كودكان و نوزادان در مورد دريافت خون توسط مادر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954780" y="21907500"/>
            <a:ext cx="8703945" cy="1117600"/>
          </a:xfrm>
          <a:prstGeom prst="rect">
            <a:avLst/>
          </a:prstGeom>
        </p:spPr>
        <p:txBody>
          <a:bodyPr vert="horz" lIns="216027" tIns="216027" rIns="216027" bIns="216027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1280160">
              <a:spcBef>
                <a:spcPct val="0"/>
              </a:spcBef>
            </a:pPr>
            <a:r>
              <a:rPr lang="fa-IR" sz="5300" dirty="0" smtClean="0">
                <a:solidFill>
                  <a:srgbClr val="C00000"/>
                </a:solidFill>
                <a:cs typeface="2  Titr" pitchFamily="2" charset="-78"/>
              </a:rPr>
              <a:t>نكات ضروري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571625" y="32270700"/>
            <a:ext cx="13144500" cy="10058400"/>
          </a:xfrm>
          <a:prstGeom prst="roundRect">
            <a:avLst>
              <a:gd name="adj" fmla="val 11667"/>
            </a:avLst>
          </a:prstGeom>
          <a:solidFill>
            <a:srgbClr val="FFCD9B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8016" tIns="64008" rIns="128016" bIns="64008" rtlCol="1" anchor="ctr"/>
          <a:lstStyle/>
          <a:p>
            <a:pPr marL="366713" indent="-366713" algn="just" rtl="1"/>
            <a:r>
              <a:rPr lang="fa-IR" sz="2800" b="1" dirty="0" smtClean="0">
                <a:solidFill>
                  <a:srgbClr val="002060"/>
                </a:solidFill>
                <a:cs typeface="2  Koodak" pitchFamily="2" charset="-78"/>
              </a:rPr>
              <a:t>واكنش هاي آلرژيك غير همو ليتيك :</a:t>
            </a:r>
          </a:p>
          <a:p>
            <a:pPr algn="just" rtl="1"/>
            <a:r>
              <a:rPr lang="fa-IR" sz="2800" b="1" dirty="0" smtClean="0">
                <a:solidFill>
                  <a:srgbClr val="002060"/>
                </a:solidFill>
                <a:cs typeface="2  Koodak" pitchFamily="2" charset="-78"/>
              </a:rPr>
              <a:t>اين عوارض در اثر واكنش با آنتي ژن هاي موجود بر روي گلبول هاي سفيد يا پلاكت ( واكنش تب دار) و يا سرم خون تزريقي بروز كرده و خود را به صورت تب ( معمولاً بالا) و لرز ظرف نيم تا يك ساعت و گاهي خارش، كهير و در موارد شديد واكنش آنافيلاكتيك ( خصوصاً برونكواسپاسم، آنژيوادم و يا شوك ) تظاهر مي كند. در صورت كوچكترين شك به ناسازگاري خوني (واكنش هموليتيك) ترانسفوزيون بايستي قطع شود و به متخصص بيهوشي اطلاع داده شود.</a:t>
            </a:r>
          </a:p>
          <a:p>
            <a:pPr marL="366713" indent="-366713" algn="just" rtl="1"/>
            <a:endParaRPr lang="fa-IR" sz="2800" b="1" dirty="0" smtClean="0">
              <a:solidFill>
                <a:srgbClr val="002060"/>
              </a:solidFill>
              <a:cs typeface="2  Koodak" pitchFamily="2" charset="-78"/>
            </a:endParaRPr>
          </a:p>
          <a:p>
            <a:pPr algn="just" rtl="1"/>
            <a:r>
              <a:rPr lang="fa-IR" sz="2800" b="1" dirty="0" smtClean="0">
                <a:solidFill>
                  <a:srgbClr val="002060"/>
                </a:solidFill>
                <a:cs typeface="2  Koodak" pitchFamily="2" charset="-78"/>
              </a:rPr>
              <a:t>تدابير درماني : </a:t>
            </a:r>
          </a:p>
          <a:p>
            <a:pPr algn="just" rtl="1"/>
            <a:r>
              <a:rPr lang="fa-IR" sz="2800" b="1" dirty="0" smtClean="0">
                <a:solidFill>
                  <a:srgbClr val="002060"/>
                </a:solidFill>
                <a:cs typeface="2  Koodak" pitchFamily="2" charset="-78"/>
              </a:rPr>
              <a:t>درمان اين حالت شامل كنترل تب با استفاده از استامينوفن و واكنش هاي آلرژيك با استفاده از آنتي هيستامين ( نظير 5 تا 10 ميلي گرم ديفن هيدرامين خوراكي يا وريدي) و در صورت لزوم استروييد (نظير 100 ميلي گرم هيدرو كورتيزون وريدي) و اپي نفرين است.</a:t>
            </a:r>
          </a:p>
          <a:p>
            <a:pPr marL="366713" indent="-366713" algn="just" rtl="1"/>
            <a:endParaRPr lang="fa-IR" sz="2800" b="1" dirty="0" smtClean="0">
              <a:solidFill>
                <a:srgbClr val="002060"/>
              </a:solidFill>
              <a:cs typeface="2  Koodak" pitchFamily="2" charset="-78"/>
            </a:endParaRPr>
          </a:p>
          <a:p>
            <a:pPr marL="366713" indent="-366713" algn="just" rtl="1"/>
            <a:r>
              <a:rPr lang="fa-IR" sz="2800" b="1" dirty="0" smtClean="0">
                <a:solidFill>
                  <a:srgbClr val="002060"/>
                </a:solidFill>
                <a:cs typeface="2  Koodak" pitchFamily="2" charset="-78"/>
              </a:rPr>
              <a:t>عوارضي كه به طور نادر ممكن است ايجاد شود :</a:t>
            </a:r>
          </a:p>
          <a:p>
            <a:pPr algn="just" rtl="1"/>
            <a:r>
              <a:rPr lang="fa-IR" sz="2800" b="1" dirty="0" smtClean="0">
                <a:solidFill>
                  <a:srgbClr val="002060"/>
                </a:solidFill>
                <a:cs typeface="2  Koodak" pitchFamily="2" charset="-78"/>
              </a:rPr>
              <a:t>احساس درد يا سوزش در محل تزريق، تنگي نفس، اضطراب، درد قفسه سينه يا پشت، برافروختگي، لرز، تب، تاكيكاردي، تهوع، استفراغ و در موارد پيشرفته هيپوتانسيون و بالاخره شوك متظاهر مي سازد.</a:t>
            </a:r>
          </a:p>
          <a:p>
            <a:pPr marL="366713" indent="-366713" algn="just" rtl="1"/>
            <a:endParaRPr lang="fa-IR" sz="2800" b="1" dirty="0" smtClean="0">
              <a:solidFill>
                <a:srgbClr val="002060"/>
              </a:solidFill>
              <a:cs typeface="2  Koodak" pitchFamily="2" charset="-78"/>
            </a:endParaRPr>
          </a:p>
          <a:p>
            <a:pPr marL="366713" indent="-366713" algn="just" rtl="1"/>
            <a:r>
              <a:rPr lang="fa-IR" sz="2800" b="1" dirty="0" smtClean="0">
                <a:solidFill>
                  <a:srgbClr val="002060"/>
                </a:solidFill>
                <a:cs typeface="2  Koodak" pitchFamily="2" charset="-78"/>
              </a:rPr>
              <a:t>تدابير درماني:</a:t>
            </a:r>
          </a:p>
          <a:p>
            <a:pPr marL="366713" algn="just" rtl="1"/>
            <a:r>
              <a:rPr lang="fa-IR" sz="2800" b="1" dirty="0" smtClean="0">
                <a:solidFill>
                  <a:srgbClr val="002060"/>
                </a:solidFill>
                <a:cs typeface="2  Koodak" pitchFamily="2" charset="-78"/>
              </a:rPr>
              <a:t>1) در صورت كوچكترين شك به واكنش هموليتيك بايستي بلافاصله ترانسفوزيون قطع شود . به</a:t>
            </a:r>
          </a:p>
          <a:p>
            <a:pPr marL="366713" algn="just" rtl="1"/>
            <a:r>
              <a:rPr lang="fa-IR" sz="2800" b="1" dirty="0" smtClean="0">
                <a:solidFill>
                  <a:srgbClr val="002060"/>
                </a:solidFill>
                <a:cs typeface="2  Koodak" pitchFamily="2" charset="-78"/>
              </a:rPr>
              <a:t>متخصص بيهوشي يا داخلي اطلاع داده شود.</a:t>
            </a:r>
          </a:p>
          <a:p>
            <a:pPr marL="366713" algn="just" rtl="1"/>
            <a:r>
              <a:rPr lang="fa-IR" sz="2800" b="1" dirty="0" smtClean="0">
                <a:solidFill>
                  <a:srgbClr val="002060"/>
                </a:solidFill>
                <a:cs typeface="2  Koodak" pitchFamily="2" charset="-78"/>
              </a:rPr>
              <a:t>2) نمونه خون بيمار و خون تزريقي جهت تعيين گروه خون به آزمايشگاه فرستاده شود.</a:t>
            </a:r>
          </a:p>
          <a:p>
            <a:pPr marL="366713" algn="just" rtl="1"/>
            <a:r>
              <a:rPr lang="fa-IR" sz="2800" b="1" dirty="0" smtClean="0">
                <a:solidFill>
                  <a:srgbClr val="002060"/>
                </a:solidFill>
                <a:cs typeface="2  Koodak" pitchFamily="2" charset="-78"/>
              </a:rPr>
              <a:t>3) وضعيت هموديناميك با استفاده ار نرمال سالين يا رينگر اصلاح شود.</a:t>
            </a:r>
          </a:p>
          <a:p>
            <a:pPr marL="366713" algn="just" rtl="1"/>
            <a:r>
              <a:rPr lang="fa-IR" sz="2800" b="1" dirty="0" smtClean="0">
                <a:solidFill>
                  <a:srgbClr val="002060"/>
                </a:solidFill>
                <a:cs typeface="2  Koodak" pitchFamily="2" charset="-78"/>
              </a:rPr>
              <a:t>4) كلرفنيرامين به ميزان 10 ميلي گرم به طور وريدي و آهسته تجويز شود.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743325" y="31051500"/>
            <a:ext cx="8703945" cy="1117600"/>
          </a:xfrm>
          <a:prstGeom prst="rect">
            <a:avLst/>
          </a:prstGeom>
        </p:spPr>
        <p:txBody>
          <a:bodyPr vert="horz" lIns="216027" tIns="216027" rIns="216027" bIns="216027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1280160">
              <a:spcBef>
                <a:spcPct val="0"/>
              </a:spcBef>
            </a:pPr>
            <a:r>
              <a:rPr lang="fa-IR" sz="5300" dirty="0" smtClean="0">
                <a:solidFill>
                  <a:srgbClr val="C00000"/>
                </a:solidFill>
                <a:cs typeface="2  Titr" pitchFamily="2" charset="-78"/>
              </a:rPr>
              <a:t>عوارض ترانسفوزيون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half" idx="3"/>
          </p:nvPr>
        </p:nvSpPr>
        <p:spPr>
          <a:xfrm>
            <a:off x="1343025" y="3213101"/>
            <a:ext cx="29603700" cy="1117599"/>
          </a:xfrm>
          <a:noFill/>
          <a:ln>
            <a:noFill/>
          </a:ln>
        </p:spPr>
        <p:txBody>
          <a:bodyPr numCol="1" spcCol="252000" rtlCol="1"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fa-IR" sz="3900" dirty="0" smtClean="0">
                <a:solidFill>
                  <a:srgbClr val="002060"/>
                </a:solidFill>
                <a:cs typeface="2  Titr" pitchFamily="2" charset="-78"/>
              </a:rPr>
              <a:t>(در موارد خونريزي حاد مانند كنده شدن زودرس جفت، خونريزي پس از زايمان خونريزي منجر به هيپوولمي، آنمي شديد و جراحي و . . . )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fa-IR" sz="4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cs typeface="2  Titr" pitchFamily="2" charset="-78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0" y="96411"/>
            <a:ext cx="32404050" cy="2133600"/>
          </a:xfrm>
          <a:prstGeom prst="roundRect">
            <a:avLst>
              <a:gd name="adj" fmla="val 50000"/>
            </a:avLst>
          </a:prstGeom>
          <a:solidFill>
            <a:srgbClr val="FFABD5"/>
          </a:solidFill>
          <a:ln w="28575" cmpd="dbl">
            <a:solidFill>
              <a:srgbClr val="00206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8016" tIns="64008" rIns="128016" bIns="64008" rtlCol="1" anchor="ctr"/>
          <a:lstStyle/>
          <a:p>
            <a:pPr algn="ctr">
              <a:lnSpc>
                <a:spcPct val="150000"/>
              </a:lnSpc>
            </a:pPr>
            <a:r>
              <a:rPr lang="fa-IR" sz="8400" dirty="0" smtClean="0">
                <a:solidFill>
                  <a:srgbClr val="00589A"/>
                </a:solidFill>
                <a:effectLst>
                  <a:glow rad="228600">
                    <a:srgbClr val="FFFF00">
                      <a:alpha val="40000"/>
                    </a:srgbClr>
                  </a:glow>
                </a:effectLst>
                <a:cs typeface="2  Titr" pitchFamily="2" charset="-78"/>
              </a:rPr>
              <a:t>راهنماي شوك هموراژيك و ترانسفوزيون خون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7a63ae98c9331042c85a0ce3caf3b722">
  <xsd:schema xmlns:xsd="http://www.w3.org/2001/XMLSchema" xmlns:p="http://schemas.microsoft.com/office/2006/metadata/properties" targetNamespace="http://schemas.microsoft.com/office/2006/metadata/properties" ma:root="true" ma:fieldsID="643ad641ad674e858ec36190b61f65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A6E74D03-8154-40C6-9B9A-887CCBF5598C}"/>
</file>

<file path=customXml/itemProps2.xml><?xml version="1.0" encoding="utf-8"?>
<ds:datastoreItem xmlns:ds="http://schemas.openxmlformats.org/officeDocument/2006/customXml" ds:itemID="{E80CCDCD-8E3A-48D5-9D2B-C0D9910D8F54}"/>
</file>

<file path=customXml/itemProps3.xml><?xml version="1.0" encoding="utf-8"?>
<ds:datastoreItem xmlns:ds="http://schemas.openxmlformats.org/officeDocument/2006/customXml" ds:itemID="{DFD56CEB-3264-404D-AECC-929727D1755A}"/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532</TotalTime>
  <Words>915</Words>
  <Application>Microsoft Office PowerPoint</Application>
  <PresentationFormat>Custom</PresentationFormat>
  <Paragraphs>130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Technic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Administrator</cp:lastModifiedBy>
  <cp:revision>165</cp:revision>
  <dcterms:created xsi:type="dcterms:W3CDTF">2006-08-16T00:00:00Z</dcterms:created>
  <dcterms:modified xsi:type="dcterms:W3CDTF">2012-02-18T10:11:00Z</dcterms:modified>
</cp:coreProperties>
</file>