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fa-IR"/>
    </a:defPPr>
    <a:lvl1pPr marL="0" algn="r" defTabSz="4320540" rtl="1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r" defTabSz="4320540" rtl="1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r" defTabSz="4320540" rtl="1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r" defTabSz="4320540" rtl="1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r" defTabSz="4320540" rtl="1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r" defTabSz="4320540" rtl="1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r" defTabSz="4320540" rtl="1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r" defTabSz="4320540" rtl="1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r" defTabSz="4320540" rtl="1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66" d="100"/>
          <a:sy n="66" d="100"/>
        </p:scale>
        <p:origin x="5832" y="64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533E5FE-A40D-4E8C-ACE4-70E2BC5267B4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63E194E-8FEF-447D-80B2-7A990A3847B6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E194E-8FEF-447D-80B2-7A990A3847B6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C76-D01B-4BF1-B276-903BE34D15DD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4946-EB3D-4559-9506-246526DD06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C76-D01B-4BF1-B276-903BE34D15DD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4946-EB3D-4559-9506-246526DD06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C76-D01B-4BF1-B276-903BE34D15DD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4946-EB3D-4559-9506-246526DD06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C76-D01B-4BF1-B276-903BE34D15DD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4946-EB3D-4559-9506-246526DD06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r">
              <a:defRPr sz="189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C76-D01B-4BF1-B276-903BE34D15DD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4946-EB3D-4559-9506-246526DD06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C76-D01B-4BF1-B276-903BE34D15DD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4946-EB3D-4559-9506-246526DD06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C76-D01B-4BF1-B276-903BE34D15DD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4946-EB3D-4559-9506-246526DD06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C76-D01B-4BF1-B276-903BE34D15DD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4946-EB3D-4559-9506-246526DD06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C76-D01B-4BF1-B276-903BE34D15DD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4946-EB3D-4559-9506-246526DD06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r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C76-D01B-4BF1-B276-903BE34D15DD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4946-EB3D-4559-9506-246526DD06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r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C76-D01B-4BF1-B276-903BE34D15DD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4946-EB3D-4559-9506-246526DD06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1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83C76-D01B-4BF1-B276-903BE34D15DD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1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1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4946-EB3D-4559-9506-246526DD06A6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1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r" defTabSz="4320540" rtl="1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r" defTabSz="4320540" rtl="1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r" defTabSz="4320540" rtl="1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r" defTabSz="4320540" rtl="1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r" defTabSz="4320540" rtl="1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r" defTabSz="4320540" rtl="1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r" defTabSz="4320540" rtl="1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r" defTabSz="4320540" rtl="1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r" defTabSz="4320540" rtl="1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4320540" rtl="1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r" defTabSz="4320540" rtl="1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r" defTabSz="4320540" rtl="1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r" defTabSz="4320540" rtl="1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r" defTabSz="4320540" rtl="1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r" defTabSz="4320540" rtl="1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r" defTabSz="4320540" rtl="1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r" defTabSz="4320540" rtl="1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r" defTabSz="4320540" rtl="1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300"/>
            <a:ext cx="32404050" cy="1447800"/>
          </a:xfrm>
          <a:prstGeom prst="roundRect">
            <a:avLst>
              <a:gd name="adj" fmla="val 50000"/>
            </a:avLst>
          </a:prstGeom>
          <a:solidFill>
            <a:srgbClr val="FFABD5"/>
          </a:solidFill>
          <a:ln w="28575" cmpd="dbl"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6000" dirty="0" smtClean="0">
                <a:solidFill>
                  <a:srgbClr val="00589A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  <a:cs typeface="2  Titr" pitchFamily="2" charset="-78"/>
              </a:rPr>
              <a:t>راهنماي كشوري اداره سقط عفوني</a:t>
            </a:r>
          </a:p>
        </p:txBody>
      </p:sp>
      <p:sp>
        <p:nvSpPr>
          <p:cNvPr id="5" name="Flowchart: Decision 4"/>
          <p:cNvSpPr/>
          <p:nvPr/>
        </p:nvSpPr>
        <p:spPr>
          <a:xfrm>
            <a:off x="22610738" y="2376565"/>
            <a:ext cx="7920879" cy="4608512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    ارزيابي علايم اورژانس شامل:</a:t>
            </a:r>
          </a:p>
          <a:p>
            <a:pPr marL="266700" indent="-266700" algn="r" rtl="1">
              <a:buFont typeface="Wingdings" pitchFamily="2" charset="2"/>
              <a:buChar char="ü"/>
            </a:pP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علايم شوك سپتيك </a:t>
            </a:r>
            <a:b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</a:b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( هيپوتانسيون، اختلال</a:t>
            </a:r>
          </a:p>
          <a:p>
            <a:pPr marL="266700" algn="r" rtl="1"/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هوشياري، اليگوري با يا بدون تب)</a:t>
            </a:r>
          </a:p>
          <a:p>
            <a:pPr marL="266700" indent="-266700" algn="r" rtl="1">
              <a:buFont typeface="Wingdings" pitchFamily="2" charset="2"/>
              <a:buChar char="ü"/>
            </a:pP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شكم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rigid</a:t>
            </a: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 همراه با درد شانه</a:t>
            </a:r>
            <a:endParaRPr lang="fa-I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19265" y="2952750"/>
            <a:ext cx="22860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شكم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rigid </a:t>
            </a: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همراه با درد شانه</a:t>
            </a:r>
          </a:p>
        </p:txBody>
      </p:sp>
      <p:sp>
        <p:nvSpPr>
          <p:cNvPr id="7" name="Rectangle 6"/>
          <p:cNvSpPr/>
          <p:nvPr/>
        </p:nvSpPr>
        <p:spPr>
          <a:xfrm>
            <a:off x="17619265" y="5832948"/>
            <a:ext cx="22860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علايم شوك سپتيك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521505" y="2664596"/>
            <a:ext cx="4749627" cy="180370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buFont typeface="Wingdings" pitchFamily="2" charset="2"/>
              <a:buChar char="§"/>
            </a:pP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 تجويز سرم رينگر يا نرمال سالين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 ارسال آزمايش هاي اورژانس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 شروع آنتي بيوتيك **</a:t>
            </a:r>
            <a:endParaRPr lang="fa-I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582466" y="5040860"/>
            <a:ext cx="4663270" cy="196768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buFont typeface="Wingdings" pitchFamily="2" charset="2"/>
              <a:buChar char="§"/>
            </a:pP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 درمان شوك مطابق راهنماي شوك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هموراژيك و ترانسفوزيون خون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 ارسال آزمايش *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 شروع آنتي بيوتيك **</a:t>
            </a:r>
            <a:endParaRPr lang="fa-I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528617" y="2664596"/>
            <a:ext cx="6530084" cy="169073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مشاوره جراحي اورژانس جهت لاپاراتومي (احتمال</a:t>
            </a:r>
          </a:p>
          <a:p>
            <a:pPr algn="ctr" rtl="1"/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تروما به روده ها)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96569" y="5256884"/>
            <a:ext cx="7085188" cy="16617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buFont typeface="Wingdings" pitchFamily="2" charset="2"/>
              <a:buChar char="§"/>
            </a:pP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 مشاوره اورژانس با متخصص داخلي، عفوني، بيهوشي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 گرفتن شرح حال دقيق و معاينه شكم</a:t>
            </a:r>
            <a:endParaRPr lang="fa-I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19981465" y="2790825"/>
            <a:ext cx="541040" cy="4050235"/>
          </a:xfrm>
          <a:prstGeom prst="rightBrace">
            <a:avLst>
              <a:gd name="adj1" fmla="val 36458"/>
              <a:gd name="adj2" fmla="val 48828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22610737" y="8137204"/>
            <a:ext cx="7986812" cy="42484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marL="261938" indent="-261938" algn="r" rtl="1">
              <a:buFont typeface="Wingdings" pitchFamily="2" charset="2"/>
              <a:buChar char="ü"/>
            </a:pP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 اخذ شرح حال، سابقه دستكاري محصولات بارداري ، بارداري با </a:t>
            </a:r>
            <a:r>
              <a:rPr lang="en-US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IUD</a:t>
            </a: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 </a:t>
            </a:r>
            <a:r>
              <a:rPr lang="fa-IR" sz="2600" b="1" smtClean="0">
                <a:solidFill>
                  <a:sysClr val="windowText" lastClr="000000"/>
                </a:solidFill>
                <a:cs typeface="2  Nazanin" pitchFamily="2" charset="-78"/>
              </a:rPr>
              <a:t>يا </a:t>
            </a:r>
            <a:r>
              <a:rPr lang="fa-IR" sz="2600" b="1" smtClean="0">
                <a:solidFill>
                  <a:sysClr val="windowText" lastClr="000000"/>
                </a:solidFill>
                <a:cs typeface="2  Nazanin" pitchFamily="2" charset="-78"/>
              </a:rPr>
              <a:t>پارگي كيسه </a:t>
            </a: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آب</a:t>
            </a:r>
          </a:p>
          <a:p>
            <a:pPr marL="261938" indent="-261938" algn="r" rtl="1">
              <a:buFont typeface="Wingdings" pitchFamily="2" charset="2"/>
              <a:buChar char="ü"/>
            </a:pP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تعيين سن حاملگي</a:t>
            </a:r>
          </a:p>
          <a:p>
            <a:pPr marL="261938" indent="-261938" algn="r" rtl="1">
              <a:buFont typeface="Wingdings" pitchFamily="2" charset="2"/>
              <a:buChar char="ü"/>
            </a:pP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ارزيابي علائم حياتي</a:t>
            </a:r>
          </a:p>
          <a:p>
            <a:pPr marL="261938" indent="-261938" algn="r" rtl="1">
              <a:buFont typeface="Wingdings" pitchFamily="2" charset="2"/>
              <a:buChar char="ü"/>
            </a:pP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معاينه شكم از نظر وجود تندرنس و ريباند شكمي</a:t>
            </a:r>
          </a:p>
          <a:p>
            <a:pPr marL="261938" indent="-261938" algn="r" rtl="1">
              <a:buFont typeface="Wingdings" pitchFamily="2" charset="2"/>
              <a:buChar char="ü"/>
            </a:pP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معاينه واژينال براي تندرنس رحمي، حركت</a:t>
            </a:r>
          </a:p>
          <a:p>
            <a:pPr marL="261938" indent="-261938" algn="r" rtl="1"/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    دردناك سرويكس و لمس توده</a:t>
            </a:r>
          </a:p>
          <a:p>
            <a:pPr marL="261938" indent="-261938" algn="r" rtl="1">
              <a:buFont typeface="Wingdings" pitchFamily="2" charset="2"/>
              <a:buChar char="ü"/>
            </a:pP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انجام آزمايش هاي </a:t>
            </a:r>
            <a:r>
              <a:rPr lang="en-US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CBC,BG,Rh,BUN,Cr</a:t>
            </a: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 كشت خون، الكتروليت ها، اسمير و كشت ترشحات سرويكس و محصولات حاملگي، بتاساب يونيت، </a:t>
            </a:r>
            <a:r>
              <a:rPr lang="en-US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PT ،PTT</a:t>
            </a:r>
            <a:endParaRPr lang="fa-IR" sz="2600" b="1" dirty="0">
              <a:solidFill>
                <a:sysClr val="windowText" lastClr="000000"/>
              </a:solidFill>
              <a:cs typeface="2  Nazanin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193913" y="8683727"/>
            <a:ext cx="6120680" cy="282562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marL="363538" indent="-363538" algn="r" rtl="1">
              <a:buFont typeface="Wingdings" pitchFamily="2" charset="2"/>
              <a:buChar char="ü"/>
            </a:pP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 تزريق سرم رينگر يا نرمال سالين حداقل 200 ميلي ليتر در ساعت به علاوه 30 واحد اكسي توسين در يك ليتر سرم تا زمان تخليه رحم</a:t>
            </a:r>
          </a:p>
          <a:p>
            <a:pPr marL="363538" indent="-363538" algn="r" rtl="1">
              <a:buFont typeface="Wingdings" pitchFamily="2" charset="2"/>
              <a:buChar char="ü"/>
            </a:pP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 شروع آنتي بيوتيك **</a:t>
            </a:r>
          </a:p>
          <a:p>
            <a:pPr marL="363538" indent="-363538" algn="r" rtl="1">
              <a:buFont typeface="Wingdings" pitchFamily="2" charset="2"/>
              <a:buChar char="ü"/>
            </a:pP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تزريق 0/5 ميلي ليتر توكسوييد كزاز جلدي در افراد واكسينه يا 250 واحد ايمونوگلبولين كزاز عضلاني</a:t>
            </a:r>
            <a:endParaRPr lang="fa-IR" sz="2600" b="1" dirty="0">
              <a:solidFill>
                <a:sysClr val="windowText" lastClr="000000"/>
              </a:solidFill>
              <a:cs typeface="2  Nazanin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217249" y="8755735"/>
            <a:ext cx="4716091" cy="281724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marL="261938" indent="-261938" algn="r" rtl="1">
              <a:buFont typeface="Wingdings" pitchFamily="2" charset="2"/>
              <a:buChar char="ü"/>
            </a:pP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راديوگرافي شكم در حالت خوابيده و ايستاده جهت بررسي جسم خارجي، گاز داخل  ميومتر، هواي</a:t>
            </a:r>
          </a:p>
          <a:p>
            <a:pPr marL="261938" indent="-261938" algn="r" rtl="1"/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    زير ديافراگم</a:t>
            </a:r>
          </a:p>
          <a:p>
            <a:pPr marL="261938" indent="-261938" algn="r" rtl="1">
              <a:buFont typeface="Wingdings" pitchFamily="2" charset="2"/>
              <a:buChar char="ü"/>
            </a:pP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انجام سونوگرافي و بررسي نسج باقي مانده و وضعيت بارداري</a:t>
            </a:r>
            <a:endParaRPr lang="fa-IR" sz="2600" b="1" dirty="0">
              <a:solidFill>
                <a:sysClr val="windowText" lastClr="000000"/>
              </a:solidFill>
              <a:cs typeface="2  Nazanin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50789" y="8746804"/>
            <a:ext cx="5586340" cy="281724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marL="363538" indent="-363538" algn="r" rtl="1">
              <a:buFont typeface="Wingdings" pitchFamily="2" charset="2"/>
              <a:buChar char="ü"/>
            </a:pP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 تخليه رحم حداكثر 1 تا 2 ساعت پس از تجويز آنتي بيوتيك</a:t>
            </a:r>
          </a:p>
          <a:p>
            <a:pPr marL="363538" indent="-363538" algn="r" rtl="1">
              <a:buFont typeface="Wingdings" pitchFamily="2" charset="2"/>
              <a:buChar char="ü"/>
            </a:pPr>
            <a:r>
              <a:rPr lang="fa-IR" sz="2600" b="1" dirty="0" smtClean="0">
                <a:solidFill>
                  <a:sysClr val="windowText" lastClr="000000"/>
                </a:solidFill>
                <a:cs typeface="2  Nazanin" pitchFamily="2" charset="-78"/>
              </a:rPr>
              <a:t> مشاوره جراحي براي لاپاراتومي در صورتي كه در راديوگرافي علائمي دال بر هواي زير ديافراگم و پارگي احشا وجود دارد</a:t>
            </a:r>
            <a:endParaRPr lang="fa-IR" sz="2600" b="1" dirty="0">
              <a:solidFill>
                <a:sysClr val="windowText" lastClr="000000"/>
              </a:solidFill>
              <a:cs typeface="2  Nazanin" pitchFamily="2" charset="-78"/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720305" y="9907863"/>
            <a:ext cx="742950" cy="685800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marL="363538" indent="-363538" algn="ctr" rtl="1"/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1</a:t>
            </a:r>
            <a:endParaRPr lang="fa-IR" sz="2800" b="1" dirty="0">
              <a:solidFill>
                <a:sysClr val="windowText" lastClr="000000"/>
              </a:solidFill>
              <a:cs typeface="2  Nazanin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211137" y="16634148"/>
            <a:ext cx="3429000" cy="2514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marL="261938" indent="-261938" algn="r" rtl="1">
              <a:buFont typeface="Wingdings" pitchFamily="2" charset="2"/>
              <a:buChar char="§"/>
            </a:pPr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 ادامه آنتي بيوتيك درماني تا مشخص شدن نتيجه آزمايش ها</a:t>
            </a:r>
          </a:p>
          <a:p>
            <a:pPr marL="261938" indent="-261938" algn="r" rtl="1">
              <a:buFont typeface="Wingdings" pitchFamily="2" charset="2"/>
              <a:buChar char="§"/>
            </a:pPr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 كنترل علائم حياتي</a:t>
            </a:r>
          </a:p>
          <a:p>
            <a:pPr marL="261938" indent="-261938" algn="r" rtl="1">
              <a:buFont typeface="Wingdings" pitchFamily="2" charset="2"/>
              <a:buChar char="§"/>
            </a:pPr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 كنترل ميزان دفع ادرار</a:t>
            </a:r>
            <a:endParaRPr lang="fa-IR" sz="2800" b="1" dirty="0">
              <a:solidFill>
                <a:sysClr val="windowText" lastClr="000000"/>
              </a:solidFill>
              <a:cs typeface="2  Nazanin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458609" y="13322524"/>
            <a:ext cx="32766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بروز علايم شوك سپتيك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458609" y="14617924"/>
            <a:ext cx="32766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وجود علايم پريتونيت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458609" y="15989524"/>
            <a:ext cx="32766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كشت خون مثبت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534809" y="17132524"/>
            <a:ext cx="3200400" cy="838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هموليز يا عفونت كلستريديايي رحم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1611009" y="18351724"/>
            <a:ext cx="31242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وجود آبسه هاي متعدد در شكم و لگن با حال عمومي خوب و بدون تب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611009" y="20104324"/>
            <a:ext cx="31242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rgbClr val="002060"/>
                </a:solidFill>
                <a:cs typeface="2  Nazanin" pitchFamily="2" charset="-78"/>
              </a:rPr>
              <a:t>بهبود علايم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611009" y="21475924"/>
            <a:ext cx="3124200" cy="60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تب و حال عمومي بد</a:t>
            </a:r>
          </a:p>
        </p:txBody>
      </p:sp>
      <p:sp>
        <p:nvSpPr>
          <p:cNvPr id="26" name="Oval 25"/>
          <p:cNvSpPr/>
          <p:nvPr/>
        </p:nvSpPr>
        <p:spPr>
          <a:xfrm>
            <a:off x="14905881" y="12673708"/>
            <a:ext cx="5223520" cy="142636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fa-I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درمان شوك مطابق راهنماي شوك و اطلاع به متخصص داخلي عفوني بيهوشي</a:t>
            </a:r>
          </a:p>
        </p:txBody>
      </p:sp>
      <p:sp>
        <p:nvSpPr>
          <p:cNvPr id="27" name="Oval 26"/>
          <p:cNvSpPr/>
          <p:nvPr/>
        </p:nvSpPr>
        <p:spPr>
          <a:xfrm>
            <a:off x="14905881" y="14401900"/>
            <a:ext cx="5147320" cy="7649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مشاوره جراحي جهت لاپاراتومي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088457" y="16194460"/>
            <a:ext cx="5035695" cy="1066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rgbClr val="002060"/>
                </a:solidFill>
                <a:cs typeface="2  Nazanin" pitchFamily="2" charset="-78"/>
              </a:rPr>
              <a:t>ادامه آنتي بيوتيك حداقل 2 هفته  وريدي و يك هفته خوراكي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088457" y="17642260"/>
            <a:ext cx="5035695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 </a:t>
            </a:r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تخليه آبسه (از راه واژن)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88457" y="18861460"/>
            <a:ext cx="4968552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مشاوره جراحي لاپاراتومي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088457" y="19928260"/>
            <a:ext cx="4968552" cy="1219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بررسي از نظر ترومبوفلبيت و تجويز هپارين مطابق راهنماي درمان ضد انعقادي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121905" y="15471676"/>
            <a:ext cx="5007496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buFont typeface="Wingdings" pitchFamily="2" charset="2"/>
              <a:buChar char="§"/>
            </a:pPr>
            <a:r>
              <a:rPr lang="fa-IR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 مشاوره با متخصص عفوني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 ادامه آنتي بيوتيك وريدي مطابق نتيجه مشاوره تا 2 هفته و سپس يك هفته خوراكي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6852801" y="17148076"/>
            <a:ext cx="32766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هيستركتومي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121905" y="18214876"/>
            <a:ext cx="5007496" cy="990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ادامه درمان آنتي بيوتيكي و پيگيري مكرر با سونوگرافي جهت كنترل سايز آبسه ها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5121905" y="19442460"/>
            <a:ext cx="5007496" cy="13681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rgbClr val="002060"/>
                </a:solidFill>
                <a:cs typeface="2  Nazanin" pitchFamily="2" charset="-78"/>
              </a:rPr>
              <a:t>ادامه درمان آنتي بيوتيكي وريدي تا 48 ساعت پس از قطع تب و يك هفته خوراكي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121905" y="21034276"/>
            <a:ext cx="5007496" cy="1447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buFont typeface="Wingdings" pitchFamily="2" charset="2"/>
              <a:buChar char="§"/>
            </a:pPr>
            <a:r>
              <a:rPr lang="fa-IR" sz="2400" b="1" dirty="0" smtClean="0">
                <a:solidFill>
                  <a:sysClr val="windowText" lastClr="000000"/>
                </a:solidFill>
                <a:cs typeface="2  Nazanin" pitchFamily="2" charset="-78"/>
              </a:rPr>
              <a:t> تغيير نوع آنتي بيوتيك بر اساس جواب كشت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400" b="1" dirty="0" smtClean="0">
                <a:solidFill>
                  <a:sysClr val="windowText" lastClr="000000"/>
                </a:solidFill>
                <a:cs typeface="2  Nazanin" pitchFamily="2" charset="-78"/>
              </a:rPr>
              <a:t> بررسي سونوگرافي جديد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400" b="1" dirty="0" smtClean="0">
                <a:solidFill>
                  <a:sysClr val="windowText" lastClr="000000"/>
                </a:solidFill>
                <a:cs typeface="2  Nazanin" pitchFamily="2" charset="-78"/>
              </a:rPr>
              <a:t> بررسي 48 ساعت بعد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088457" y="21452260"/>
            <a:ext cx="4968552" cy="106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تخليه آبسه 72 ساعت پس از آنتي بيوتيك درماني مناسب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497169" y="16204332"/>
            <a:ext cx="32766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rgbClr val="002060"/>
                </a:solidFill>
                <a:cs typeface="2  Nazanin" pitchFamily="2" charset="-78"/>
              </a:rPr>
              <a:t>بهبود علايم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497169" y="17499732"/>
            <a:ext cx="32766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آبسه در كلدوساك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497169" y="18795132"/>
            <a:ext cx="32766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پريتونيت وجود علائم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497169" y="20090532"/>
            <a:ext cx="32766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ادامه تب ولي ساير علايم حياتي </a:t>
            </a:r>
            <a:r>
              <a:rPr lang="en-US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stable</a:t>
            </a:r>
            <a:endParaRPr lang="fa-IR" sz="2800" b="1" dirty="0" smtClean="0">
              <a:solidFill>
                <a:sysClr val="windowText" lastClr="000000"/>
              </a:solidFill>
              <a:cs typeface="2  Nazanin" pitchFamily="2" charset="-7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97169" y="21385932"/>
            <a:ext cx="3276600" cy="106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وجود آبسه در شكم</a:t>
            </a:r>
          </a:p>
          <a:p>
            <a:pPr algn="ctr"/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بدون علائم پريتونيت</a:t>
            </a:r>
          </a:p>
        </p:txBody>
      </p:sp>
      <p:sp>
        <p:nvSpPr>
          <p:cNvPr id="43" name="Flowchart: Connector 42"/>
          <p:cNvSpPr/>
          <p:nvPr/>
        </p:nvSpPr>
        <p:spPr>
          <a:xfrm>
            <a:off x="30171577" y="17354228"/>
            <a:ext cx="742950" cy="685800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marL="363538" indent="-363538" algn="ctr" rtl="1"/>
            <a:r>
              <a:rPr lang="fa-IR" sz="2800" b="1" dirty="0" smtClean="0">
                <a:solidFill>
                  <a:sysClr val="windowText" lastClr="000000"/>
                </a:solidFill>
                <a:cs typeface="2  Nazanin" pitchFamily="2" charset="-78"/>
              </a:rPr>
              <a:t>1</a:t>
            </a:r>
            <a:endParaRPr lang="fa-IR" sz="2800" b="1" dirty="0">
              <a:solidFill>
                <a:sysClr val="windowText" lastClr="000000"/>
              </a:solidFill>
              <a:cs typeface="2  Nazanin" pitchFamily="2" charset="-78"/>
            </a:endParaRPr>
          </a:p>
        </p:txBody>
      </p:sp>
      <p:sp>
        <p:nvSpPr>
          <p:cNvPr id="44" name="Left Arrow 43"/>
          <p:cNvSpPr/>
          <p:nvPr/>
        </p:nvSpPr>
        <p:spPr>
          <a:xfrm>
            <a:off x="20954553" y="4086225"/>
            <a:ext cx="762000" cy="1828800"/>
          </a:xfrm>
          <a:prstGeom prst="leftArrow">
            <a:avLst>
              <a:gd name="adj1" fmla="val 50526"/>
              <a:gd name="adj2" fmla="val 40132"/>
            </a:avLst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بلي</a:t>
            </a:r>
            <a:endParaRPr lang="fa-I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25779089" y="7273108"/>
            <a:ext cx="1593850" cy="685800"/>
          </a:xfrm>
          <a:prstGeom prst="down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خير</a:t>
            </a:r>
          </a:p>
        </p:txBody>
      </p:sp>
      <p:sp>
        <p:nvSpPr>
          <p:cNvPr id="46" name="Left Arrow 45"/>
          <p:cNvSpPr/>
          <p:nvPr/>
        </p:nvSpPr>
        <p:spPr>
          <a:xfrm>
            <a:off x="16634073" y="3095625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47" name="Left Arrow 46"/>
          <p:cNvSpPr/>
          <p:nvPr/>
        </p:nvSpPr>
        <p:spPr>
          <a:xfrm>
            <a:off x="16634073" y="5832948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48" name="Left Arrow 47"/>
          <p:cNvSpPr/>
          <p:nvPr/>
        </p:nvSpPr>
        <p:spPr>
          <a:xfrm>
            <a:off x="10441385" y="3095625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49" name="Left Arrow 48"/>
          <p:cNvSpPr/>
          <p:nvPr/>
        </p:nvSpPr>
        <p:spPr>
          <a:xfrm>
            <a:off x="10585401" y="5544916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cxnSp>
        <p:nvCxnSpPr>
          <p:cNvPr id="50" name="Shape 60"/>
          <p:cNvCxnSpPr>
            <a:stCxn id="11" idx="2"/>
            <a:endCxn id="14" idx="0"/>
          </p:cNvCxnSpPr>
          <p:nvPr/>
        </p:nvCxnSpPr>
        <p:spPr>
          <a:xfrm rot="16200000" flipH="1">
            <a:off x="11564158" y="1993631"/>
            <a:ext cx="1765101" cy="116150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Left Arrow 50"/>
          <p:cNvSpPr/>
          <p:nvPr/>
        </p:nvSpPr>
        <p:spPr>
          <a:xfrm>
            <a:off x="21746641" y="9547823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52" name="Left Arrow 51"/>
          <p:cNvSpPr/>
          <p:nvPr/>
        </p:nvSpPr>
        <p:spPr>
          <a:xfrm>
            <a:off x="14257809" y="9619831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53" name="Left Arrow 52"/>
          <p:cNvSpPr/>
          <p:nvPr/>
        </p:nvSpPr>
        <p:spPr>
          <a:xfrm>
            <a:off x="8400009" y="9619831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54" name="Left Arrow 53"/>
          <p:cNvSpPr/>
          <p:nvPr/>
        </p:nvSpPr>
        <p:spPr>
          <a:xfrm>
            <a:off x="1728417" y="9835855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55" name="Right Brace 54"/>
          <p:cNvSpPr/>
          <p:nvPr/>
        </p:nvSpPr>
        <p:spPr>
          <a:xfrm>
            <a:off x="24914993" y="13465796"/>
            <a:ext cx="720080" cy="8623176"/>
          </a:xfrm>
          <a:prstGeom prst="rightBrace">
            <a:avLst>
              <a:gd name="adj1" fmla="val 42732"/>
              <a:gd name="adj2" fmla="val 50313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" name="Left Arrow 55"/>
          <p:cNvSpPr/>
          <p:nvPr/>
        </p:nvSpPr>
        <p:spPr>
          <a:xfrm>
            <a:off x="20594513" y="13312924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57" name="Left Arrow 56"/>
          <p:cNvSpPr/>
          <p:nvPr/>
        </p:nvSpPr>
        <p:spPr>
          <a:xfrm>
            <a:off x="20594513" y="14532124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58" name="Left Arrow 57"/>
          <p:cNvSpPr/>
          <p:nvPr/>
        </p:nvSpPr>
        <p:spPr>
          <a:xfrm>
            <a:off x="20594513" y="15903724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59" name="Left Arrow 58"/>
          <p:cNvSpPr/>
          <p:nvPr/>
        </p:nvSpPr>
        <p:spPr>
          <a:xfrm>
            <a:off x="20594513" y="17199124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60" name="Left Arrow 59"/>
          <p:cNvSpPr/>
          <p:nvPr/>
        </p:nvSpPr>
        <p:spPr>
          <a:xfrm>
            <a:off x="20594513" y="18494524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61" name="Left Arrow 60"/>
          <p:cNvSpPr/>
          <p:nvPr/>
        </p:nvSpPr>
        <p:spPr>
          <a:xfrm>
            <a:off x="20594513" y="20018524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62" name="Left Arrow 61"/>
          <p:cNvSpPr/>
          <p:nvPr/>
        </p:nvSpPr>
        <p:spPr>
          <a:xfrm>
            <a:off x="20594513" y="21390124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872433" y="13033748"/>
            <a:ext cx="10297144" cy="2232248"/>
          </a:xfrm>
          <a:prstGeom prst="roundRect">
            <a:avLst>
              <a:gd name="adj" fmla="val 5156"/>
            </a:avLst>
          </a:prstGeom>
          <a:solidFill>
            <a:srgbClr val="FFFFC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fa-I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Nazanin" pitchFamily="2" charset="-78"/>
              </a:rPr>
              <a:t>توضيحات</a:t>
            </a:r>
          </a:p>
          <a:p>
            <a:pPr algn="just" rtl="1"/>
            <a:r>
              <a:rPr lang="fa-IR" sz="1800" b="1" dirty="0" smtClean="0">
                <a:solidFill>
                  <a:schemeClr val="tx1"/>
                </a:solidFill>
                <a:cs typeface="2  Nazanin" pitchFamily="2" charset="-78"/>
              </a:rPr>
              <a:t>* انجام آزمايشهاي </a:t>
            </a:r>
            <a:r>
              <a:rPr lang="en-US" sz="1800" b="1" dirty="0" smtClean="0">
                <a:solidFill>
                  <a:schemeClr val="tx1"/>
                </a:solidFill>
                <a:cs typeface="2  Nazanin" pitchFamily="2" charset="-78"/>
              </a:rPr>
              <a:t>CBC, BG, </a:t>
            </a:r>
            <a:r>
              <a:rPr lang="en-US" sz="1800" b="1" dirty="0" err="1" smtClean="0">
                <a:solidFill>
                  <a:schemeClr val="tx1"/>
                </a:solidFill>
                <a:cs typeface="2  Nazanin" pitchFamily="2" charset="-78"/>
              </a:rPr>
              <a:t>Rh</a:t>
            </a:r>
            <a:r>
              <a:rPr lang="en-US" sz="1800" b="1" dirty="0" smtClean="0">
                <a:solidFill>
                  <a:schemeClr val="tx1"/>
                </a:solidFill>
                <a:cs typeface="2  Nazanin" pitchFamily="2" charset="-78"/>
              </a:rPr>
              <a:t>, BUN, Cr, PT, PTT</a:t>
            </a:r>
            <a:r>
              <a:rPr lang="fa-IR" sz="1800" b="1" dirty="0" smtClean="0">
                <a:solidFill>
                  <a:schemeClr val="tx1"/>
                </a:solidFill>
                <a:cs typeface="2  Nazanin" pitchFamily="2" charset="-78"/>
              </a:rPr>
              <a:t> كشت خون ، الكتروليت ها، اسمير و كشت ترشحات سرويكس و محصولات حاملگي، بتاساب يونيت</a:t>
            </a:r>
          </a:p>
          <a:p>
            <a:pPr algn="just" rtl="1"/>
            <a:r>
              <a:rPr lang="fa-IR" sz="1800" b="1" dirty="0" smtClean="0">
                <a:solidFill>
                  <a:schemeClr val="tx1"/>
                </a:solidFill>
                <a:cs typeface="2  Nazanin" pitchFamily="2" charset="-78"/>
              </a:rPr>
              <a:t>** تزريق آنتي بيوتيك فورا در محل پذيرش انجام شود: آمپي سيلين 2 گرم هر 6 ساعت و جنتامايسين 80 ميلي گرم هر 8 ساعت يا كليندامايسين 900 ميلي گرم </a:t>
            </a:r>
            <a:r>
              <a:rPr lang="en-US" sz="1800" b="1" dirty="0" smtClean="0">
                <a:solidFill>
                  <a:schemeClr val="tx1"/>
                </a:solidFill>
                <a:cs typeface="2  Nazanin" pitchFamily="2" charset="-78"/>
              </a:rPr>
              <a:t>stat</a:t>
            </a:r>
            <a:r>
              <a:rPr lang="fa-IR" sz="1800" b="1" dirty="0" smtClean="0">
                <a:solidFill>
                  <a:schemeClr val="tx1"/>
                </a:solidFill>
                <a:cs typeface="2  Nazanin" pitchFamily="2" charset="-78"/>
              </a:rPr>
              <a:t> و سپس 600 ميلي گرم هر 6 ساعت و جنتامايسين 80 ميلي گرم هر 8 ساعت</a:t>
            </a:r>
          </a:p>
          <a:p>
            <a:pPr algn="just" rtl="1"/>
            <a:r>
              <a:rPr lang="fa-IR" sz="1800" b="1" dirty="0" smtClean="0">
                <a:solidFill>
                  <a:schemeClr val="tx1"/>
                </a:solidFill>
                <a:cs typeface="2  Nazanin" pitchFamily="2" charset="-78"/>
              </a:rPr>
              <a:t>در مواردي كه مادر بد حال است از سه آنتي بيوتيك آمپي سيلين + جنتامايسين+ كليندامايسين و يا آمپي سيلين + جنتامايسين +</a:t>
            </a:r>
          </a:p>
          <a:p>
            <a:pPr algn="just" rtl="1"/>
            <a:r>
              <a:rPr lang="fa-IR" sz="1800" b="1" dirty="0" smtClean="0">
                <a:solidFill>
                  <a:schemeClr val="tx1"/>
                </a:solidFill>
                <a:cs typeface="2  Nazanin" pitchFamily="2" charset="-78"/>
              </a:rPr>
              <a:t>مترونيدازول ( 500 ميلي گرم هر 8 ساعت) استفاده شود.</a:t>
            </a:r>
          </a:p>
        </p:txBody>
      </p:sp>
      <p:sp>
        <p:nvSpPr>
          <p:cNvPr id="84" name="Left Arrow 83"/>
          <p:cNvSpPr/>
          <p:nvPr/>
        </p:nvSpPr>
        <p:spPr>
          <a:xfrm>
            <a:off x="7489057" y="16274852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85" name="Left Arrow 84"/>
          <p:cNvSpPr/>
          <p:nvPr/>
        </p:nvSpPr>
        <p:spPr>
          <a:xfrm>
            <a:off x="7489057" y="17570252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86" name="Left Arrow 85"/>
          <p:cNvSpPr/>
          <p:nvPr/>
        </p:nvSpPr>
        <p:spPr>
          <a:xfrm>
            <a:off x="7489057" y="18865652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87" name="Left Arrow 86"/>
          <p:cNvSpPr/>
          <p:nvPr/>
        </p:nvSpPr>
        <p:spPr>
          <a:xfrm>
            <a:off x="7489057" y="20234548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88" name="Left Arrow 87"/>
          <p:cNvSpPr/>
          <p:nvPr/>
        </p:nvSpPr>
        <p:spPr>
          <a:xfrm>
            <a:off x="7489057" y="21602700"/>
            <a:ext cx="457200" cy="762000"/>
          </a:xfrm>
          <a:prstGeom prst="lef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Nazanin" pitchFamily="2" charset="-78"/>
            </a:endParaRPr>
          </a:p>
        </p:txBody>
      </p:sp>
      <p:sp>
        <p:nvSpPr>
          <p:cNvPr id="72" name="Text Placeholder 4"/>
          <p:cNvSpPr txBox="1">
            <a:spLocks/>
          </p:cNvSpPr>
          <p:nvPr/>
        </p:nvSpPr>
        <p:spPr>
          <a:xfrm>
            <a:off x="1296369" y="35140204"/>
            <a:ext cx="15337704" cy="7416824"/>
          </a:xfrm>
          <a:prstGeom prst="rect">
            <a:avLst/>
          </a:prstGeom>
          <a:noFill/>
          <a:ln>
            <a:noFill/>
          </a:ln>
        </p:spPr>
        <p:txBody>
          <a:bodyPr numCol="2" spcCol="180000" rtlCol="1">
            <a:noAutofit/>
          </a:bodyPr>
          <a:lstStyle/>
          <a:p>
            <a:pPr marL="1620203" marR="0" lvl="0" indent="-1620203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>
                <a:tab pos="8515350" algn="l"/>
              </a:tabLst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Titr" pitchFamily="2" charset="-78"/>
              </a:rPr>
              <a:t>آزمايش هاي اوليه:</a:t>
            </a:r>
          </a:p>
          <a:p>
            <a:pPr marL="361950" marR="0" lvl="0" indent="-36195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tabLst>
                <a:tab pos="8515350" algn="l"/>
              </a:tabLst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BG,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Rh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, CBC,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Hb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,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Hct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, Cross match, PT, PTT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به صورت اورژانس</a:t>
            </a:r>
          </a:p>
          <a:p>
            <a:pPr marL="1620203" marR="0" lvl="0" indent="-1620203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>
                <a:tab pos="8515350" algn="l"/>
              </a:tabLst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Titr" pitchFamily="2" charset="-78"/>
              </a:rPr>
              <a:t>اقدام:</a:t>
            </a:r>
          </a:p>
          <a:p>
            <a:pPr marL="361950" marR="0" lvl="0" indent="-36195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>
                <a:tab pos="8515350" algn="l"/>
              </a:tabLst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درخواست كمك</a:t>
            </a:r>
          </a:p>
          <a:p>
            <a:pPr marL="361950" marR="0" lvl="0" indent="-36195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>
                <a:tab pos="8515350" algn="l"/>
              </a:tabLst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• گرفتن يك رگ مناسب و تزريق محلول كريستالوييدي (ترجيحاً رينگر لاكتات) به ازاي يك ليتر خونريزي 3 ليتر كريستالوئيد و فشار خون سيستوليك حدود 90 حفظ شود اگر بعد از دادن 3-2 ليتر نرمال سالين هموديناميك بهتر نشد خون 2 واحد تزريق شود. لازم است به ازاي هر 2-1 واحد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RBC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، 2-1 واحد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FFP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تزريق شود تا زماني كه وضعيت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stable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شود و يا جواب تست ها طبيعي شود. (م يتوان از فرمول 6 واحد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RBC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، 4 واحد پلاسما و يك واحد پلاكت استفاده كرد.)</a:t>
            </a:r>
          </a:p>
          <a:p>
            <a:pPr marL="361950" marR="0" lvl="0" indent="-36195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>
                <a:tab pos="8515350" algn="l"/>
              </a:tabLst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• تجويز اكسيژن و بالا بردن پاها</a:t>
            </a:r>
          </a:p>
          <a:p>
            <a:pPr marL="361950" marR="0" lvl="0" indent="-36195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>
                <a:tab pos="8515350" algn="l"/>
              </a:tabLst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• گرم نگهداشتن بيمار و اطمينان از باز بودن راه هاي هوايي</a:t>
            </a:r>
          </a:p>
          <a:p>
            <a:pPr marL="361950" marR="0" lvl="0" indent="-36195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>
                <a:tab pos="8515350" algn="l"/>
              </a:tabLst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• شناسايي محل خونريزي و علت آن و اقدام متناسب با تشخيص با توجه به الگوريتم مربوطه - اطلاع به متخصص بيهوشي</a:t>
            </a:r>
          </a:p>
          <a:p>
            <a:pPr marL="361950" marR="0" lvl="0" indent="-36195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>
                <a:tab pos="8515350" algn="l"/>
              </a:tabLst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• ثابت كردن سوند ادراري و حفظ برون ده ادراري (حد اقل 30 سي سي در ساعت)</a:t>
            </a:r>
          </a:p>
          <a:p>
            <a:pPr marL="361950" marR="0" lvl="0" indent="-36195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>
                <a:tab pos="8515350" algn="l"/>
              </a:tabLst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• در صورت كاهش ميزان هماتوكريت به كمتر از 25 درصد، ادامه خونريزي و يا مختل بودن علائم حياتي:</a:t>
            </a:r>
          </a:p>
          <a:p>
            <a:pPr marL="361950" marR="0" lvl="0" indent="-36195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>
                <a:tab pos="8515350" algn="l"/>
              </a:tabLst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	- تزريق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packed cell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و نرمال سالين ، در صورتي كه اختلال همو ديناميك همچنان ادامه دارد، تا زمان آماده شدن خون مي توان همان مقدار انفوزيون را بار ديگر تكرار كرد.</a:t>
            </a:r>
          </a:p>
          <a:p>
            <a:pPr marL="457200" marR="0" lvl="0" indent="-1620203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>
                <a:tab pos="8515350" algn="l"/>
              </a:tabLst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	- مانيتورينگ بيمار در 15 دقيقه اول جهت كنترل بروز عوارض ترانسفوزيون و سپس ادامه آن هر 15 دقيقه يك بار  در صورت بروز عوارض اطلاع به متخصص بيهوشي و برخورد با عوارض</a:t>
            </a:r>
          </a:p>
          <a:p>
            <a:pPr marL="457200" marR="0" lvl="0" indent="-1620203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/>
              <a:defRPr/>
            </a:pPr>
            <a:r>
              <a:rPr lang="fa-IR" sz="1700" dirty="0" smtClean="0">
                <a:solidFill>
                  <a:srgbClr val="002060"/>
                </a:solidFill>
                <a:cs typeface="2  Koodak" pitchFamily="2" charset="-78"/>
              </a:rPr>
              <a:t>	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نكته: فراورده هاي خوني قبل از تجويز بايد گرم شوند. براي اين منظور بهتر است از دستگاه گرم كننده خون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(blood warmer)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و در موارد اورژانس از گرماي زير بغل استفاده شود.</a:t>
            </a:r>
          </a:p>
          <a:p>
            <a:pPr marL="457200" marR="0" lvl="0" indent="-1620203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/>
              <a:defRPr/>
            </a:pPr>
            <a:endParaRPr kumimoji="0" lang="fa-IR" sz="17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2  Titr" pitchFamily="2" charset="-78"/>
            </a:endParaRPr>
          </a:p>
          <a:p>
            <a:pPr marL="457200" marR="0" lvl="0" indent="-1620203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/>
              <a:defRPr/>
            </a:pPr>
            <a:r>
              <a:rPr lang="fa-IR" sz="1700" dirty="0" smtClean="0">
                <a:solidFill>
                  <a:srgbClr val="002060"/>
                </a:solidFill>
                <a:cs typeface="2  Titr" pitchFamily="2" charset="-78"/>
              </a:rPr>
              <a:t>	</a:t>
            </a:r>
          </a:p>
          <a:p>
            <a:pPr marL="457200" marR="0" lvl="0" indent="-1620203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/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Titr" pitchFamily="2" charset="-78"/>
              </a:rPr>
              <a:t>آزمايش هاي بعدي:</a:t>
            </a:r>
          </a:p>
          <a:p>
            <a:pPr marL="800100" marR="0" lvl="0" indent="-266700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در صورت تداوم خونريزي و يا تزريق بيش از 5 واحد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packed cell 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: كنترل فاكتورهاي انعقادي، فيبرينوژن، پلاكت،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PTT, PT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</a:t>
            </a:r>
            <a:b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</a:b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نكته: در صورت وجود خونريزي از ساير محل ها به ازاي هر 3-2 واحد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packed cell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يك واحد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FFP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تزريق شود.</a:t>
            </a:r>
          </a:p>
          <a:p>
            <a:pPr marL="800100" marR="0" lvl="0" indent="-26670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/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• در صورت شمارش پلاكت زير 50/000 و تداوم خونريزي : تزريق 10- 5 واحد پلاكت و شمارش مجدد پلاكت در 72 ساعت بعد</a:t>
            </a:r>
          </a:p>
          <a:p>
            <a:pPr marL="800100" marR="0" lvl="0" indent="-1620203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/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	نكته: در صورت تزريق پلاكت و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cryoprecipitate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ناسازگار در فرد ارهاش منفي، آمپول روگام تزريق شود. </a:t>
            </a:r>
          </a:p>
          <a:p>
            <a:pPr marL="800100" marR="0" lvl="0" indent="-26670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در صورت فيبرينوژن كمتر از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mg/dl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100 يا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aPTT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, PT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و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INR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بيشتر از 1/5 برابر: </a:t>
            </a:r>
          </a:p>
          <a:p>
            <a:pPr marL="800100" marR="0" lvl="0" indent="-7620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buFontTx/>
              <a:buChar char="-"/>
              <a:tabLst/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2-1 ويال فيبرينوژن به صورت وريدي آهسته تزريق شود.</a:t>
            </a:r>
          </a:p>
          <a:p>
            <a:pPr marL="800100" marR="0" lvl="0" indent="-7620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buFontTx/>
              <a:buChar char="-"/>
              <a:tabLst/>
              <a:defRPr/>
            </a:pPr>
            <a:r>
              <a:rPr lang="fa-IR" sz="1700" dirty="0" smtClean="0">
                <a:solidFill>
                  <a:srgbClr val="002060"/>
                </a:solidFill>
                <a:cs typeface="2  Koodak" pitchFamily="2" charset="-78"/>
              </a:rPr>
              <a:t>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CBC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بعد از 6 ساعت كنترل شود.</a:t>
            </a:r>
          </a:p>
          <a:p>
            <a:pPr marL="800100" marR="0" lvl="0" indent="-7620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buFontTx/>
              <a:buChar char="-"/>
              <a:tabLst/>
              <a:defRPr/>
            </a:pPr>
            <a:r>
              <a:rPr lang="fa-IR" sz="1700" dirty="0" smtClean="0">
                <a:solidFill>
                  <a:srgbClr val="002060"/>
                </a:solidFill>
                <a:cs typeface="2  Koodak" pitchFamily="2" charset="-78"/>
              </a:rPr>
              <a:t> 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حداقل 24 ساعت پس از دريافت خون با نظر متخصص ترخيص شود.</a:t>
            </a:r>
          </a:p>
          <a:p>
            <a:pPr marL="457200" marR="0" lvl="0" indent="-1620203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tabLst/>
              <a:defRPr/>
            </a:pPr>
            <a:endParaRPr kumimoji="0" lang="fa-IR" sz="17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2  Titr" pitchFamily="2" charset="-78"/>
            </a:endParaRPr>
          </a:p>
          <a:p>
            <a:pPr marL="457200" marR="0" lvl="0" indent="-1620203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tabLst/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Titr" pitchFamily="2" charset="-78"/>
              </a:rPr>
              <a:t>	در مواردي كه مادر خونريزي شديد ندارد ولي به شدت آنميك است، اقدامات زير انجام شود:</a:t>
            </a:r>
          </a:p>
          <a:p>
            <a:pPr marL="628650" marR="0" lvl="0" indent="-17145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BG,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Rh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,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Hb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,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Hct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, Cross match </a:t>
            </a:r>
          </a:p>
          <a:p>
            <a:pPr marL="628650" marR="0" lvl="0" indent="-17145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تزريق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packed cell 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و نرمال سالين </a:t>
            </a:r>
          </a:p>
          <a:p>
            <a:pPr marL="628650" marR="0" lvl="0" indent="-17145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مانيتورينگ بيمار در 15 دقيقه اول جهت كنترل بروز عوارض ترانسفوزيون و سپس ادامه آن هر 15 دقيقه يك بار-در صورت بروز عوارض اطلاع به متخصص بيهوشي و برخورد با عوارض</a:t>
            </a:r>
          </a:p>
          <a:p>
            <a:pPr marL="628650" marR="0" lvl="0" indent="-171450" algn="just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CBC</a:t>
            </a:r>
            <a:r>
              <a:rPr kumimoji="0" lang="fa-I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2  Koodak" pitchFamily="2" charset="-78"/>
              </a:rPr>
              <a:t> بعد از 6 ساعت كنترل شود.</a:t>
            </a:r>
            <a:endParaRPr kumimoji="0" lang="fa-IR" sz="17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2  Titr" pitchFamily="2" charset="-78"/>
            </a:endParaRPr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8569176" y="25701993"/>
          <a:ext cx="8064896" cy="384433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1991121"/>
                <a:gridCol w="1616224"/>
                <a:gridCol w="1396240"/>
                <a:gridCol w="1583129"/>
                <a:gridCol w="1478182"/>
              </a:tblGrid>
              <a:tr h="311666">
                <a:tc>
                  <a:txBody>
                    <a:bodyPr/>
                    <a:lstStyle/>
                    <a:p>
                      <a:pPr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طبقه بندي شدت خونريزي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خفيف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I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متوسط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II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شديد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III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مهلك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VI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6436">
                <a:tc>
                  <a:txBody>
                    <a:bodyPr/>
                    <a:lstStyle/>
                    <a:p>
                      <a:pPr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ميزان خونريزي از دست رفته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750 </a:t>
                      </a:r>
                      <a:b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</a:br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سي سي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750 تا 1500</a:t>
                      </a:r>
                      <a:b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</a:br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سي سي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2000 -1500 </a:t>
                      </a:r>
                      <a:b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</a:br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سي سي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بيش از 2000 </a:t>
                      </a:r>
                      <a:b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</a:br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سي سي</a:t>
                      </a:r>
                    </a:p>
                    <a:p>
                      <a:pPr algn="ctr" rtl="1"/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1666">
                <a:tc>
                  <a:txBody>
                    <a:bodyPr/>
                    <a:lstStyle/>
                    <a:p>
                      <a:pPr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تعداد ضربان قلب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100 &gt;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119-100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130-120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140 = &lt;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1666">
                <a:tc>
                  <a:txBody>
                    <a:bodyPr/>
                    <a:lstStyle/>
                    <a:p>
                      <a:pPr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فشار خون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طبيعي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طبيعي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كاهش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كاهش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1666">
                <a:tc>
                  <a:txBody>
                    <a:bodyPr/>
                    <a:lstStyle/>
                    <a:p>
                      <a:pPr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فشار نبض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طبيعي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كاهش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كاهش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كاهش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4975">
                <a:tc>
                  <a:txBody>
                    <a:bodyPr/>
                    <a:lstStyle/>
                    <a:p>
                      <a:pPr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برون ده ادراري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(ml/h)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طبيعي  </a:t>
                      </a:r>
                      <a:b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</a:br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(30تا 50)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30-20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15-5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آنوري يا بسيار جزيي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4975">
                <a:tc>
                  <a:txBody>
                    <a:bodyPr/>
                    <a:lstStyle/>
                    <a:p>
                      <a:pPr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تعداد تنفس در دقيقه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طبيعي  </a:t>
                      </a:r>
                      <a:b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</a:br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(20-14)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30-20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40-30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35 &lt;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1666">
                <a:tc>
                  <a:txBody>
                    <a:bodyPr/>
                    <a:lstStyle/>
                    <a:p>
                      <a:pPr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وضعيت هوشياري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كمي مضطرب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مضطرب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(anxious)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گيج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(confused)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گيج و لتارژيك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1666">
                <a:tc>
                  <a:txBody>
                    <a:bodyPr/>
                    <a:lstStyle/>
                    <a:p>
                      <a:pPr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مايع جايگزين جبراني موردنياز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كريستالوييد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كريستالوييد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كريستالوييد و خون 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كريستالوييد و خون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4" name="Title 1"/>
          <p:cNvSpPr txBox="1">
            <a:spLocks/>
          </p:cNvSpPr>
          <p:nvPr/>
        </p:nvSpPr>
        <p:spPr>
          <a:xfrm>
            <a:off x="9463291" y="25053921"/>
            <a:ext cx="5802630" cy="576064"/>
          </a:xfrm>
          <a:prstGeom prst="rect">
            <a:avLst/>
          </a:prstGeom>
        </p:spPr>
        <p:txBody>
          <a:bodyPr vert="horz" lIns="154305" tIns="154305" rIns="154305" bIns="154305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defTabSz="914400">
              <a:spcBef>
                <a:spcPct val="0"/>
              </a:spcBef>
            </a:pPr>
            <a:r>
              <a:rPr lang="fa-IR" sz="2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2  Titr" pitchFamily="2" charset="-78"/>
              </a:rPr>
              <a:t>طبقه بندي شدت خونريزي </a:t>
            </a:r>
          </a:p>
        </p:txBody>
      </p:sp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8569177" y="30742553"/>
          <a:ext cx="8064896" cy="3677571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1598623"/>
                <a:gridCol w="1881399"/>
                <a:gridCol w="2070365"/>
                <a:gridCol w="2514509"/>
              </a:tblGrid>
              <a:tr h="323822">
                <a:tc>
                  <a:txBody>
                    <a:bodyPr/>
                    <a:lstStyle/>
                    <a:p>
                      <a:pPr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نوع فرآورده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محتويات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حجم هر واحد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اثرات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3365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Whole blood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0" lang="en-US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WBC, RBC</a:t>
                      </a:r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،‌ پلاكت و فاكتورهاي انعقادي</a:t>
                      </a:r>
                      <a:endParaRPr kumimoji="0" lang="en-US" sz="1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500-450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افزايش هماتوكريت به ميزان</a:t>
                      </a:r>
                    </a:p>
                    <a:p>
                      <a:pPr algn="ctr" rtl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%3 تا 4% به ازاي هر واحد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3365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Packed RBC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تقريبا فقط </a:t>
                      </a:r>
                      <a:r>
                        <a:rPr kumimoji="0" lang="en-US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RBC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300-250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افزايش هماتوكريت به ميزان</a:t>
                      </a:r>
                    </a:p>
                    <a:p>
                      <a:pPr algn="ctr" rtl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%3 تا 4% به ازاي هر واحد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3365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Platelets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پلاكت</a:t>
                      </a:r>
                      <a:r>
                        <a:rPr kumimoji="0" lang="fa-IR" sz="1400" b="1" kern="1200" baseline="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و كمي </a:t>
                      </a:r>
                      <a:r>
                        <a:rPr kumimoji="0" lang="en-US" sz="1400" b="1" kern="1200" baseline="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RBC</a:t>
                      </a:r>
                      <a:r>
                        <a:rPr kumimoji="0" lang="fa-IR" sz="1400" b="1" kern="1200" baseline="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و </a:t>
                      </a:r>
                      <a:r>
                        <a:rPr kumimoji="0" lang="en-US" sz="1400" b="1" kern="1200" baseline="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WBC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50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افزايش شمارش پلاكت ها به ميزان µ</a:t>
                      </a:r>
                      <a:r>
                        <a:rPr kumimoji="0" lang="en-US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l</a:t>
                      </a:r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/ 8000 -5000 به ازاي هر يك واحد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3157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Fresh Frozen Plasma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فاكتورهاي انعقادي و</a:t>
                      </a:r>
                    </a:p>
                    <a:p>
                      <a:pPr algn="r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فيبرينوژن معادل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250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افزايش فاكتورهاي انعقادي به ميزان %3 و فيبرينوژن به ميزان </a:t>
                      </a:r>
                      <a:r>
                        <a:rPr kumimoji="0" lang="en-US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mg/dl</a:t>
                      </a:r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10 به ازاي هر واحد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0497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Cryoprecipitate</a:t>
                      </a:r>
                      <a:endParaRPr lang="fa-IR" sz="14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فاكتورهاي </a:t>
                      </a:r>
                      <a:r>
                        <a:rPr kumimoji="0" lang="en-US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VIII</a:t>
                      </a:r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و </a:t>
                      </a:r>
                      <a:r>
                        <a:rPr kumimoji="0" lang="en-US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XIII</a:t>
                      </a:r>
                      <a:r>
                        <a:rPr kumimoji="0" lang="fa-IR" sz="1400" b="1" kern="120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و فون </a:t>
                      </a:r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ويلبراند و فيبرينوژن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هر واحد 10 ميلي ليتر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(كيسه هاي 50 ميلي ليتري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افزايش فيبرينوژن به ميزان </a:t>
                      </a:r>
                      <a:r>
                        <a:rPr kumimoji="0" lang="en-US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mg/dl</a:t>
                      </a:r>
                      <a:r>
                        <a:rPr kumimoji="0" lang="fa-IR" sz="1400" b="1" kern="12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10 به ازاي هر واحد</a:t>
                      </a:r>
                      <a:endParaRPr kumimoji="0" lang="fa-I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6" name="Title 1"/>
          <p:cNvSpPr txBox="1">
            <a:spLocks/>
          </p:cNvSpPr>
          <p:nvPr/>
        </p:nvSpPr>
        <p:spPr>
          <a:xfrm>
            <a:off x="9577289" y="30022473"/>
            <a:ext cx="6408712" cy="648072"/>
          </a:xfrm>
          <a:prstGeom prst="rect">
            <a:avLst/>
          </a:prstGeom>
        </p:spPr>
        <p:txBody>
          <a:bodyPr vert="horz" lIns="154305" tIns="154305" rIns="154305" bIns="154305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defTabSz="914400" rtl="1">
              <a:spcBef>
                <a:spcPct val="0"/>
              </a:spcBef>
            </a:pPr>
            <a:r>
              <a:rPr lang="fa-IR" sz="2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2  Titr" pitchFamily="2" charset="-78"/>
              </a:rPr>
              <a:t>مشخصات فرآورده هاي خوني مصرفي شايع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1224361" y="25701993"/>
            <a:ext cx="6696744" cy="2880320"/>
          </a:xfrm>
          <a:prstGeom prst="roundRect">
            <a:avLst>
              <a:gd name="adj" fmla="val 11667"/>
            </a:avLst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261938" indent="-261938" algn="just" rtl="1">
              <a:buFont typeface="Wingdings" pitchFamily="2" charset="2"/>
              <a:buChar char="ü"/>
            </a:pPr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بهترين محل براي رگ گيري قسمت انتهايي دست ها از آرنج به پايين است و در صورت عدم </a:t>
            </a:r>
            <a:r>
              <a:rPr lang="fa-IR" sz="1400" b="1" smtClean="0">
                <a:solidFill>
                  <a:srgbClr val="002060"/>
                </a:solidFill>
                <a:cs typeface="2  Koodak" pitchFamily="2" charset="-78"/>
              </a:rPr>
              <a:t>امكان </a:t>
            </a:r>
            <a:br>
              <a:rPr lang="fa-IR" sz="1400" b="1" smtClean="0">
                <a:solidFill>
                  <a:srgbClr val="002060"/>
                </a:solidFill>
                <a:cs typeface="2  Koodak" pitchFamily="2" charset="-78"/>
              </a:rPr>
            </a:br>
            <a:r>
              <a:rPr lang="fa-IR" sz="1400" b="1" smtClean="0">
                <a:solidFill>
                  <a:srgbClr val="002060"/>
                </a:solidFill>
                <a:cs typeface="2  Koodak" pitchFamily="2" charset="-78"/>
              </a:rPr>
              <a:t>مي </a:t>
            </a:r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توان ازوريد فمورال كمك گرفت و يا اينكه اقدام به كات داون نمود استفاده از وريدهاي مركزي براي اين منظور مناسب نبوده و توصيه نمي شود</a:t>
            </a:r>
          </a:p>
          <a:p>
            <a:pPr marL="261938" indent="-261938" algn="just" rtl="1">
              <a:buFont typeface="Wingdings" pitchFamily="2" charset="2"/>
              <a:buChar char="ü"/>
            </a:pPr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انفوزيون سرم بايد به ميزان 3 برابر خون از دست رفته باشد يعني به ازاي 1000 سي سي خون از دست رفته 3000 سي سي كريستالوئيد بايد انفوزيون گردد</a:t>
            </a:r>
          </a:p>
          <a:p>
            <a:pPr marL="261938" indent="-261938" algn="just" rtl="1">
              <a:buFont typeface="Wingdings" pitchFamily="2" charset="2"/>
              <a:buChar char="ü"/>
            </a:pPr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براي تزريق خون بايد از خون هم گروه يا گروه خون </a:t>
            </a:r>
            <a:r>
              <a:rPr lang="en-US" sz="1400" b="1" dirty="0" smtClean="0">
                <a:solidFill>
                  <a:srgbClr val="002060"/>
                </a:solidFill>
                <a:cs typeface="2  Koodak" pitchFamily="2" charset="-78"/>
              </a:rPr>
              <a:t>O</a:t>
            </a:r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 منفي كراس مچ شده استفاده  شود اما در موارد حياتي و عدم دسترسي مي توان از گروه خوني </a:t>
            </a:r>
            <a:r>
              <a:rPr lang="en-US" sz="1400" b="1" dirty="0" smtClean="0">
                <a:solidFill>
                  <a:srgbClr val="002060"/>
                </a:solidFill>
                <a:cs typeface="2  Koodak" pitchFamily="2" charset="-78"/>
              </a:rPr>
              <a:t>O</a:t>
            </a:r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 منفي كراس مچ نشده نيز استفاده كرد.</a:t>
            </a:r>
          </a:p>
          <a:p>
            <a:pPr marL="261938" indent="-261938" algn="just" rtl="1">
              <a:buFont typeface="Wingdings" pitchFamily="2" charset="2"/>
              <a:buChar char="ü"/>
            </a:pPr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در بيماران هيپوولميك تا زمانيكه مايعات بدن و حجم خون به حد طبيعي نرسيده است نبايستي از داروهاي وازوپرسور بيكربنات سديم و كلسيم استفاده نمود.</a:t>
            </a:r>
          </a:p>
          <a:p>
            <a:pPr marL="261938" indent="-261938" algn="just" rtl="1">
              <a:buFont typeface="Wingdings" pitchFamily="2" charset="2"/>
              <a:buChar char="ü"/>
            </a:pPr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اطلاع به متخصص كودكان و نوزادان در مورد دريافت خون توسط مادر</a:t>
            </a: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1872433" y="25053921"/>
            <a:ext cx="5976664" cy="622176"/>
          </a:xfrm>
          <a:prstGeom prst="rect">
            <a:avLst/>
          </a:prstGeom>
        </p:spPr>
        <p:txBody>
          <a:bodyPr vert="horz" lIns="154305" tIns="154305" rIns="154305" bIns="154305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14400">
              <a:spcBef>
                <a:spcPct val="0"/>
              </a:spcBef>
            </a:pPr>
            <a:r>
              <a:rPr lang="fa-IR" sz="2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2  Titr" pitchFamily="2" charset="-78"/>
              </a:rPr>
              <a:t>نكات ضروري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1080345" y="29806449"/>
            <a:ext cx="7056784" cy="4536504"/>
          </a:xfrm>
          <a:prstGeom prst="roundRect">
            <a:avLst>
              <a:gd name="adj" fmla="val 11667"/>
            </a:avLst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261938" indent="-261938" algn="just" rtl="1"/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واكنش هاي آلرژيك غير همو ليتيك :</a:t>
            </a:r>
          </a:p>
          <a:p>
            <a:pPr algn="just" rtl="1"/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اين عوارض در اثر واكنش با آنتي ژن هاي موجود بر روي گلبول هاي سفيد يا پلاكت ( واكنش تب دار) و يا سرم خون تزريقي بروز كرده و خود را به صورت تب ( معمولاً بالا) و لرز ظرف نيم تا يك ساعت و گاهي خارش، كهير و در موارد شديد واكنش آنافيلاكتيك ( خصوصاً برونكواسپاسم، آنژيوادم و يا شوك ) تظاهر مي كند. در صورت كوچكترين شك به ناسازگاري خوني (واكنش هموليتيك) ترانسفوزيون بايستي قطع شود و به متخصص بيهوشي اطلاع داده شود.</a:t>
            </a:r>
          </a:p>
          <a:p>
            <a:pPr algn="just" rtl="1"/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تدابير درماني : </a:t>
            </a:r>
          </a:p>
          <a:p>
            <a:pPr algn="just" rtl="1"/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درمان اين حالت شامل كنترل تب با استفاده از استامينوفن و واكنش هاي آلرژيك با استفاده از آنتي هيستامين </a:t>
            </a:r>
            <a:b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</a:br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( نظير 5 تا 10 ميلي گرم ديفن هيدرامين خوراكي يا وريدي) و در صورت لزوم استروييد (نظير 100 ميلي گرم هيدرو كورتيزون وريدي) و اپي نفرين است.</a:t>
            </a:r>
          </a:p>
          <a:p>
            <a:pPr marL="261938" indent="-261938" algn="just" rtl="1"/>
            <a:endParaRPr lang="fa-IR" sz="1400" b="1" dirty="0" smtClean="0">
              <a:solidFill>
                <a:srgbClr val="002060"/>
              </a:solidFill>
              <a:cs typeface="2  Koodak" pitchFamily="2" charset="-78"/>
            </a:endParaRPr>
          </a:p>
          <a:p>
            <a:pPr marL="261938" indent="-261938" algn="just" rtl="1"/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عوارضي كه به طور نادر ممكن است ايجاد شود :</a:t>
            </a:r>
          </a:p>
          <a:p>
            <a:pPr algn="just" rtl="1"/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احساس درد يا سوزش در محل تزريق، تنگي نفس، اضطراب، درد قفسه سينه يا پشت، برافروختگي، لرز، تب، تاكيكاردي، تهوع، استفراغ و در موارد پيشرفته هيپوتانسيون و بالاخره شوك متظاهر مي سازد.</a:t>
            </a:r>
          </a:p>
          <a:p>
            <a:pPr marL="261938" indent="-261938" algn="just" rtl="1"/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تدابير درماني:</a:t>
            </a:r>
          </a:p>
          <a:p>
            <a:pPr marL="261938" algn="just" rtl="1"/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1) در صورت كوچكترين شك به واكنش هموليتيك بايستي بلافاصله ترانسفوزيون قطع شود . به</a:t>
            </a:r>
          </a:p>
          <a:p>
            <a:pPr marL="261938" algn="just" rtl="1"/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متخصص بيهوشي يا داخلي اطلاع داده شود.</a:t>
            </a:r>
          </a:p>
          <a:p>
            <a:pPr marL="261938" algn="just" rtl="1"/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2) نمونه خون بيمار و خون تزريقي جهت تعيين گروه خون به آزمايشگاه فرستاده شود.</a:t>
            </a:r>
          </a:p>
          <a:p>
            <a:pPr marL="261938" algn="just" rtl="1"/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3) وضعيت هموديناميك با استفاده ار نرمال سالين يا رينگر اصلاح شود.</a:t>
            </a:r>
          </a:p>
          <a:p>
            <a:pPr marL="261938" algn="just" rtl="1"/>
            <a:r>
              <a:rPr lang="fa-IR" sz="1400" b="1" dirty="0" smtClean="0">
                <a:solidFill>
                  <a:srgbClr val="002060"/>
                </a:solidFill>
                <a:cs typeface="2  Koodak" pitchFamily="2" charset="-78"/>
              </a:rPr>
              <a:t>4) كلرفنيرامين به ميزان 10 ميلي گرم به طور وريدي و آهسته تجويز شود.</a:t>
            </a: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1728417" y="29040257"/>
            <a:ext cx="5802630" cy="694184"/>
          </a:xfrm>
          <a:prstGeom prst="rect">
            <a:avLst/>
          </a:prstGeom>
        </p:spPr>
        <p:txBody>
          <a:bodyPr vert="horz" lIns="154305" tIns="154305" rIns="154305" bIns="154305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defTabSz="914400">
              <a:spcBef>
                <a:spcPct val="0"/>
              </a:spcBef>
            </a:pPr>
            <a:r>
              <a:rPr lang="fa-IR" sz="2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2  Titr" pitchFamily="2" charset="-78"/>
              </a:rPr>
              <a:t>عوارض ترانسفوزيون</a:t>
            </a:r>
          </a:p>
        </p:txBody>
      </p:sp>
      <p:sp>
        <p:nvSpPr>
          <p:cNvPr id="81" name="Text Placeholder 4"/>
          <p:cNvSpPr txBox="1">
            <a:spLocks/>
          </p:cNvSpPr>
          <p:nvPr/>
        </p:nvSpPr>
        <p:spPr>
          <a:xfrm>
            <a:off x="1440385" y="34708156"/>
            <a:ext cx="15175400" cy="504056"/>
          </a:xfrm>
          <a:prstGeom prst="rect">
            <a:avLst/>
          </a:prstGeom>
          <a:noFill/>
          <a:ln>
            <a:noFill/>
          </a:ln>
        </p:spPr>
        <p:txBody>
          <a:bodyPr numCol="1" spcCol="180000" rtlCol="1">
            <a:noAutofit/>
          </a:bodyPr>
          <a:lstStyle/>
          <a:p>
            <a:pPr marL="1620203" marR="0" lvl="0" indent="-1620203" algn="ctr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200" b="1" i="0" u="none" strike="noStrike" kern="1200" normalizeH="0" baseline="0" noProof="0" dirty="0" smtClean="0"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2  Koodak" pitchFamily="2" charset="-78"/>
              </a:rPr>
              <a:t>(در موارد خونريزي حاد مانند كنده شدن زودرس جفت، خونريزي پس از زايمان خونريزي منجر به هيپوولمي، آنمي شديد و جراحي و . . . )</a:t>
            </a:r>
          </a:p>
          <a:p>
            <a:pPr marL="1620203" marR="0" lvl="0" indent="-1620203" algn="ctr" defTabSz="432054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200" i="0" u="none" strike="noStrike" kern="1200" normalizeH="0" baseline="0" noProof="0" dirty="0" smtClean="0">
              <a:solidFill>
                <a:srgbClr val="C00000"/>
              </a:solidFill>
              <a:uLnTx/>
              <a:uFillTx/>
              <a:latin typeface="+mn-lt"/>
              <a:ea typeface="+mn-ea"/>
              <a:cs typeface="2  Titr" pitchFamily="2" charset="-78"/>
            </a:endParaRPr>
          </a:p>
        </p:txBody>
      </p:sp>
      <p:graphicFrame>
        <p:nvGraphicFramePr>
          <p:cNvPr id="82" name="Table 81"/>
          <p:cNvGraphicFramePr>
            <a:graphicFrameLocks noGrp="1"/>
          </p:cNvGraphicFramePr>
          <p:nvPr/>
        </p:nvGraphicFramePr>
        <p:xfrm>
          <a:off x="17642186" y="25131092"/>
          <a:ext cx="13915877" cy="16500336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1846734"/>
                <a:gridCol w="3419181"/>
                <a:gridCol w="8649962"/>
              </a:tblGrid>
              <a:tr h="864096"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نوع اقدام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شرح اقدام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 gridSpan="2"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اخذ شرح حال و سابقه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بررسي از نظر دستكاري محصولات بارداري، بارداري با </a:t>
                      </a:r>
                      <a:r>
                        <a:rPr lang="en-US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IUD</a:t>
                      </a:r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، يا پارگي كيسه آب</a:t>
                      </a:r>
                      <a:r>
                        <a:rPr lang="fa-IR" sz="3000" b="1" baseline="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،‌تعيين سن حاملگي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6068">
                <a:tc gridSpan="2"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معاينه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ارزيابي علائم شوك سپتيك (هيپوتانسيون، اختلال هوشياري، اليگوري با يا بدون تب )، معاينه شكم (تندرنس و ريباند شكمي، </a:t>
                      </a:r>
                      <a:r>
                        <a:rPr lang="en-US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rigidity</a:t>
                      </a:r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همراه با درد شانه)، كنترل علائم حياتي، معاينه واژينال (تندرنس رحمي، حركت درد ناك سرويكس و لمس توده)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 gridSpan="2"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انديكاسيون بستري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600" dirty="0">
                        <a:cs typeface="2 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3205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تشخيص سقط عفوني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پاراكلينيك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آزمايشگاه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3205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چك الكتروليت ، </a:t>
                      </a:r>
                      <a:r>
                        <a:rPr lang="el-G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β</a:t>
                      </a:r>
                      <a:r>
                        <a:rPr lang="en-US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HCG،BG،Rh،Cr،BUN،CBC،PTT،PT</a:t>
                      </a:r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كشت خون، اسمير و كشت ترشحات سرويكس و محصولات حاملگي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rtl="1"/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تصويربرداري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3205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راديوگرافي شكم در حالت خوابيده و ايستاده، انجام سونوگرافي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rtl="1"/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ساير تست هاي تشخيصي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96100">
                <a:tc rowSpan="2"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درمان دارويي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نوع دارو با ذكر دوز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سرم كريستالوئيد و اكسي توسين، تزريق آنتي بيوتيك فوراً در محل پذيرش آمپي سيلين 2 گرم هر 6 ساعت و جنتامايسين 80 ميلي گرم هر 8 ساعت يا كليندامايسين 900 ميلي گرم </a:t>
                      </a:r>
                      <a:r>
                        <a:rPr lang="en-US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stat</a:t>
                      </a:r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و سپس 600 ميلي گرم هر 6 ساعت و جنتامايسين 80 ميلي گرم هر 8 ساعت در صورتي كه حال مادر بد است از هر سه آنتي بيوتيك آمپي سيلين و</a:t>
                      </a:r>
                    </a:p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جنتامايسين و كليندامايسين يا آمپي سيلين، جنتامايسين و مترونيدازول ( 500 ميلي گرم هر 8 ساعت ) استفاده شود، هپارين، توكسوئيد كزاز </a:t>
                      </a:r>
                      <a:r>
                        <a:rPr lang="en-US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ml</a:t>
                      </a:r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0/5</a:t>
                      </a:r>
                      <a:r>
                        <a:rPr lang="fa-IR" sz="3000" b="1" baseline="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و در صورت وجود سابقه واكسيناسيون و يا ايمن بودن ايمنوگلوبولين 250 واحد </a:t>
                      </a:r>
                      <a:r>
                        <a:rPr lang="en-US" sz="3000" b="1" baseline="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IM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 vMerge="1">
                  <a:txBody>
                    <a:bodyPr/>
                    <a:lstStyle/>
                    <a:p>
                      <a:pPr rtl="1"/>
                      <a:endParaRPr lang="fa-IR" sz="1600" dirty="0">
                        <a:cs typeface="2 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انديكاسيون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در تمام موارد سقط عفوني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 rowSpan="2"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درمان جراحي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3205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انديكاسيون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احتمال تروما به روده ها، علائم پريتونيت، هموليز و عفونت كلستريديايي، آبسه در كلدوساك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 vMerge="1">
                  <a:txBody>
                    <a:bodyPr/>
                    <a:lstStyle/>
                    <a:p>
                      <a:pPr rtl="1"/>
                      <a:endParaRPr lang="fa-IR" sz="1600" dirty="0">
                        <a:cs typeface="2 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نوع عمل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كورتاژ، لاپاراتومي، هيستركتومي، تخليه آبسه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 gridSpan="2"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درمان غير دارويي و آموزش ها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600" dirty="0">
                        <a:cs typeface="2 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 gridSpan="2"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انديكاسيون ختم بارداري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3205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 gridSpan="2"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مدت بستري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3205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000" b="1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بسته به شرايط بيمار و نظر پزشك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 gridSpan="2"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انديكاسيون ترخيص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3205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بسته به شرايط بيمار و نظر پزشك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 gridSpan="2"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دستورات </a:t>
                      </a:r>
                      <a:r>
                        <a:rPr lang="en-US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follow up</a:t>
                      </a:r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در صورت وجود آبسه غير قابل جراحي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7">
                <a:tc gridSpan="2"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ساير اقدامات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000" b="1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مشاوره با متخصص داخلي، عفوني، جراح عمومي</a:t>
                      </a:r>
                      <a:endParaRPr lang="fa-IR" sz="3000" b="1" dirty="0">
                        <a:solidFill>
                          <a:srgbClr val="002060"/>
                        </a:solidFill>
                        <a:cs typeface="2  Koodak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18" name="Elbow Connector 117"/>
          <p:cNvCxnSpPr/>
          <p:nvPr/>
        </p:nvCxnSpPr>
        <p:spPr>
          <a:xfrm rot="10800000">
            <a:off x="12457609" y="19370452"/>
            <a:ext cx="2592288" cy="23762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0" name="Rounded Rectangle 89"/>
          <p:cNvSpPr/>
          <p:nvPr/>
        </p:nvSpPr>
        <p:spPr>
          <a:xfrm>
            <a:off x="1152353" y="23395260"/>
            <a:ext cx="15553728" cy="1447800"/>
          </a:xfrm>
          <a:prstGeom prst="roundRect">
            <a:avLst>
              <a:gd name="adj" fmla="val 50000"/>
            </a:avLst>
          </a:prstGeom>
          <a:solidFill>
            <a:srgbClr val="FFABD5"/>
          </a:solidFill>
          <a:ln w="28575" cmpd="dbl"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6000" dirty="0" smtClean="0">
                <a:solidFill>
                  <a:srgbClr val="00589A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  <a:cs typeface="2  Titr" pitchFamily="2" charset="-78"/>
              </a:rPr>
              <a:t>راهنماي شوك هموراژيك و ترانسفوزيون خون 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17717089" y="23395260"/>
            <a:ext cx="13822641" cy="1447800"/>
          </a:xfrm>
          <a:prstGeom prst="roundRect">
            <a:avLst>
              <a:gd name="adj" fmla="val 50000"/>
            </a:avLst>
          </a:prstGeom>
          <a:solidFill>
            <a:srgbClr val="FFABD5"/>
          </a:solidFill>
          <a:ln w="28575" cmpd="dbl"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6000" dirty="0" smtClean="0">
                <a:solidFill>
                  <a:srgbClr val="00589A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  <a:cs typeface="2  Titr" pitchFamily="2" charset="-78"/>
              </a:rPr>
              <a:t>پروتكل سقط عفوني</a:t>
            </a:r>
          </a:p>
        </p:txBody>
      </p:sp>
      <p:sp>
        <p:nvSpPr>
          <p:cNvPr id="92" name="Right Brace 91"/>
          <p:cNvSpPr/>
          <p:nvPr/>
        </p:nvSpPr>
        <p:spPr>
          <a:xfrm>
            <a:off x="11809537" y="16130092"/>
            <a:ext cx="648072" cy="6480720"/>
          </a:xfrm>
          <a:prstGeom prst="rightBrace">
            <a:avLst>
              <a:gd name="adj1" fmla="val 31849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ED315C5-C332-482C-9F37-673FD31F7F00}"/>
</file>

<file path=customXml/itemProps2.xml><?xml version="1.0" encoding="utf-8"?>
<ds:datastoreItem xmlns:ds="http://schemas.openxmlformats.org/officeDocument/2006/customXml" ds:itemID="{DFDF8E34-7F2E-4BA6-AFFB-286138B46B7A}"/>
</file>

<file path=customXml/itemProps3.xml><?xml version="1.0" encoding="utf-8"?>
<ds:datastoreItem xmlns:ds="http://schemas.openxmlformats.org/officeDocument/2006/customXml" ds:itemID="{99D0862E-1740-4E78-ACAA-50A9B0C84D30}"/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1541</Words>
  <Application>Microsoft Office PowerPoint</Application>
  <PresentationFormat>Custom</PresentationFormat>
  <Paragraphs>236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55</cp:revision>
  <dcterms:created xsi:type="dcterms:W3CDTF">2012-02-05T10:08:12Z</dcterms:created>
  <dcterms:modified xsi:type="dcterms:W3CDTF">2012-02-18T10:12:21Z</dcterms:modified>
</cp:coreProperties>
</file>