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3" r:id="rId4"/>
    <p:sldId id="265" r:id="rId5"/>
    <p:sldId id="264" r:id="rId6"/>
    <p:sldId id="269" r:id="rId7"/>
    <p:sldId id="268" r:id="rId8"/>
    <p:sldId id="261" r:id="rId9"/>
    <p:sldId id="270" r:id="rId10"/>
    <p:sldId id="262" r:id="rId11"/>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19163"/>
    <a:srgbClr val="4D4D4D"/>
    <a:srgbClr val="2263D4"/>
    <a:srgbClr val="60682C"/>
    <a:srgbClr val="AE1517"/>
    <a:srgbClr val="CC0000"/>
    <a:srgbClr val="1C7BA9"/>
    <a:srgbClr val="3E3F1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774"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6216148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693775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00032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639017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5470259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79587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85439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1010481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68411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501434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33748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45" name="Picture 21" descr="Image1Ifdsmanbvge1hgzvxcgnfef"/>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4000" cy="6880225"/>
          </a:xfrm>
          <a:prstGeom prst="rect">
            <a:avLst/>
          </a:prstGeom>
          <a:noFill/>
          <a:extLst>
            <a:ext uri="{909E8E84-426E-40DD-AFC4-6F175D3DCCD1}">
              <a14:hiddenFill xmlns:a14="http://schemas.microsoft.com/office/drawing/2010/main">
                <a:solidFill>
                  <a:srgbClr val="FFFFFF"/>
                </a:solidFill>
              </a14:hiddenFill>
            </a:ext>
          </a:extLst>
        </p:spPr>
      </p:pic>
      <p:sp>
        <p:nvSpPr>
          <p:cNvPr id="1032" name="Text Box 8"/>
          <p:cNvSpPr txBox="1">
            <a:spLocks noChangeArrowheads="1"/>
          </p:cNvSpPr>
          <p:nvPr userDrawn="1"/>
        </p:nvSpPr>
        <p:spPr bwMode="auto">
          <a:xfrm>
            <a:off x="7962900" y="6375400"/>
            <a:ext cx="1073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r-FR" b="1">
                <a:solidFill>
                  <a:schemeClr val="bg1"/>
                </a:solidFill>
              </a:rPr>
              <a:t>Page </a:t>
            </a:r>
            <a:fld id="{628CCAF0-1147-464E-B536-FF99CF5D3224}" type="slidenum">
              <a:rPr lang="fr-FR" b="1">
                <a:solidFill>
                  <a:schemeClr val="bg1"/>
                </a:solidFill>
              </a:rPr>
              <a:pPr/>
              <a:t>‹#›</a:t>
            </a:fld>
            <a:endParaRPr lang="fr-FR" b="1">
              <a:solidFill>
                <a:schemeClr val="bg1"/>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65" name="Picture 17" descr="Ifdsmanbvge1hgzvxcgnfe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15816" y="404664"/>
            <a:ext cx="5796136" cy="434710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7" descr="Ifdsmanbvge1hgzvxcgnfe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04951" y="394940"/>
            <a:ext cx="5796136" cy="4347102"/>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467544" y="1844824"/>
            <a:ext cx="2448272" cy="1107996"/>
          </a:xfrm>
          <a:prstGeom prst="rect">
            <a:avLst/>
          </a:prstGeom>
        </p:spPr>
        <p:txBody>
          <a:bodyPr wrap="square">
            <a:spAutoFit/>
          </a:bodyPr>
          <a:lstStyle/>
          <a:p>
            <a:r>
              <a:rPr lang="fa-IR" sz="6600" dirty="0">
                <a:solidFill>
                  <a:schemeClr val="bg1"/>
                </a:solidFill>
                <a:cs typeface="B Titr" panose="00000700000000000000" pitchFamily="2" charset="-78"/>
              </a:rPr>
              <a:t>کافئین</a:t>
            </a:r>
            <a:endParaRPr lang="fr-FR" sz="6600" dirty="0">
              <a:solidFill>
                <a:schemeClr val="bg1"/>
              </a:solidFill>
              <a:cs typeface="B Titr" panose="00000700000000000000" pitchFamily="2" charset="-78"/>
            </a:endParaRPr>
          </a:p>
        </p:txBody>
      </p:sp>
      <p:pic>
        <p:nvPicPr>
          <p:cNvPr id="5" name="Picture 4" descr="نتیجه تصویری برای دانشگاه علوم پزشکی استان فارس"/>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16458" y="245650"/>
            <a:ext cx="918845" cy="807085"/>
          </a:xfrm>
          <a:prstGeom prst="rect">
            <a:avLst/>
          </a:prstGeom>
          <a:noFill/>
          <a:ln>
            <a:noFill/>
          </a:ln>
        </p:spPr>
      </p:pic>
      <p:sp>
        <p:nvSpPr>
          <p:cNvPr id="6" name="Text Box 7"/>
          <p:cNvSpPr txBox="1">
            <a:spLocks noChangeArrowheads="1"/>
          </p:cNvSpPr>
          <p:nvPr/>
        </p:nvSpPr>
        <p:spPr bwMode="auto">
          <a:xfrm>
            <a:off x="251520" y="1196752"/>
            <a:ext cx="2248722" cy="360039"/>
          </a:xfrm>
          <a:prstGeom prst="rect">
            <a:avLst/>
          </a:prstGeom>
          <a:noFill/>
          <a:ln>
            <a:noFill/>
          </a:ln>
          <a:effectLst/>
          <a:extLst>
            <a:ext uri="{909E8E84-426E-40DD-AFC4-6F175D3DCCD1}">
              <a14:hiddenFill xmlns:a14="http://schemas.microsoft.com/office/drawing/2010/main">
                <a:solidFill>
                  <a:srgbClr val="8EB610"/>
                </a:solidFill>
              </a14:hiddenFill>
            </a:ext>
            <a:ext uri="{91240B29-F687-4F45-9708-019B960494DF}">
              <a14:hiddenLine xmlns:a14="http://schemas.microsoft.com/office/drawing/2010/main" w="25400">
                <a:solidFill>
                  <a:srgbClr val="333333"/>
                </a:solidFill>
                <a:miter lim="800000"/>
                <a:headEnd/>
                <a:tailEnd/>
              </a14:hiddenLine>
            </a:ext>
            <a:ext uri="{AF507438-7753-43E0-B8FC-AC1667EBCBE1}">
              <a14:hiddenEffects xmlns:a14="http://schemas.microsoft.com/office/drawing/2010/main">
                <a:effectLst/>
              </a14:hiddenEffects>
            </a:ext>
          </a:extLst>
        </p:spPr>
        <p:txBody>
          <a:bodyPr rot="0" vert="horz" wrap="square" lIns="36576" tIns="36576" rIns="36576" bIns="36576" anchor="t" anchorCtr="0" upright="1">
            <a:noAutofit/>
          </a:bodyPr>
          <a:lstStyle/>
          <a:p>
            <a:pPr algn="ctr">
              <a:lnSpc>
                <a:spcPct val="107000"/>
              </a:lnSpc>
              <a:spcAft>
                <a:spcPts val="800"/>
              </a:spcAft>
            </a:pPr>
            <a:r>
              <a:rPr lang="ar-SA" b="1" dirty="0">
                <a:solidFill>
                  <a:schemeClr val="bg1"/>
                </a:solidFill>
                <a:effectLst/>
                <a:latin typeface="Calibri" panose="020F0502020204030204" pitchFamily="34" charset="0"/>
                <a:ea typeface="Calibri" panose="020F0502020204030204" pitchFamily="34" charset="0"/>
                <a:cs typeface="IranNastaliq" panose="02020505000000020003" pitchFamily="18" charset="0"/>
              </a:rPr>
              <a:t>دفتر پیشگیری و </a:t>
            </a:r>
            <a:r>
              <a:rPr lang="ar-SA" b="1" dirty="0" smtClean="0">
                <a:solidFill>
                  <a:schemeClr val="bg1"/>
                </a:solidFill>
                <a:effectLst/>
                <a:latin typeface="Calibri" panose="020F0502020204030204" pitchFamily="34" charset="0"/>
                <a:ea typeface="Calibri" panose="020F0502020204030204" pitchFamily="34" charset="0"/>
                <a:cs typeface="IranNastaliq" panose="02020505000000020003" pitchFamily="18" charset="0"/>
              </a:rPr>
              <a:t>درمان </a:t>
            </a:r>
            <a:r>
              <a:rPr lang="ar-SA" b="1" dirty="0">
                <a:solidFill>
                  <a:schemeClr val="bg1"/>
                </a:solidFill>
                <a:effectLst/>
                <a:latin typeface="Calibri" panose="020F0502020204030204" pitchFamily="34" charset="0"/>
                <a:ea typeface="Calibri" panose="020F0502020204030204" pitchFamily="34" charset="0"/>
                <a:cs typeface="IranNastaliq" panose="02020505000000020003" pitchFamily="18" charset="0"/>
              </a:rPr>
              <a:t>اعتیاد</a:t>
            </a:r>
            <a:r>
              <a:rPr lang="en-US" b="1"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   </a:t>
            </a:r>
            <a:endParaRPr lang="en-US" b="1"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algn="ctr">
              <a:lnSpc>
                <a:spcPct val="107000"/>
              </a:lnSpc>
              <a:spcAft>
                <a:spcPts val="800"/>
              </a:spcAft>
            </a:pPr>
            <a:r>
              <a:rPr lang="ar-SA" b="1" dirty="0">
                <a:solidFill>
                  <a:schemeClr val="bg1"/>
                </a:solidFill>
                <a:effectLst/>
                <a:latin typeface="Calibri" panose="020F0502020204030204" pitchFamily="34" charset="0"/>
                <a:ea typeface="Calibri" panose="020F0502020204030204" pitchFamily="34" charset="0"/>
                <a:cs typeface="Arial" panose="020B0604020202020204" pitchFamily="34" charset="0"/>
              </a:rPr>
              <a:t> </a:t>
            </a:r>
            <a:endParaRPr lang="en-US" b="1"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4" name="Rectangle 3"/>
          <p:cNvSpPr/>
          <p:nvPr/>
        </p:nvSpPr>
        <p:spPr>
          <a:xfrm>
            <a:off x="-199470" y="3501008"/>
            <a:ext cx="2231855" cy="830997"/>
          </a:xfrm>
          <a:prstGeom prst="rect">
            <a:avLst/>
          </a:prstGeom>
        </p:spPr>
        <p:txBody>
          <a:bodyPr wrap="square">
            <a:spAutoFit/>
          </a:bodyPr>
          <a:lstStyle/>
          <a:p>
            <a:pPr algn="just" rtl="1"/>
            <a:r>
              <a:rPr lang="fa-IR" sz="2400" b="1" dirty="0">
                <a:solidFill>
                  <a:srgbClr val="919163"/>
                </a:solidFill>
                <a:latin typeface="IranNastaliq" panose="02020505000000020003" pitchFamily="18" charset="0"/>
                <a:cs typeface="IranNastaliq" panose="02020505000000020003" pitchFamily="18" charset="0"/>
              </a:rPr>
              <a:t>تهیه کننده: محبوبه مظفری</a:t>
            </a:r>
          </a:p>
          <a:p>
            <a:pPr algn="just" rtl="1"/>
            <a:r>
              <a:rPr lang="fa-IR" sz="2400" b="1" dirty="0">
                <a:solidFill>
                  <a:srgbClr val="919163"/>
                </a:solidFill>
                <a:latin typeface="IranNastaliq" panose="02020505000000020003" pitchFamily="18" charset="0"/>
                <a:cs typeface="IranNastaliq" panose="02020505000000020003" pitchFamily="18" charset="0"/>
              </a:rPr>
              <a:t>کارشناس ارشد مشاوره</a:t>
            </a:r>
            <a:endParaRPr lang="en-US" sz="2400" b="1" dirty="0">
              <a:solidFill>
                <a:srgbClr val="919163"/>
              </a:solidFill>
              <a:latin typeface="IranNastaliq" panose="02020505000000020003" pitchFamily="18" charset="0"/>
              <a:cs typeface="IranNastaliq" panose="02020505000000020003"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15616" y="1868028"/>
            <a:ext cx="7488832" cy="2352182"/>
          </a:xfrm>
          <a:prstGeom prst="rect">
            <a:avLst/>
          </a:prstGeom>
        </p:spPr>
        <p:txBody>
          <a:bodyPr wrap="square">
            <a:spAutoFit/>
          </a:bodyPr>
          <a:lstStyle/>
          <a:p>
            <a:pPr marL="457200" algn="just" rtl="1">
              <a:lnSpc>
                <a:spcPct val="106000"/>
              </a:lnSpc>
              <a:spcAft>
                <a:spcPts val="800"/>
              </a:spcAft>
            </a:pPr>
            <a:r>
              <a:rPr lang="fa-IR" sz="2000" dirty="0">
                <a:solidFill>
                  <a:srgbClr val="919163"/>
                </a:solidFill>
                <a:latin typeface="Calibri" panose="020F0502020204030204" pitchFamily="34" charset="0"/>
                <a:ea typeface="Calibri" panose="020F0502020204030204" pitchFamily="34" charset="0"/>
                <a:cs typeface="B Nazanin" panose="00000400000000000000" pitchFamily="2" charset="-78"/>
              </a:rPr>
              <a:t>فهرست منابع:</a:t>
            </a:r>
            <a:endParaRPr lang="en-US" sz="2000" dirty="0">
              <a:solidFill>
                <a:srgbClr val="919163"/>
              </a:solidFill>
              <a:latin typeface="Calibri" panose="020F0502020204030204" pitchFamily="34" charset="0"/>
              <a:ea typeface="Calibri" panose="020F0502020204030204" pitchFamily="34" charset="0"/>
              <a:cs typeface="B Nazanin" panose="00000400000000000000" pitchFamily="2" charset="-78"/>
            </a:endParaRPr>
          </a:p>
          <a:p>
            <a:pPr marL="457200" algn="just" rtl="1">
              <a:lnSpc>
                <a:spcPct val="106000"/>
              </a:lnSpc>
              <a:spcAft>
                <a:spcPts val="800"/>
              </a:spcAft>
            </a:pPr>
            <a:r>
              <a:rPr lang="fa-IR" sz="2000" dirty="0">
                <a:solidFill>
                  <a:srgbClr val="919163"/>
                </a:solidFill>
                <a:latin typeface="Calibri" panose="020F0502020204030204" pitchFamily="34" charset="0"/>
                <a:ea typeface="Calibri" panose="020F0502020204030204" pitchFamily="34" charset="0"/>
                <a:cs typeface="B Nazanin" panose="00000400000000000000" pitchFamily="2" charset="-78"/>
              </a:rPr>
              <a:t>- انجمن روانپزشکی آمریکا (1393). </a:t>
            </a:r>
            <a:r>
              <a:rPr lang="fa-IR" sz="2000" b="1" dirty="0">
                <a:solidFill>
                  <a:srgbClr val="919163"/>
                </a:solidFill>
                <a:latin typeface="Calibri" panose="020F0502020204030204" pitchFamily="34" charset="0"/>
                <a:ea typeface="Calibri" panose="020F0502020204030204" pitchFamily="34" charset="0"/>
                <a:cs typeface="B Nazanin" panose="00000400000000000000" pitchFamily="2" charset="-78"/>
              </a:rPr>
              <a:t>راهنمای تشخیصی و اختلالات روانی ویراست پنجم</a:t>
            </a:r>
            <a:r>
              <a:rPr lang="fa-IR" sz="2000" dirty="0">
                <a:solidFill>
                  <a:srgbClr val="919163"/>
                </a:solidFill>
                <a:latin typeface="Calibri" panose="020F0502020204030204" pitchFamily="34" charset="0"/>
                <a:ea typeface="Calibri" panose="020F0502020204030204" pitchFamily="34" charset="0"/>
                <a:cs typeface="B Nazanin" panose="00000400000000000000" pitchFamily="2" charset="-78"/>
              </a:rPr>
              <a:t>، ترجمه یحیی سیدمحمدی، تهران: نشر روان </a:t>
            </a:r>
            <a:endParaRPr lang="en-US" sz="2000" dirty="0">
              <a:solidFill>
                <a:srgbClr val="919163"/>
              </a:solidFill>
              <a:latin typeface="Calibri" panose="020F0502020204030204" pitchFamily="34" charset="0"/>
              <a:ea typeface="Calibri" panose="020F0502020204030204" pitchFamily="34" charset="0"/>
              <a:cs typeface="B Nazanin" panose="00000400000000000000" pitchFamily="2" charset="-78"/>
            </a:endParaRPr>
          </a:p>
          <a:p>
            <a:pPr marL="435610" algn="just" rtl="1">
              <a:lnSpc>
                <a:spcPct val="107000"/>
              </a:lnSpc>
              <a:spcAft>
                <a:spcPts val="800"/>
              </a:spcAft>
            </a:pPr>
            <a:r>
              <a:rPr lang="fa-IR" sz="2000" cap="all" dirty="0">
                <a:solidFill>
                  <a:srgbClr val="919163"/>
                </a:solidFill>
                <a:latin typeface="Calibri" panose="020F0502020204030204" pitchFamily="34" charset="0"/>
                <a:ea typeface="Times New Roman" panose="02020603050405020304" pitchFamily="18" charset="0"/>
                <a:cs typeface="B Nazanin" panose="00000400000000000000" pitchFamily="2" charset="-78"/>
              </a:rPr>
              <a:t>- وزارت بهداشت، درمان و آموزش پزشکی، دفتر سلامت روانی، اجتماعی و اعتیاد (1391) </a:t>
            </a:r>
            <a:r>
              <a:rPr lang="fa-IR" sz="2000" b="1" cap="all" dirty="0">
                <a:solidFill>
                  <a:srgbClr val="919163"/>
                </a:solidFill>
                <a:latin typeface="Calibri" panose="020F0502020204030204" pitchFamily="34" charset="0"/>
                <a:ea typeface="Times New Roman" panose="02020603050405020304" pitchFamily="18" charset="0"/>
                <a:cs typeface="B Nazanin" panose="00000400000000000000" pitchFamily="2" charset="-78"/>
              </a:rPr>
              <a:t>واژه نامه کاهش تقاضا</a:t>
            </a:r>
            <a:r>
              <a:rPr lang="fa-IR" sz="2000" cap="all" dirty="0">
                <a:solidFill>
                  <a:srgbClr val="919163"/>
                </a:solidFill>
                <a:latin typeface="Calibri" panose="020F0502020204030204" pitchFamily="34" charset="0"/>
                <a:ea typeface="Times New Roman" panose="02020603050405020304" pitchFamily="18" charset="0"/>
                <a:cs typeface="B Nazanin" panose="00000400000000000000" pitchFamily="2" charset="-78"/>
              </a:rPr>
              <a:t>، ترجمه سید علی شفیعی و همکاران، تهران: سپید برگ</a:t>
            </a:r>
            <a:endParaRPr lang="en-US" sz="2000" dirty="0">
              <a:solidFill>
                <a:srgbClr val="919163"/>
              </a:solidFill>
              <a:latin typeface="Calibri" panose="020F0502020204030204" pitchFamily="34" charset="0"/>
              <a:ea typeface="Calibri" panose="020F0502020204030204" pitchFamily="34" charset="0"/>
              <a:cs typeface="B Nazanin" panose="00000400000000000000" pitchFamily="2" charset="-78"/>
            </a:endParaRPr>
          </a:p>
          <a:p>
            <a:pPr algn="just" rtl="1">
              <a:lnSpc>
                <a:spcPct val="107000"/>
              </a:lnSpc>
              <a:spcAft>
                <a:spcPts val="800"/>
              </a:spcAft>
            </a:pPr>
            <a:r>
              <a:rPr lang="en-US" sz="2000" dirty="0">
                <a:solidFill>
                  <a:srgbClr val="919163"/>
                </a:solidFill>
                <a:latin typeface="Calibri" panose="020F0502020204030204" pitchFamily="34" charset="0"/>
                <a:ea typeface="Calibri" panose="020F0502020204030204" pitchFamily="34" charset="0"/>
                <a:cs typeface="B Nazanin" panose="00000400000000000000" pitchFamily="2" charset="-78"/>
              </a:rPr>
              <a:t> </a:t>
            </a:r>
            <a:endParaRPr lang="en-US" sz="2000" dirty="0">
              <a:solidFill>
                <a:srgbClr val="919163"/>
              </a:solidFill>
              <a:effectLst/>
              <a:latin typeface="Calibri" panose="020F0502020204030204" pitchFamily="34" charset="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19234095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395536" y="692696"/>
            <a:ext cx="244795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fa-IR" sz="3600" b="1" dirty="0">
                <a:solidFill>
                  <a:schemeClr val="bg1"/>
                </a:solidFill>
                <a:cs typeface="B Titr" panose="00000700000000000000" pitchFamily="2" charset="-78"/>
              </a:rPr>
              <a:t>کافئین</a:t>
            </a:r>
            <a:endParaRPr lang="fr-FR" sz="3600" b="1" dirty="0">
              <a:solidFill>
                <a:schemeClr val="bg1"/>
              </a:solidFill>
              <a:cs typeface="B Titr" panose="00000700000000000000" pitchFamily="2" charset="-78"/>
            </a:endParaRPr>
          </a:p>
        </p:txBody>
      </p:sp>
      <p:sp>
        <p:nvSpPr>
          <p:cNvPr id="15363" name="Text Box 3"/>
          <p:cNvSpPr txBox="1">
            <a:spLocks noChangeArrowheads="1"/>
          </p:cNvSpPr>
          <p:nvPr/>
        </p:nvSpPr>
        <p:spPr bwMode="auto">
          <a:xfrm>
            <a:off x="683568" y="1556792"/>
            <a:ext cx="8064896" cy="3744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rtl="1"/>
            <a:r>
              <a:rPr lang="fa-IR" sz="3200" dirty="0" smtClean="0">
                <a:solidFill>
                  <a:srgbClr val="919163"/>
                </a:solidFill>
                <a:cs typeface="B Nazanin" panose="00000400000000000000" pitchFamily="2" charset="-78"/>
              </a:rPr>
              <a:t>بر اساس واژه نامه اصطلاحات الکل و مواد سازمان بهداشت جهانی کافئین یک محرک ملایم دستگاه عصبی مرکزی، گشاد کننده عروق و مدر می باشد. کافئین را می توان از چند منبع مختلف مصرف کرد که قهوه، چای، سودای کافئین دار، نوشیدنی های انرژی زا، داروهای آرامبخش و سرماخوردگی بدون نسخه، مواد کمک کننده به انرژی (مثل نوشیدنی ها)، مواد کمک کننده به کاهش وزن و شکلات از آن جمله هستند.</a:t>
            </a:r>
            <a:r>
              <a:rPr lang="en-US" sz="3200" dirty="0" smtClean="0">
                <a:solidFill>
                  <a:srgbClr val="919163"/>
                </a:solidFill>
                <a:cs typeface="B Nazanin" panose="00000400000000000000" pitchFamily="2" charset="-78"/>
              </a:rPr>
              <a:t> </a:t>
            </a:r>
            <a:r>
              <a:rPr lang="fa-IR" sz="3200" dirty="0" smtClean="0">
                <a:solidFill>
                  <a:srgbClr val="919163"/>
                </a:solidFill>
                <a:cs typeface="B Nazanin" panose="00000400000000000000" pitchFamily="2" charset="-78"/>
              </a:rPr>
              <a:t> </a:t>
            </a:r>
          </a:p>
          <a:p>
            <a:endParaRPr lang="en-US" sz="3200" dirty="0" smtClean="0">
              <a:solidFill>
                <a:srgbClr val="919163"/>
              </a:solidFill>
              <a:cs typeface="B Nazanin" panose="00000400000000000000" pitchFamily="2" charset="-78"/>
            </a:endParaRPr>
          </a:p>
          <a:p>
            <a:pPr algn="just" rtl="1"/>
            <a:endParaRPr lang="fr-FR" sz="3200" dirty="0">
              <a:solidFill>
                <a:srgbClr val="919163"/>
              </a:solidFill>
              <a:latin typeface="Verdana" pitchFamily="34" charset="0"/>
              <a:cs typeface="B Nazanin" panose="00000400000000000000" pitchFamily="2" charset="-7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Text Box 3"/>
          <p:cNvSpPr txBox="1">
            <a:spLocks noChangeArrowheads="1"/>
          </p:cNvSpPr>
          <p:nvPr/>
        </p:nvSpPr>
        <p:spPr bwMode="auto">
          <a:xfrm>
            <a:off x="755576" y="1124744"/>
            <a:ext cx="7560840" cy="38883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rtl="1"/>
            <a:r>
              <a:rPr lang="fa-IR" sz="3200" dirty="0">
                <a:solidFill>
                  <a:srgbClr val="919163"/>
                </a:solidFill>
                <a:cs typeface="B Nazanin" panose="00000400000000000000" pitchFamily="2" charset="-78"/>
              </a:rPr>
              <a:t>برخی از مصرف کنندگان کافئین، نشانه های هماهنگ با مصرف مشکل آفرین، از جمله تحمل و ترک را نشان می دهند. مقادیر معمول کافئین در رژیم غذایی با مشکلات جسمانی ارتباط ندارند. اما مصرف زیاد (مثلا بیش از 400 میلی گرم) می تواند نشانه های اضطراب و جسمانی و ناراحتی معدی-روده ای ایجاد کرده یا آن ها را تشدید کند. در مقادیر بسیار بالای کافئین، حملات تشنجی صرع بزرگ و نارسایی تنفسی ممکن است به مرگ بیانجامد.</a:t>
            </a:r>
            <a:endParaRPr lang="en-US" sz="3200" dirty="0">
              <a:solidFill>
                <a:srgbClr val="919163"/>
              </a:solidFill>
              <a:cs typeface="B Nazanin" panose="00000400000000000000" pitchFamily="2" charset="-78"/>
            </a:endParaRPr>
          </a:p>
        </p:txBody>
      </p:sp>
    </p:spTree>
    <p:extLst>
      <p:ext uri="{BB962C8B-B14F-4D97-AF65-F5344CB8AC3E}">
        <p14:creationId xmlns:p14="http://schemas.microsoft.com/office/powerpoint/2010/main" val="12156168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Text Box 3"/>
          <p:cNvSpPr txBox="1">
            <a:spLocks noChangeArrowheads="1"/>
          </p:cNvSpPr>
          <p:nvPr/>
        </p:nvSpPr>
        <p:spPr bwMode="auto">
          <a:xfrm>
            <a:off x="539552" y="1340768"/>
            <a:ext cx="7992888" cy="41043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rtl="1"/>
            <a:r>
              <a:rPr lang="fa-IR" sz="3200" dirty="0">
                <a:solidFill>
                  <a:srgbClr val="919163"/>
                </a:solidFill>
                <a:cs typeface="B Nazanin" panose="00000400000000000000" pitchFamily="2" charset="-78"/>
              </a:rPr>
              <a:t>در کودکان و سالخوردگان مصرف کافئین در مقادیر کم (مثلا 200 میلی گرم) می تواند موجب بیقراری، حالت عصبانیت، برانگیختگی، بی خوابی، چهره برافروخته، </a:t>
            </a:r>
            <a:r>
              <a:rPr lang="fa-IR" sz="3200" dirty="0" smtClean="0">
                <a:solidFill>
                  <a:srgbClr val="919163"/>
                </a:solidFill>
                <a:cs typeface="B Nazanin" panose="00000400000000000000" pitchFamily="2" charset="-78"/>
              </a:rPr>
              <a:t>پر</a:t>
            </a:r>
            <a:r>
              <a:rPr lang="en-US" sz="3200" dirty="0" smtClean="0">
                <a:solidFill>
                  <a:srgbClr val="919163"/>
                </a:solidFill>
                <a:cs typeface="B Nazanin" panose="00000400000000000000" pitchFamily="2" charset="-78"/>
              </a:rPr>
              <a:t> </a:t>
            </a:r>
            <a:r>
              <a:rPr lang="fa-IR" sz="3200" dirty="0" smtClean="0">
                <a:solidFill>
                  <a:srgbClr val="919163"/>
                </a:solidFill>
                <a:cs typeface="B Nazanin" panose="00000400000000000000" pitchFamily="2" charset="-78"/>
              </a:rPr>
              <a:t>ادراری</a:t>
            </a:r>
            <a:r>
              <a:rPr lang="fa-IR" sz="3200" dirty="0">
                <a:solidFill>
                  <a:srgbClr val="919163"/>
                </a:solidFill>
                <a:cs typeface="B Nazanin" panose="00000400000000000000" pitchFamily="2" charset="-78"/>
              </a:rPr>
              <a:t>، و شکایت های معدی-روده ای شود. علائمی که عموما در سطوح بالاتر از 1 گرم در روز ظاهر می شوند عبارتند از کشیدگی عضلانی، جریان فکر و گفتار درهم برهم، تپش قلب یا بی نظمی قلب، دوره های خستگی ناپذیری و سراسیمگی روانی حرکتی.</a:t>
            </a:r>
            <a:endParaRPr lang="en-US" sz="3200" dirty="0">
              <a:solidFill>
                <a:srgbClr val="919163"/>
              </a:solidFill>
              <a:cs typeface="B Nazanin" panose="00000400000000000000" pitchFamily="2" charset="-78"/>
            </a:endParaRPr>
          </a:p>
        </p:txBody>
      </p:sp>
    </p:spTree>
    <p:extLst>
      <p:ext uri="{BB962C8B-B14F-4D97-AF65-F5344CB8AC3E}">
        <p14:creationId xmlns:p14="http://schemas.microsoft.com/office/powerpoint/2010/main" val="3110209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395536" y="692696"/>
            <a:ext cx="244795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fa-IR" sz="4000" b="1" dirty="0" smtClean="0">
                <a:solidFill>
                  <a:schemeClr val="bg1"/>
                </a:solidFill>
                <a:cs typeface="B Nazanin" panose="00000400000000000000" pitchFamily="2" charset="-78"/>
              </a:rPr>
              <a:t> مسمومیت</a:t>
            </a:r>
            <a:endParaRPr lang="fr-FR" sz="4000" b="1" dirty="0">
              <a:solidFill>
                <a:schemeClr val="bg1"/>
              </a:solidFill>
              <a:cs typeface="B Nazanin" panose="00000400000000000000" pitchFamily="2" charset="-78"/>
            </a:endParaRPr>
          </a:p>
        </p:txBody>
      </p:sp>
      <p:sp>
        <p:nvSpPr>
          <p:cNvPr id="15363" name="Text Box 3"/>
          <p:cNvSpPr txBox="1">
            <a:spLocks noChangeArrowheads="1"/>
          </p:cNvSpPr>
          <p:nvPr/>
        </p:nvSpPr>
        <p:spPr bwMode="auto">
          <a:xfrm>
            <a:off x="395536" y="1700808"/>
            <a:ext cx="8280920" cy="3744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rtl="1"/>
            <a:r>
              <a:rPr lang="fa-IR" sz="3200" dirty="0">
                <a:solidFill>
                  <a:srgbClr val="919163"/>
                </a:solidFill>
                <a:cs typeface="B Nazanin" panose="00000400000000000000" pitchFamily="2" charset="-78"/>
              </a:rPr>
              <a:t>مسمومیت با کافئین ممکن است با وجود مصرف زیاد کافئین، به دلیل ایجاد تحمل، روی ندهد.</a:t>
            </a:r>
            <a:endParaRPr lang="en-US" sz="3200" dirty="0">
              <a:solidFill>
                <a:srgbClr val="919163"/>
              </a:solidFill>
              <a:cs typeface="B Nazanin" panose="00000400000000000000" pitchFamily="2" charset="-78"/>
            </a:endParaRPr>
          </a:p>
          <a:p>
            <a:pPr algn="just" rtl="1"/>
            <a:r>
              <a:rPr lang="fa-IR" sz="3200" dirty="0">
                <a:solidFill>
                  <a:srgbClr val="919163"/>
                </a:solidFill>
                <a:cs typeface="B Nazanin" panose="00000400000000000000" pitchFamily="2" charset="-78"/>
              </a:rPr>
              <a:t>نشانه های مسمومیت با کافئین معمولا ظرف روز اول یا قدری بیشتر بهبود می یابند و هیچ عواقب بلند مدت شناخته شده ای ندارند. با این حال، افرادی که مقدار بسیار زیاد کافئین مصرف می کنند (مصرف 5 تا 10 گرم) ممکن است به توجه پزشکی فوری نیاز داشته باشند، زیرا چنین مقداری می تواند کشنده باشد. </a:t>
            </a:r>
            <a:endParaRPr lang="en-US" sz="3200" dirty="0">
              <a:solidFill>
                <a:srgbClr val="919163"/>
              </a:solidFill>
              <a:cs typeface="B Nazanin" panose="00000400000000000000" pitchFamily="2" charset="-78"/>
            </a:endParaRPr>
          </a:p>
        </p:txBody>
      </p:sp>
    </p:spTree>
    <p:extLst>
      <p:ext uri="{BB962C8B-B14F-4D97-AF65-F5344CB8AC3E}">
        <p14:creationId xmlns:p14="http://schemas.microsoft.com/office/powerpoint/2010/main" val="41873250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9592" y="1772816"/>
            <a:ext cx="6984776" cy="2180340"/>
          </a:xfrm>
          <a:prstGeom prst="rect">
            <a:avLst/>
          </a:prstGeom>
        </p:spPr>
        <p:txBody>
          <a:bodyPr wrap="square">
            <a:spAutoFit/>
          </a:bodyPr>
          <a:lstStyle/>
          <a:p>
            <a:pPr marL="457200" algn="just" rtl="1">
              <a:lnSpc>
                <a:spcPct val="106000"/>
              </a:lnSpc>
              <a:spcAft>
                <a:spcPts val="800"/>
              </a:spcAft>
            </a:pPr>
            <a:r>
              <a:rPr lang="fa-IR" sz="3200" b="1" dirty="0">
                <a:solidFill>
                  <a:srgbClr val="919163"/>
                </a:solidFill>
                <a:latin typeface="Calibri" panose="020F0502020204030204" pitchFamily="34" charset="0"/>
                <a:ea typeface="Calibri" panose="020F0502020204030204" pitchFamily="34" charset="0"/>
                <a:cs typeface="B Nazanin" panose="00000400000000000000" pitchFamily="2" charset="-78"/>
              </a:rPr>
              <a:t>کودکان و نوجوانان به علت وزن بدن کم، عدم تحمل، و عدم آگاهی در مورد عواقب دارویی کافئین، ممکن است بیشتر در معرض خطر مسمومیت با کافئین قرار داشته باشند. </a:t>
            </a:r>
            <a:endParaRPr lang="en-US" sz="3200" b="1" dirty="0">
              <a:solidFill>
                <a:srgbClr val="919163"/>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7947130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395536" y="692696"/>
            <a:ext cx="244795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fa-IR" sz="4000" b="1" dirty="0" smtClean="0">
                <a:solidFill>
                  <a:schemeClr val="bg1"/>
                </a:solidFill>
                <a:cs typeface="B Nazanin" panose="00000400000000000000" pitchFamily="2" charset="-78"/>
              </a:rPr>
              <a:t> علائم ترک</a:t>
            </a:r>
            <a:endParaRPr lang="fr-FR" sz="4000" b="1" dirty="0">
              <a:solidFill>
                <a:schemeClr val="bg1"/>
              </a:solidFill>
              <a:cs typeface="B Nazanin" panose="00000400000000000000" pitchFamily="2" charset="-78"/>
            </a:endParaRPr>
          </a:p>
        </p:txBody>
      </p:sp>
      <p:sp>
        <p:nvSpPr>
          <p:cNvPr id="15363" name="Text Box 3"/>
          <p:cNvSpPr txBox="1">
            <a:spLocks noChangeArrowheads="1"/>
          </p:cNvSpPr>
          <p:nvPr/>
        </p:nvSpPr>
        <p:spPr bwMode="auto">
          <a:xfrm>
            <a:off x="251520" y="1988840"/>
            <a:ext cx="8496944" cy="3240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457200" algn="just" rtl="1">
              <a:lnSpc>
                <a:spcPct val="106000"/>
              </a:lnSpc>
              <a:spcAft>
                <a:spcPts val="800"/>
              </a:spcAft>
            </a:pPr>
            <a:r>
              <a:rPr lang="fa-IR" sz="3200" dirty="0">
                <a:solidFill>
                  <a:srgbClr val="919163"/>
                </a:solidFill>
                <a:latin typeface="Calibri" panose="020F0502020204030204" pitchFamily="34" charset="0"/>
                <a:ea typeface="Calibri" panose="020F0502020204030204" pitchFamily="34" charset="0"/>
                <a:cs typeface="B Nazanin" panose="00000400000000000000" pitchFamily="2" charset="-78"/>
              </a:rPr>
              <a:t>نشانه های ترک معمولا 12 تا 24 ساعت بعد از آخرین مصرف کافئین شروع می شوند و بعد از 1 تا 2 روز پرهیز به اوج می رسند. نشانه های ترک کافئین به مدت 2 تا 9 روز ادامه می یابد و احتمال دارد که سردردهای ناشی از ترک به مدت 21 روز روی دهند. نشانه ها معمولا به سرعت بعد از مصرف دوباره کافئین برطرف می شوند</a:t>
            </a:r>
            <a:r>
              <a:rPr lang="fa-IR" sz="3200" dirty="0" smtClean="0">
                <a:solidFill>
                  <a:srgbClr val="919163"/>
                </a:solidFill>
                <a:latin typeface="Calibri" panose="020F0502020204030204" pitchFamily="34" charset="0"/>
                <a:ea typeface="Calibri" panose="020F0502020204030204" pitchFamily="34" charset="0"/>
                <a:cs typeface="B Nazanin" panose="00000400000000000000" pitchFamily="2" charset="-78"/>
              </a:rPr>
              <a:t>.</a:t>
            </a:r>
            <a:endParaRPr lang="en-US" sz="3200" dirty="0">
              <a:solidFill>
                <a:srgbClr val="919163"/>
              </a:solidFill>
              <a:latin typeface="Calibri" panose="020F0502020204030204" pitchFamily="34" charset="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33405702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1520" y="332656"/>
            <a:ext cx="8640960" cy="5566909"/>
          </a:xfrm>
          <a:prstGeom prst="rect">
            <a:avLst/>
          </a:prstGeom>
        </p:spPr>
        <p:txBody>
          <a:bodyPr wrap="square">
            <a:spAutoFit/>
          </a:bodyPr>
          <a:lstStyle/>
          <a:p>
            <a:pPr algn="just" rtl="1">
              <a:lnSpc>
                <a:spcPct val="107000"/>
              </a:lnSpc>
              <a:spcAft>
                <a:spcPts val="800"/>
              </a:spcAft>
            </a:pPr>
            <a:r>
              <a:rPr lang="fa-IR" sz="3200" dirty="0" smtClean="0">
                <a:solidFill>
                  <a:srgbClr val="919163"/>
                </a:solidFill>
                <a:latin typeface="Calibri" panose="020F0502020204030204" pitchFamily="34" charset="0"/>
                <a:ea typeface="Calibri" panose="020F0502020204030204" pitchFamily="34" charset="0"/>
                <a:cs typeface="B Nazanin" panose="00000400000000000000" pitchFamily="2" charset="-78"/>
              </a:rPr>
              <a:t> </a:t>
            </a:r>
            <a:endParaRPr lang="en-US" sz="3200" dirty="0">
              <a:solidFill>
                <a:srgbClr val="919163"/>
              </a:solidFill>
              <a:latin typeface="Calibri" panose="020F0502020204030204" pitchFamily="34" charset="0"/>
              <a:ea typeface="Calibri" panose="020F0502020204030204" pitchFamily="34" charset="0"/>
              <a:cs typeface="B Nazanin" panose="00000400000000000000" pitchFamily="2" charset="-78"/>
            </a:endParaRPr>
          </a:p>
          <a:p>
            <a:pPr algn="just" rtl="1">
              <a:lnSpc>
                <a:spcPct val="107000"/>
              </a:lnSpc>
              <a:spcAft>
                <a:spcPts val="800"/>
              </a:spcAft>
            </a:pPr>
            <a:r>
              <a:rPr lang="fa-IR" sz="3200" dirty="0">
                <a:solidFill>
                  <a:srgbClr val="919163"/>
                </a:solidFill>
                <a:latin typeface="Calibri" panose="020F0502020204030204" pitchFamily="34" charset="0"/>
                <a:ea typeface="Calibri" panose="020F0502020204030204" pitchFamily="34" charset="0"/>
                <a:cs typeface="B Nazanin" panose="00000400000000000000" pitchFamily="2" charset="-78"/>
              </a:rPr>
              <a:t>نشانه های ترک کافئین می تواند از خفیف تا شدید متفاوت باشند و گاهی در فعالیت های روزانه اختلال کارکردی ایجاد کنند. نمونه هایی از اختلال کارکردی عبارتند از ناتوانی در کار کردن، ورزش کردن، یا مراقبت از فرزندان، تمام روز در بستر ماندن، از دست دادن خدمات مذهبی، خاتمه دادن بیش از موقع به تعطیلات و لغو کردن گردهم آیی های اجتماعی</a:t>
            </a:r>
            <a:endParaRPr lang="en-US" sz="3200" dirty="0">
              <a:solidFill>
                <a:srgbClr val="919163"/>
              </a:solidFill>
              <a:latin typeface="Calibri" panose="020F0502020204030204" pitchFamily="34" charset="0"/>
              <a:ea typeface="Calibri" panose="020F0502020204030204" pitchFamily="34" charset="0"/>
              <a:cs typeface="B Nazanin" panose="00000400000000000000" pitchFamily="2" charset="-78"/>
            </a:endParaRPr>
          </a:p>
          <a:p>
            <a:pPr algn="just" rtl="1">
              <a:lnSpc>
                <a:spcPct val="107000"/>
              </a:lnSpc>
              <a:spcAft>
                <a:spcPts val="800"/>
              </a:spcAft>
            </a:pPr>
            <a:r>
              <a:rPr lang="fa-IR" sz="3200" dirty="0">
                <a:solidFill>
                  <a:srgbClr val="919163"/>
                </a:solidFill>
                <a:latin typeface="Calibri" panose="020F0502020204030204" pitchFamily="34" charset="0"/>
                <a:ea typeface="Calibri" panose="020F0502020204030204" pitchFamily="34" charset="0"/>
                <a:cs typeface="B Nazanin" panose="00000400000000000000" pitchFamily="2" charset="-78"/>
              </a:rPr>
              <a:t>سردردهای ناشی از ترک کافئین ممکن است توسط افراد با عنوان بدترین سردرد که تاکنون تجربه شده است توصیف شوند. کاهش عملکرد شناختی و حرکتی نیز مشاهده شده است. </a:t>
            </a:r>
            <a:endParaRPr lang="en-US" sz="3200" dirty="0">
              <a:solidFill>
                <a:srgbClr val="919163"/>
              </a:solidFill>
              <a:effectLst/>
              <a:latin typeface="Calibri" panose="020F0502020204030204" pitchFamily="34" charset="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36150483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7584" y="2348880"/>
            <a:ext cx="7128792" cy="1569660"/>
          </a:xfrm>
          <a:prstGeom prst="rect">
            <a:avLst/>
          </a:prstGeom>
        </p:spPr>
        <p:txBody>
          <a:bodyPr wrap="square">
            <a:spAutoFit/>
          </a:bodyPr>
          <a:lstStyle/>
          <a:p>
            <a:pPr algn="just" rtl="1"/>
            <a:r>
              <a:rPr lang="fa-IR" sz="3200" dirty="0">
                <a:solidFill>
                  <a:srgbClr val="919163"/>
                </a:solidFill>
                <a:latin typeface="Calibri" panose="020F0502020204030204" pitchFamily="34" charset="0"/>
                <a:ea typeface="Calibri" panose="020F0502020204030204" pitchFamily="34" charset="0"/>
                <a:cs typeface="B Nazanin" panose="00000400000000000000" pitchFamily="2" charset="-78"/>
              </a:rPr>
              <a:t>امروزه مصرف نوشیدنی های انرژی زا که کافئین زیاد دارند در افراد جوان رو به افزایش است که می تواند خطر نشانه های ترک کافئین را بیشتر کند.</a:t>
            </a:r>
            <a:endParaRPr lang="en-US" sz="3200" dirty="0"/>
          </a:p>
        </p:txBody>
      </p:sp>
    </p:spTree>
    <p:extLst>
      <p:ext uri="{BB962C8B-B14F-4D97-AF65-F5344CB8AC3E}">
        <p14:creationId xmlns:p14="http://schemas.microsoft.com/office/powerpoint/2010/main" val="3270211337"/>
      </p:ext>
    </p:extLst>
  </p:cSld>
  <p:clrMapOvr>
    <a:masterClrMapping/>
  </p:clrMapOvr>
  <p:timing>
    <p:tnLst>
      <p:par>
        <p:cTn id="1" dur="indefinite" restart="never" nodeType="tmRoot"/>
      </p:par>
    </p:tnLst>
  </p:timing>
</p:sld>
</file>

<file path=ppt/theme/theme1.xml><?xml version="1.0" encoding="utf-8"?>
<a:theme xmlns:a="http://schemas.openxmlformats.org/drawingml/2006/main" name="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265</TotalTime>
  <Words>648</Words>
  <Application>Microsoft Office PowerPoint</Application>
  <PresentationFormat>On-screen Show (4:3)</PresentationFormat>
  <Paragraphs>23</Paragraphs>
  <Slides>10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Arial</vt:lpstr>
      <vt:lpstr>B Nazanin</vt:lpstr>
      <vt:lpstr>B Titr</vt:lpstr>
      <vt:lpstr>Calibri</vt:lpstr>
      <vt:lpstr>IranNastaliq</vt:lpstr>
      <vt:lpstr>Times New Roman</vt:lpstr>
      <vt:lpstr>Verdana</vt:lpstr>
      <vt:lpstr>Modèle par défaut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http://pardweb.ir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http://pardweb.ir</dc:creator>
  <dc:description>http://pardweb.ir</dc:description>
  <cp:lastModifiedBy>lztvd</cp:lastModifiedBy>
  <cp:revision>32</cp:revision>
  <dcterms:created xsi:type="dcterms:W3CDTF">2009-03-23T15:23:24Z</dcterms:created>
  <dcterms:modified xsi:type="dcterms:W3CDTF">2019-05-04T05:48:24Z</dcterms:modified>
</cp:coreProperties>
</file>