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68" r:id="rId5"/>
    <p:sldId id="259" r:id="rId6"/>
    <p:sldId id="266" r:id="rId7"/>
    <p:sldId id="260" r:id="rId8"/>
    <p:sldId id="261" r:id="rId9"/>
    <p:sldId id="262" r:id="rId10"/>
    <p:sldId id="265" r:id="rId11"/>
    <p:sldId id="269" r:id="rId12"/>
    <p:sldId id="267" r:id="rId1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C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64"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5/4/2019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3059832" y="1275606"/>
            <a:ext cx="4860032" cy="1323439"/>
          </a:xfrm>
          <a:prstGeom prst="rect">
            <a:avLst/>
          </a:prstGeom>
          <a:noFill/>
          <a:ln w="9525">
            <a:noFill/>
            <a:miter lim="800000"/>
            <a:headEnd/>
            <a:tailEnd/>
          </a:ln>
        </p:spPr>
        <p:txBody>
          <a:bodyPr wrap="square">
            <a:spAutoFit/>
          </a:bodyPr>
          <a:lstStyle/>
          <a:p>
            <a:pPr algn="r"/>
            <a:endParaRPr lang="fa-IR" altLang="ko-KR" sz="4000" b="1" dirty="0" smtClean="0">
              <a:solidFill>
                <a:schemeClr val="bg1"/>
              </a:solidFill>
              <a:latin typeface="Arial" pitchFamily="34" charset="0"/>
              <a:ea typeface="맑은 고딕" pitchFamily="50" charset="-127"/>
              <a:cs typeface="B Nazanin" panose="00000400000000000000" pitchFamily="2" charset="-78"/>
            </a:endParaRPr>
          </a:p>
          <a:p>
            <a:pPr algn="r"/>
            <a:r>
              <a:rPr lang="fa-IR" altLang="ko-KR" sz="4000" b="1" dirty="0" smtClean="0">
                <a:solidFill>
                  <a:schemeClr val="bg1"/>
                </a:solidFill>
                <a:latin typeface="Arial" pitchFamily="34" charset="0"/>
                <a:ea typeface="맑은 고딕" pitchFamily="50" charset="-127"/>
                <a:cs typeface="B Nazanin" panose="00000400000000000000" pitchFamily="2" charset="-78"/>
              </a:rPr>
              <a:t>خواب </a:t>
            </a:r>
            <a:r>
              <a:rPr lang="fa-IR" altLang="ko-KR" sz="4000" b="1" dirty="0" smtClean="0">
                <a:solidFill>
                  <a:schemeClr val="bg1"/>
                </a:solidFill>
                <a:latin typeface="Arial" pitchFamily="34" charset="0"/>
                <a:ea typeface="맑은 고딕" pitchFamily="50" charset="-127"/>
                <a:cs typeface="B Nazanin" panose="00000400000000000000" pitchFamily="2" charset="-78"/>
              </a:rPr>
              <a:t>آور/آرامبخش ها</a:t>
            </a:r>
            <a:endParaRPr lang="en-US" altLang="ko-KR" sz="4000" b="1" dirty="0" smtClean="0">
              <a:solidFill>
                <a:schemeClr val="bg1"/>
              </a:solidFill>
              <a:latin typeface="Arial" pitchFamily="34" charset="0"/>
              <a:ea typeface="맑은 고딕" pitchFamily="50" charset="-127"/>
              <a:cs typeface="B Nazanin" panose="00000400000000000000" pitchFamily="2" charset="-78"/>
            </a:endParaRPr>
          </a:p>
        </p:txBody>
      </p:sp>
      <p:sp>
        <p:nvSpPr>
          <p:cNvPr id="7" name="TextBox 6">
            <a:hlinkClick r:id="rId2"/>
          </p:cNvPr>
          <p:cNvSpPr txBox="1"/>
          <p:nvPr/>
        </p:nvSpPr>
        <p:spPr>
          <a:xfrm>
            <a:off x="0" y="4844068"/>
            <a:ext cx="8783960" cy="215444"/>
          </a:xfrm>
          <a:prstGeom prst="rect">
            <a:avLst/>
          </a:prstGeom>
          <a:noFill/>
        </p:spPr>
        <p:txBody>
          <a:bodyPr wrap="square" rtlCol="0">
            <a:spAutoFit/>
          </a:bodyPr>
          <a:lstStyle/>
          <a:p>
            <a:pPr algn="r"/>
            <a:r>
              <a:rPr lang="en-US" altLang="ko-KR" sz="800" dirty="0" smtClean="0">
                <a:solidFill>
                  <a:schemeClr val="bg1"/>
                </a:solidFill>
                <a:latin typeface="Arial" pitchFamily="34" charset="0"/>
                <a:cs typeface="Arial" pitchFamily="34" charset="0"/>
              </a:rPr>
              <a:t>ALLPPT.com _ Free PowerPoint Templates, Diagrams and Charts</a:t>
            </a:r>
            <a:endParaRPr lang="ko-KR" altLang="en-US" sz="800" dirty="0">
              <a:solidFill>
                <a:schemeClr val="bg1"/>
              </a:solidFill>
              <a:latin typeface="Arial" pitchFamily="34" charset="0"/>
              <a:cs typeface="Arial" pitchFamily="34" charset="0"/>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46152" y="4560319"/>
            <a:ext cx="1301512" cy="321849"/>
          </a:xfrm>
          <a:prstGeom prst="rect">
            <a:avLst/>
          </a:prstGeom>
        </p:spPr>
      </p:pic>
      <p:pic>
        <p:nvPicPr>
          <p:cNvPr id="8" name="Picture 7" descr="نتیجه تصویری برای دانشگاه علوم پزشکی استان فارس"/>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8910" y="221947"/>
            <a:ext cx="766140" cy="593038"/>
          </a:xfrm>
          <a:prstGeom prst="rect">
            <a:avLst/>
          </a:prstGeom>
          <a:noFill/>
          <a:ln>
            <a:noFill/>
          </a:ln>
        </p:spPr>
      </p:pic>
      <p:sp>
        <p:nvSpPr>
          <p:cNvPr id="2" name="Rectangle 1"/>
          <p:cNvSpPr/>
          <p:nvPr/>
        </p:nvSpPr>
        <p:spPr>
          <a:xfrm>
            <a:off x="2105980" y="823589"/>
            <a:ext cx="4572000" cy="787652"/>
          </a:xfrm>
          <a:prstGeom prst="rect">
            <a:avLst/>
          </a:prstGeom>
        </p:spPr>
        <p:txBody>
          <a:bodyPr>
            <a:spAutoFit/>
          </a:bodyPr>
          <a:lstStyle/>
          <a:p>
            <a:pPr algn="ctr">
              <a:lnSpc>
                <a:spcPct val="107000"/>
              </a:lnSpc>
              <a:spcAft>
                <a:spcPts val="800"/>
              </a:spcAft>
            </a:pPr>
            <a:r>
              <a:rPr lang="ar-SA" b="1" dirty="0">
                <a:latin typeface="Calibri" panose="020F0502020204030204" pitchFamily="34" charset="0"/>
                <a:ea typeface="Calibri" panose="020F0502020204030204" pitchFamily="34" charset="0"/>
                <a:cs typeface="IranNastaliq" panose="02020505000000020003" pitchFamily="18" charset="0"/>
              </a:rPr>
              <a:t>دفتر پیشگیری و درمان اعتیاد</a:t>
            </a:r>
            <a:r>
              <a:rPr lang="en-US" b="1" dirty="0">
                <a:latin typeface="Times New Roman" panose="02020603050405020304" pitchFamily="18" charset="0"/>
                <a:ea typeface="Calibri" panose="020F0502020204030204" pitchFamily="34" charset="0"/>
                <a:cs typeface="Arial" panose="020B0604020202020204" pitchFamily="34" charset="0"/>
              </a:rPr>
              <a:t>   </a:t>
            </a:r>
            <a:endParaRPr lang="en-US" b="1"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b="1" dirty="0">
                <a:latin typeface="Calibri" panose="020F0502020204030204" pitchFamily="34" charset="0"/>
                <a:ea typeface="Calibri" panose="020F0502020204030204" pitchFamily="34" charset="0"/>
              </a:rPr>
              <a:t> </a:t>
            </a:r>
            <a:endParaRPr lang="en-US" b="1"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4413751" y="2736842"/>
            <a:ext cx="4572000" cy="646331"/>
          </a:xfrm>
          <a:prstGeom prst="rect">
            <a:avLst/>
          </a:prstGeom>
        </p:spPr>
        <p:txBody>
          <a:bodyPr>
            <a:spAutoFit/>
          </a:bodyPr>
          <a:lstStyle/>
          <a:p>
            <a:r>
              <a:rPr lang="fa-IR" b="1" dirty="0">
                <a:latin typeface="IranNastaliq" panose="02020505000000020003" pitchFamily="18" charset="0"/>
                <a:cs typeface="IranNastaliq" panose="02020505000000020003" pitchFamily="18" charset="0"/>
              </a:rPr>
              <a:t>تهیه کننده: محبوبه مظفری</a:t>
            </a:r>
          </a:p>
          <a:p>
            <a:r>
              <a:rPr lang="fa-IR" b="1" dirty="0">
                <a:latin typeface="IranNastaliq" panose="02020505000000020003" pitchFamily="18" charset="0"/>
                <a:cs typeface="IranNastaliq" panose="02020505000000020003" pitchFamily="18" charset="0"/>
              </a:rPr>
              <a:t> کارشناس ارشد مشاوره</a:t>
            </a:r>
            <a:endParaRPr lang="en-US"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1203598"/>
            <a:ext cx="7283152" cy="2995737"/>
          </a:xfrm>
        </p:spPr>
        <p:txBody>
          <a:bodyPr/>
          <a:lstStyle/>
          <a:p>
            <a:pPr algn="just" rtl="1"/>
            <a:r>
              <a:rPr lang="fa-IR" sz="3200" dirty="0">
                <a:cs typeface="B Nazanin" panose="00000400000000000000" pitchFamily="2" charset="-78"/>
              </a:rPr>
              <a:t>این داروها در مقادیر مصرف بالا می توانند مهلک باشند مخصوصا در صورتی که با الکل مخلوط شده باشند. </a:t>
            </a:r>
            <a:endParaRPr lang="en-US" sz="3200" dirty="0">
              <a:cs typeface="B Nazanin" panose="00000400000000000000" pitchFamily="2" charset="-78"/>
            </a:endParaRPr>
          </a:p>
          <a:p>
            <a:pPr algn="just" rtl="1"/>
            <a:endParaRPr lang="en-US" sz="3200" dirty="0">
              <a:cs typeface="B Nazanin" panose="00000400000000000000" pitchFamily="2" charset="-78"/>
            </a:endParaRPr>
          </a:p>
          <a:p>
            <a:endParaRPr lang="en-US" sz="3200" dirty="0"/>
          </a:p>
        </p:txBody>
      </p:sp>
    </p:spTree>
    <p:extLst>
      <p:ext uri="{BB962C8B-B14F-4D97-AF65-F5344CB8AC3E}">
        <p14:creationId xmlns:p14="http://schemas.microsoft.com/office/powerpoint/2010/main" val="12948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smtClean="0">
                <a:cs typeface="B Nazanin" panose="00000400000000000000" pitchFamily="2" charset="-78"/>
              </a:rPr>
              <a:t>فهرست منابع</a:t>
            </a:r>
            <a:endParaRPr lang="en-US" dirty="0">
              <a:cs typeface="B Nazanin" panose="00000400000000000000" pitchFamily="2" charset="-78"/>
            </a:endParaRPr>
          </a:p>
        </p:txBody>
      </p:sp>
      <p:sp>
        <p:nvSpPr>
          <p:cNvPr id="4" name="Content Placeholder 3"/>
          <p:cNvSpPr>
            <a:spLocks noGrp="1"/>
          </p:cNvSpPr>
          <p:nvPr>
            <p:ph idx="10"/>
          </p:nvPr>
        </p:nvSpPr>
        <p:spPr/>
        <p:txBody>
          <a:bodyPr/>
          <a:lstStyle/>
          <a:p>
            <a:pPr lvl="0" algn="just" rtl="1"/>
            <a:r>
              <a:rPr lang="ar-SA" sz="1600" dirty="0">
                <a:cs typeface="B Nazanin" panose="00000400000000000000" pitchFamily="2" charset="-78"/>
              </a:rPr>
              <a:t>انجمن روانپزشکی آمریکا (1393).راهنمای تشخیصی و اختلالات روانی ویراست پنجم، ترجمه یحیی سیدمحمدی، تهران: نشر روان</a:t>
            </a:r>
            <a:endParaRPr lang="en-US" sz="1600" dirty="0">
              <a:cs typeface="B Nazanin" panose="00000400000000000000" pitchFamily="2" charset="-78"/>
            </a:endParaRPr>
          </a:p>
          <a:p>
            <a:pPr lvl="0" algn="just" rtl="1"/>
            <a:r>
              <a:rPr lang="fa-IR" sz="1600" dirty="0">
                <a:cs typeface="B Nazanin" panose="00000400000000000000" pitchFamily="2" charset="-78"/>
              </a:rPr>
              <a:t>وزارت بهداشت، درمان و آموزش پزشکی، دفتر سلامت روانی، اجتماعی و اعتیاد (1391) واژه نامه کاهش تقاضا، ترجمه سید علی شفیعی و همکاران، تهران: سپید برگ</a:t>
            </a:r>
            <a:endParaRPr lang="en-US" sz="1600" dirty="0">
              <a:cs typeface="B Nazanin" panose="00000400000000000000" pitchFamily="2" charset="-78"/>
            </a:endParaRPr>
          </a:p>
          <a:p>
            <a:pPr algn="just" rtl="1"/>
            <a:endParaRPr lang="en-US" sz="1600" dirty="0">
              <a:cs typeface="B Nazanin" panose="00000400000000000000" pitchFamily="2" charset="-78"/>
            </a:endParaRPr>
          </a:p>
        </p:txBody>
      </p:sp>
    </p:spTree>
    <p:extLst>
      <p:ext uri="{BB962C8B-B14F-4D97-AF65-F5344CB8AC3E}">
        <p14:creationId xmlns:p14="http://schemas.microsoft.com/office/powerpoint/2010/main" val="318159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683568" y="1131590"/>
            <a:ext cx="7560841" cy="2664296"/>
          </a:xfrm>
        </p:spPr>
        <p:txBody>
          <a:bodyPr/>
          <a:lstStyle/>
          <a:p>
            <a:pPr algn="just" rtl="1"/>
            <a:r>
              <a:rPr lang="en-US" sz="3000" dirty="0" smtClean="0">
                <a:solidFill>
                  <a:schemeClr val="tx1"/>
                </a:solidFill>
                <a:cs typeface="B Nazanin" panose="00000400000000000000" pitchFamily="2" charset="-78"/>
              </a:rPr>
              <a:t> </a:t>
            </a:r>
            <a:r>
              <a:rPr lang="fa-IR" sz="3000" dirty="0" smtClean="0">
                <a:solidFill>
                  <a:schemeClr val="tx1"/>
                </a:solidFill>
                <a:cs typeface="B Nazanin" panose="00000400000000000000" pitchFamily="2" charset="-78"/>
              </a:rPr>
              <a:t>در واژه نامه اصطلاحات مواد و الکل سازمان جهانی بهداشت ماده آرام بخش/خواب آوراین</a:t>
            </a:r>
            <a:r>
              <a:rPr lang="en-US" sz="3000" dirty="0" smtClean="0">
                <a:solidFill>
                  <a:schemeClr val="tx1"/>
                </a:solidFill>
                <a:cs typeface="B Nazanin" panose="00000400000000000000" pitchFamily="2" charset="-78"/>
              </a:rPr>
              <a:t> </a:t>
            </a:r>
            <a:r>
              <a:rPr lang="fa-IR" sz="3000" dirty="0" smtClean="0">
                <a:solidFill>
                  <a:schemeClr val="tx1"/>
                </a:solidFill>
                <a:cs typeface="B Nazanin" panose="00000400000000000000" pitchFamily="2" charset="-78"/>
              </a:rPr>
              <a:t>گونه تعریف شده است: هر گروه از مواد که دستگاه عصبی مرکزی را سرکوب می کند و باعث کاهش اضطراب و ایجاد آرامش و خواب می شود.  </a:t>
            </a:r>
            <a:endParaRPr lang="en-US" sz="3000" dirty="0" smtClean="0">
              <a:solidFill>
                <a:schemeClr val="tx1"/>
              </a:solidFill>
              <a:cs typeface="B Nazanin" panose="00000400000000000000" pitchFamily="2" charset="-78"/>
            </a:endParaRPr>
          </a:p>
          <a:p>
            <a:pPr algn="just" rtl="1"/>
            <a:endParaRPr lang="ko-KR" altLang="en-US" sz="3000" dirty="0">
              <a:solidFill>
                <a:schemeClr val="tx1"/>
              </a:solidFill>
              <a:latin typeface="Arial" pitchFamily="34" charset="0"/>
              <a:cs typeface="B Nazanin" panose="00000400000000000000" pitchFamily="2" charset="-78"/>
            </a:endParaRPr>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486"/>
            <a:ext cx="9144000" cy="688980"/>
          </a:xfrm>
        </p:spPr>
        <p:txBody>
          <a:bodyPr/>
          <a:lstStyle/>
          <a:p>
            <a:pPr algn="ctr"/>
            <a:r>
              <a:rPr lang="fa-IR" dirty="0" smtClean="0">
                <a:cs typeface="B Nazanin" panose="00000400000000000000" pitchFamily="2" charset="-78"/>
              </a:rPr>
              <a:t>انواع داروهای آرامبخش/خواب آور</a:t>
            </a:r>
            <a:endParaRPr lang="en-US" dirty="0">
              <a:cs typeface="B Nazanin" panose="00000400000000000000" pitchFamily="2" charset="-78"/>
            </a:endParaRPr>
          </a:p>
        </p:txBody>
      </p:sp>
      <p:sp>
        <p:nvSpPr>
          <p:cNvPr id="4" name="Content Placeholder 3"/>
          <p:cNvSpPr>
            <a:spLocks noGrp="1"/>
          </p:cNvSpPr>
          <p:nvPr>
            <p:ph idx="10"/>
          </p:nvPr>
        </p:nvSpPr>
        <p:spPr>
          <a:xfrm>
            <a:off x="539552" y="1275606"/>
            <a:ext cx="8208912" cy="2995737"/>
          </a:xfrm>
        </p:spPr>
        <p:txBody>
          <a:bodyPr/>
          <a:lstStyle/>
          <a:p>
            <a:pPr algn="just" rtl="1"/>
            <a:r>
              <a:rPr lang="fa-IR" sz="3000" dirty="0">
                <a:solidFill>
                  <a:schemeClr val="tx1"/>
                </a:solidFill>
                <a:cs typeface="B Nazanin" panose="00000400000000000000" pitchFamily="2" charset="-78"/>
              </a:rPr>
              <a:t>داروهای آرامبخش، خواب آور، یا ضد اضطراب، بنزودیازپین ها، داروهای شبه بنزدودیازپین(مثل زولپیدم، زالپلون)، کاربامیت ها</a:t>
            </a:r>
            <a:r>
              <a:rPr lang="en-US" sz="3000" dirty="0">
                <a:solidFill>
                  <a:schemeClr val="tx1"/>
                </a:solidFill>
                <a:cs typeface="B Nazanin" panose="00000400000000000000" pitchFamily="2" charset="-78"/>
              </a:rPr>
              <a:t> </a:t>
            </a:r>
            <a:r>
              <a:rPr lang="fa-IR" sz="3000" dirty="0">
                <a:solidFill>
                  <a:schemeClr val="tx1"/>
                </a:solidFill>
                <a:cs typeface="B Nazanin" panose="00000400000000000000" pitchFamily="2" charset="-78"/>
              </a:rPr>
              <a:t>(مثل گلوت اتیمید، مپروبامیت)، باربیتورات ها (مثل سکوباربیتال)، و داروهای خواب آور شبه باربیتورات</a:t>
            </a:r>
            <a:r>
              <a:rPr lang="en-US" sz="3000" dirty="0">
                <a:solidFill>
                  <a:schemeClr val="tx1"/>
                </a:solidFill>
                <a:cs typeface="B Nazanin" panose="00000400000000000000" pitchFamily="2" charset="-78"/>
              </a:rPr>
              <a:t> </a:t>
            </a:r>
            <a:r>
              <a:rPr lang="fa-IR" sz="3000" dirty="0">
                <a:solidFill>
                  <a:schemeClr val="tx1"/>
                </a:solidFill>
                <a:cs typeface="B Nazanin" panose="00000400000000000000" pitchFamily="2" charset="-78"/>
              </a:rPr>
              <a:t>(مثل گلوت اتیمید، متاکوآلون) را شامل می شوند. این طبقه از مواد تمام داروهای تجویزی و تقریبا تمام داروهای </a:t>
            </a:r>
            <a:r>
              <a:rPr lang="fa-IR" sz="3000" dirty="0" smtClean="0">
                <a:solidFill>
                  <a:schemeClr val="tx1"/>
                </a:solidFill>
                <a:cs typeface="B Nazanin" panose="00000400000000000000" pitchFamily="2" charset="-78"/>
              </a:rPr>
              <a:t>ضد </a:t>
            </a:r>
            <a:r>
              <a:rPr lang="fa-IR" sz="3000" dirty="0">
                <a:solidFill>
                  <a:schemeClr val="tx1"/>
                </a:solidFill>
                <a:cs typeface="B Nazanin" panose="00000400000000000000" pitchFamily="2" charset="-78"/>
              </a:rPr>
              <a:t>اضطراب تجویزی را در بر می گیرد. </a:t>
            </a:r>
            <a:endParaRPr lang="en-US" sz="3000" dirty="0">
              <a:solidFill>
                <a:schemeClr val="tx1"/>
              </a:solidFill>
              <a:cs typeface="B Nazanin" panose="00000400000000000000" pitchFamily="2" charset="-78"/>
            </a:endParaRPr>
          </a:p>
          <a:p>
            <a:endParaRPr lang="en-US" sz="3000" dirty="0"/>
          </a:p>
        </p:txBody>
      </p:sp>
    </p:spTree>
    <p:extLst>
      <p:ext uri="{BB962C8B-B14F-4D97-AF65-F5344CB8AC3E}">
        <p14:creationId xmlns:p14="http://schemas.microsoft.com/office/powerpoint/2010/main" val="1593364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771550"/>
            <a:ext cx="7524328" cy="720080"/>
          </a:xfrm>
        </p:spPr>
        <p:txBody>
          <a:bodyPr/>
          <a:lstStyle/>
          <a:p>
            <a:pPr algn="ctr"/>
            <a:r>
              <a:rPr lang="fa-IR" altLang="ko-KR" dirty="0" smtClean="0">
                <a:cs typeface="B Nazanin" panose="00000400000000000000" pitchFamily="2" charset="-78"/>
              </a:rPr>
              <a:t>نحوه عملکرد</a:t>
            </a:r>
            <a:endParaRPr lang="ko-KR" altLang="en-US" dirty="0">
              <a:cs typeface="B Nazanin" panose="00000400000000000000" pitchFamily="2" charset="-78"/>
            </a:endParaRPr>
          </a:p>
        </p:txBody>
      </p:sp>
      <p:sp>
        <p:nvSpPr>
          <p:cNvPr id="2" name="Content Placeholder 1"/>
          <p:cNvSpPr>
            <a:spLocks noGrp="1"/>
          </p:cNvSpPr>
          <p:nvPr>
            <p:ph idx="1"/>
          </p:nvPr>
        </p:nvSpPr>
        <p:spPr>
          <a:xfrm>
            <a:off x="1979712" y="1851670"/>
            <a:ext cx="6840760" cy="1800200"/>
          </a:xfrm>
        </p:spPr>
        <p:txBody>
          <a:bodyPr/>
          <a:lstStyle/>
          <a:p>
            <a:pPr algn="r"/>
            <a:r>
              <a:rPr lang="fa-IR" sz="3000" dirty="0">
                <a:cs typeface="B Nazanin" panose="00000400000000000000" pitchFamily="2" charset="-78"/>
              </a:rPr>
              <a:t>مانند الکل این داروها کندسازهای مغز هستند و می توانند اختلالات مشابه ناشی از مواد/دارو و اختلالات مصرف مواد را ایجاد کنند</a:t>
            </a:r>
            <a:r>
              <a:rPr lang="fa-IR" sz="3000" dirty="0" smtClean="0">
                <a:cs typeface="B Nazanin" panose="00000400000000000000" pitchFamily="2" charset="-78"/>
              </a:rPr>
              <a:t>.</a:t>
            </a:r>
            <a:endParaRPr lang="en-US" sz="3000" dirty="0">
              <a:cs typeface="B Nazanin" panose="00000400000000000000" pitchFamily="2" charset="-78"/>
            </a:endParaRPr>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691680" y="1275606"/>
            <a:ext cx="7128792" cy="3384377"/>
          </a:xfrm>
        </p:spPr>
        <p:txBody>
          <a:bodyPr/>
          <a:lstStyle/>
          <a:p>
            <a:pPr algn="r"/>
            <a:r>
              <a:rPr lang="fa-IR" sz="3000" dirty="0">
                <a:cs typeface="B Nazanin" panose="00000400000000000000" pitchFamily="2" charset="-78"/>
              </a:rPr>
              <a:t>تمام آرام بخش/خواب آورها ممکن است باعث اختلال در تمرکز، حافظه و هماهنگی حرکات شوند. دیگر اثرات شایع شامل موارد زیر است: حالت خماری، کلام کند، ناهماهنگی در </a:t>
            </a:r>
            <a:r>
              <a:rPr lang="fa-IR" sz="3000" dirty="0" smtClean="0">
                <a:cs typeface="B Nazanin" panose="00000400000000000000" pitchFamily="2" charset="-78"/>
              </a:rPr>
              <a:t>حرکات</a:t>
            </a:r>
            <a:r>
              <a:rPr lang="fa-IR" sz="3000" dirty="0">
                <a:cs typeface="B Nazanin" panose="00000400000000000000" pitchFamily="2" charset="-78"/>
              </a:rPr>
              <a:t>، راه رفتن نامتعادل، خواب آلودگی، خشکی دهان و خلق متغیر</a:t>
            </a:r>
            <a:endParaRPr lang="en-US" sz="3000" dirty="0">
              <a:cs typeface="B Nazanin" panose="00000400000000000000" pitchFamily="2" charset="-78"/>
            </a:endParaRPr>
          </a:p>
          <a:p>
            <a:pPr algn="r"/>
            <a:endParaRPr lang="en-US" sz="3000" dirty="0">
              <a:cs typeface="B Nazanin" panose="00000400000000000000" pitchFamily="2" charset="-78"/>
            </a:endParaRPr>
          </a:p>
        </p:txBody>
      </p:sp>
    </p:spTree>
    <p:extLst>
      <p:ext uri="{BB962C8B-B14F-4D97-AF65-F5344CB8AC3E}">
        <p14:creationId xmlns:p14="http://schemas.microsoft.com/office/powerpoint/2010/main" val="2089754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9522" y="483518"/>
            <a:ext cx="6912768" cy="460648"/>
          </a:xfrm>
        </p:spPr>
        <p:txBody>
          <a:bodyPr/>
          <a:lstStyle/>
          <a:p>
            <a:pPr algn="ctr"/>
            <a:r>
              <a:rPr lang="fa-IR" sz="3200" b="1" dirty="0" smtClean="0">
                <a:cs typeface="B Nazanin" panose="00000400000000000000" pitchFamily="2" charset="-78"/>
              </a:rPr>
              <a:t>علائم مسمومیت</a:t>
            </a:r>
            <a:endParaRPr lang="en-US" sz="3200" b="1" dirty="0">
              <a:cs typeface="B Nazanin" panose="00000400000000000000" pitchFamily="2" charset="-78"/>
            </a:endParaRPr>
          </a:p>
        </p:txBody>
      </p:sp>
      <p:sp>
        <p:nvSpPr>
          <p:cNvPr id="4" name="Content Placeholder 3"/>
          <p:cNvSpPr>
            <a:spLocks noGrp="1"/>
          </p:cNvSpPr>
          <p:nvPr>
            <p:ph idx="10"/>
          </p:nvPr>
        </p:nvSpPr>
        <p:spPr>
          <a:xfrm>
            <a:off x="1403648" y="1059582"/>
            <a:ext cx="7560840" cy="4320480"/>
          </a:xfrm>
        </p:spPr>
        <p:txBody>
          <a:bodyPr/>
          <a:lstStyle/>
          <a:p>
            <a:pPr algn="just" rtl="1"/>
            <a:r>
              <a:rPr lang="fa-IR" sz="3000" dirty="0">
                <a:cs typeface="B Nazanin" panose="00000400000000000000" pitchFamily="2" charset="-78"/>
              </a:rPr>
              <a:t>وجود تغییرات رفتاری یا روانشناختی ناسازگارانه قابل ملاحظه بالینی (مثل رفتار جنسی یا پرخاشگری نامناسب، تغییر پذیری </a:t>
            </a:r>
            <a:r>
              <a:rPr lang="fa-IR" sz="3000" dirty="0" smtClean="0">
                <a:cs typeface="B Nazanin" panose="00000400000000000000" pitchFamily="2" charset="-78"/>
              </a:rPr>
              <a:t>خلق</a:t>
            </a:r>
            <a:r>
              <a:rPr lang="fa-IR" sz="3000" dirty="0">
                <a:cs typeface="B Nazanin" panose="00000400000000000000" pitchFamily="2" charset="-78"/>
              </a:rPr>
              <a:t>، قضاوت معیوب، عملکرد اجتماعی یا شغلی </a:t>
            </a:r>
            <a:r>
              <a:rPr lang="fa-IR" sz="3000" dirty="0" smtClean="0">
                <a:cs typeface="B Nazanin" panose="00000400000000000000" pitchFamily="2" charset="-78"/>
              </a:rPr>
              <a:t>معیوب) </a:t>
            </a:r>
          </a:p>
          <a:p>
            <a:pPr algn="just" rtl="1"/>
            <a:r>
              <a:rPr lang="fa-IR" sz="3000" dirty="0" smtClean="0">
                <a:cs typeface="B Nazanin" panose="00000400000000000000" pitchFamily="2" charset="-78"/>
              </a:rPr>
              <a:t>است </a:t>
            </a:r>
            <a:r>
              <a:rPr lang="fa-IR" sz="3000" dirty="0">
                <a:cs typeface="B Nazanin" panose="00000400000000000000" pitchFamily="2" charset="-78"/>
              </a:rPr>
              <a:t>که در مدت مصرف داروهای </a:t>
            </a:r>
            <a:r>
              <a:rPr lang="fa-IR" sz="3000" dirty="0" smtClean="0">
                <a:cs typeface="B Nazanin" panose="00000400000000000000" pitchFamily="2" charset="-78"/>
              </a:rPr>
              <a:t>آرام بخش</a:t>
            </a:r>
            <a:r>
              <a:rPr lang="fa-IR" sz="3000" dirty="0">
                <a:cs typeface="B Nazanin" panose="00000400000000000000" pitchFamily="2" charset="-78"/>
              </a:rPr>
              <a:t>، خواب </a:t>
            </a:r>
            <a:r>
              <a:rPr lang="fa-IR" sz="3000" dirty="0" smtClean="0">
                <a:cs typeface="B Nazanin" panose="00000400000000000000" pitchFamily="2" charset="-78"/>
              </a:rPr>
              <a:t>آور یا </a:t>
            </a:r>
            <a:r>
              <a:rPr lang="fa-IR" sz="3000" dirty="0">
                <a:cs typeface="B Nazanin" panose="00000400000000000000" pitchFamily="2" charset="-78"/>
              </a:rPr>
              <a:t>ضد اضطراب یا مدت کوتاهی بعد از آن ایجاد می </a:t>
            </a:r>
            <a:r>
              <a:rPr lang="fa-IR" sz="3000" dirty="0" smtClean="0">
                <a:cs typeface="B Nazanin" panose="00000400000000000000" pitchFamily="2" charset="-78"/>
              </a:rPr>
              <a:t>شونداین رفتارها ممکن است </a:t>
            </a:r>
            <a:r>
              <a:rPr lang="fa-IR" sz="3000" dirty="0">
                <a:cs typeface="B Nazanin" panose="00000400000000000000" pitchFamily="2" charset="-78"/>
              </a:rPr>
              <a:t>با گفتار درهم برهم، شیوه راه رفتن نااستوار، </a:t>
            </a:r>
            <a:r>
              <a:rPr lang="fa-IR" sz="3000" dirty="0" smtClean="0">
                <a:cs typeface="B Nazanin" panose="00000400000000000000" pitchFamily="2" charset="-78"/>
              </a:rPr>
              <a:t>حرکت </a:t>
            </a:r>
            <a:r>
              <a:rPr lang="fa-IR" sz="3000" dirty="0">
                <a:cs typeface="B Nazanin" panose="00000400000000000000" pitchFamily="2" charset="-78"/>
              </a:rPr>
              <a:t>غیر </a:t>
            </a:r>
            <a:r>
              <a:rPr lang="fa-IR" sz="3000" dirty="0" smtClean="0">
                <a:cs typeface="B Nazanin" panose="00000400000000000000" pitchFamily="2" charset="-78"/>
              </a:rPr>
              <a:t>ارادی </a:t>
            </a:r>
            <a:r>
              <a:rPr lang="fa-IR" sz="3000" dirty="0">
                <a:cs typeface="B Nazanin" panose="00000400000000000000" pitchFamily="2" charset="-78"/>
              </a:rPr>
              <a:t>کره چشم، اختلال در شناخت (مثل </a:t>
            </a:r>
            <a:r>
              <a:rPr lang="fa-IR" sz="3000" dirty="0" smtClean="0">
                <a:cs typeface="B Nazanin" panose="00000400000000000000" pitchFamily="2" charset="-78"/>
              </a:rPr>
              <a:t>مشکلات </a:t>
            </a:r>
            <a:r>
              <a:rPr lang="fa-IR" sz="3000" dirty="0">
                <a:cs typeface="B Nazanin" panose="00000400000000000000" pitchFamily="2" charset="-78"/>
              </a:rPr>
              <a:t>توجه </a:t>
            </a:r>
            <a:r>
              <a:rPr lang="fa-IR" sz="3000" dirty="0" smtClean="0">
                <a:cs typeface="B Nazanin" panose="00000400000000000000" pitchFamily="2" charset="-78"/>
              </a:rPr>
              <a:t>یاحافظه</a:t>
            </a:r>
            <a:r>
              <a:rPr lang="fa-IR" sz="3000" dirty="0">
                <a:cs typeface="B Nazanin" panose="00000400000000000000" pitchFamily="2" charset="-78"/>
              </a:rPr>
              <a:t>)، بهت و اغما همراه باشد. </a:t>
            </a:r>
            <a:endParaRPr lang="en-US" sz="3000" dirty="0">
              <a:cs typeface="B Nazanin" panose="00000400000000000000" pitchFamily="2" charset="-78"/>
            </a:endParaRPr>
          </a:p>
          <a:p>
            <a:pPr algn="just" rtl="1"/>
            <a:endParaRPr lang="en-US" sz="3000" dirty="0">
              <a:cs typeface="B Nazanin" panose="00000400000000000000" pitchFamily="2" charset="-78"/>
            </a:endParaRPr>
          </a:p>
        </p:txBody>
      </p:sp>
    </p:spTree>
    <p:extLst>
      <p:ext uri="{BB962C8B-B14F-4D97-AF65-F5344CB8AC3E}">
        <p14:creationId xmlns:p14="http://schemas.microsoft.com/office/powerpoint/2010/main" val="2056421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9502"/>
            <a:ext cx="7524328" cy="504056"/>
          </a:xfrm>
        </p:spPr>
        <p:txBody>
          <a:bodyPr/>
          <a:lstStyle/>
          <a:p>
            <a:pPr algn="ctr"/>
            <a:r>
              <a:rPr lang="fa-IR" dirty="0" smtClean="0">
                <a:cs typeface="B Nazanin" panose="00000400000000000000" pitchFamily="2" charset="-78"/>
              </a:rPr>
              <a:t>علائم ترک</a:t>
            </a:r>
            <a:endParaRPr lang="en-US" dirty="0">
              <a:cs typeface="B Nazanin" panose="00000400000000000000" pitchFamily="2" charset="-78"/>
            </a:endParaRPr>
          </a:p>
        </p:txBody>
      </p:sp>
      <p:sp>
        <p:nvSpPr>
          <p:cNvPr id="4" name="Content Placeholder 3"/>
          <p:cNvSpPr>
            <a:spLocks noGrp="1"/>
          </p:cNvSpPr>
          <p:nvPr>
            <p:ph idx="10"/>
          </p:nvPr>
        </p:nvSpPr>
        <p:spPr>
          <a:xfrm>
            <a:off x="1475656" y="987574"/>
            <a:ext cx="7488832" cy="4392488"/>
          </a:xfrm>
        </p:spPr>
        <p:txBody>
          <a:bodyPr/>
          <a:lstStyle/>
          <a:p>
            <a:pPr lvl="0" algn="r" rtl="1"/>
            <a:r>
              <a:rPr lang="fa-IR" sz="3000" dirty="0" smtClean="0">
                <a:cs typeface="B Nazanin" panose="00000400000000000000" pitchFamily="2" charset="-78"/>
              </a:rPr>
              <a:t>اضطراب، تحریک پذیری، بی خوابی(اغلب همراه با کابوس)</a:t>
            </a:r>
            <a:endParaRPr lang="en-US" sz="3000" dirty="0" smtClean="0">
              <a:cs typeface="B Nazanin" panose="00000400000000000000" pitchFamily="2" charset="-78"/>
            </a:endParaRPr>
          </a:p>
          <a:p>
            <a:pPr lvl="0" algn="r" rtl="1"/>
            <a:r>
              <a:rPr lang="fa-IR" sz="3000" dirty="0" smtClean="0">
                <a:cs typeface="B Nazanin" panose="00000400000000000000" pitchFamily="2" charset="-78"/>
              </a:rPr>
              <a:t>تهوع یا استفراغ</a:t>
            </a:r>
            <a:r>
              <a:rPr lang="fa-IR" sz="3000" dirty="0" smtClean="0">
                <a:cs typeface="B Nazanin" panose="00000400000000000000" pitchFamily="2" charset="-78"/>
              </a:rPr>
              <a:t>، </a:t>
            </a:r>
            <a:r>
              <a:rPr lang="fa-IR" sz="3000" dirty="0" smtClean="0">
                <a:cs typeface="B Nazanin" panose="00000400000000000000" pitchFamily="2" charset="-78"/>
              </a:rPr>
              <a:t>تپش قلب، تعریق</a:t>
            </a:r>
            <a:endParaRPr lang="en-US" sz="3000" dirty="0" smtClean="0">
              <a:cs typeface="B Nazanin" panose="00000400000000000000" pitchFamily="2" charset="-78"/>
            </a:endParaRPr>
          </a:p>
          <a:p>
            <a:pPr lvl="0" algn="r" rtl="1"/>
            <a:r>
              <a:rPr lang="fa-IR" sz="3000" dirty="0" smtClean="0">
                <a:cs typeface="B Nazanin" panose="00000400000000000000" pitchFamily="2" charset="-78"/>
              </a:rPr>
              <a:t>افت فشار وضعیتی، توهم، گرفتگی عضلانی، لرزش و انقباض های میوکلونیک</a:t>
            </a:r>
            <a:endParaRPr lang="en-US" sz="3000" dirty="0" smtClean="0">
              <a:cs typeface="B Nazanin" panose="00000400000000000000" pitchFamily="2" charset="-78"/>
            </a:endParaRPr>
          </a:p>
          <a:p>
            <a:pPr lvl="0" algn="r" rtl="1"/>
            <a:r>
              <a:rPr lang="fa-IR" sz="3000" dirty="0" smtClean="0">
                <a:cs typeface="B Nazanin" panose="00000400000000000000" pitchFamily="2" charset="-78"/>
              </a:rPr>
              <a:t>هایپررفلکسی و تشنج های گراندمال که ممکن است باعث </a:t>
            </a:r>
          </a:p>
          <a:p>
            <a:pPr lvl="0" algn="r" rtl="1"/>
            <a:r>
              <a:rPr lang="fa-IR" sz="3000" dirty="0" smtClean="0">
                <a:cs typeface="B Nazanin" panose="00000400000000000000" pitchFamily="2" charset="-78"/>
              </a:rPr>
              <a:t>تشنج های پایدار کشنده شود.</a:t>
            </a:r>
            <a:endParaRPr lang="en-US" sz="3000" dirty="0" smtClean="0">
              <a:cs typeface="B Nazanin" panose="00000400000000000000" pitchFamily="2" charset="-78"/>
            </a:endParaRPr>
          </a:p>
          <a:p>
            <a:pPr lvl="0" algn="r" rtl="1"/>
            <a:r>
              <a:rPr lang="fa-IR" sz="3000" dirty="0" smtClean="0">
                <a:cs typeface="B Nazanin" panose="00000400000000000000" pitchFamily="2" charset="-78"/>
              </a:rPr>
              <a:t>توهمات یا خطاهای حسی، دیداری، لامسه ای یا شنیداری در صورت ترک حاد</a:t>
            </a:r>
          </a:p>
          <a:p>
            <a:pPr lvl="0" algn="r" rtl="1"/>
            <a:r>
              <a:rPr lang="fa-IR" sz="3000" dirty="0" smtClean="0">
                <a:cs typeface="B Nazanin" panose="00000400000000000000" pitchFamily="2" charset="-78"/>
              </a:rPr>
              <a:t> </a:t>
            </a:r>
            <a:endParaRPr lang="en-US" sz="3000" dirty="0">
              <a:cs typeface="B Nazanin" panose="00000400000000000000" pitchFamily="2" charset="-78"/>
            </a:endParaRPr>
          </a:p>
        </p:txBody>
      </p:sp>
    </p:spTree>
    <p:extLst>
      <p:ext uri="{BB962C8B-B14F-4D97-AF65-F5344CB8AC3E}">
        <p14:creationId xmlns:p14="http://schemas.microsoft.com/office/powerpoint/2010/main" val="4031397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475656" y="1664245"/>
            <a:ext cx="7427168" cy="1195537"/>
          </a:xfrm>
        </p:spPr>
        <p:txBody>
          <a:bodyPr/>
          <a:lstStyle/>
          <a:p>
            <a:pPr lvl="0" algn="r" rtl="1"/>
            <a:r>
              <a:rPr lang="fa-IR" sz="3200" dirty="0">
                <a:solidFill>
                  <a:srgbClr val="5AC664"/>
                </a:solidFill>
                <a:cs typeface="B Nazanin" panose="00000400000000000000" pitchFamily="2" charset="-78"/>
              </a:rPr>
              <a:t>معمولا در عرض یک هفته از توقف یا کاهش قابل توجه دوز مصرفی، ممکن است دلیریوم ترک ایجاد شود.</a:t>
            </a:r>
            <a:endParaRPr lang="en-US" sz="3200" dirty="0">
              <a:solidFill>
                <a:srgbClr val="5AC664"/>
              </a:solidFill>
              <a:cs typeface="B Nazanin" panose="00000400000000000000" pitchFamily="2" charset="-78"/>
            </a:endParaRPr>
          </a:p>
          <a:p>
            <a:pPr algn="l" rtl="1"/>
            <a:endParaRPr lang="en-US" sz="3200" dirty="0">
              <a:solidFill>
                <a:srgbClr val="5AC664"/>
              </a:solidFill>
              <a:cs typeface="B Nazanin" panose="00000400000000000000" pitchFamily="2" charset="-78"/>
            </a:endParaRPr>
          </a:p>
          <a:p>
            <a:pPr algn="l" rtl="1"/>
            <a:endParaRPr lang="en-US" sz="3200" dirty="0">
              <a:solidFill>
                <a:srgbClr val="5AC664"/>
              </a:solidFill>
              <a:cs typeface="B Nazanin" panose="00000400000000000000" pitchFamily="2" charset="-78"/>
            </a:endParaRPr>
          </a:p>
        </p:txBody>
      </p:sp>
    </p:spTree>
    <p:extLst>
      <p:ext uri="{BB962C8B-B14F-4D97-AF65-F5344CB8AC3E}">
        <p14:creationId xmlns:p14="http://schemas.microsoft.com/office/powerpoint/2010/main" val="119315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411510"/>
            <a:ext cx="7560840" cy="1036712"/>
          </a:xfrm>
        </p:spPr>
        <p:txBody>
          <a:bodyPr/>
          <a:lstStyle/>
          <a:p>
            <a:pPr algn="r"/>
            <a:endParaRPr lang="fa-IR" sz="2400" dirty="0" smtClean="0">
              <a:cs typeface="B Nazanin" panose="00000400000000000000" pitchFamily="2" charset="-78"/>
            </a:endParaRPr>
          </a:p>
          <a:p>
            <a:pPr algn="r"/>
            <a:r>
              <a:rPr lang="fa-IR" sz="2400" dirty="0" smtClean="0">
                <a:cs typeface="B Nazanin" panose="00000400000000000000" pitchFamily="2" charset="-78"/>
              </a:rPr>
              <a:t>پیامدهای </a:t>
            </a:r>
            <a:r>
              <a:rPr lang="fa-IR" sz="2400" dirty="0">
                <a:cs typeface="B Nazanin" panose="00000400000000000000" pitchFamily="2" charset="-78"/>
              </a:rPr>
              <a:t>اجتماعی و میان فردی اختلال مصرف داروهای آرام بخش/خواب آور یا ضد اضطراب </a:t>
            </a:r>
            <a:endParaRPr lang="en-US" sz="2400" dirty="0">
              <a:cs typeface="B Nazanin" panose="00000400000000000000" pitchFamily="2" charset="-78"/>
            </a:endParaRPr>
          </a:p>
          <a:p>
            <a:pPr algn="r"/>
            <a:endParaRPr lang="en-US" sz="2400" dirty="0">
              <a:cs typeface="B Nazanin" panose="00000400000000000000" pitchFamily="2" charset="-78"/>
            </a:endParaRPr>
          </a:p>
        </p:txBody>
      </p:sp>
      <p:sp>
        <p:nvSpPr>
          <p:cNvPr id="4" name="Content Placeholder 3"/>
          <p:cNvSpPr>
            <a:spLocks noGrp="1"/>
          </p:cNvSpPr>
          <p:nvPr>
            <p:ph idx="10"/>
          </p:nvPr>
        </p:nvSpPr>
        <p:spPr>
          <a:xfrm>
            <a:off x="2267744" y="1635647"/>
            <a:ext cx="6624736" cy="2808311"/>
          </a:xfrm>
        </p:spPr>
        <p:txBody>
          <a:bodyPr/>
          <a:lstStyle/>
          <a:p>
            <a:pPr algn="just" rtl="1"/>
            <a:r>
              <a:rPr lang="fa-IR" sz="2000" dirty="0">
                <a:cs typeface="B Nazanin" panose="00000400000000000000" pitchFamily="2" charset="-78"/>
              </a:rPr>
              <a:t> از نظر احتمال رفتار بازداری نشده شبیه پیامدهای الکل هستند. سوانح مشکلات </a:t>
            </a:r>
            <a:r>
              <a:rPr lang="fa-IR" sz="2000" dirty="0" smtClean="0">
                <a:cs typeface="B Nazanin" panose="00000400000000000000" pitchFamily="2" charset="-78"/>
              </a:rPr>
              <a:t>میان </a:t>
            </a:r>
            <a:r>
              <a:rPr lang="fa-IR" sz="2000" dirty="0">
                <a:cs typeface="B Nazanin" panose="00000400000000000000" pitchFamily="2" charset="-78"/>
              </a:rPr>
              <a:t>فردی(مانند جر و بحث ها و دعواها) و اختلال در عملکرد شغلی یا تحصیلی، پیامدهای رایج هستند. معاینه بدنی احتمالا شواهدی از کاهش خفیف در اغلب جنبه های عملکرد دستگاه عصبی خودمختار، ازجمله ضربان کندتر، کاهش اندک سرعت تنفس، کاهش </a:t>
            </a:r>
            <a:r>
              <a:rPr lang="fa-IR" sz="2000" dirty="0" smtClean="0">
                <a:cs typeface="B Nazanin" panose="00000400000000000000" pitchFamily="2" charset="-78"/>
              </a:rPr>
              <a:t> </a:t>
            </a:r>
            <a:r>
              <a:rPr lang="fa-IR" sz="2000" dirty="0">
                <a:cs typeface="B Nazanin" panose="00000400000000000000" pitchFamily="2" charset="-78"/>
              </a:rPr>
              <a:t>فشار خون آشکار می سازد. </a:t>
            </a:r>
            <a:endParaRPr lang="en-US" sz="2000" dirty="0">
              <a:cs typeface="B Nazanin" panose="00000400000000000000" pitchFamily="2" charset="-78"/>
            </a:endParaRPr>
          </a:p>
        </p:txBody>
      </p:sp>
    </p:spTree>
    <p:extLst>
      <p:ext uri="{BB962C8B-B14F-4D97-AF65-F5344CB8AC3E}">
        <p14:creationId xmlns:p14="http://schemas.microsoft.com/office/powerpoint/2010/main" val="986168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554</Words>
  <Application>Microsoft Office PowerPoint</Application>
  <PresentationFormat>On-screen Show (16:9)</PresentationFormat>
  <Paragraphs>32</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맑은 고딕</vt:lpstr>
      <vt:lpstr>Arial</vt:lpstr>
      <vt:lpstr>B Nazanin</vt:lpstr>
      <vt:lpstr>Calibri</vt:lpstr>
      <vt:lpstr>IranNastaliq</vt:lpstr>
      <vt:lpstr>Times New Roman</vt:lpstr>
      <vt:lpstr>Office Theme</vt:lpstr>
      <vt:lpstr>Custom Design</vt:lpstr>
      <vt:lpstr>PowerPoint Presentation</vt:lpstr>
      <vt:lpstr>PowerPoint Presentation</vt:lpstr>
      <vt:lpstr>انواع داروهای آرامبخش/خواب آور</vt:lpstr>
      <vt:lpstr>نحوه عملکرد</vt:lpstr>
      <vt:lpstr>PowerPoint Presentation</vt:lpstr>
      <vt:lpstr>PowerPoint Presentation</vt:lpstr>
      <vt:lpstr>علائم ترک</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lztvd</cp:lastModifiedBy>
  <cp:revision>29</cp:revision>
  <dcterms:created xsi:type="dcterms:W3CDTF">2014-04-01T16:27:38Z</dcterms:created>
  <dcterms:modified xsi:type="dcterms:W3CDTF">2019-05-04T17:03:23Z</dcterms:modified>
</cp:coreProperties>
</file>