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66" r:id="rId2"/>
    <p:sldId id="282" r:id="rId3"/>
    <p:sldId id="283" r:id="rId4"/>
    <p:sldId id="286" r:id="rId5"/>
    <p:sldId id="284" r:id="rId6"/>
    <p:sldId id="275" r:id="rId7"/>
    <p:sldId id="277" r:id="rId8"/>
    <p:sldId id="260" r:id="rId9"/>
    <p:sldId id="263" r:id="rId10"/>
    <p:sldId id="271" r:id="rId11"/>
    <p:sldId id="274" r:id="rId12"/>
    <p:sldId id="279" r:id="rId13"/>
    <p:sldId id="281"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orient="horz" pos="192">
          <p15:clr>
            <a:srgbClr val="A4A3A4"/>
          </p15:clr>
        </p15:guide>
        <p15:guide id="3" orient="horz" pos="96">
          <p15:clr>
            <a:srgbClr val="A4A3A4"/>
          </p15:clr>
        </p15:guide>
        <p15:guide id="4">
          <p15:clr>
            <a:srgbClr val="A4A3A4"/>
          </p15:clr>
        </p15:guide>
        <p15:guide id="5" pos="48">
          <p15:clr>
            <a:srgbClr val="A4A3A4"/>
          </p15:clr>
        </p15:guide>
        <p15:guide id="6" pos="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DF7"/>
    <a:srgbClr val="FF0080"/>
    <a:srgbClr val="FFFF66"/>
    <a:srgbClr val="800040"/>
    <a:srgbClr val="4B3025"/>
    <a:srgbClr val="CC66FF"/>
    <a:srgbClr val="6666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6" d="100"/>
          <a:sy n="66" d="100"/>
        </p:scale>
        <p:origin x="1494" y="60"/>
      </p:cViewPr>
      <p:guideLst>
        <p:guide orient="horz"/>
        <p:guide orient="horz" pos="192"/>
        <p:guide orient="horz" pos="96"/>
        <p:guide/>
        <p:guide pos="48"/>
        <p:guide pos="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GB" alt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GB" alt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GB" alt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7B67616-B66F-4534-B7F6-A068379A56D4}" type="slidenum">
              <a:rPr lang="en-US" altLang="en-US"/>
              <a:pPr>
                <a:defRPr/>
              </a:pPr>
              <a:t>‹#›</a:t>
            </a:fld>
            <a:endParaRPr lang="en-US" altLang="en-US"/>
          </a:p>
        </p:txBody>
      </p:sp>
    </p:spTree>
    <p:extLst>
      <p:ext uri="{BB962C8B-B14F-4D97-AF65-F5344CB8AC3E}">
        <p14:creationId xmlns:p14="http://schemas.microsoft.com/office/powerpoint/2010/main" val="2987816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GB" alt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GB" alt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GB"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6295A5F-0604-498A-B002-0BD58DC09392}" type="slidenum">
              <a:rPr lang="en-US" altLang="en-US"/>
              <a:pPr>
                <a:defRPr/>
              </a:pPr>
              <a:t>‹#›</a:t>
            </a:fld>
            <a:endParaRPr lang="en-US" altLang="en-US"/>
          </a:p>
        </p:txBody>
      </p:sp>
    </p:spTree>
    <p:extLst>
      <p:ext uri="{BB962C8B-B14F-4D97-AF65-F5344CB8AC3E}">
        <p14:creationId xmlns:p14="http://schemas.microsoft.com/office/powerpoint/2010/main" val="2267013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MS PGothic" panose="020B0600070205080204" pitchFamily="34"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295A5F-0604-498A-B002-0BD58DC09392}" type="slidenum">
              <a:rPr lang="en-US" altLang="en-US" smtClean="0"/>
              <a:pPr>
                <a:defRPr/>
              </a:pPr>
              <a:t>1</a:t>
            </a:fld>
            <a:endParaRPr lang="en-US" altLang="en-US"/>
          </a:p>
        </p:txBody>
      </p:sp>
    </p:spTree>
    <p:extLst>
      <p:ext uri="{BB962C8B-B14F-4D97-AF65-F5344CB8AC3E}">
        <p14:creationId xmlns:p14="http://schemas.microsoft.com/office/powerpoint/2010/main" val="76735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37931725" indent="-3747452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01ECA38-5AE2-4D96-A052-655AD041CDEF}" type="slidenum">
              <a:rPr lang="en-US" altLang="en-US"/>
              <a:pPr>
                <a:spcBef>
                  <a:spcPct val="0"/>
                </a:spcBef>
              </a:pPr>
              <a:t>10</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065220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37931725" indent="-3747452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01ECA38-5AE2-4D96-A052-655AD041CDEF}" type="slidenum">
              <a:rPr lang="en-US" altLang="en-US"/>
              <a:pPr>
                <a:spcBef>
                  <a:spcPct val="0"/>
                </a:spcBef>
              </a:pPr>
              <a:t>11</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302780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37931725" indent="-3747452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01ECA38-5AE2-4D96-A052-655AD041CDEF}" type="slidenum">
              <a:rPr lang="en-US" altLang="en-US"/>
              <a:pPr>
                <a:spcBef>
                  <a:spcPct val="0"/>
                </a:spcBef>
              </a:pPr>
              <a:t>12</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225841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37931725" indent="-3747452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01ECA38-5AE2-4D96-A052-655AD041CDEF}" type="slidenum">
              <a:rPr lang="en-US" altLang="en-US"/>
              <a:pPr>
                <a:spcBef>
                  <a:spcPct val="0"/>
                </a:spcBef>
              </a:pPr>
              <a:t>13</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49163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37931725" indent="-3747452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01ECA38-5AE2-4D96-A052-655AD041CDEF}" type="slidenum">
              <a:rPr lang="en-US" altLang="en-US"/>
              <a:pPr>
                <a:spcBef>
                  <a:spcPct val="0"/>
                </a:spcBef>
              </a:pPr>
              <a:t>2</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643636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37931725" indent="-3747452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01ECA38-5AE2-4D96-A052-655AD041CDEF}" type="slidenum">
              <a:rPr lang="en-US" altLang="en-US"/>
              <a:pPr>
                <a:spcBef>
                  <a:spcPct val="0"/>
                </a:spcBef>
              </a:pPr>
              <a:t>3</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78212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37931725" indent="-3747452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01ECA38-5AE2-4D96-A052-655AD041CDEF}" type="slidenum">
              <a:rPr lang="en-US" altLang="en-US"/>
              <a:pPr>
                <a:spcBef>
                  <a:spcPct val="0"/>
                </a:spcBef>
              </a:pPr>
              <a:t>4</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157170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37931725" indent="-3747452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01ECA38-5AE2-4D96-A052-655AD041CDEF}" type="slidenum">
              <a:rPr lang="en-US" altLang="en-US"/>
              <a:pPr>
                <a:spcBef>
                  <a:spcPct val="0"/>
                </a:spcBef>
              </a:pPr>
              <a:t>5</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497833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37931725" indent="-3747452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01ECA38-5AE2-4D96-A052-655AD041CDEF}" type="slidenum">
              <a:rPr lang="en-US" altLang="en-US"/>
              <a:pPr>
                <a:spcBef>
                  <a:spcPct val="0"/>
                </a:spcBef>
              </a:pPr>
              <a:t>6</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49656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37931725" indent="-3747452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01ECA38-5AE2-4D96-A052-655AD041CDEF}" type="slidenum">
              <a:rPr lang="en-US" altLang="en-US"/>
              <a:pPr>
                <a:spcBef>
                  <a:spcPct val="0"/>
                </a:spcBef>
              </a:pPr>
              <a:t>7</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411870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37931725" indent="-3747452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5121CF4-FBFC-4C61-AFBB-5506FE12076B}" type="slidenum">
              <a:rPr lang="en-US" altLang="en-US"/>
              <a:pPr>
                <a:spcBef>
                  <a:spcPct val="0"/>
                </a:spcBef>
              </a:pPr>
              <a:t>8</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903290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37931725" indent="-3747452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01ECA38-5AE2-4D96-A052-655AD041CDEF}" type="slidenum">
              <a:rPr lang="en-US" altLang="en-US"/>
              <a:pPr>
                <a:spcBef>
                  <a:spcPct val="0"/>
                </a:spcBef>
              </a:pPr>
              <a:t>9</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437700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18"/>
          <p:cNvSpPr txBox="1">
            <a:spLocks noChangeArrowheads="1"/>
          </p:cNvSpPr>
          <p:nvPr userDrawn="1"/>
        </p:nvSpPr>
        <p:spPr bwMode="auto">
          <a:xfrm rot="19237452">
            <a:off x="4622800" y="519113"/>
            <a:ext cx="184150" cy="366712"/>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GB" altLang="en-US" sz="1800" smtClean="0"/>
          </a:p>
        </p:txBody>
      </p:sp>
      <p:pic>
        <p:nvPicPr>
          <p:cNvPr id="5" name="Picture 9" descr="thespike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196975"/>
            <a:ext cx="7772400" cy="1470025"/>
          </a:xfrm>
        </p:spPr>
        <p:txBody>
          <a:bodyPr/>
          <a:lstStyle>
            <a:lvl1pPr>
              <a:defRPr b="1"/>
            </a:lvl1pPr>
          </a:lstStyle>
          <a:p>
            <a:r>
              <a:rPr lang="en-US"/>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mtClean="0"/>
            </a:lvl1pPr>
          </a:lstStyle>
          <a:p>
            <a:pPr>
              <a:defRPr/>
            </a:pPr>
            <a:endParaRPr lang="en-GB" altLang="en-US"/>
          </a:p>
        </p:txBody>
      </p:sp>
      <p:sp>
        <p:nvSpPr>
          <p:cNvPr id="7" name="Rectangle 6"/>
          <p:cNvSpPr>
            <a:spLocks noGrp="1" noChangeArrowheads="1"/>
          </p:cNvSpPr>
          <p:nvPr>
            <p:ph type="ftr" sz="quarter" idx="11"/>
          </p:nvPr>
        </p:nvSpPr>
        <p:spPr/>
        <p:txBody>
          <a:bodyPr/>
          <a:lstStyle>
            <a:lvl1pPr>
              <a:defRPr smtClean="0"/>
            </a:lvl1pPr>
          </a:lstStyle>
          <a:p>
            <a:pPr>
              <a:defRPr/>
            </a:pPr>
            <a:endParaRPr lang="en-GB" altLang="en-US"/>
          </a:p>
        </p:txBody>
      </p:sp>
      <p:sp>
        <p:nvSpPr>
          <p:cNvPr id="8" name="Rectangle 7"/>
          <p:cNvSpPr>
            <a:spLocks noGrp="1" noChangeArrowheads="1"/>
          </p:cNvSpPr>
          <p:nvPr>
            <p:ph type="sldNum" sz="quarter" idx="12"/>
          </p:nvPr>
        </p:nvSpPr>
        <p:spPr/>
        <p:txBody>
          <a:bodyPr/>
          <a:lstStyle>
            <a:lvl1pPr>
              <a:defRPr smtClean="0"/>
            </a:lvl1pPr>
          </a:lstStyle>
          <a:p>
            <a:pPr>
              <a:defRPr/>
            </a:pPr>
            <a:fld id="{5C952A8B-CD7C-427C-83A4-252560E71940}" type="slidenum">
              <a:rPr lang="en-US" altLang="en-US"/>
              <a:pPr>
                <a:defRPr/>
              </a:pPr>
              <a:t>‹#›</a:t>
            </a:fld>
            <a:endParaRPr lang="en-US" altLang="en-US"/>
          </a:p>
        </p:txBody>
      </p:sp>
    </p:spTree>
    <p:extLst>
      <p:ext uri="{BB962C8B-B14F-4D97-AF65-F5344CB8AC3E}">
        <p14:creationId xmlns:p14="http://schemas.microsoft.com/office/powerpoint/2010/main" val="821075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BD0345F3-884D-417D-81FB-25132C960699}" type="slidenum">
              <a:rPr lang="en-US" altLang="en-US"/>
              <a:pPr>
                <a:defRPr/>
              </a:pPr>
              <a:t>‹#›</a:t>
            </a:fld>
            <a:endParaRPr lang="en-US" altLang="en-US"/>
          </a:p>
        </p:txBody>
      </p:sp>
    </p:spTree>
    <p:extLst>
      <p:ext uri="{BB962C8B-B14F-4D97-AF65-F5344CB8AC3E}">
        <p14:creationId xmlns:p14="http://schemas.microsoft.com/office/powerpoint/2010/main" val="191390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4926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44926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E1139CCF-1F9F-480C-9B38-CAEBED543242}" type="slidenum">
              <a:rPr lang="en-US" altLang="en-US"/>
              <a:pPr>
                <a:defRPr/>
              </a:pPr>
              <a:t>‹#›</a:t>
            </a:fld>
            <a:endParaRPr lang="en-US" altLang="en-US"/>
          </a:p>
        </p:txBody>
      </p:sp>
    </p:spTree>
    <p:extLst>
      <p:ext uri="{BB962C8B-B14F-4D97-AF65-F5344CB8AC3E}">
        <p14:creationId xmlns:p14="http://schemas.microsoft.com/office/powerpoint/2010/main" val="3329822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Chart Placeholder 2"/>
          <p:cNvSpPr>
            <a:spLocks noGrp="1"/>
          </p:cNvSpPr>
          <p:nvPr>
            <p:ph type="chart" idx="1"/>
          </p:nvPr>
        </p:nvSpPr>
        <p:spPr>
          <a:xfrm>
            <a:off x="457200" y="1066800"/>
            <a:ext cx="8229600" cy="37004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F23A026E-CA67-4E04-A238-438A4ACD3708}" type="slidenum">
              <a:rPr lang="en-US" altLang="en-US"/>
              <a:pPr>
                <a:defRPr/>
              </a:pPr>
              <a:t>‹#›</a:t>
            </a:fld>
            <a:endParaRPr lang="en-US" altLang="en-US"/>
          </a:p>
        </p:txBody>
      </p:sp>
    </p:spTree>
    <p:extLst>
      <p:ext uri="{BB962C8B-B14F-4D97-AF65-F5344CB8AC3E}">
        <p14:creationId xmlns:p14="http://schemas.microsoft.com/office/powerpoint/2010/main" val="2482457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066800"/>
            <a:ext cx="4038600" cy="37004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066800"/>
            <a:ext cx="4038600" cy="37004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20C96E6C-60B5-445F-8235-511F3F792D5D}" type="slidenum">
              <a:rPr lang="en-US" altLang="en-US"/>
              <a:pPr>
                <a:defRPr/>
              </a:pPr>
              <a:t>‹#›</a:t>
            </a:fld>
            <a:endParaRPr lang="en-US" altLang="en-US"/>
          </a:p>
        </p:txBody>
      </p:sp>
    </p:spTree>
    <p:extLst>
      <p:ext uri="{BB962C8B-B14F-4D97-AF65-F5344CB8AC3E}">
        <p14:creationId xmlns:p14="http://schemas.microsoft.com/office/powerpoint/2010/main" val="4090377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457200" y="1066800"/>
            <a:ext cx="8229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3414505C-1A38-43AC-A7D5-AE42DC8F4022}" type="slidenum">
              <a:rPr lang="en-US" altLang="en-US"/>
              <a:pPr>
                <a:defRPr/>
              </a:pPr>
              <a:t>‹#›</a:t>
            </a:fld>
            <a:endParaRPr lang="en-US" altLang="en-US"/>
          </a:p>
        </p:txBody>
      </p:sp>
    </p:spTree>
    <p:extLst>
      <p:ext uri="{BB962C8B-B14F-4D97-AF65-F5344CB8AC3E}">
        <p14:creationId xmlns:p14="http://schemas.microsoft.com/office/powerpoint/2010/main" val="1755727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thespike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p:txBody>
          <a:bodyPr/>
          <a:lstStyle>
            <a:lvl1pPr>
              <a:defRPr smtClean="0"/>
            </a:lvl1pPr>
          </a:lstStyle>
          <a:p>
            <a:pPr>
              <a:defRPr/>
            </a:pPr>
            <a:endParaRPr lang="en-GB" altLang="en-US"/>
          </a:p>
        </p:txBody>
      </p:sp>
      <p:sp>
        <p:nvSpPr>
          <p:cNvPr id="6" name="Rectangle 5"/>
          <p:cNvSpPr>
            <a:spLocks noGrp="1" noChangeArrowheads="1"/>
          </p:cNvSpPr>
          <p:nvPr>
            <p:ph type="ftr" sz="quarter" idx="11"/>
          </p:nvPr>
        </p:nvSpPr>
        <p:spPr/>
        <p:txBody>
          <a:bodyPr/>
          <a:lstStyle>
            <a:lvl1pPr>
              <a:defRPr smtClean="0"/>
            </a:lvl1pPr>
          </a:lstStyle>
          <a:p>
            <a:pPr>
              <a:defRPr/>
            </a:pPr>
            <a:endParaRPr lang="en-GB" altLang="en-US"/>
          </a:p>
        </p:txBody>
      </p:sp>
      <p:sp>
        <p:nvSpPr>
          <p:cNvPr id="7" name="Rectangle 6"/>
          <p:cNvSpPr>
            <a:spLocks noGrp="1" noChangeArrowheads="1"/>
          </p:cNvSpPr>
          <p:nvPr>
            <p:ph type="sldNum" sz="quarter" idx="12"/>
          </p:nvPr>
        </p:nvSpPr>
        <p:spPr/>
        <p:txBody>
          <a:bodyPr/>
          <a:lstStyle>
            <a:lvl1pPr>
              <a:defRPr smtClean="0"/>
            </a:lvl1pPr>
          </a:lstStyle>
          <a:p>
            <a:pPr>
              <a:defRPr/>
            </a:pPr>
            <a:fld id="{E854AD3D-E392-4F60-81C0-6B2CC21714FB}" type="slidenum">
              <a:rPr lang="en-US" altLang="en-US"/>
              <a:pPr>
                <a:defRPr/>
              </a:pPr>
              <a:t>‹#›</a:t>
            </a:fld>
            <a:endParaRPr lang="en-US" altLang="en-US"/>
          </a:p>
        </p:txBody>
      </p:sp>
    </p:spTree>
    <p:extLst>
      <p:ext uri="{BB962C8B-B14F-4D97-AF65-F5344CB8AC3E}">
        <p14:creationId xmlns:p14="http://schemas.microsoft.com/office/powerpoint/2010/main" val="181024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2933AEEC-832E-4033-807F-5DFAEEC76B0D}" type="slidenum">
              <a:rPr lang="en-US" altLang="en-US"/>
              <a:pPr>
                <a:defRPr/>
              </a:pPr>
              <a:t>‹#›</a:t>
            </a:fld>
            <a:endParaRPr lang="en-US" altLang="en-US"/>
          </a:p>
        </p:txBody>
      </p:sp>
    </p:spTree>
    <p:extLst>
      <p:ext uri="{BB962C8B-B14F-4D97-AF65-F5344CB8AC3E}">
        <p14:creationId xmlns:p14="http://schemas.microsoft.com/office/powerpoint/2010/main" val="238371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0668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0668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EB082CBB-6DCD-4294-BC88-6200528DDE25}" type="slidenum">
              <a:rPr lang="en-US" altLang="en-US"/>
              <a:pPr>
                <a:defRPr/>
              </a:pPr>
              <a:t>‹#›</a:t>
            </a:fld>
            <a:endParaRPr lang="en-US" altLang="en-US"/>
          </a:p>
        </p:txBody>
      </p:sp>
    </p:spTree>
    <p:extLst>
      <p:ext uri="{BB962C8B-B14F-4D97-AF65-F5344CB8AC3E}">
        <p14:creationId xmlns:p14="http://schemas.microsoft.com/office/powerpoint/2010/main" val="251559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52E89426-47BE-4472-90D2-812C93F6E47B}" type="slidenum">
              <a:rPr lang="en-US" altLang="en-US"/>
              <a:pPr>
                <a:defRPr/>
              </a:pPr>
              <a:t>‹#›</a:t>
            </a:fld>
            <a:endParaRPr lang="en-US" altLang="en-US"/>
          </a:p>
        </p:txBody>
      </p:sp>
    </p:spTree>
    <p:extLst>
      <p:ext uri="{BB962C8B-B14F-4D97-AF65-F5344CB8AC3E}">
        <p14:creationId xmlns:p14="http://schemas.microsoft.com/office/powerpoint/2010/main" val="17061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7DAF2F48-48F3-48B7-B7EE-E3C54BA597D3}" type="slidenum">
              <a:rPr lang="en-US" altLang="en-US"/>
              <a:pPr>
                <a:defRPr/>
              </a:pPr>
              <a:t>‹#›</a:t>
            </a:fld>
            <a:endParaRPr lang="en-US" altLang="en-US"/>
          </a:p>
        </p:txBody>
      </p:sp>
    </p:spTree>
    <p:extLst>
      <p:ext uri="{BB962C8B-B14F-4D97-AF65-F5344CB8AC3E}">
        <p14:creationId xmlns:p14="http://schemas.microsoft.com/office/powerpoint/2010/main" val="273744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04AC1D40-9931-4A8F-BDFC-A95CD4E69B1E}" type="slidenum">
              <a:rPr lang="en-US" altLang="en-US"/>
              <a:pPr>
                <a:defRPr/>
              </a:pPr>
              <a:t>‹#›</a:t>
            </a:fld>
            <a:endParaRPr lang="en-US" altLang="en-US"/>
          </a:p>
        </p:txBody>
      </p:sp>
    </p:spTree>
    <p:extLst>
      <p:ext uri="{BB962C8B-B14F-4D97-AF65-F5344CB8AC3E}">
        <p14:creationId xmlns:p14="http://schemas.microsoft.com/office/powerpoint/2010/main" val="227221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72923AEC-8EC7-4765-882C-F434AE8F3736}" type="slidenum">
              <a:rPr lang="en-US" altLang="en-US"/>
              <a:pPr>
                <a:defRPr/>
              </a:pPr>
              <a:t>‹#›</a:t>
            </a:fld>
            <a:endParaRPr lang="en-US" altLang="en-US"/>
          </a:p>
        </p:txBody>
      </p:sp>
    </p:spTree>
    <p:extLst>
      <p:ext uri="{BB962C8B-B14F-4D97-AF65-F5344CB8AC3E}">
        <p14:creationId xmlns:p14="http://schemas.microsoft.com/office/powerpoint/2010/main" val="3230187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E547B05B-E599-404F-A181-69FE4E0B0F3C}" type="slidenum">
              <a:rPr lang="en-US" altLang="en-US"/>
              <a:pPr>
                <a:defRPr/>
              </a:pPr>
              <a:t>‹#›</a:t>
            </a:fld>
            <a:endParaRPr lang="en-US" altLang="en-US"/>
          </a:p>
        </p:txBody>
      </p:sp>
    </p:spTree>
    <p:extLst>
      <p:ext uri="{BB962C8B-B14F-4D97-AF65-F5344CB8AC3E}">
        <p14:creationId xmlns:p14="http://schemas.microsoft.com/office/powerpoint/2010/main" val="336508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pic>
        <p:nvPicPr>
          <p:cNvPr id="1026" name="Picture 8" descr="thespikes.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066800"/>
            <a:ext cx="822960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5F6A9EB-F12E-4995-A871-567E40E6D76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9343"/>
            <a:ext cx="4978896" cy="1440160"/>
          </a:xfrm>
        </p:spPr>
        <p:txBody>
          <a:bodyPr/>
          <a:lstStyle/>
          <a:p>
            <a:pPr algn="l"/>
            <a:r>
              <a:rPr lang="fa-IR" sz="8800" b="1" dirty="0" smtClean="0">
                <a:cs typeface="B Nazanin" panose="00000400000000000000" pitchFamily="2" charset="-78"/>
              </a:rPr>
              <a:t>مواد محرک </a:t>
            </a:r>
            <a:endParaRPr lang="en-US" sz="8800" b="1" dirty="0">
              <a:cs typeface="B Nazanin" panose="00000400000000000000" pitchFamily="2" charset="-78"/>
            </a:endParaRPr>
          </a:p>
        </p:txBody>
      </p:sp>
      <p:pic>
        <p:nvPicPr>
          <p:cNvPr id="9220" name="Picture 4" descr="نتیجه تصویری برای اعتیاد به شیشه"/>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801990"/>
            <a:ext cx="3384376" cy="17281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نتیجه تصویری برای دانشگاه علوم پزشکی استان فارس"/>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231619"/>
            <a:ext cx="918845" cy="807085"/>
          </a:xfrm>
          <a:prstGeom prst="rect">
            <a:avLst/>
          </a:prstGeom>
          <a:noFill/>
          <a:ln>
            <a:noFill/>
          </a:ln>
        </p:spPr>
      </p:pic>
      <p:sp>
        <p:nvSpPr>
          <p:cNvPr id="5" name="Text Box 7"/>
          <p:cNvSpPr txBox="1">
            <a:spLocks noChangeArrowheads="1"/>
          </p:cNvSpPr>
          <p:nvPr/>
        </p:nvSpPr>
        <p:spPr bwMode="auto">
          <a:xfrm>
            <a:off x="1704265" y="1081311"/>
            <a:ext cx="2131060" cy="409575"/>
          </a:xfrm>
          <a:prstGeom prst="rect">
            <a:avLst/>
          </a:prstGeom>
          <a:noFill/>
          <a:ln>
            <a:noFill/>
          </a:ln>
          <a:effectLst/>
          <a:extLst>
            <a:ext uri="{909E8E84-426E-40DD-AFC4-6F175D3DCCD1}">
              <a14:hiddenFill xmlns:a14="http://schemas.microsoft.com/office/drawing/2010/main">
                <a:solidFill>
                  <a:srgbClr val="8EB610"/>
                </a:solidFill>
              </a14:hiddenFill>
            </a:ext>
            <a:ext uri="{91240B29-F687-4F45-9708-019B960494DF}">
              <a14:hiddenLine xmlns:a14="http://schemas.microsoft.com/office/drawing/2010/main" w="25400">
                <a:solidFill>
                  <a:srgbClr val="333333"/>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ctr">
              <a:lnSpc>
                <a:spcPct val="107000"/>
              </a:lnSpc>
              <a:spcAft>
                <a:spcPts val="800"/>
              </a:spcAft>
            </a:pPr>
            <a:r>
              <a:rPr lang="ar-SA" sz="2000" dirty="0">
                <a:solidFill>
                  <a:srgbClr val="F2FDF7"/>
                </a:solidFill>
                <a:effectLst/>
                <a:latin typeface="Calibri" panose="020F0502020204030204" pitchFamily="34" charset="0"/>
                <a:ea typeface="Calibri" panose="020F0502020204030204" pitchFamily="34" charset="0"/>
                <a:cs typeface="IranNastaliq" panose="02020505000000020003" pitchFamily="18" charset="0"/>
              </a:rPr>
              <a:t>دفتر پیشگیری و درمان اعتیاد</a:t>
            </a:r>
            <a:r>
              <a:rPr lang="en-US" sz="2000" dirty="0">
                <a:solidFill>
                  <a:srgbClr val="F2FDF7"/>
                </a:solidFill>
                <a:effectLst/>
                <a:latin typeface="Times New Roman" panose="02020603050405020304" pitchFamily="18" charset="0"/>
                <a:ea typeface="Calibri" panose="020F0502020204030204" pitchFamily="34" charset="0"/>
                <a:cs typeface="Arial" panose="020B0604020202020204" pitchFamily="34" charset="0"/>
              </a:rPr>
              <a:t>   </a:t>
            </a:r>
            <a:endParaRPr lang="en-US" sz="2000" dirty="0">
              <a:solidFill>
                <a:srgbClr val="F2FDF7"/>
              </a:solidFill>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SA" sz="2000" dirty="0">
                <a:solidFill>
                  <a:srgbClr val="F2FDF7"/>
                </a:solidFill>
                <a:effectLst/>
                <a:latin typeface="Calibri" panose="020F0502020204030204" pitchFamily="34" charset="0"/>
                <a:ea typeface="Calibri" panose="020F0502020204030204" pitchFamily="34" charset="0"/>
                <a:cs typeface="Arial" panose="020B0604020202020204" pitchFamily="34" charset="0"/>
              </a:rPr>
              <a:t> </a:t>
            </a:r>
            <a:endParaRPr lang="en-US" sz="2000" dirty="0">
              <a:solidFill>
                <a:srgbClr val="F2FDF7"/>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483795" y="4653136"/>
            <a:ext cx="4572000" cy="707886"/>
          </a:xfrm>
          <a:prstGeom prst="rect">
            <a:avLst/>
          </a:prstGeom>
        </p:spPr>
        <p:txBody>
          <a:bodyPr>
            <a:spAutoFit/>
          </a:bodyPr>
          <a:lstStyle/>
          <a:p>
            <a:r>
              <a:rPr lang="fa-IR" sz="2000" b="1" dirty="0">
                <a:latin typeface="IranNastaliq" panose="02020505000000020003" pitchFamily="18" charset="0"/>
                <a:cs typeface="IranNastaliq" panose="02020505000000020003" pitchFamily="18" charset="0"/>
              </a:rPr>
              <a:t>تهیه کننده: محبوبه مظفری</a:t>
            </a:r>
          </a:p>
          <a:p>
            <a:r>
              <a:rPr lang="fa-IR" sz="2000" b="1" dirty="0">
                <a:latin typeface="IranNastaliq" panose="02020505000000020003" pitchFamily="18" charset="0"/>
                <a:cs typeface="IranNastaliq" panose="02020505000000020003" pitchFamily="18" charset="0"/>
              </a:rPr>
              <a:t> کارشناس ارشد مشاوره</a:t>
            </a:r>
            <a:endParaRPr lang="en-US" sz="2000" b="1"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2442093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2FDF7">
              <a:alpha val="70195"/>
            </a:srgbClr>
          </a:solidFill>
          <a:ln w="9525">
            <a:solidFill>
              <a:srgbClr val="323232"/>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rtl="1"/>
            <a:endParaRPr lang="en-US" sz="1800" dirty="0">
              <a:cs typeface="B Nazanin" panose="00000400000000000000" pitchFamily="2" charset="-78"/>
            </a:endParaRPr>
          </a:p>
        </p:txBody>
      </p:sp>
      <p:sp>
        <p:nvSpPr>
          <p:cNvPr id="8" name="Rectangle 3"/>
          <p:cNvSpPr txBox="1">
            <a:spLocks noChangeArrowheads="1"/>
          </p:cNvSpPr>
          <p:nvPr/>
        </p:nvSpPr>
        <p:spPr bwMode="auto">
          <a:xfrm>
            <a:off x="3200400" y="1371600"/>
            <a:ext cx="38862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buClr>
                <a:srgbClr val="404040"/>
              </a:buClr>
              <a:buFont typeface="Wingdings" panose="05000000000000000000" pitchFamily="2" charset="2"/>
              <a:buChar char=""/>
            </a:pPr>
            <a:endParaRPr lang="en-US" altLang="en-US" sz="2800" u="sng" dirty="0">
              <a:solidFill>
                <a:schemeClr val="folHlink"/>
              </a:solidFill>
            </a:endParaRPr>
          </a:p>
        </p:txBody>
      </p:sp>
      <p:sp>
        <p:nvSpPr>
          <p:cNvPr id="5" name="Text Box 5"/>
          <p:cNvSpPr txBox="1">
            <a:spLocks noChangeArrowheads="1"/>
          </p:cNvSpPr>
          <p:nvPr/>
        </p:nvSpPr>
        <p:spPr bwMode="auto">
          <a:xfrm>
            <a:off x="2843808" y="620688"/>
            <a:ext cx="37831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53340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r" rtl="1">
              <a:buNone/>
            </a:pPr>
            <a:r>
              <a:rPr lang="fa-IR" b="1" dirty="0">
                <a:cs typeface="B Nazanin" panose="00000400000000000000" pitchFamily="2" charset="-78"/>
              </a:rPr>
              <a:t>اثرات </a:t>
            </a:r>
            <a:r>
              <a:rPr lang="fa-IR" b="1" dirty="0" smtClean="0">
                <a:cs typeface="B Nazanin" panose="00000400000000000000" pitchFamily="2" charset="-78"/>
              </a:rPr>
              <a:t>طولانی مدت</a:t>
            </a:r>
            <a:endParaRPr lang="en-US" dirty="0">
              <a:cs typeface="B Nazanin" panose="00000400000000000000" pitchFamily="2" charset="-78"/>
            </a:endParaRPr>
          </a:p>
        </p:txBody>
      </p:sp>
      <p:sp>
        <p:nvSpPr>
          <p:cNvPr id="7" name="Text Box 6"/>
          <p:cNvSpPr txBox="1">
            <a:spLocks noChangeArrowheads="1"/>
          </p:cNvSpPr>
          <p:nvPr/>
        </p:nvSpPr>
        <p:spPr bwMode="auto">
          <a:xfrm>
            <a:off x="827584" y="1356171"/>
            <a:ext cx="7992888" cy="531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lvl="0" algn="just" rtl="1"/>
            <a:r>
              <a:rPr lang="fa-IR" dirty="0">
                <a:cs typeface="B Nazanin" panose="00000400000000000000" pitchFamily="2" charset="-78"/>
              </a:rPr>
              <a:t>مشکلات خواب</a:t>
            </a:r>
            <a:endParaRPr lang="en-US" dirty="0">
              <a:cs typeface="B Nazanin" panose="00000400000000000000" pitchFamily="2" charset="-78"/>
            </a:endParaRPr>
          </a:p>
          <a:p>
            <a:pPr lvl="0" algn="just" rtl="1"/>
            <a:r>
              <a:rPr lang="fa-IR" dirty="0">
                <a:cs typeface="B Nazanin" panose="00000400000000000000" pitchFamily="2" charset="-78"/>
              </a:rPr>
              <a:t>اضطراب و تنش</a:t>
            </a:r>
            <a:endParaRPr lang="en-US" dirty="0">
              <a:cs typeface="B Nazanin" panose="00000400000000000000" pitchFamily="2" charset="-78"/>
            </a:endParaRPr>
          </a:p>
          <a:p>
            <a:pPr lvl="0" algn="just" rtl="1"/>
            <a:r>
              <a:rPr lang="fa-IR" dirty="0">
                <a:cs typeface="B Nazanin" panose="00000400000000000000" pitchFamily="2" charset="-78"/>
              </a:rPr>
              <a:t>افزایش فشار خون</a:t>
            </a:r>
            <a:endParaRPr lang="en-US" dirty="0">
              <a:cs typeface="B Nazanin" panose="00000400000000000000" pitchFamily="2" charset="-78"/>
            </a:endParaRPr>
          </a:p>
          <a:p>
            <a:pPr lvl="0" algn="just" rtl="1"/>
            <a:r>
              <a:rPr lang="fa-IR" dirty="0">
                <a:cs typeface="B Nazanin" panose="00000400000000000000" pitchFamily="2" charset="-78"/>
              </a:rPr>
              <a:t>ضربان قلب سریع و نامنظم</a:t>
            </a:r>
            <a:endParaRPr lang="en-US" dirty="0">
              <a:cs typeface="B Nazanin" panose="00000400000000000000" pitchFamily="2" charset="-78"/>
            </a:endParaRPr>
          </a:p>
          <a:p>
            <a:pPr lvl="0" algn="just" rtl="1"/>
            <a:r>
              <a:rPr lang="fa-IR" dirty="0">
                <a:cs typeface="B Nazanin" panose="00000400000000000000" pitchFamily="2" charset="-78"/>
              </a:rPr>
              <a:t>سوء تغذیه</a:t>
            </a:r>
            <a:endParaRPr lang="en-US" dirty="0">
              <a:cs typeface="B Nazanin" panose="00000400000000000000" pitchFamily="2" charset="-78"/>
            </a:endParaRPr>
          </a:p>
          <a:p>
            <a:pPr lvl="0" algn="just" rtl="1"/>
            <a:r>
              <a:rPr lang="fa-IR" dirty="0">
                <a:cs typeface="B Nazanin" panose="00000400000000000000" pitchFamily="2" charset="-78"/>
              </a:rPr>
              <a:t>سایکوز آمفتامین</a:t>
            </a:r>
            <a:endParaRPr lang="en-US" dirty="0">
              <a:cs typeface="B Nazanin" panose="00000400000000000000" pitchFamily="2" charset="-78"/>
            </a:endParaRPr>
          </a:p>
          <a:p>
            <a:pPr lvl="0" algn="just" rtl="1"/>
            <a:r>
              <a:rPr lang="fa-IR" dirty="0">
                <a:cs typeface="B Nazanin" panose="00000400000000000000" pitchFamily="2" charset="-78"/>
              </a:rPr>
              <a:t>پارانویا</a:t>
            </a:r>
            <a:endParaRPr lang="en-US" dirty="0">
              <a:cs typeface="B Nazanin" panose="00000400000000000000" pitchFamily="2" charset="-78"/>
            </a:endParaRPr>
          </a:p>
          <a:p>
            <a:pPr lvl="0" algn="just" rtl="1"/>
            <a:r>
              <a:rPr lang="fa-IR" dirty="0" smtClean="0">
                <a:cs typeface="B Nazanin" panose="00000400000000000000" pitchFamily="2" charset="-78"/>
              </a:rPr>
              <a:t>توهم، رفتارهای </a:t>
            </a:r>
            <a:r>
              <a:rPr lang="fa-IR" dirty="0">
                <a:cs typeface="B Nazanin" panose="00000400000000000000" pitchFamily="2" charset="-78"/>
              </a:rPr>
              <a:t>عجیب و غریب</a:t>
            </a:r>
            <a:endParaRPr lang="en-US" dirty="0">
              <a:cs typeface="B Nazanin" panose="00000400000000000000" pitchFamily="2" charset="-78"/>
            </a:endParaRPr>
          </a:p>
          <a:p>
            <a:pPr lvl="0" algn="just" rtl="1"/>
            <a:r>
              <a:rPr lang="fa-IR" dirty="0">
                <a:cs typeface="B Nazanin" panose="00000400000000000000" pitchFamily="2" charset="-78"/>
              </a:rPr>
              <a:t>پرخاشگری</a:t>
            </a:r>
            <a:endParaRPr lang="en-US" dirty="0">
              <a:cs typeface="B Nazanin" panose="00000400000000000000" pitchFamily="2" charset="-78"/>
            </a:endParaRPr>
          </a:p>
        </p:txBody>
      </p:sp>
    </p:spTree>
    <p:extLst>
      <p:ext uri="{BB962C8B-B14F-4D97-AF65-F5344CB8AC3E}">
        <p14:creationId xmlns:p14="http://schemas.microsoft.com/office/powerpoint/2010/main" val="2558689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2FDF7">
              <a:alpha val="70195"/>
            </a:srgbClr>
          </a:solidFill>
          <a:ln w="9525">
            <a:solidFill>
              <a:srgbClr val="323232"/>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rtl="1"/>
            <a:endParaRPr lang="en-US" sz="1800" dirty="0">
              <a:cs typeface="B Nazanin" panose="00000400000000000000" pitchFamily="2" charset="-78"/>
            </a:endParaRPr>
          </a:p>
        </p:txBody>
      </p:sp>
      <p:sp>
        <p:nvSpPr>
          <p:cNvPr id="8" name="Rectangle 3"/>
          <p:cNvSpPr txBox="1">
            <a:spLocks noChangeArrowheads="1"/>
          </p:cNvSpPr>
          <p:nvPr/>
        </p:nvSpPr>
        <p:spPr bwMode="auto">
          <a:xfrm>
            <a:off x="3200400" y="1371600"/>
            <a:ext cx="38862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buClr>
                <a:srgbClr val="404040"/>
              </a:buClr>
              <a:buFont typeface="Wingdings" panose="05000000000000000000" pitchFamily="2" charset="2"/>
              <a:buChar char=""/>
            </a:pPr>
            <a:endParaRPr lang="en-US" altLang="en-US" sz="2800" u="sng" dirty="0">
              <a:solidFill>
                <a:schemeClr val="folHlink"/>
              </a:solidFill>
            </a:endParaRPr>
          </a:p>
        </p:txBody>
      </p:sp>
      <p:sp>
        <p:nvSpPr>
          <p:cNvPr id="5" name="Text Box 5"/>
          <p:cNvSpPr txBox="1">
            <a:spLocks noChangeArrowheads="1"/>
          </p:cNvSpPr>
          <p:nvPr/>
        </p:nvSpPr>
        <p:spPr bwMode="auto">
          <a:xfrm>
            <a:off x="2843808" y="620688"/>
            <a:ext cx="37831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53340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ctr" rtl="1">
              <a:buNone/>
            </a:pPr>
            <a:r>
              <a:rPr lang="fa-IR" b="1" dirty="0">
                <a:cs typeface="B Nazanin" panose="00000400000000000000" pitchFamily="2" charset="-78"/>
              </a:rPr>
              <a:t>اثرات محرومیت</a:t>
            </a:r>
            <a:endParaRPr lang="en-US" dirty="0">
              <a:cs typeface="B Nazanin" panose="00000400000000000000" pitchFamily="2" charset="-78"/>
            </a:endParaRPr>
          </a:p>
        </p:txBody>
      </p:sp>
      <p:sp>
        <p:nvSpPr>
          <p:cNvPr id="7" name="Text Box 6"/>
          <p:cNvSpPr txBox="1">
            <a:spLocks noChangeArrowheads="1"/>
          </p:cNvSpPr>
          <p:nvPr/>
        </p:nvSpPr>
        <p:spPr bwMode="auto">
          <a:xfrm>
            <a:off x="251520" y="1356171"/>
            <a:ext cx="8568952" cy="531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lvl="0" algn="r" rtl="1"/>
            <a:r>
              <a:rPr lang="fa-IR" dirty="0" smtClean="0">
                <a:cs typeface="B Nazanin" panose="00000400000000000000" pitchFamily="2" charset="-78"/>
              </a:rPr>
              <a:t>پرخوابی</a:t>
            </a:r>
            <a:endParaRPr lang="en-US" dirty="0">
              <a:cs typeface="B Nazanin" panose="00000400000000000000" pitchFamily="2" charset="-78"/>
            </a:endParaRPr>
          </a:p>
          <a:p>
            <a:pPr lvl="0" algn="r" rtl="1"/>
            <a:r>
              <a:rPr lang="fa-IR" dirty="0">
                <a:cs typeface="B Nazanin" panose="00000400000000000000" pitchFamily="2" charset="-78"/>
              </a:rPr>
              <a:t>افزایش اشتها </a:t>
            </a:r>
            <a:endParaRPr lang="en-US" dirty="0">
              <a:cs typeface="B Nazanin" panose="00000400000000000000" pitchFamily="2" charset="-78"/>
            </a:endParaRPr>
          </a:p>
          <a:p>
            <a:pPr lvl="0" algn="r" rtl="1"/>
            <a:r>
              <a:rPr lang="fa-IR" dirty="0">
                <a:cs typeface="B Nazanin" panose="00000400000000000000" pitchFamily="2" charset="-78"/>
              </a:rPr>
              <a:t>خستگی</a:t>
            </a:r>
            <a:endParaRPr lang="en-US" dirty="0">
              <a:cs typeface="B Nazanin" panose="00000400000000000000" pitchFamily="2" charset="-78"/>
            </a:endParaRPr>
          </a:p>
          <a:p>
            <a:pPr algn="r" rtl="1"/>
            <a:r>
              <a:rPr lang="fa-IR" dirty="0" smtClean="0">
                <a:cs typeface="B Nazanin" panose="00000400000000000000" pitchFamily="2" charset="-78"/>
              </a:rPr>
              <a:t>اضطراب، افسردگی</a:t>
            </a:r>
            <a:endParaRPr lang="en-US" dirty="0">
              <a:cs typeface="B Nazanin" panose="00000400000000000000" pitchFamily="2" charset="-78"/>
            </a:endParaRPr>
          </a:p>
          <a:p>
            <a:pPr lvl="0" algn="r" rtl="1"/>
            <a:r>
              <a:rPr lang="fa-IR" dirty="0" smtClean="0">
                <a:cs typeface="B Nazanin" panose="00000400000000000000" pitchFamily="2" charset="-78"/>
              </a:rPr>
              <a:t>تحریک </a:t>
            </a:r>
            <a:r>
              <a:rPr lang="fa-IR" dirty="0">
                <a:cs typeface="B Nazanin" panose="00000400000000000000" pitchFamily="2" charset="-78"/>
              </a:rPr>
              <a:t>پذیری</a:t>
            </a:r>
            <a:endParaRPr lang="en-US" dirty="0">
              <a:cs typeface="B Nazanin" panose="00000400000000000000" pitchFamily="2" charset="-78"/>
            </a:endParaRPr>
          </a:p>
          <a:p>
            <a:pPr lvl="0" algn="r" rtl="1"/>
            <a:r>
              <a:rPr lang="fa-IR" dirty="0" smtClean="0">
                <a:cs typeface="B Nazanin" panose="00000400000000000000" pitchFamily="2" charset="-78"/>
              </a:rPr>
              <a:t>خواب </a:t>
            </a:r>
            <a:r>
              <a:rPr lang="fa-IR" dirty="0">
                <a:cs typeface="B Nazanin" panose="00000400000000000000" pitchFamily="2" charset="-78"/>
              </a:rPr>
              <a:t>ناآرام</a:t>
            </a:r>
            <a:endParaRPr lang="en-US" dirty="0">
              <a:cs typeface="B Nazanin" panose="00000400000000000000" pitchFamily="2" charset="-78"/>
            </a:endParaRPr>
          </a:p>
          <a:p>
            <a:pPr lvl="0" algn="r" rtl="1"/>
            <a:r>
              <a:rPr lang="fa-IR" dirty="0">
                <a:cs typeface="B Nazanin" panose="00000400000000000000" pitchFamily="2" charset="-78"/>
              </a:rPr>
              <a:t>حملات پانیک</a:t>
            </a:r>
            <a:endParaRPr lang="en-US" dirty="0">
              <a:cs typeface="B Nazanin" panose="00000400000000000000" pitchFamily="2" charset="-78"/>
            </a:endParaRPr>
          </a:p>
          <a:p>
            <a:pPr lvl="0" algn="r" rtl="1"/>
            <a:r>
              <a:rPr lang="fa-IR" dirty="0">
                <a:cs typeface="B Nazanin" panose="00000400000000000000" pitchFamily="2" charset="-78"/>
              </a:rPr>
              <a:t>افکار خودکشی</a:t>
            </a:r>
            <a:endParaRPr lang="en-US" dirty="0">
              <a:cs typeface="B Nazanin" panose="00000400000000000000" pitchFamily="2" charset="-78"/>
            </a:endParaRPr>
          </a:p>
          <a:p>
            <a:pPr marL="0" indent="0" algn="r" rtl="1">
              <a:buNone/>
            </a:pPr>
            <a:endParaRPr lang="en-US" dirty="0">
              <a:cs typeface="B Nazanin" panose="00000400000000000000" pitchFamily="2" charset="-78"/>
            </a:endParaRPr>
          </a:p>
        </p:txBody>
      </p:sp>
    </p:spTree>
    <p:extLst>
      <p:ext uri="{BB962C8B-B14F-4D97-AF65-F5344CB8AC3E}">
        <p14:creationId xmlns:p14="http://schemas.microsoft.com/office/powerpoint/2010/main" val="1176284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2FDF7">
              <a:alpha val="70195"/>
            </a:srgbClr>
          </a:solidFill>
          <a:ln w="9525">
            <a:solidFill>
              <a:srgbClr val="323232"/>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rtl="1"/>
            <a:endParaRPr lang="en-US" sz="1800" dirty="0">
              <a:cs typeface="B Nazanin" panose="00000400000000000000" pitchFamily="2" charset="-78"/>
            </a:endParaRPr>
          </a:p>
        </p:txBody>
      </p:sp>
      <p:sp>
        <p:nvSpPr>
          <p:cNvPr id="8" name="Rectangle 3"/>
          <p:cNvSpPr txBox="1">
            <a:spLocks noChangeArrowheads="1"/>
          </p:cNvSpPr>
          <p:nvPr/>
        </p:nvSpPr>
        <p:spPr bwMode="auto">
          <a:xfrm>
            <a:off x="3200400" y="1371600"/>
            <a:ext cx="38862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buClr>
                <a:srgbClr val="404040"/>
              </a:buClr>
              <a:buFont typeface="Wingdings" panose="05000000000000000000" pitchFamily="2" charset="2"/>
              <a:buChar char=""/>
            </a:pPr>
            <a:endParaRPr lang="en-US" altLang="en-US" sz="2800" u="sng" dirty="0">
              <a:solidFill>
                <a:schemeClr val="folHlink"/>
              </a:solidFill>
            </a:endParaRPr>
          </a:p>
        </p:txBody>
      </p:sp>
      <p:sp>
        <p:nvSpPr>
          <p:cNvPr id="7" name="Text Box 6"/>
          <p:cNvSpPr txBox="1">
            <a:spLocks noChangeArrowheads="1"/>
          </p:cNvSpPr>
          <p:nvPr/>
        </p:nvSpPr>
        <p:spPr bwMode="auto">
          <a:xfrm>
            <a:off x="287524" y="2577063"/>
            <a:ext cx="856895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r" rtl="1">
              <a:buNone/>
            </a:pPr>
            <a:r>
              <a:rPr lang="fa-IR" b="1" dirty="0" smtClean="0">
                <a:solidFill>
                  <a:srgbClr val="FF0000"/>
                </a:solidFill>
                <a:cs typeface="B Nazanin" panose="00000400000000000000" pitchFamily="2" charset="-78"/>
              </a:rPr>
              <a:t>برای درمان اعتیاد به شیشه درمان دارویی جایگزین وجود ندارد. درمان ها مبتنی بر درمان علائم و نشانه های ناشی از قطع مصرف ماده و روان درمانی می باشد  </a:t>
            </a:r>
            <a:endParaRPr lang="en-US"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546633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2FDF7">
              <a:alpha val="70195"/>
            </a:srgbClr>
          </a:solidFill>
          <a:ln w="9525">
            <a:solidFill>
              <a:srgbClr val="323232"/>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rtl="1"/>
            <a:endParaRPr lang="en-US" sz="1800" dirty="0">
              <a:cs typeface="B Nazanin" panose="00000400000000000000" pitchFamily="2" charset="-78"/>
            </a:endParaRPr>
          </a:p>
        </p:txBody>
      </p:sp>
      <p:sp>
        <p:nvSpPr>
          <p:cNvPr id="8" name="Rectangle 3"/>
          <p:cNvSpPr txBox="1">
            <a:spLocks noChangeArrowheads="1"/>
          </p:cNvSpPr>
          <p:nvPr/>
        </p:nvSpPr>
        <p:spPr bwMode="auto">
          <a:xfrm>
            <a:off x="3200400" y="1371600"/>
            <a:ext cx="38862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buClr>
                <a:srgbClr val="404040"/>
              </a:buClr>
              <a:buFont typeface="Wingdings" panose="05000000000000000000" pitchFamily="2" charset="2"/>
              <a:buChar char=""/>
            </a:pPr>
            <a:endParaRPr lang="en-US" altLang="en-US" sz="2800" u="sng" dirty="0">
              <a:solidFill>
                <a:schemeClr val="folHlink"/>
              </a:solidFill>
            </a:endParaRPr>
          </a:p>
        </p:txBody>
      </p:sp>
      <p:sp>
        <p:nvSpPr>
          <p:cNvPr id="7" name="Text Box 6"/>
          <p:cNvSpPr txBox="1">
            <a:spLocks noChangeArrowheads="1"/>
          </p:cNvSpPr>
          <p:nvPr/>
        </p:nvSpPr>
        <p:spPr bwMode="auto">
          <a:xfrm>
            <a:off x="269522" y="1417319"/>
            <a:ext cx="8604956" cy="219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r" rtl="1">
              <a:buNone/>
            </a:pPr>
            <a:r>
              <a:rPr lang="fa-IR" sz="1800" b="1" dirty="0" smtClean="0">
                <a:cs typeface="B Nazanin" panose="00000400000000000000" pitchFamily="2" charset="-78"/>
              </a:rPr>
              <a:t>   فهرست </a:t>
            </a:r>
            <a:r>
              <a:rPr lang="fa-IR" sz="1800" b="1" dirty="0">
                <a:cs typeface="B Nazanin" panose="00000400000000000000" pitchFamily="2" charset="-78"/>
              </a:rPr>
              <a:t>منابع</a:t>
            </a:r>
            <a:endParaRPr lang="en-US" sz="1800" b="1" dirty="0">
              <a:cs typeface="B Nazanin" panose="00000400000000000000" pitchFamily="2" charset="-78"/>
            </a:endParaRPr>
          </a:p>
          <a:p>
            <a:pPr lvl="0" algn="r" rtl="1"/>
            <a:r>
              <a:rPr lang="fa-IR" sz="1800" dirty="0">
                <a:cs typeface="B Nazanin" panose="00000400000000000000" pitchFamily="2" charset="-78"/>
              </a:rPr>
              <a:t>انجمن روانپزشکی آمریکا (1393).راهنمای تشخیصی و اختلالات روانی ویراست پنجم، ترجمه یحیی سید محمدی، تهران: نشر روان </a:t>
            </a:r>
            <a:endParaRPr lang="en-US" sz="1800" dirty="0">
              <a:cs typeface="B Nazanin" panose="00000400000000000000" pitchFamily="2" charset="-78"/>
            </a:endParaRPr>
          </a:p>
          <a:p>
            <a:pPr lvl="0" algn="r" rtl="1"/>
            <a:r>
              <a:rPr lang="fa-IR" sz="1800" dirty="0">
                <a:cs typeface="B Nazanin" panose="00000400000000000000" pitchFamily="2" charset="-78"/>
              </a:rPr>
              <a:t>وزارت بهداشت، درمان و آموزش پزشکی، دفتر سلامت روانی، اجتماعی و اعتیاد .(1390). </a:t>
            </a:r>
            <a:r>
              <a:rPr lang="fa-IR" sz="1800" b="1" dirty="0">
                <a:cs typeface="B Nazanin" panose="00000400000000000000" pitchFamily="2" charset="-78"/>
              </a:rPr>
              <a:t>راهنمای درمان مت آمفتامین شیشه</a:t>
            </a:r>
            <a:r>
              <a:rPr lang="fa-IR" sz="1800" dirty="0">
                <a:cs typeface="B Nazanin" panose="00000400000000000000" pitchFamily="2" charset="-78"/>
              </a:rPr>
              <a:t>، ترجمه مانلی صادقی و همکاران، انتشارات، تهران: سپید برگ</a:t>
            </a:r>
            <a:endParaRPr lang="en-US" sz="1800" dirty="0">
              <a:cs typeface="B Nazanin" panose="00000400000000000000" pitchFamily="2" charset="-78"/>
            </a:endParaRPr>
          </a:p>
          <a:p>
            <a:pPr lvl="0" algn="r" rtl="1"/>
            <a:r>
              <a:rPr lang="fa-IR" sz="1800" dirty="0">
                <a:cs typeface="B Nazanin" panose="00000400000000000000" pitchFamily="2" charset="-78"/>
              </a:rPr>
              <a:t>وزارت بهداشت، درمان و آموزش پزشکی، دفتر سلامت روانی، اجتماعی و اعتیاد (1390) مشکلات مصرف مواد: کتاب تمرین. ترجمه هدیه سلطانی و ناصر خسروی</a:t>
            </a:r>
            <a:endParaRPr lang="en-US" sz="1800" dirty="0">
              <a:cs typeface="B Nazanin" panose="00000400000000000000" pitchFamily="2" charset="-78"/>
            </a:endParaRPr>
          </a:p>
        </p:txBody>
      </p:sp>
    </p:spTree>
    <p:extLst>
      <p:ext uri="{BB962C8B-B14F-4D97-AF65-F5344CB8AC3E}">
        <p14:creationId xmlns:p14="http://schemas.microsoft.com/office/powerpoint/2010/main" val="2141452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2FDF7">
              <a:alpha val="70195"/>
            </a:srgbClr>
          </a:solidFill>
          <a:ln w="9525">
            <a:solidFill>
              <a:srgbClr val="323232"/>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rtl="1"/>
            <a:endParaRPr lang="en-US" sz="1800" dirty="0">
              <a:cs typeface="B Nazanin" panose="00000400000000000000" pitchFamily="2" charset="-78"/>
            </a:endParaRPr>
          </a:p>
        </p:txBody>
      </p:sp>
      <p:sp>
        <p:nvSpPr>
          <p:cNvPr id="8" name="Rectangle 3"/>
          <p:cNvSpPr txBox="1">
            <a:spLocks noChangeArrowheads="1"/>
          </p:cNvSpPr>
          <p:nvPr/>
        </p:nvSpPr>
        <p:spPr bwMode="auto">
          <a:xfrm>
            <a:off x="3200400" y="1371600"/>
            <a:ext cx="38862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buClr>
                <a:srgbClr val="404040"/>
              </a:buClr>
              <a:buFont typeface="Wingdings" panose="05000000000000000000" pitchFamily="2" charset="2"/>
              <a:buChar char=""/>
            </a:pPr>
            <a:endParaRPr lang="en-US" altLang="en-US" sz="2800" u="sng" dirty="0">
              <a:solidFill>
                <a:schemeClr val="folHlink"/>
              </a:solidFill>
            </a:endParaRPr>
          </a:p>
        </p:txBody>
      </p:sp>
      <p:sp>
        <p:nvSpPr>
          <p:cNvPr id="7" name="Text Box 6"/>
          <p:cNvSpPr txBox="1">
            <a:spLocks noChangeArrowheads="1"/>
          </p:cNvSpPr>
          <p:nvPr/>
        </p:nvSpPr>
        <p:spPr bwMode="auto">
          <a:xfrm>
            <a:off x="251520" y="1356171"/>
            <a:ext cx="856895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just" rtl="1">
              <a:buNone/>
            </a:pPr>
            <a:r>
              <a:rPr lang="fa-IR" b="1" dirty="0">
                <a:solidFill>
                  <a:srgbClr val="FF0000"/>
                </a:solidFill>
                <a:latin typeface="Calibri" panose="020F0502020204030204" pitchFamily="34" charset="0"/>
                <a:ea typeface="Calibri" panose="020F0502020204030204" pitchFamily="34" charset="0"/>
                <a:cs typeface="B Nazanin" panose="00000400000000000000" pitchFamily="2" charset="-78"/>
              </a:rPr>
              <a:t>آمفتامین و مواد محرک نوع آمفتامین، موادی با ساختار جایگزین فنیل اتیلامین، مانند آمفتامین، دکستروآمفتامین و متامفتامین را شامل می شوند. موادی که از لحاظ ساختار متفاوت هستند ولی تاثیرات مشابه دارند، مانند متیل فنیدیت، نیز شامل این مواد محرک می شوند.</a:t>
            </a:r>
            <a:endParaRPr lang="en-US"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595863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2FDF7">
              <a:alpha val="70195"/>
            </a:srgbClr>
          </a:solidFill>
          <a:ln w="9525">
            <a:solidFill>
              <a:srgbClr val="323232"/>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rtl="1"/>
            <a:endParaRPr lang="en-US" sz="1800" dirty="0">
              <a:cs typeface="B Nazanin" panose="00000400000000000000" pitchFamily="2" charset="-78"/>
            </a:endParaRPr>
          </a:p>
        </p:txBody>
      </p:sp>
      <p:sp>
        <p:nvSpPr>
          <p:cNvPr id="8" name="Rectangle 3"/>
          <p:cNvSpPr txBox="1">
            <a:spLocks noChangeArrowheads="1"/>
          </p:cNvSpPr>
          <p:nvPr/>
        </p:nvSpPr>
        <p:spPr bwMode="auto">
          <a:xfrm>
            <a:off x="3200400" y="1371600"/>
            <a:ext cx="38862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buClr>
                <a:srgbClr val="404040"/>
              </a:buClr>
              <a:buFont typeface="Wingdings" panose="05000000000000000000" pitchFamily="2" charset="2"/>
              <a:buChar char=""/>
            </a:pPr>
            <a:endParaRPr lang="en-US" altLang="en-US" sz="2800" u="sng" dirty="0">
              <a:solidFill>
                <a:schemeClr val="folHlink"/>
              </a:solidFill>
            </a:endParaRPr>
          </a:p>
        </p:txBody>
      </p:sp>
      <p:sp>
        <p:nvSpPr>
          <p:cNvPr id="7" name="Text Box 6"/>
          <p:cNvSpPr txBox="1">
            <a:spLocks noChangeArrowheads="1"/>
          </p:cNvSpPr>
          <p:nvPr/>
        </p:nvSpPr>
        <p:spPr bwMode="auto">
          <a:xfrm>
            <a:off x="287524" y="980728"/>
            <a:ext cx="8568952" cy="5115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0" indent="0" algn="just" rtl="1">
              <a:buNone/>
            </a:pPr>
            <a:r>
              <a:rPr lang="fa-IR" dirty="0">
                <a:cs typeface="B Nazanin" panose="00000400000000000000" pitchFamily="2" charset="-78"/>
              </a:rPr>
              <a:t>این مواد معمولا به صورت خوراکی یا درون وریدی مصرف می شوند، هر چند که متامفتامین از طریق بینی نیز مصرف می شود. علاوه بر ترکیبات ساختگی نوع آمفتامین، مواد محرک مانند </a:t>
            </a:r>
            <a:r>
              <a:rPr lang="en-US" dirty="0" err="1">
                <a:cs typeface="B Nazanin" panose="00000400000000000000" pitchFamily="2" charset="-78"/>
              </a:rPr>
              <a:t>Khat</a:t>
            </a:r>
            <a:r>
              <a:rPr lang="en-US" dirty="0">
                <a:cs typeface="B Nazanin" panose="00000400000000000000" pitchFamily="2" charset="-78"/>
              </a:rPr>
              <a:t> </a:t>
            </a:r>
            <a:r>
              <a:rPr lang="fa-IR" dirty="0">
                <a:cs typeface="B Nazanin" panose="00000400000000000000" pitchFamily="2" charset="-78"/>
              </a:rPr>
              <a:t> نیز وجود دارند که بطور طبیعی یافت می شوند و از گیاه بدست می آیند. </a:t>
            </a:r>
            <a:endParaRPr lang="fa-IR" dirty="0" smtClean="0">
              <a:cs typeface="B Nazanin" panose="00000400000000000000" pitchFamily="2" charset="-78"/>
            </a:endParaRPr>
          </a:p>
          <a:p>
            <a:pPr marL="0" lvl="0" indent="0" algn="just" rtl="1">
              <a:buNone/>
            </a:pPr>
            <a:r>
              <a:rPr lang="fa-IR" dirty="0">
                <a:cs typeface="B Nazanin" panose="00000400000000000000" pitchFamily="2" charset="-78"/>
              </a:rPr>
              <a:t>آمفتامین ها و مواد محرک دیگر ممکن است از طریق تجویز برای درمان چاقی، اختلال کاستی توجه/بیش فعالی و حمله خواب به دست آیند. در نتیجه، مواد محرک تجویزی ممکن است به بازار غیر قانونی منحرف شود. تاثیرات داروهای آمفتامین و شبه آمفتامین شبیه تاثیرات کوکایین هستند.. </a:t>
            </a:r>
            <a:endParaRPr lang="en-US" dirty="0">
              <a:cs typeface="B Nazanin" panose="00000400000000000000" pitchFamily="2" charset="-78"/>
            </a:endParaRPr>
          </a:p>
        </p:txBody>
      </p:sp>
    </p:spTree>
    <p:extLst>
      <p:ext uri="{BB962C8B-B14F-4D97-AF65-F5344CB8AC3E}">
        <p14:creationId xmlns:p14="http://schemas.microsoft.com/office/powerpoint/2010/main" val="361000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2FDF7">
              <a:alpha val="70195"/>
            </a:srgbClr>
          </a:solidFill>
          <a:ln w="9525">
            <a:solidFill>
              <a:srgbClr val="323232"/>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rtl="1"/>
            <a:endParaRPr lang="en-US" sz="1800" dirty="0">
              <a:cs typeface="B Nazanin" panose="00000400000000000000" pitchFamily="2" charset="-78"/>
            </a:endParaRPr>
          </a:p>
        </p:txBody>
      </p:sp>
      <p:sp>
        <p:nvSpPr>
          <p:cNvPr id="8" name="Rectangle 3"/>
          <p:cNvSpPr txBox="1">
            <a:spLocks noChangeArrowheads="1"/>
          </p:cNvSpPr>
          <p:nvPr/>
        </p:nvSpPr>
        <p:spPr bwMode="auto">
          <a:xfrm>
            <a:off x="395536" y="1371600"/>
            <a:ext cx="8424936" cy="371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just" rtl="1">
              <a:buNone/>
            </a:pPr>
            <a:r>
              <a:rPr lang="fa-IR" sz="2800" b="1" dirty="0" smtClean="0">
                <a:latin typeface="Calibri" panose="020F0502020204030204" pitchFamily="34" charset="0"/>
                <a:cs typeface="B Nazanin" panose="00000400000000000000" pitchFamily="2" charset="-78"/>
              </a:rPr>
              <a:t>گیاه قات </a:t>
            </a:r>
            <a:r>
              <a:rPr lang="fa-IR" sz="2800" b="1" dirty="0">
                <a:latin typeface="Calibri" panose="020F0502020204030204" pitchFamily="34" charset="0"/>
                <a:cs typeface="B Nazanin" panose="00000400000000000000" pitchFamily="2" charset="-78"/>
              </a:rPr>
              <a:t>(</a:t>
            </a:r>
            <a:r>
              <a:rPr lang="en-US" sz="2800" b="1" dirty="0" err="1">
                <a:latin typeface="Calibri" panose="020F0502020204030204" pitchFamily="34" charset="0"/>
                <a:cs typeface="B Nazanin" panose="00000400000000000000" pitchFamily="2" charset="-78"/>
              </a:rPr>
              <a:t>khat</a:t>
            </a:r>
            <a:r>
              <a:rPr lang="fa-IR" sz="2800" b="1" dirty="0">
                <a:latin typeface="Calibri" panose="020F0502020204030204" pitchFamily="34" charset="0"/>
                <a:cs typeface="B Nazanin" panose="00000400000000000000" pitchFamily="2" charset="-78"/>
              </a:rPr>
              <a:t>)، : گیاه گلداری که بومی بخش گرمسیری شرق آفریقا و شبه جزیره عربستان می باشد. این ماده در منطقه سعده یمن به طور وسیع کشت می شود. این ماده بسیار گران قیمت است. برگ گیاه قات تا یک هفته در یخچال قابل نگهداری می باشد و معمولا بصورت تازه مصرف می شود.</a:t>
            </a:r>
          </a:p>
          <a:p>
            <a:pPr marL="0" indent="0" algn="just" rtl="1">
              <a:buNone/>
            </a:pPr>
            <a:r>
              <a:rPr lang="fa-IR" sz="2800" b="1" dirty="0">
                <a:latin typeface="Calibri" panose="020F0502020204030204" pitchFamily="34" charset="0"/>
                <a:cs typeface="B Nazanin" panose="00000400000000000000" pitchFamily="2" charset="-78"/>
              </a:rPr>
              <a:t>قات زدن: عمل مکیدت تدریجی شیره برگ گیاه قات را می گویند. </a:t>
            </a:r>
            <a:endParaRPr lang="en-US" sz="2800" b="1" dirty="0">
              <a:cs typeface="B Nazanin" panose="00000400000000000000" pitchFamily="2" charset="-78"/>
            </a:endParaRPr>
          </a:p>
        </p:txBody>
      </p:sp>
      <p:pic>
        <p:nvPicPr>
          <p:cNvPr id="5"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1520" y="4154537"/>
            <a:ext cx="4140547" cy="1861294"/>
          </a:xfrm>
        </p:spPr>
      </p:pic>
    </p:spTree>
    <p:extLst>
      <p:ext uri="{BB962C8B-B14F-4D97-AF65-F5344CB8AC3E}">
        <p14:creationId xmlns:p14="http://schemas.microsoft.com/office/powerpoint/2010/main" val="2411667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2FDF7">
              <a:alpha val="70195"/>
            </a:srgbClr>
          </a:solidFill>
          <a:ln w="9525">
            <a:solidFill>
              <a:srgbClr val="323232"/>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rtl="1"/>
            <a:endParaRPr lang="en-US" sz="1800" dirty="0">
              <a:cs typeface="B Nazanin" panose="00000400000000000000" pitchFamily="2" charset="-78"/>
            </a:endParaRPr>
          </a:p>
        </p:txBody>
      </p:sp>
      <p:sp>
        <p:nvSpPr>
          <p:cNvPr id="8" name="Rectangle 3"/>
          <p:cNvSpPr txBox="1">
            <a:spLocks noChangeArrowheads="1"/>
          </p:cNvSpPr>
          <p:nvPr/>
        </p:nvSpPr>
        <p:spPr bwMode="auto">
          <a:xfrm>
            <a:off x="3200400" y="1371600"/>
            <a:ext cx="38862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buClr>
                <a:srgbClr val="404040"/>
              </a:buClr>
              <a:buFont typeface="Wingdings" panose="05000000000000000000" pitchFamily="2" charset="2"/>
              <a:buChar char=""/>
            </a:pPr>
            <a:endParaRPr lang="en-US" altLang="en-US" sz="2800" u="sng" dirty="0">
              <a:solidFill>
                <a:schemeClr val="folHlink"/>
              </a:solidFill>
            </a:endParaRPr>
          </a:p>
        </p:txBody>
      </p:sp>
      <p:sp>
        <p:nvSpPr>
          <p:cNvPr id="7" name="Text Box 6"/>
          <p:cNvSpPr txBox="1">
            <a:spLocks noChangeArrowheads="1"/>
          </p:cNvSpPr>
          <p:nvPr/>
        </p:nvSpPr>
        <p:spPr bwMode="auto">
          <a:xfrm>
            <a:off x="467544" y="1356171"/>
            <a:ext cx="8352928"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just" rtl="1">
              <a:buNone/>
            </a:pPr>
            <a:r>
              <a:rPr lang="fa-IR" dirty="0">
                <a:solidFill>
                  <a:srgbClr val="FF0000"/>
                </a:solidFill>
                <a:cs typeface="B Nazanin" panose="00000400000000000000" pitchFamily="2" charset="-78"/>
              </a:rPr>
              <a:t>افرادی که مواد محرک نوع آمفتامین یا کوکائین را مصرف کرده اند می توانند به سرعت ظرف یک هفته دچار اختلال مصرف ماده محرک شوند هر چند که شروع همیشه به این سرعت نیست. صرف نظر از شیوه مصرف، تحمل در اثر مصرف مکرر روی می دهد</a:t>
            </a:r>
            <a:endParaRPr lang="en-US" dirty="0">
              <a:solidFill>
                <a:srgbClr val="FF0000"/>
              </a:solidFill>
            </a:endParaRPr>
          </a:p>
        </p:txBody>
      </p:sp>
    </p:spTree>
    <p:extLst>
      <p:ext uri="{BB962C8B-B14F-4D97-AF65-F5344CB8AC3E}">
        <p14:creationId xmlns:p14="http://schemas.microsoft.com/office/powerpoint/2010/main" val="849767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2FDF7">
              <a:alpha val="70195"/>
            </a:srgbClr>
          </a:solidFill>
          <a:ln w="9525">
            <a:solidFill>
              <a:srgbClr val="323232"/>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rtl="1"/>
            <a:endParaRPr lang="en-US" sz="1800" dirty="0">
              <a:cs typeface="B Nazanin" panose="00000400000000000000" pitchFamily="2" charset="-78"/>
            </a:endParaRPr>
          </a:p>
        </p:txBody>
      </p:sp>
      <p:sp>
        <p:nvSpPr>
          <p:cNvPr id="8" name="Rectangle 3"/>
          <p:cNvSpPr txBox="1">
            <a:spLocks noChangeArrowheads="1"/>
          </p:cNvSpPr>
          <p:nvPr/>
        </p:nvSpPr>
        <p:spPr bwMode="auto">
          <a:xfrm>
            <a:off x="3200400" y="1371600"/>
            <a:ext cx="38862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buClr>
                <a:srgbClr val="404040"/>
              </a:buClr>
              <a:buFont typeface="Wingdings" panose="05000000000000000000" pitchFamily="2" charset="2"/>
              <a:buChar char=""/>
            </a:pPr>
            <a:endParaRPr lang="en-US" altLang="en-US" sz="2800" u="sng" dirty="0">
              <a:solidFill>
                <a:schemeClr val="folHlink"/>
              </a:solidFill>
            </a:endParaRPr>
          </a:p>
        </p:txBody>
      </p:sp>
      <p:sp>
        <p:nvSpPr>
          <p:cNvPr id="5" name="Text Box 5"/>
          <p:cNvSpPr txBox="1">
            <a:spLocks noChangeArrowheads="1"/>
          </p:cNvSpPr>
          <p:nvPr/>
        </p:nvSpPr>
        <p:spPr bwMode="auto">
          <a:xfrm>
            <a:off x="2843808" y="620688"/>
            <a:ext cx="37831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53340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ctr" rtl="1">
              <a:buNone/>
            </a:pPr>
            <a:r>
              <a:rPr lang="fa-IR" b="1" dirty="0" smtClean="0">
                <a:cs typeface="B Nazanin" panose="00000400000000000000" pitchFamily="2" charset="-78"/>
              </a:rPr>
              <a:t>نحوه عملکرد</a:t>
            </a:r>
            <a:endParaRPr lang="en-US" dirty="0">
              <a:cs typeface="B Nazanin" panose="00000400000000000000" pitchFamily="2" charset="-78"/>
            </a:endParaRPr>
          </a:p>
        </p:txBody>
      </p:sp>
      <p:sp>
        <p:nvSpPr>
          <p:cNvPr id="7" name="Text Box 6"/>
          <p:cNvSpPr txBox="1">
            <a:spLocks noChangeArrowheads="1"/>
          </p:cNvSpPr>
          <p:nvPr/>
        </p:nvSpPr>
        <p:spPr bwMode="auto">
          <a:xfrm>
            <a:off x="179512" y="1356171"/>
            <a:ext cx="864096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just" rtl="1">
              <a:buNone/>
            </a:pPr>
            <a:r>
              <a:rPr lang="fa-IR" sz="3000" dirty="0">
                <a:cs typeface="B Nazanin" panose="00000400000000000000" pitchFamily="2" charset="-78"/>
              </a:rPr>
              <a:t>طی مصرف متامفتامین، سطوح مواد شیمیایی مغز افزایش می یابند. به تدریج نورون های تولید کننده آن ها آسیب می بیند و به تخلیه مواد شیمیایی منجر می شود. مصرف متامفتامین کارکرد مغز را تغییر می دهد. متامفتامین سطوح دوپامین و سرتونین را بیشتر از سایر مواد شیمیایی تحت تاثیر قرار می دهد. دوپامین که در احساس لذت نقش عمده ای دارد، بر حافظه، قضاوت و احساسات فرد تاثیر می گذارد. سرتونین نقش مهمی در خواب و اشتها، رفتار جنسی و خشونت ایفا می کند. مصرف طولانی مدت متامفتامین بویژه با دوزهای بالا منجر به تخریب شدید نورون های تولید کننده این مواد شیمیایی می شود. سرخوشی، سایکوز، سرکوب اشتها و انرژی زیاد ناشی از متامفتامین به دنبال تغییرات سلول های عصبی تولید کننده دوپامین و سرتونین ظاهر می شوند. </a:t>
            </a:r>
            <a:endParaRPr lang="en-US" sz="3000" dirty="0">
              <a:cs typeface="B Nazanin" panose="00000400000000000000" pitchFamily="2" charset="-78"/>
            </a:endParaRPr>
          </a:p>
        </p:txBody>
      </p:sp>
    </p:spTree>
    <p:extLst>
      <p:ext uri="{BB962C8B-B14F-4D97-AF65-F5344CB8AC3E}">
        <p14:creationId xmlns:p14="http://schemas.microsoft.com/office/powerpoint/2010/main" val="155838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2FDF7">
              <a:alpha val="70195"/>
            </a:srgbClr>
          </a:solidFill>
          <a:ln w="9525">
            <a:solidFill>
              <a:srgbClr val="323232"/>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sz="1800" dirty="0">
              <a:cs typeface="B Nazanin" panose="00000400000000000000" pitchFamily="2" charset="-78"/>
            </a:endParaRPr>
          </a:p>
        </p:txBody>
      </p:sp>
      <p:sp>
        <p:nvSpPr>
          <p:cNvPr id="8" name="Rectangle 3"/>
          <p:cNvSpPr txBox="1">
            <a:spLocks noChangeArrowheads="1"/>
          </p:cNvSpPr>
          <p:nvPr/>
        </p:nvSpPr>
        <p:spPr bwMode="auto">
          <a:xfrm>
            <a:off x="3200400" y="1371600"/>
            <a:ext cx="38862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buClr>
                <a:srgbClr val="404040"/>
              </a:buClr>
              <a:buFont typeface="Wingdings" panose="05000000000000000000" pitchFamily="2" charset="2"/>
              <a:buChar char=""/>
            </a:pPr>
            <a:endParaRPr lang="en-US" altLang="en-US" sz="2800" u="sng" dirty="0">
              <a:solidFill>
                <a:schemeClr val="folHlink"/>
              </a:solidFill>
            </a:endParaRPr>
          </a:p>
        </p:txBody>
      </p:sp>
      <p:sp>
        <p:nvSpPr>
          <p:cNvPr id="5" name="Text Box 5"/>
          <p:cNvSpPr txBox="1">
            <a:spLocks noChangeArrowheads="1"/>
          </p:cNvSpPr>
          <p:nvPr/>
        </p:nvSpPr>
        <p:spPr bwMode="auto">
          <a:xfrm>
            <a:off x="2843808" y="620688"/>
            <a:ext cx="37831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53340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ctr" rtl="1">
              <a:buNone/>
            </a:pPr>
            <a:r>
              <a:rPr lang="fa-IR" b="1" dirty="0" smtClean="0">
                <a:cs typeface="B Nazanin" panose="00000400000000000000" pitchFamily="2" charset="-78"/>
              </a:rPr>
              <a:t>مسمومیت با مواد محرک</a:t>
            </a:r>
            <a:endParaRPr lang="en-US" dirty="0">
              <a:cs typeface="B Nazanin" panose="00000400000000000000" pitchFamily="2" charset="-78"/>
            </a:endParaRPr>
          </a:p>
        </p:txBody>
      </p:sp>
      <p:sp>
        <p:nvSpPr>
          <p:cNvPr id="9" name="Text Box 5"/>
          <p:cNvSpPr txBox="1">
            <a:spLocks noChangeArrowheads="1"/>
          </p:cNvSpPr>
          <p:nvPr/>
        </p:nvSpPr>
        <p:spPr bwMode="auto">
          <a:xfrm>
            <a:off x="323528" y="1583456"/>
            <a:ext cx="8219826" cy="5115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53340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just" rtl="1">
              <a:buNone/>
            </a:pPr>
            <a:r>
              <a:rPr lang="fa-IR" dirty="0">
                <a:cs typeface="B Nazanin" panose="00000400000000000000" pitchFamily="2" charset="-78"/>
              </a:rPr>
              <a:t>افرادی که دچار مسمومیت حاد شده اند ممکن است گفتار درهم برهم، سردرد، افکار ارجاعی موقتی و زنگ زدن گوش داشته باشند. امکان دارد که اندیشه پردازی پارانوئید، توهمات شنیداری در نظام حسی واضح و توهمات لامسه ای وجود داشته باشد، که فرد معمولا آن ها را به عنوان تاثیرات دارو تشخیص می دهند. تهدید ها یا نشان دادن رفتار پرخاشگرانه ممکن است روی دهد. افسردگی، اندیشه پردازی خودکشی، تحریک پذیری، فقدان احساس لذت، تغییر پذیری هیجانی یا اختلال در توجه و تمرکز معمولا در مدت ترک روی می دهند. </a:t>
            </a:r>
            <a:endParaRPr lang="en-US" dirty="0">
              <a:cs typeface="B Nazanin" panose="00000400000000000000" pitchFamily="2" charset="-78"/>
            </a:endParaRPr>
          </a:p>
          <a:p>
            <a:pPr algn="just" rtl="1"/>
            <a:endParaRPr lang="en-US" dirty="0">
              <a:cs typeface="B Nazanin" panose="00000400000000000000" pitchFamily="2" charset="-78"/>
            </a:endParaRPr>
          </a:p>
        </p:txBody>
      </p:sp>
    </p:spTree>
    <p:extLst>
      <p:ext uri="{BB962C8B-B14F-4D97-AF65-F5344CB8AC3E}">
        <p14:creationId xmlns:p14="http://schemas.microsoft.com/office/powerpoint/2010/main" val="386044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0"/>
            <a:ext cx="9144000" cy="6858000"/>
          </a:xfrm>
          <a:prstGeom prst="rect">
            <a:avLst/>
          </a:prstGeom>
          <a:solidFill>
            <a:srgbClr val="F2FDF7">
              <a:alpha val="70195"/>
            </a:srgbClr>
          </a:solidFill>
          <a:ln w="9525">
            <a:solidFill>
              <a:srgbClr val="323232"/>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GB" altLang="en-US" sz="3200" smtClean="0">
              <a:solidFill>
                <a:srgbClr val="CCCCCC"/>
              </a:solidFill>
            </a:endParaRPr>
          </a:p>
        </p:txBody>
      </p:sp>
      <p:pic>
        <p:nvPicPr>
          <p:cNvPr id="10243" name="Picture 11" descr="thespikes3.png"/>
          <p:cNvPicPr>
            <a:picLocks noChangeAspect="1"/>
          </p:cNvPicPr>
          <p:nvPr/>
        </p:nvPicPr>
        <p:blipFill>
          <a:blip r:embed="rId3">
            <a:extLst>
              <a:ext uri="{28A0092B-C50C-407E-A947-70E740481C1C}">
                <a14:useLocalDpi xmlns:a14="http://schemas.microsoft.com/office/drawing/2010/main" val="0"/>
              </a:ext>
            </a:extLst>
          </a:blip>
          <a:srcRect r="5833"/>
          <a:stretch>
            <a:fillRect/>
          </a:stretch>
        </p:blipFill>
        <p:spPr bwMode="auto">
          <a:xfrm>
            <a:off x="533400" y="0"/>
            <a:ext cx="861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3" descr="thespikes3.png"/>
          <p:cNvPicPr>
            <a:picLocks noChangeAspect="1"/>
          </p:cNvPicPr>
          <p:nvPr/>
        </p:nvPicPr>
        <p:blipFill>
          <a:blip r:embed="rId4">
            <a:extLst>
              <a:ext uri="{28A0092B-C50C-407E-A947-70E740481C1C}">
                <a14:useLocalDpi xmlns:a14="http://schemas.microsoft.com/office/drawing/2010/main" val="0"/>
              </a:ext>
            </a:extLst>
          </a:blip>
          <a:srcRect l="7333"/>
          <a:stretch>
            <a:fillRect/>
          </a:stretch>
        </p:blipFill>
        <p:spPr bwMode="auto">
          <a:xfrm>
            <a:off x="0" y="0"/>
            <a:ext cx="8474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0" descr="herd2560x160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163" y="1066800"/>
            <a:ext cx="768191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33513" y="420469"/>
            <a:ext cx="3547766" cy="584775"/>
          </a:xfrm>
          <a:prstGeom prst="rect">
            <a:avLst/>
          </a:prstGeom>
        </p:spPr>
        <p:txBody>
          <a:bodyPr wrap="none">
            <a:spAutoFit/>
          </a:bodyPr>
          <a:lstStyle/>
          <a:p>
            <a:pPr algn="ctr" rtl="1"/>
            <a:r>
              <a:rPr lang="fa-IR" sz="3200" b="1" dirty="0" smtClean="0">
                <a:cs typeface="B Nazanin" panose="00000400000000000000" pitchFamily="2" charset="-78"/>
              </a:rPr>
              <a:t>اثرات مصرف متامفتامین</a:t>
            </a:r>
            <a:endParaRPr lang="en-US" sz="3200"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2FDF7">
              <a:alpha val="70195"/>
            </a:srgbClr>
          </a:solidFill>
          <a:ln w="9525">
            <a:solidFill>
              <a:srgbClr val="323232"/>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GB" altLang="en-US" sz="1800" dirty="0" smtClean="0">
              <a:solidFill>
                <a:srgbClr val="CCCCCC"/>
              </a:solidFill>
            </a:endParaRPr>
          </a:p>
        </p:txBody>
      </p:sp>
      <p:sp>
        <p:nvSpPr>
          <p:cNvPr id="8" name="Rectangle 3"/>
          <p:cNvSpPr txBox="1">
            <a:spLocks noChangeArrowheads="1"/>
          </p:cNvSpPr>
          <p:nvPr/>
        </p:nvSpPr>
        <p:spPr bwMode="auto">
          <a:xfrm>
            <a:off x="3200400" y="1371600"/>
            <a:ext cx="38862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buClr>
                <a:srgbClr val="404040"/>
              </a:buClr>
              <a:buFont typeface="Wingdings" panose="05000000000000000000" pitchFamily="2" charset="2"/>
              <a:buChar char=""/>
            </a:pPr>
            <a:endParaRPr lang="en-US" altLang="en-US" sz="2800" u="sng" dirty="0">
              <a:solidFill>
                <a:schemeClr val="folHlink"/>
              </a:solidFill>
            </a:endParaRPr>
          </a:p>
        </p:txBody>
      </p:sp>
      <p:sp>
        <p:nvSpPr>
          <p:cNvPr id="9" name="Text Box 4"/>
          <p:cNvSpPr txBox="1">
            <a:spLocks noChangeArrowheads="1"/>
          </p:cNvSpPr>
          <p:nvPr/>
        </p:nvSpPr>
        <p:spPr bwMode="auto">
          <a:xfrm>
            <a:off x="1150938" y="1463675"/>
            <a:ext cx="6950075"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0" algn="just" rtl="1"/>
            <a:r>
              <a:rPr lang="fa-IR" sz="3200" dirty="0" smtClean="0">
                <a:cs typeface="B Nazanin" panose="00000400000000000000" pitchFamily="2" charset="-78"/>
              </a:rPr>
              <a:t>افزایش </a:t>
            </a:r>
            <a:r>
              <a:rPr lang="fa-IR" sz="3200" dirty="0">
                <a:cs typeface="B Nazanin" panose="00000400000000000000" pitchFamily="2" charset="-78"/>
              </a:rPr>
              <a:t>سرعت ضربان قلب</a:t>
            </a:r>
            <a:endParaRPr lang="en-US" sz="3200" dirty="0">
              <a:cs typeface="B Nazanin" panose="00000400000000000000" pitchFamily="2" charset="-78"/>
            </a:endParaRPr>
          </a:p>
          <a:p>
            <a:pPr lvl="0" algn="just" rtl="1"/>
            <a:r>
              <a:rPr lang="fa-IR" sz="3200" dirty="0">
                <a:cs typeface="B Nazanin" panose="00000400000000000000" pitchFamily="2" charset="-78"/>
              </a:rPr>
              <a:t>خشکی دهان، تعریق، مردمک های بزرگ و سردرد</a:t>
            </a:r>
            <a:endParaRPr lang="en-US" sz="3200" dirty="0">
              <a:cs typeface="B Nazanin" panose="00000400000000000000" pitchFamily="2" charset="-78"/>
            </a:endParaRPr>
          </a:p>
          <a:p>
            <a:pPr lvl="0" algn="just" rtl="1"/>
            <a:r>
              <a:rPr lang="fa-IR" sz="3200" dirty="0">
                <a:cs typeface="B Nazanin" panose="00000400000000000000" pitchFamily="2" charset="-78"/>
              </a:rPr>
              <a:t>احساس پرانرژی بودن و اعتماد به نفس، بیقراری، هیجان، هشیاری و پرحرفی، مشکل خوابیدن، احتمال حملات پانیک</a:t>
            </a:r>
            <a:endParaRPr lang="en-US" sz="3200" dirty="0">
              <a:cs typeface="B Nazanin" panose="00000400000000000000" pitchFamily="2" charset="-78"/>
            </a:endParaRPr>
          </a:p>
          <a:p>
            <a:pPr lvl="0" algn="just" rtl="1"/>
            <a:r>
              <a:rPr lang="fa-IR" sz="3200" dirty="0">
                <a:cs typeface="B Nazanin" panose="00000400000000000000" pitchFamily="2" charset="-78"/>
              </a:rPr>
              <a:t>کاهش اشتها</a:t>
            </a:r>
            <a:endParaRPr lang="en-US" sz="3200" dirty="0">
              <a:cs typeface="B Nazanin" panose="00000400000000000000" pitchFamily="2" charset="-78"/>
            </a:endParaRPr>
          </a:p>
          <a:p>
            <a:pPr lvl="0" algn="just" rtl="1"/>
            <a:r>
              <a:rPr lang="fa-IR" sz="3200" dirty="0">
                <a:cs typeface="B Nazanin" panose="00000400000000000000" pitchFamily="2" charset="-78"/>
              </a:rPr>
              <a:t>احساس قدرت و برتری</a:t>
            </a:r>
            <a:endParaRPr lang="en-US" sz="3200" dirty="0">
              <a:cs typeface="B Nazanin" panose="00000400000000000000" pitchFamily="2" charset="-78"/>
            </a:endParaRPr>
          </a:p>
          <a:p>
            <a:pPr lvl="0" algn="just" rtl="1"/>
            <a:r>
              <a:rPr lang="fa-IR" sz="3200" dirty="0">
                <a:cs typeface="B Nazanin" panose="00000400000000000000" pitchFamily="2" charset="-78"/>
              </a:rPr>
              <a:t>اضطراب، خصومت یا پرخاشگری</a:t>
            </a:r>
            <a:endParaRPr lang="en-US" sz="3200" dirty="0">
              <a:cs typeface="B Nazanin" panose="00000400000000000000" pitchFamily="2" charset="-78"/>
            </a:endParaRPr>
          </a:p>
          <a:p>
            <a:pPr algn="just" eaLnBrk="1" hangingPunct="1">
              <a:spcBef>
                <a:spcPct val="50000"/>
              </a:spcBef>
            </a:pPr>
            <a:endParaRPr lang="en-GB" altLang="en-US" sz="3200" b="1" dirty="0">
              <a:cs typeface="B Nazanin" panose="00000400000000000000" pitchFamily="2" charset="-78"/>
            </a:endParaRPr>
          </a:p>
        </p:txBody>
      </p:sp>
      <p:sp>
        <p:nvSpPr>
          <p:cNvPr id="10" name="Text Box 4"/>
          <p:cNvSpPr txBox="1">
            <a:spLocks noChangeArrowheads="1"/>
          </p:cNvSpPr>
          <p:nvPr/>
        </p:nvSpPr>
        <p:spPr bwMode="auto">
          <a:xfrm>
            <a:off x="1763688" y="596211"/>
            <a:ext cx="61926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rtl="1"/>
            <a:r>
              <a:rPr lang="fa-IR" sz="3200" b="1" dirty="0">
                <a:cs typeface="B Nazanin" panose="00000400000000000000" pitchFamily="2" charset="-78"/>
              </a:rPr>
              <a:t>اثرات کوتاه مدت مصرف متامفتامین</a:t>
            </a:r>
            <a:endParaRPr lang="en-US" sz="3200" b="1" dirty="0">
              <a:cs typeface="B Nazanin" panose="00000400000000000000"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15">
      <a:dk1>
        <a:srgbClr val="191919"/>
      </a:dk1>
      <a:lt1>
        <a:srgbClr val="CCCCCC"/>
      </a:lt1>
      <a:dk2>
        <a:srgbClr val="FF0080"/>
      </a:dk2>
      <a:lt2>
        <a:srgbClr val="666666"/>
      </a:lt2>
      <a:accent1>
        <a:srgbClr val="333333"/>
      </a:accent1>
      <a:accent2>
        <a:srgbClr val="66CCFF"/>
      </a:accent2>
      <a:accent3>
        <a:srgbClr val="E2E2E2"/>
      </a:accent3>
      <a:accent4>
        <a:srgbClr val="404040"/>
      </a:accent4>
      <a:accent5>
        <a:srgbClr val="ADADAD"/>
      </a:accent5>
      <a:accent6>
        <a:srgbClr val="5CB9E7"/>
      </a:accent6>
      <a:hlink>
        <a:srgbClr val="000000"/>
      </a:hlink>
      <a:folHlink>
        <a:srgbClr val="6666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6442</TotalTime>
  <Words>781</Words>
  <Application>Microsoft Office PowerPoint</Application>
  <PresentationFormat>On-screen Show (4:3)</PresentationFormat>
  <Paragraphs>60</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MS PGothic</vt:lpstr>
      <vt:lpstr>MS PGothic</vt:lpstr>
      <vt:lpstr>Arial</vt:lpstr>
      <vt:lpstr>B Nazanin</vt:lpstr>
      <vt:lpstr>Calibri</vt:lpstr>
      <vt:lpstr>IranNastaliq</vt:lpstr>
      <vt:lpstr>Times New Roman</vt:lpstr>
      <vt:lpstr>Wingdings</vt:lpstr>
      <vt:lpstr>Default Design</vt:lpstr>
      <vt:lpstr>مواد محرک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Presentation Magazine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Abstract Shapes</dc:title>
  <dc:creator>Presentation Magazine</dc:creator>
  <cp:lastModifiedBy>lztvd</cp:lastModifiedBy>
  <cp:revision>184</cp:revision>
  <dcterms:created xsi:type="dcterms:W3CDTF">2008-05-29T09:49:30Z</dcterms:created>
  <dcterms:modified xsi:type="dcterms:W3CDTF">2019-05-04T09:28:10Z</dcterms:modified>
</cp:coreProperties>
</file>