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9" r:id="rId2"/>
    <p:sldId id="275"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r" defTabSz="914400" rtl="1" eaLnBrk="1" latinLnBrk="0" hangingPunct="1">
      <a:defRPr kern="1200">
        <a:solidFill>
          <a:schemeClr val="tx1"/>
        </a:solidFill>
        <a:latin typeface="Arial" charset="0"/>
        <a:ea typeface="+mn-ea"/>
        <a:cs typeface="+mn-cs"/>
      </a:defRPr>
    </a:lvl6pPr>
    <a:lvl7pPr marL="2743200" algn="r" defTabSz="914400" rtl="1" eaLnBrk="1" latinLnBrk="0" hangingPunct="1">
      <a:defRPr kern="1200">
        <a:solidFill>
          <a:schemeClr val="tx1"/>
        </a:solidFill>
        <a:latin typeface="Arial" charset="0"/>
        <a:ea typeface="+mn-ea"/>
        <a:cs typeface="+mn-cs"/>
      </a:defRPr>
    </a:lvl7pPr>
    <a:lvl8pPr marL="3200400" algn="r" defTabSz="914400" rtl="1" eaLnBrk="1" latinLnBrk="0" hangingPunct="1">
      <a:defRPr kern="1200">
        <a:solidFill>
          <a:schemeClr val="tx1"/>
        </a:solidFill>
        <a:latin typeface="Arial" charset="0"/>
        <a:ea typeface="+mn-ea"/>
        <a:cs typeface="+mn-cs"/>
      </a:defRPr>
    </a:lvl8pPr>
    <a:lvl9pPr marL="3657600" algn="r" defTabSz="914400" rtl="1"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97" autoAdjust="0"/>
    <p:restoredTop sz="94628" autoAdjust="0"/>
  </p:normalViewPr>
  <p:slideViewPr>
    <p:cSldViewPr>
      <p:cViewPr varScale="1">
        <p:scale>
          <a:sx n="67" d="100"/>
          <a:sy n="67" d="100"/>
        </p:scale>
        <p:origin x="1740" y="60"/>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154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240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p>
        </p:txBody>
      </p:sp>
      <p:sp>
        <p:nvSpPr>
          <p:cNvPr id="696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Click to edit Master text styles</a:t>
            </a:r>
          </a:p>
          <a:p>
            <a:pPr lvl="1"/>
            <a:r>
              <a:rPr lang="ru-RU" smtClean="0"/>
              <a:t>Second level</a:t>
            </a:r>
          </a:p>
          <a:p>
            <a:pPr lvl="2"/>
            <a:r>
              <a:rPr lang="ru-RU" smtClean="0"/>
              <a:t>Third level</a:t>
            </a:r>
          </a:p>
          <a:p>
            <a:pPr lvl="3"/>
            <a:r>
              <a:rPr lang="ru-RU" smtClean="0"/>
              <a:t>Fourth level</a:t>
            </a:r>
          </a:p>
          <a:p>
            <a:pPr lvl="4"/>
            <a:r>
              <a:rPr lang="ru-RU" smtClean="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B1DC506-36BA-4C13-B0FE-99314BC5D3F8}" type="slidenum">
              <a:rPr lang="ru-RU"/>
              <a:pPr/>
              <a:t>‹#›</a:t>
            </a:fld>
            <a:endParaRPr lang="ru-RU"/>
          </a:p>
        </p:txBody>
      </p:sp>
    </p:spTree>
    <p:extLst>
      <p:ext uri="{BB962C8B-B14F-4D97-AF65-F5344CB8AC3E}">
        <p14:creationId xmlns:p14="http://schemas.microsoft.com/office/powerpoint/2010/main" val="22463542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1DC506-36BA-4C13-B0FE-99314BC5D3F8}" type="slidenum">
              <a:rPr lang="ru-RU" smtClean="0"/>
              <a:pPr/>
              <a:t>1</a:t>
            </a:fld>
            <a:endParaRPr lang="ru-RU"/>
          </a:p>
        </p:txBody>
      </p:sp>
    </p:spTree>
    <p:extLst>
      <p:ext uri="{BB962C8B-B14F-4D97-AF65-F5344CB8AC3E}">
        <p14:creationId xmlns:p14="http://schemas.microsoft.com/office/powerpoint/2010/main" val="540657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339975" y="5300663"/>
            <a:ext cx="4751388" cy="893762"/>
          </a:xfrm>
        </p:spPr>
        <p:txBody>
          <a:bodyPr/>
          <a:lstStyle>
            <a:lvl1pPr>
              <a:defRPr sz="2400"/>
            </a:lvl1pPr>
          </a:lstStyle>
          <a:p>
            <a:pPr lvl="0"/>
            <a:r>
              <a:rPr lang="en-US" noProof="0" smtClean="0"/>
              <a:t>Click to edit Master title style</a:t>
            </a:r>
            <a:endParaRPr lang="ru-RU" noProof="0" smtClean="0"/>
          </a:p>
        </p:txBody>
      </p:sp>
      <p:sp>
        <p:nvSpPr>
          <p:cNvPr id="5123" name="Rectangle 3"/>
          <p:cNvSpPr>
            <a:spLocks noGrp="1" noChangeArrowheads="1"/>
          </p:cNvSpPr>
          <p:nvPr>
            <p:ph type="subTitle" idx="1"/>
          </p:nvPr>
        </p:nvSpPr>
        <p:spPr>
          <a:xfrm>
            <a:off x="2339975" y="6092825"/>
            <a:ext cx="4751388" cy="503238"/>
          </a:xfrm>
          <a:effectLst>
            <a:outerShdw dist="17961" dir="2700000" algn="ctr" rotWithShape="0">
              <a:schemeClr val="bg2"/>
            </a:outerShdw>
          </a:effectLst>
        </p:spPr>
        <p:txBody>
          <a:bodyPr/>
          <a:lstStyle>
            <a:lvl1pPr marL="0" indent="0">
              <a:buFontTx/>
              <a:buNone/>
              <a:defRPr sz="2000" b="1"/>
            </a:lvl1pPr>
          </a:lstStyle>
          <a:p>
            <a:pPr lvl="0"/>
            <a:r>
              <a:rPr lang="en-US" noProof="0" smtClean="0"/>
              <a:t>Click to edit Master subtitle style</a:t>
            </a:r>
            <a:endParaRPr lang="ru-RU"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334661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1638" y="260350"/>
            <a:ext cx="1709737" cy="6192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1619250" y="260350"/>
            <a:ext cx="4979988" cy="6192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178884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372929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5603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619250" y="1052513"/>
            <a:ext cx="3308350"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5080000" y="1052513"/>
            <a:ext cx="3308350"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222556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Tree>
    <p:extLst>
      <p:ext uri="{BB962C8B-B14F-4D97-AF65-F5344CB8AC3E}">
        <p14:creationId xmlns:p14="http://schemas.microsoft.com/office/powerpoint/2010/main" val="220404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Tree>
    <p:extLst>
      <p:ext uri="{BB962C8B-B14F-4D97-AF65-F5344CB8AC3E}">
        <p14:creationId xmlns:p14="http://schemas.microsoft.com/office/powerpoint/2010/main" val="19206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5968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9636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141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60350"/>
            <a:ext cx="6769100" cy="508000"/>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ru-RU" smtClean="0"/>
          </a:p>
        </p:txBody>
      </p:sp>
      <p:sp>
        <p:nvSpPr>
          <p:cNvPr id="1027" name="Rectangle 3"/>
          <p:cNvSpPr>
            <a:spLocks noGrp="1" noChangeArrowheads="1"/>
          </p:cNvSpPr>
          <p:nvPr>
            <p:ph type="body" idx="1"/>
          </p:nvPr>
        </p:nvSpPr>
        <p:spPr bwMode="auto">
          <a:xfrm>
            <a:off x="1619250" y="1052513"/>
            <a:ext cx="6769100"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1" eaLnBrk="1" fontAlgn="base" hangingPunct="1">
        <a:spcBef>
          <a:spcPct val="0"/>
        </a:spcBef>
        <a:spcAft>
          <a:spcPct val="0"/>
        </a:spcAft>
        <a:defRPr sz="2800" b="1">
          <a:solidFill>
            <a:schemeClr val="bg1"/>
          </a:solidFill>
          <a:latin typeface="+mj-lt"/>
          <a:ea typeface="+mj-ea"/>
          <a:cs typeface="+mj-cs"/>
        </a:defRPr>
      </a:lvl1pPr>
      <a:lvl2pPr algn="l" rtl="1" eaLnBrk="1" fontAlgn="base" hangingPunct="1">
        <a:spcBef>
          <a:spcPct val="0"/>
        </a:spcBef>
        <a:spcAft>
          <a:spcPct val="0"/>
        </a:spcAft>
        <a:defRPr sz="2800" b="1">
          <a:solidFill>
            <a:schemeClr val="bg1"/>
          </a:solidFill>
          <a:latin typeface="Arial" charset="0"/>
        </a:defRPr>
      </a:lvl2pPr>
      <a:lvl3pPr algn="l" rtl="1" eaLnBrk="1" fontAlgn="base" hangingPunct="1">
        <a:spcBef>
          <a:spcPct val="0"/>
        </a:spcBef>
        <a:spcAft>
          <a:spcPct val="0"/>
        </a:spcAft>
        <a:defRPr sz="2800" b="1">
          <a:solidFill>
            <a:schemeClr val="bg1"/>
          </a:solidFill>
          <a:latin typeface="Arial" charset="0"/>
        </a:defRPr>
      </a:lvl3pPr>
      <a:lvl4pPr algn="l" rtl="1" eaLnBrk="1" fontAlgn="base" hangingPunct="1">
        <a:spcBef>
          <a:spcPct val="0"/>
        </a:spcBef>
        <a:spcAft>
          <a:spcPct val="0"/>
        </a:spcAft>
        <a:defRPr sz="2800" b="1">
          <a:solidFill>
            <a:schemeClr val="bg1"/>
          </a:solidFill>
          <a:latin typeface="Arial" charset="0"/>
        </a:defRPr>
      </a:lvl4pPr>
      <a:lvl5pPr algn="l" rtl="1" eaLnBrk="1" fontAlgn="base" hangingPunct="1">
        <a:spcBef>
          <a:spcPct val="0"/>
        </a:spcBef>
        <a:spcAft>
          <a:spcPct val="0"/>
        </a:spcAft>
        <a:defRPr sz="2800" b="1">
          <a:solidFill>
            <a:schemeClr val="bg1"/>
          </a:solidFill>
          <a:latin typeface="Arial" charset="0"/>
        </a:defRPr>
      </a:lvl5pPr>
      <a:lvl6pPr marL="457200" algn="l" rtl="1" eaLnBrk="1" fontAlgn="base" hangingPunct="1">
        <a:spcBef>
          <a:spcPct val="0"/>
        </a:spcBef>
        <a:spcAft>
          <a:spcPct val="0"/>
        </a:spcAft>
        <a:defRPr sz="2800" b="1">
          <a:solidFill>
            <a:schemeClr val="bg1"/>
          </a:solidFill>
          <a:latin typeface="Arial" charset="0"/>
        </a:defRPr>
      </a:lvl6pPr>
      <a:lvl7pPr marL="914400" algn="l" rtl="1" eaLnBrk="1" fontAlgn="base" hangingPunct="1">
        <a:spcBef>
          <a:spcPct val="0"/>
        </a:spcBef>
        <a:spcAft>
          <a:spcPct val="0"/>
        </a:spcAft>
        <a:defRPr sz="2800" b="1">
          <a:solidFill>
            <a:schemeClr val="bg1"/>
          </a:solidFill>
          <a:latin typeface="Arial" charset="0"/>
        </a:defRPr>
      </a:lvl7pPr>
      <a:lvl8pPr marL="1371600" algn="l" rtl="1" eaLnBrk="1" fontAlgn="base" hangingPunct="1">
        <a:spcBef>
          <a:spcPct val="0"/>
        </a:spcBef>
        <a:spcAft>
          <a:spcPct val="0"/>
        </a:spcAft>
        <a:defRPr sz="2800" b="1">
          <a:solidFill>
            <a:schemeClr val="bg1"/>
          </a:solidFill>
          <a:latin typeface="Arial" charset="0"/>
        </a:defRPr>
      </a:lvl8pPr>
      <a:lvl9pPr marL="1828800" algn="l" rtl="1" eaLnBrk="1" fontAlgn="base" hangingPunct="1">
        <a:spcBef>
          <a:spcPct val="0"/>
        </a:spcBef>
        <a:spcAft>
          <a:spcPct val="0"/>
        </a:spcAft>
        <a:defRPr sz="2800" b="1">
          <a:solidFill>
            <a:schemeClr val="bg1"/>
          </a:solidFill>
          <a:latin typeface="Arial" charset="0"/>
        </a:defRPr>
      </a:lvl9pPr>
    </p:titleStyle>
    <p:bodyStyle>
      <a:lvl1pPr marL="342900" indent="-342900" algn="r" rtl="1" eaLnBrk="1" fontAlgn="base" hangingPunct="1">
        <a:spcBef>
          <a:spcPct val="20000"/>
        </a:spcBef>
        <a:spcAft>
          <a:spcPct val="0"/>
        </a:spcAft>
        <a:buChar char="•"/>
        <a:defRPr sz="2800">
          <a:solidFill>
            <a:schemeClr val="bg1"/>
          </a:solidFill>
          <a:latin typeface="+mn-lt"/>
          <a:ea typeface="+mn-ea"/>
          <a:cs typeface="+mn-cs"/>
        </a:defRPr>
      </a:lvl1pPr>
      <a:lvl2pPr marL="742950" indent="-285750" algn="r" rtl="1" eaLnBrk="1" fontAlgn="base" hangingPunct="1">
        <a:spcBef>
          <a:spcPct val="20000"/>
        </a:spcBef>
        <a:spcAft>
          <a:spcPct val="0"/>
        </a:spcAft>
        <a:buChar char="–"/>
        <a:defRPr sz="2400" b="1">
          <a:solidFill>
            <a:schemeClr val="bg1"/>
          </a:solidFill>
          <a:latin typeface="+mn-lt"/>
        </a:defRPr>
      </a:lvl2pPr>
      <a:lvl3pPr marL="1143000" indent="-228600" algn="r" rtl="1" eaLnBrk="1" fontAlgn="base" hangingPunct="1">
        <a:spcBef>
          <a:spcPct val="20000"/>
        </a:spcBef>
        <a:spcAft>
          <a:spcPct val="0"/>
        </a:spcAft>
        <a:buChar char="•"/>
        <a:defRPr sz="2400">
          <a:solidFill>
            <a:schemeClr val="bg1"/>
          </a:solidFill>
          <a:latin typeface="+mn-lt"/>
        </a:defRPr>
      </a:lvl3pPr>
      <a:lvl4pPr marL="1600200" indent="-228600" algn="r" rtl="1" eaLnBrk="1" fontAlgn="base" hangingPunct="1">
        <a:spcBef>
          <a:spcPct val="20000"/>
        </a:spcBef>
        <a:spcAft>
          <a:spcPct val="0"/>
        </a:spcAft>
        <a:buChar char="–"/>
        <a:defRPr sz="2000">
          <a:solidFill>
            <a:schemeClr val="bg1"/>
          </a:solidFill>
          <a:latin typeface="+mn-lt"/>
        </a:defRPr>
      </a:lvl4pPr>
      <a:lvl5pPr marL="2057400" indent="-228600" algn="r" rtl="1" eaLnBrk="1" fontAlgn="base" hangingPunct="1">
        <a:spcBef>
          <a:spcPct val="20000"/>
        </a:spcBef>
        <a:spcAft>
          <a:spcPct val="0"/>
        </a:spcAft>
        <a:buChar char="»"/>
        <a:defRPr sz="2000">
          <a:solidFill>
            <a:schemeClr val="bg1"/>
          </a:solidFill>
          <a:latin typeface="+mn-lt"/>
        </a:defRPr>
      </a:lvl5pPr>
      <a:lvl6pPr marL="2514600" indent="-228600" algn="r" rtl="1" eaLnBrk="1" fontAlgn="base" hangingPunct="1">
        <a:spcBef>
          <a:spcPct val="20000"/>
        </a:spcBef>
        <a:spcAft>
          <a:spcPct val="0"/>
        </a:spcAft>
        <a:buChar char="»"/>
        <a:defRPr sz="2000">
          <a:solidFill>
            <a:schemeClr val="bg1"/>
          </a:solidFill>
          <a:latin typeface="+mn-lt"/>
        </a:defRPr>
      </a:lvl6pPr>
      <a:lvl7pPr marL="2971800" indent="-228600" algn="r" rtl="1" eaLnBrk="1" fontAlgn="base" hangingPunct="1">
        <a:spcBef>
          <a:spcPct val="20000"/>
        </a:spcBef>
        <a:spcAft>
          <a:spcPct val="0"/>
        </a:spcAft>
        <a:buChar char="»"/>
        <a:defRPr sz="2000">
          <a:solidFill>
            <a:schemeClr val="bg1"/>
          </a:solidFill>
          <a:latin typeface="+mn-lt"/>
        </a:defRPr>
      </a:lvl7pPr>
      <a:lvl8pPr marL="3429000" indent="-228600" algn="r" rtl="1" eaLnBrk="1" fontAlgn="base" hangingPunct="1">
        <a:spcBef>
          <a:spcPct val="20000"/>
        </a:spcBef>
        <a:spcAft>
          <a:spcPct val="0"/>
        </a:spcAft>
        <a:buChar char="»"/>
        <a:defRPr sz="2000">
          <a:solidFill>
            <a:schemeClr val="bg1"/>
          </a:solidFill>
          <a:latin typeface="+mn-lt"/>
        </a:defRPr>
      </a:lvl8pPr>
      <a:lvl9pPr marL="3886200" indent="-228600" algn="r" rtl="1" eaLnBrk="1" fontAlgn="base" hangingPunct="1">
        <a:spcBef>
          <a:spcPct val="20000"/>
        </a:spcBef>
        <a:spcAft>
          <a:spcPct val="0"/>
        </a:spcAft>
        <a:buChar char="»"/>
        <a:defRPr sz="2000">
          <a:solidFill>
            <a:schemeClr val="bg1"/>
          </a:solidFill>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0300" y="1700809"/>
            <a:ext cx="6898084" cy="1540916"/>
          </a:xfrm>
        </p:spPr>
        <p:txBody>
          <a:bodyPr/>
          <a:lstStyle/>
          <a:p>
            <a:pPr algn="ctr"/>
            <a:r>
              <a:rPr lang="fa-IR" sz="6000" dirty="0" smtClean="0">
                <a:cs typeface="B Titr" panose="00000700000000000000" pitchFamily="2" charset="-78"/>
              </a:rPr>
              <a:t>کانابیس(حشیش)</a:t>
            </a:r>
            <a:endParaRPr lang="en-US" sz="6000" dirty="0">
              <a:cs typeface="B Titr" panose="00000700000000000000" pitchFamily="2" charset="-7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0556" y="2943155"/>
            <a:ext cx="3153668" cy="1677573"/>
          </a:xfrm>
          <a:prstGeom prst="rect">
            <a:avLst/>
          </a:prstGeom>
        </p:spPr>
      </p:pic>
      <p:pic>
        <p:nvPicPr>
          <p:cNvPr id="4" name="Picture 3" descr="نتیجه تصویری برای دانشگاه علوم پزشکی استان فارس"/>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19919" y="260648"/>
            <a:ext cx="918845" cy="807085"/>
          </a:xfrm>
          <a:prstGeom prst="rect">
            <a:avLst/>
          </a:prstGeom>
          <a:noFill/>
          <a:ln>
            <a:noFill/>
          </a:ln>
        </p:spPr>
      </p:pic>
      <p:sp>
        <p:nvSpPr>
          <p:cNvPr id="5" name="Rectangle 4"/>
          <p:cNvSpPr/>
          <p:nvPr/>
        </p:nvSpPr>
        <p:spPr>
          <a:xfrm>
            <a:off x="2569973" y="1064335"/>
            <a:ext cx="4093541" cy="836960"/>
          </a:xfrm>
          <a:prstGeom prst="rect">
            <a:avLst/>
          </a:prstGeom>
        </p:spPr>
        <p:txBody>
          <a:bodyPr wrap="square">
            <a:spAutoFit/>
          </a:bodyPr>
          <a:lstStyle/>
          <a:p>
            <a:pPr algn="ctr">
              <a:lnSpc>
                <a:spcPct val="107000"/>
              </a:lnSpc>
              <a:spcAft>
                <a:spcPts val="800"/>
              </a:spcAft>
            </a:pPr>
            <a:r>
              <a:rPr lang="ar-SA" sz="2000" dirty="0">
                <a:solidFill>
                  <a:schemeClr val="bg1"/>
                </a:solidFill>
                <a:latin typeface="Calibri" panose="020F0502020204030204" pitchFamily="34" charset="0"/>
                <a:ea typeface="Calibri" panose="020F0502020204030204" pitchFamily="34" charset="0"/>
                <a:cs typeface="IranNastaliq" panose="02020505000000020003" pitchFamily="18" charset="0"/>
              </a:rPr>
              <a:t>دفتر پیشگیری و درمان اعتیاد</a:t>
            </a:r>
            <a:r>
              <a:rPr lang="en-US" sz="2000" dirty="0">
                <a:solidFill>
                  <a:schemeClr val="bg1"/>
                </a:solidFill>
                <a:latin typeface="Times New Roman" panose="02020603050405020304" pitchFamily="18" charset="0"/>
                <a:ea typeface="Calibri" panose="020F0502020204030204" pitchFamily="34" charset="0"/>
                <a:cs typeface="Arial" panose="020B0604020202020204" pitchFamily="34" charset="0"/>
              </a:rPr>
              <a:t>   </a:t>
            </a:r>
            <a:endParaRPr lang="en-US" sz="20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algn="ctr">
              <a:lnSpc>
                <a:spcPct val="107000"/>
              </a:lnSpc>
              <a:spcAft>
                <a:spcPts val="800"/>
              </a:spcAft>
            </a:pPr>
            <a:r>
              <a:rPr lang="ar-SA" sz="2000" dirty="0">
                <a:solidFill>
                  <a:schemeClr val="bg1"/>
                </a:solidFill>
                <a:latin typeface="Calibri" panose="020F0502020204030204" pitchFamily="34" charset="0"/>
                <a:ea typeface="Calibri" panose="020F0502020204030204" pitchFamily="34" charset="0"/>
                <a:cs typeface="Arial" panose="020B0604020202020204" pitchFamily="34" charset="0"/>
              </a:rPr>
              <a:t> </a:t>
            </a:r>
            <a:endParaRPr lang="en-US" sz="20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1440556" y="4640881"/>
            <a:ext cx="4158208" cy="487506"/>
          </a:xfrm>
          <a:prstGeom prst="rect">
            <a:avLst/>
          </a:prstGeom>
        </p:spPr>
        <p:txBody>
          <a:bodyPr wrap="square">
            <a:spAutoFit/>
          </a:bodyPr>
          <a:lstStyle/>
          <a:p>
            <a:pPr algn="ctr">
              <a:lnSpc>
                <a:spcPct val="107000"/>
              </a:lnSpc>
              <a:spcAft>
                <a:spcPts val="800"/>
              </a:spcAft>
            </a:pPr>
            <a:r>
              <a:rPr lang="fa-IR" sz="2400" b="1" dirty="0" smtClean="0">
                <a:solidFill>
                  <a:schemeClr val="bg1"/>
                </a:solidFill>
                <a:latin typeface="Calibri" panose="020F0502020204030204" pitchFamily="34" charset="0"/>
                <a:ea typeface="Calibri" panose="020F0502020204030204" pitchFamily="34" charset="0"/>
                <a:cs typeface="IranNastaliq" panose="02020505000000020003" pitchFamily="18" charset="0"/>
              </a:rPr>
              <a:t>تهیه کننده: محبوبه مظفری کارشناس ارشد مشاوره</a:t>
            </a:r>
            <a:endParaRPr lang="en-US" sz="24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81934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9" y="692696"/>
            <a:ext cx="7200799" cy="1152128"/>
          </a:xfrm>
        </p:spPr>
        <p:txBody>
          <a:bodyPr>
            <a:noAutofit/>
          </a:bodyPr>
          <a:lstStyle/>
          <a:p>
            <a:pPr algn="ctr"/>
            <a:r>
              <a:rPr lang="ar-SA" sz="3200" dirty="0">
                <a:cs typeface="B Nazanin" panose="00000400000000000000" pitchFamily="2" charset="-78"/>
              </a:rPr>
              <a:t>اثرات محرومیت </a:t>
            </a:r>
            <a:r>
              <a:rPr lang="en-US" sz="3200" dirty="0">
                <a:cs typeface="B Nazanin" panose="00000400000000000000" pitchFamily="2" charset="-78"/>
              </a:rPr>
              <a:t/>
            </a:r>
            <a:br>
              <a:rPr lang="en-US" sz="3200" dirty="0">
                <a:cs typeface="B Nazanin" panose="00000400000000000000" pitchFamily="2" charset="-78"/>
              </a:rPr>
            </a:br>
            <a:endParaRPr lang="en-US" sz="3200" dirty="0">
              <a:cs typeface="B Nazanin" panose="00000400000000000000" pitchFamily="2" charset="-78"/>
            </a:endParaRPr>
          </a:p>
        </p:txBody>
      </p:sp>
      <p:sp>
        <p:nvSpPr>
          <p:cNvPr id="3" name="Content Placeholder 2"/>
          <p:cNvSpPr>
            <a:spLocks noGrp="1"/>
          </p:cNvSpPr>
          <p:nvPr>
            <p:ph idx="1"/>
          </p:nvPr>
        </p:nvSpPr>
        <p:spPr>
          <a:xfrm>
            <a:off x="1139483" y="1844824"/>
            <a:ext cx="6744885" cy="2757950"/>
          </a:xfrm>
        </p:spPr>
        <p:txBody>
          <a:bodyPr>
            <a:noAutofit/>
          </a:bodyPr>
          <a:lstStyle/>
          <a:p>
            <a:pPr algn="r" rtl="1"/>
            <a:r>
              <a:rPr lang="ar-SA" sz="3200" dirty="0">
                <a:cs typeface="B Nazanin" panose="00000400000000000000" pitchFamily="2" charset="-78"/>
              </a:rPr>
              <a:t>مشکل در خوابیدن</a:t>
            </a:r>
            <a:endParaRPr lang="en-US" sz="3200" dirty="0">
              <a:cs typeface="B Nazanin" panose="00000400000000000000" pitchFamily="2" charset="-78"/>
            </a:endParaRPr>
          </a:p>
          <a:p>
            <a:pPr algn="r" rtl="1"/>
            <a:r>
              <a:rPr lang="ar-SA" sz="3200" dirty="0">
                <a:cs typeface="B Nazanin" panose="00000400000000000000" pitchFamily="2" charset="-78"/>
              </a:rPr>
              <a:t>تحریک پذیری</a:t>
            </a:r>
            <a:r>
              <a:rPr lang="fa-IR" sz="3200" dirty="0">
                <a:cs typeface="B Nazanin" panose="00000400000000000000" pitchFamily="2" charset="-78"/>
              </a:rPr>
              <a:t>، پرخاشگری</a:t>
            </a:r>
          </a:p>
          <a:p>
            <a:pPr algn="r" rtl="1"/>
            <a:r>
              <a:rPr lang="fa-IR" sz="3200" dirty="0">
                <a:cs typeface="B Nazanin" panose="00000400000000000000" pitchFamily="2" charset="-78"/>
              </a:rPr>
              <a:t>اضطراب، خلق افسرده</a:t>
            </a:r>
            <a:r>
              <a:rPr lang="ar-SA" sz="3200" dirty="0">
                <a:cs typeface="B Nazanin" panose="00000400000000000000" pitchFamily="2" charset="-78"/>
              </a:rPr>
              <a:t> </a:t>
            </a:r>
            <a:endParaRPr lang="en-US" sz="3200" dirty="0">
              <a:cs typeface="B Nazanin" panose="00000400000000000000" pitchFamily="2" charset="-78"/>
            </a:endParaRPr>
          </a:p>
          <a:p>
            <a:pPr algn="r" rtl="1"/>
            <a:r>
              <a:rPr lang="ar-SA" sz="3200" dirty="0">
                <a:cs typeface="B Nazanin" panose="00000400000000000000" pitchFamily="2" charset="-78"/>
              </a:rPr>
              <a:t>تهوع</a:t>
            </a:r>
            <a:endParaRPr lang="en-US" sz="3200" dirty="0">
              <a:cs typeface="B Nazanin" panose="00000400000000000000" pitchFamily="2" charset="-78"/>
            </a:endParaRPr>
          </a:p>
          <a:p>
            <a:pPr algn="r" rtl="1"/>
            <a:r>
              <a:rPr lang="ar-SA" sz="3200" dirty="0">
                <a:cs typeface="B Nazanin" panose="00000400000000000000" pitchFamily="2" charset="-78"/>
              </a:rPr>
              <a:t>تعریق </a:t>
            </a:r>
            <a:endParaRPr lang="fa-IR" sz="3200" dirty="0">
              <a:cs typeface="B Nazanin" panose="00000400000000000000" pitchFamily="2" charset="-78"/>
            </a:endParaRPr>
          </a:p>
          <a:p>
            <a:pPr algn="r" rtl="1"/>
            <a:r>
              <a:rPr lang="ar-SA" sz="3200" dirty="0">
                <a:cs typeface="B Nazanin" panose="00000400000000000000" pitchFamily="2" charset="-78"/>
              </a:rPr>
              <a:t>کاهش اشتها</a:t>
            </a:r>
            <a:endParaRPr lang="fa-IR" sz="3200" dirty="0">
              <a:cs typeface="B Nazanin" panose="00000400000000000000" pitchFamily="2" charset="-78"/>
            </a:endParaRPr>
          </a:p>
        </p:txBody>
      </p:sp>
    </p:spTree>
    <p:extLst>
      <p:ext uri="{BB962C8B-B14F-4D97-AF65-F5344CB8AC3E}">
        <p14:creationId xmlns:p14="http://schemas.microsoft.com/office/powerpoint/2010/main" val="3173549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20688"/>
            <a:ext cx="6447501" cy="648072"/>
          </a:xfrm>
        </p:spPr>
        <p:txBody>
          <a:bodyPr>
            <a:normAutofit/>
          </a:bodyPr>
          <a:lstStyle/>
          <a:p>
            <a:pPr algn="ctr"/>
            <a:r>
              <a:rPr lang="fa-IR" sz="3600" dirty="0">
                <a:cs typeface="B Nazanin" panose="00000400000000000000" pitchFamily="2" charset="-78"/>
              </a:rPr>
              <a:t>عوامل خطر</a:t>
            </a:r>
            <a:endParaRPr lang="en-US" sz="3600" dirty="0">
              <a:cs typeface="B Nazanin" panose="00000400000000000000" pitchFamily="2" charset="-78"/>
            </a:endParaRPr>
          </a:p>
        </p:txBody>
      </p:sp>
      <p:sp>
        <p:nvSpPr>
          <p:cNvPr id="3" name="Content Placeholder 2"/>
          <p:cNvSpPr>
            <a:spLocks noGrp="1"/>
          </p:cNvSpPr>
          <p:nvPr>
            <p:ph idx="1"/>
          </p:nvPr>
        </p:nvSpPr>
        <p:spPr>
          <a:xfrm>
            <a:off x="508001" y="1476792"/>
            <a:ext cx="8168455" cy="4616504"/>
          </a:xfrm>
        </p:spPr>
        <p:txBody>
          <a:bodyPr>
            <a:noAutofit/>
          </a:bodyPr>
          <a:lstStyle/>
          <a:p>
            <a:pPr algn="r" rtl="1"/>
            <a:r>
              <a:rPr lang="ar-SA" sz="3200" dirty="0">
                <a:cs typeface="B Nazanin" panose="00000400000000000000" pitchFamily="2" charset="-78"/>
              </a:rPr>
              <a:t>سابقه اختلال سلوک در کودکی یا نوجوانی </a:t>
            </a:r>
            <a:r>
              <a:rPr lang="fa-IR" sz="3200" dirty="0">
                <a:cs typeface="B Nazanin" panose="00000400000000000000" pitchFamily="2" charset="-78"/>
              </a:rPr>
              <a:t>و</a:t>
            </a:r>
            <a:r>
              <a:rPr lang="ar-SA" sz="3200" dirty="0">
                <a:cs typeface="B Nazanin" panose="00000400000000000000" pitchFamily="2" charset="-78"/>
              </a:rPr>
              <a:t> اختلال شخصیت ضد اجتماعی</a:t>
            </a:r>
            <a:endParaRPr lang="fa-IR" sz="3200" dirty="0">
              <a:cs typeface="B Nazanin" panose="00000400000000000000" pitchFamily="2" charset="-78"/>
            </a:endParaRPr>
          </a:p>
          <a:p>
            <a:pPr algn="r" rtl="1"/>
            <a:r>
              <a:rPr lang="ar-SA" sz="3200" dirty="0">
                <a:cs typeface="B Nazanin" panose="00000400000000000000" pitchFamily="2" charset="-78"/>
              </a:rPr>
              <a:t>عدم موفقیت تحصیلی</a:t>
            </a:r>
            <a:endParaRPr lang="fa-IR" sz="3200" dirty="0">
              <a:cs typeface="B Nazanin" panose="00000400000000000000" pitchFamily="2" charset="-78"/>
            </a:endParaRPr>
          </a:p>
          <a:p>
            <a:pPr algn="r" rtl="1"/>
            <a:r>
              <a:rPr lang="ar-SA" sz="3200" dirty="0">
                <a:cs typeface="B Nazanin" panose="00000400000000000000" pitchFamily="2" charset="-78"/>
              </a:rPr>
              <a:t>سیگار کشیدن</a:t>
            </a:r>
            <a:endParaRPr lang="fa-IR" sz="3200" dirty="0">
              <a:cs typeface="B Nazanin" panose="00000400000000000000" pitchFamily="2" charset="-78"/>
            </a:endParaRPr>
          </a:p>
          <a:p>
            <a:pPr algn="r" rtl="1"/>
            <a:r>
              <a:rPr lang="ar-SA" sz="3200" dirty="0">
                <a:cs typeface="B Nazanin" panose="00000400000000000000" pitchFamily="2" charset="-78"/>
              </a:rPr>
              <a:t>موقعیت خانوادگی بی ثبات یا بهره کش</a:t>
            </a:r>
            <a:endParaRPr lang="fa-IR" sz="3200" dirty="0">
              <a:cs typeface="B Nazanin" panose="00000400000000000000" pitchFamily="2" charset="-78"/>
            </a:endParaRPr>
          </a:p>
          <a:p>
            <a:pPr algn="r" rtl="1"/>
            <a:r>
              <a:rPr lang="ar-SA" sz="3200" dirty="0">
                <a:cs typeface="B Nazanin" panose="00000400000000000000" pitchFamily="2" charset="-78"/>
              </a:rPr>
              <a:t>سابقه خانوادگی اختلال مصرف مواد</a:t>
            </a:r>
            <a:endParaRPr lang="fa-IR" sz="3200" dirty="0">
              <a:cs typeface="B Nazanin" panose="00000400000000000000" pitchFamily="2" charset="-78"/>
            </a:endParaRPr>
          </a:p>
          <a:p>
            <a:pPr algn="r" rtl="1"/>
            <a:r>
              <a:rPr lang="fa-IR" sz="3200" dirty="0">
                <a:cs typeface="B Nazanin" panose="00000400000000000000" pitchFamily="2" charset="-78"/>
              </a:rPr>
              <a:t>م</a:t>
            </a:r>
            <a:r>
              <a:rPr lang="ar-SA" sz="3200" dirty="0">
                <a:cs typeface="B Nazanin" panose="00000400000000000000" pitchFamily="2" charset="-78"/>
              </a:rPr>
              <a:t>صرف حشیش در اعضای خانواده نزدیک</a:t>
            </a:r>
            <a:endParaRPr lang="fa-IR" sz="3200" dirty="0">
              <a:cs typeface="B Nazanin" panose="00000400000000000000" pitchFamily="2" charset="-78"/>
            </a:endParaRPr>
          </a:p>
          <a:p>
            <a:pPr algn="r" rtl="1"/>
            <a:r>
              <a:rPr lang="ar-SA" sz="3200" dirty="0">
                <a:cs typeface="B Nazanin" panose="00000400000000000000" pitchFamily="2" charset="-78"/>
              </a:rPr>
              <a:t>جایگاه اجتماعی- اقتصادی پایین</a:t>
            </a:r>
            <a:endParaRPr lang="fa-IR" sz="3200" dirty="0">
              <a:cs typeface="B Nazanin" panose="00000400000000000000" pitchFamily="2" charset="-78"/>
            </a:endParaRPr>
          </a:p>
          <a:p>
            <a:pPr algn="r" rtl="1"/>
            <a:r>
              <a:rPr lang="ar-SA" sz="3200" dirty="0">
                <a:cs typeface="B Nazanin" panose="00000400000000000000" pitchFamily="2" charset="-78"/>
              </a:rPr>
              <a:t>دسترسی راحت به مواد</a:t>
            </a:r>
            <a:endParaRPr lang="fa-IR" sz="3200" dirty="0">
              <a:cs typeface="B Nazanin" panose="00000400000000000000" pitchFamily="2" charset="-78"/>
            </a:endParaRPr>
          </a:p>
          <a:p>
            <a:pPr algn="r" rtl="1"/>
            <a:endParaRPr lang="fa-IR" sz="3200" dirty="0">
              <a:cs typeface="B Nazanin" panose="00000400000000000000" pitchFamily="2" charset="-78"/>
            </a:endParaRPr>
          </a:p>
          <a:p>
            <a:pPr algn="r" rtl="1"/>
            <a:endParaRPr lang="en-US" sz="3200" dirty="0">
              <a:cs typeface="B Nazanin" panose="00000400000000000000" pitchFamily="2" charset="-78"/>
            </a:endParaRPr>
          </a:p>
        </p:txBody>
      </p:sp>
    </p:spTree>
    <p:extLst>
      <p:ext uri="{BB962C8B-B14F-4D97-AF65-F5344CB8AC3E}">
        <p14:creationId xmlns:p14="http://schemas.microsoft.com/office/powerpoint/2010/main" val="810089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844824"/>
            <a:ext cx="6944319" cy="2958414"/>
          </a:xfrm>
        </p:spPr>
        <p:txBody>
          <a:bodyPr>
            <a:noAutofit/>
          </a:bodyPr>
          <a:lstStyle/>
          <a:p>
            <a:pPr marL="0" indent="0" algn="just">
              <a:buNone/>
            </a:pPr>
            <a:r>
              <a:rPr lang="ar-SA" sz="3200" b="1" dirty="0">
                <a:solidFill>
                  <a:srgbClr val="817E02"/>
                </a:solidFill>
                <a:cs typeface="B Nazanin" panose="00000400000000000000" pitchFamily="2" charset="-78"/>
              </a:rPr>
              <a:t>مصرف مزمن حشیش می تواند بی انگیزشی ایجاد کند که به اختلال افسردگی مداوم(افسرده خویی شباهت داشته باشد) که خود را در عملکرد تحصیلی ضعیف و مشکلات شغلی آشکار می سازد</a:t>
            </a:r>
            <a:endParaRPr lang="en-US" sz="3200" b="1" dirty="0">
              <a:solidFill>
                <a:srgbClr val="817E02"/>
              </a:solidFill>
              <a:cs typeface="B Nazanin" panose="00000400000000000000" pitchFamily="2" charset="-78"/>
            </a:endParaRPr>
          </a:p>
          <a:p>
            <a:pPr marL="0" indent="0" algn="just">
              <a:buNone/>
            </a:pPr>
            <a:endParaRPr lang="en-US" sz="3200" b="1" dirty="0">
              <a:solidFill>
                <a:srgbClr val="817E02"/>
              </a:solidFill>
              <a:cs typeface="B Nazanin" panose="00000400000000000000" pitchFamily="2" charset="-78"/>
            </a:endParaRPr>
          </a:p>
        </p:txBody>
      </p:sp>
    </p:spTree>
    <p:extLst>
      <p:ext uri="{BB962C8B-B14F-4D97-AF65-F5344CB8AC3E}">
        <p14:creationId xmlns:p14="http://schemas.microsoft.com/office/powerpoint/2010/main" val="3419487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988841"/>
            <a:ext cx="7376367" cy="2880319"/>
          </a:xfrm>
        </p:spPr>
        <p:txBody>
          <a:bodyPr>
            <a:normAutofit/>
          </a:bodyPr>
          <a:lstStyle/>
          <a:p>
            <a:pPr marL="0" indent="0" algn="just">
              <a:buNone/>
            </a:pPr>
            <a:r>
              <a:rPr lang="ar-SA" sz="3200" b="1" dirty="0">
                <a:solidFill>
                  <a:srgbClr val="6C760A"/>
                </a:solidFill>
                <a:cs typeface="B Nazanin" panose="00000400000000000000" pitchFamily="2" charset="-78"/>
              </a:rPr>
              <a:t>سوانح ناشی از پرداختن به رفتارهای بالقوه خطرناک در حالی که فرد تحت تاثیر حشیش قرار دارد (مثل رانندگی، ورزش، فعالیت های تفریحی یا شغلی) مایه نگرانی است.</a:t>
            </a:r>
            <a:endParaRPr lang="en-US" sz="3200" b="1" dirty="0">
              <a:solidFill>
                <a:srgbClr val="6C760A"/>
              </a:solidFill>
              <a:cs typeface="B Nazanin" panose="00000400000000000000" pitchFamily="2" charset="-78"/>
            </a:endParaRPr>
          </a:p>
          <a:p>
            <a:pPr marL="0" indent="0" algn="just">
              <a:buNone/>
            </a:pPr>
            <a:endParaRPr lang="en-US" sz="3200" b="1" dirty="0">
              <a:cs typeface="B Nazanin" panose="00000400000000000000" pitchFamily="2" charset="-78"/>
            </a:endParaRPr>
          </a:p>
        </p:txBody>
      </p:sp>
    </p:spTree>
    <p:extLst>
      <p:ext uri="{BB962C8B-B14F-4D97-AF65-F5344CB8AC3E}">
        <p14:creationId xmlns:p14="http://schemas.microsoft.com/office/powerpoint/2010/main" val="927091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1052736"/>
            <a:ext cx="6447501" cy="792088"/>
          </a:xfrm>
        </p:spPr>
        <p:txBody>
          <a:bodyPr>
            <a:noAutofit/>
          </a:bodyPr>
          <a:lstStyle/>
          <a:p>
            <a:pPr algn="r" rtl="1"/>
            <a:r>
              <a:rPr lang="ar-SA" sz="3000" dirty="0">
                <a:cs typeface="B Nazanin" panose="00000400000000000000" pitchFamily="2" charset="-78"/>
              </a:rPr>
              <a:t>نتایج برخی از تحقیقات در زمینه عوارض مصرف ماری جوانا و حشیش</a:t>
            </a:r>
            <a:r>
              <a:rPr lang="en-US" sz="3000" dirty="0">
                <a:cs typeface="B Nazanin" panose="00000400000000000000" pitchFamily="2" charset="-78"/>
              </a:rPr>
              <a:t/>
            </a:r>
            <a:br>
              <a:rPr lang="en-US" sz="3000" dirty="0">
                <a:cs typeface="B Nazanin" panose="00000400000000000000" pitchFamily="2" charset="-78"/>
              </a:rPr>
            </a:br>
            <a:endParaRPr lang="en-US" sz="3000" dirty="0">
              <a:cs typeface="B Nazanin" panose="00000400000000000000" pitchFamily="2" charset="-78"/>
            </a:endParaRPr>
          </a:p>
        </p:txBody>
      </p:sp>
      <p:sp>
        <p:nvSpPr>
          <p:cNvPr id="3" name="Content Placeholder 2"/>
          <p:cNvSpPr>
            <a:spLocks noGrp="1"/>
          </p:cNvSpPr>
          <p:nvPr>
            <p:ph idx="1"/>
          </p:nvPr>
        </p:nvSpPr>
        <p:spPr>
          <a:xfrm>
            <a:off x="251520" y="2132856"/>
            <a:ext cx="8784976" cy="4392488"/>
          </a:xfrm>
        </p:spPr>
        <p:txBody>
          <a:bodyPr>
            <a:noAutofit/>
          </a:bodyPr>
          <a:lstStyle/>
          <a:p>
            <a:pPr algn="just" rtl="1"/>
            <a:r>
              <a:rPr lang="ar-SA" sz="3000" dirty="0">
                <a:cs typeface="B Nazanin" panose="00000400000000000000" pitchFamily="2" charset="-78"/>
              </a:rPr>
              <a:t>تخریب ها در افرادی که قبل از 16 سالگی شروع به مصرف کرده اند نسبت به افرادی که بعد از 16 سالگی شروع مصرف کرده بسیار بیشتر است.</a:t>
            </a:r>
            <a:endParaRPr lang="en-US" sz="3000" dirty="0">
              <a:cs typeface="B Nazanin" panose="00000400000000000000" pitchFamily="2" charset="-78"/>
            </a:endParaRPr>
          </a:p>
          <a:p>
            <a:pPr algn="just" rtl="1"/>
            <a:r>
              <a:rPr lang="ar-SA" sz="3000" dirty="0">
                <a:cs typeface="B Nazanin" panose="00000400000000000000" pitchFamily="2" charset="-78"/>
              </a:rPr>
              <a:t>احتمال مردود شدن در مدرسه در افرادی که قبل از سن 16 مصرف کرده اند بیشتر است.</a:t>
            </a:r>
            <a:endParaRPr lang="en-US" sz="3000" dirty="0">
              <a:cs typeface="B Nazanin" panose="00000400000000000000" pitchFamily="2" charset="-78"/>
            </a:endParaRPr>
          </a:p>
          <a:p>
            <a:pPr algn="just" rtl="1"/>
            <a:r>
              <a:rPr lang="ar-SA" sz="3000" dirty="0">
                <a:cs typeface="B Nazanin" panose="00000400000000000000" pitchFamily="2" charset="-78"/>
              </a:rPr>
              <a:t>تصاویر مغزی نشان داد بخش های از مغز توانایی خود را از دست می دهند.</a:t>
            </a:r>
            <a:endParaRPr lang="en-US" sz="3000" dirty="0">
              <a:cs typeface="B Nazanin" panose="00000400000000000000" pitchFamily="2" charset="-78"/>
            </a:endParaRPr>
          </a:p>
          <a:p>
            <a:pPr algn="just" rtl="1"/>
            <a:r>
              <a:rPr lang="ar-SA" sz="3000" dirty="0">
                <a:cs typeface="B Nazanin" panose="00000400000000000000" pitchFamily="2" charset="-78"/>
              </a:rPr>
              <a:t>کاهش بهره هوشی</a:t>
            </a:r>
            <a:endParaRPr lang="en-US" sz="3000" dirty="0">
              <a:cs typeface="B Nazanin" panose="00000400000000000000" pitchFamily="2" charset="-78"/>
            </a:endParaRPr>
          </a:p>
          <a:p>
            <a:pPr algn="just" rtl="1"/>
            <a:r>
              <a:rPr lang="ar-SA" sz="3000" dirty="0">
                <a:cs typeface="B Nazanin" panose="00000400000000000000" pitchFamily="2" charset="-78"/>
              </a:rPr>
              <a:t>افت تحصیلی </a:t>
            </a:r>
            <a:endParaRPr lang="en-US" sz="3000" dirty="0">
              <a:cs typeface="B Nazanin" panose="00000400000000000000" pitchFamily="2" charset="-78"/>
            </a:endParaRPr>
          </a:p>
        </p:txBody>
      </p:sp>
    </p:spTree>
    <p:extLst>
      <p:ext uri="{BB962C8B-B14F-4D97-AF65-F5344CB8AC3E}">
        <p14:creationId xmlns:p14="http://schemas.microsoft.com/office/powerpoint/2010/main" val="4086010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340768"/>
            <a:ext cx="8640960" cy="5112420"/>
          </a:xfrm>
        </p:spPr>
        <p:txBody>
          <a:bodyPr>
            <a:normAutofit/>
          </a:bodyPr>
          <a:lstStyle/>
          <a:p>
            <a:pPr algn="r" rtl="1"/>
            <a:r>
              <a:rPr lang="ar-SA" sz="3000" dirty="0" smtClean="0">
                <a:cs typeface="B Nazanin" panose="00000400000000000000" pitchFamily="2" charset="-78"/>
              </a:rPr>
              <a:t>احتمال فارغ التحصیل شدن از دانشگاه نسبت به افراد غیر مصرف کننده کمتر</a:t>
            </a:r>
            <a:r>
              <a:rPr lang="en-US" sz="3000" dirty="0" smtClean="0">
                <a:cs typeface="B Nazanin" panose="00000400000000000000" pitchFamily="2" charset="-78"/>
              </a:rPr>
              <a:t>      </a:t>
            </a:r>
          </a:p>
          <a:p>
            <a:pPr algn="r" rtl="1"/>
            <a:r>
              <a:rPr lang="ar-SA" sz="3000" dirty="0" smtClean="0">
                <a:cs typeface="B Nazanin" panose="00000400000000000000" pitchFamily="2" charset="-78"/>
              </a:rPr>
              <a:t>در افرادی که قبل از 16 سالگی بعد از یکسال قطع مصرف عملکرد مغز بهبود پیدا نکرد.</a:t>
            </a:r>
            <a:endParaRPr lang="en-US" sz="3000" dirty="0" smtClean="0">
              <a:cs typeface="B Nazanin" panose="00000400000000000000" pitchFamily="2" charset="-78"/>
            </a:endParaRPr>
          </a:p>
          <a:p>
            <a:pPr algn="r" rtl="1"/>
            <a:r>
              <a:rPr lang="ar-SA" sz="3000" dirty="0" smtClean="0">
                <a:cs typeface="B Nazanin" panose="00000400000000000000" pitchFamily="2" charset="-78"/>
              </a:rPr>
              <a:t>ضعف در حافظه توجه توانایی برنامه ریزی حتی پس از قطع مصرف در افراد مصرف کننده سنگین</a:t>
            </a:r>
            <a:endParaRPr lang="en-US" sz="3000" dirty="0" smtClean="0">
              <a:cs typeface="B Nazanin" panose="00000400000000000000" pitchFamily="2" charset="-78"/>
            </a:endParaRPr>
          </a:p>
          <a:p>
            <a:pPr marL="0" indent="0">
              <a:buNone/>
            </a:pPr>
            <a:endParaRPr lang="en-US" sz="3000" dirty="0" smtClean="0">
              <a:cs typeface="B Nazanin" panose="00000400000000000000" pitchFamily="2" charset="-78"/>
            </a:endParaRPr>
          </a:p>
          <a:p>
            <a:endParaRPr lang="en-US" sz="3000" dirty="0">
              <a:cs typeface="B Nazanin" panose="00000400000000000000" pitchFamily="2" charset="-78"/>
            </a:endParaRPr>
          </a:p>
        </p:txBody>
      </p:sp>
    </p:spTree>
    <p:extLst>
      <p:ext uri="{BB962C8B-B14F-4D97-AF65-F5344CB8AC3E}">
        <p14:creationId xmlns:p14="http://schemas.microsoft.com/office/powerpoint/2010/main" val="1382538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1956547"/>
            <a:ext cx="6447501" cy="348503"/>
          </a:xfrm>
        </p:spPr>
        <p:txBody>
          <a:bodyPr>
            <a:noAutofit/>
          </a:bodyPr>
          <a:lstStyle/>
          <a:p>
            <a:pPr algn="r"/>
            <a:r>
              <a:rPr lang="fa-IR" sz="2400" dirty="0">
                <a:cs typeface="B Nazanin" panose="00000400000000000000" pitchFamily="2" charset="-78"/>
              </a:rPr>
              <a:t>فهرست منابع</a:t>
            </a:r>
            <a:endParaRPr lang="en-US" sz="2400" dirty="0">
              <a:cs typeface="B Nazanin" panose="00000400000000000000" pitchFamily="2" charset="-78"/>
            </a:endParaRPr>
          </a:p>
        </p:txBody>
      </p:sp>
      <p:sp>
        <p:nvSpPr>
          <p:cNvPr id="3" name="Content Placeholder 2"/>
          <p:cNvSpPr>
            <a:spLocks noGrp="1"/>
          </p:cNvSpPr>
          <p:nvPr>
            <p:ph idx="1"/>
          </p:nvPr>
        </p:nvSpPr>
        <p:spPr>
          <a:xfrm>
            <a:off x="508001" y="2541494"/>
            <a:ext cx="7736407" cy="2846778"/>
          </a:xfrm>
        </p:spPr>
        <p:txBody>
          <a:bodyPr>
            <a:noAutofit/>
          </a:bodyPr>
          <a:lstStyle/>
          <a:p>
            <a:pPr marL="0" indent="0" algn="l">
              <a:buNone/>
            </a:pPr>
            <a:r>
              <a:rPr lang="en-US" sz="2000" dirty="0" err="1">
                <a:latin typeface="Times New Roman" panose="02020603050405020304" pitchFamily="18" charset="0"/>
                <a:cs typeface="Times New Roman" panose="02020603050405020304" pitchFamily="18" charset="0"/>
              </a:rPr>
              <a:t>Gogek,e</a:t>
            </a:r>
            <a:r>
              <a:rPr lang="en-US" sz="2000" dirty="0">
                <a:latin typeface="Times New Roman" panose="02020603050405020304" pitchFamily="18" charset="0"/>
                <a:cs typeface="Times New Roman" panose="02020603050405020304" pitchFamily="18" charset="0"/>
              </a:rPr>
              <a:t>.(2015). Marijuana </a:t>
            </a:r>
            <a:r>
              <a:rPr lang="en-US" sz="2000" dirty="0" err="1">
                <a:latin typeface="Times New Roman" panose="02020603050405020304" pitchFamily="18" charset="0"/>
                <a:cs typeface="Times New Roman" panose="02020603050405020304" pitchFamily="18" charset="0"/>
              </a:rPr>
              <a:t>debunked,A</a:t>
            </a:r>
            <a:r>
              <a:rPr lang="en-US" sz="2000" dirty="0">
                <a:latin typeface="Times New Roman" panose="02020603050405020304" pitchFamily="18" charset="0"/>
                <a:cs typeface="Times New Roman" panose="02020603050405020304" pitchFamily="18" charset="0"/>
              </a:rPr>
              <a:t> handbook for </a:t>
            </a:r>
            <a:r>
              <a:rPr lang="en-US" sz="2000" dirty="0" err="1">
                <a:latin typeface="Times New Roman" panose="02020603050405020304" pitchFamily="18" charset="0"/>
                <a:cs typeface="Times New Roman" panose="02020603050405020304" pitchFamily="18" charset="0"/>
              </a:rPr>
              <a:t>parents,pundits</a:t>
            </a:r>
            <a:r>
              <a:rPr lang="en-US" sz="2000" dirty="0">
                <a:latin typeface="Times New Roman" panose="02020603050405020304" pitchFamily="18" charset="0"/>
                <a:cs typeface="Times New Roman" panose="02020603050405020304" pitchFamily="18" charset="0"/>
              </a:rPr>
              <a:t> and politicians who want to </a:t>
            </a:r>
            <a:r>
              <a:rPr lang="en-US" sz="2000" dirty="0" err="1">
                <a:latin typeface="Times New Roman" panose="02020603050405020304" pitchFamily="18" charset="0"/>
                <a:cs typeface="Times New Roman" panose="02020603050405020304" pitchFamily="18" charset="0"/>
              </a:rPr>
              <a:t>knw</a:t>
            </a:r>
            <a:r>
              <a:rPr lang="en-US" sz="2000" dirty="0">
                <a:latin typeface="Times New Roman" panose="02020603050405020304" pitchFamily="18" charset="0"/>
                <a:cs typeface="Times New Roman" panose="02020603050405020304" pitchFamily="18" charset="0"/>
              </a:rPr>
              <a:t> the case against </a:t>
            </a:r>
            <a:r>
              <a:rPr lang="en-US" sz="2000" dirty="0" err="1">
                <a:latin typeface="Times New Roman" panose="02020603050405020304" pitchFamily="18" charset="0"/>
                <a:cs typeface="Times New Roman" panose="02020603050405020304" pitchFamily="18" charset="0"/>
              </a:rPr>
              <a:t>legalization,north</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carolina:chiron</a:t>
            </a:r>
            <a:endParaRPr lang="en-US" sz="2000" dirty="0" smtClean="0">
              <a:latin typeface="Times New Roman" panose="02020603050405020304" pitchFamily="18" charset="0"/>
              <a:cs typeface="Times New Roman" panose="02020603050405020304" pitchFamily="18" charset="0"/>
            </a:endParaRPr>
          </a:p>
          <a:p>
            <a:pPr marL="0" indent="0">
              <a:buNone/>
            </a:pPr>
            <a:r>
              <a:rPr lang="fa-IR" sz="2000" dirty="0">
                <a:cs typeface="B Nazanin" panose="00000400000000000000" pitchFamily="2" charset="-78"/>
              </a:rPr>
              <a:t>انجمن روانپزشکی آمریکا (1393).راهنمای تشخیصی و اختلالات روانی ویراست پنجم، ترجمه یحیی سیدمحمدی، تهران: نشر </a:t>
            </a:r>
            <a:r>
              <a:rPr lang="fa-IR" sz="2000" dirty="0" smtClean="0">
                <a:cs typeface="B Nazanin" panose="00000400000000000000" pitchFamily="2" charset="-78"/>
              </a:rPr>
              <a:t>روان</a:t>
            </a:r>
          </a:p>
          <a:p>
            <a:pPr marL="0" indent="0">
              <a:buNone/>
            </a:pPr>
            <a:r>
              <a:rPr lang="ar-SA" sz="2000" dirty="0" smtClean="0">
                <a:cs typeface="B Nazanin" panose="00000400000000000000" pitchFamily="2" charset="-78"/>
              </a:rPr>
              <a:t>موسسه </a:t>
            </a:r>
            <a:r>
              <a:rPr lang="ar-SA" sz="2000" dirty="0">
                <a:cs typeface="B Nazanin" panose="00000400000000000000" pitchFamily="2" charset="-78"/>
              </a:rPr>
              <a:t>ملی سوء مصرف </a:t>
            </a:r>
            <a:r>
              <a:rPr lang="ar-SA" sz="2000" dirty="0" smtClean="0">
                <a:cs typeface="B Nazanin" panose="00000400000000000000" pitchFamily="2" charset="-78"/>
              </a:rPr>
              <a:t>داروها</a:t>
            </a:r>
            <a:r>
              <a:rPr lang="fa-IR" sz="2000" dirty="0" smtClean="0">
                <a:cs typeface="B Nazanin" panose="00000400000000000000" pitchFamily="2" charset="-78"/>
              </a:rPr>
              <a:t>(1390)</a:t>
            </a:r>
            <a:r>
              <a:rPr lang="ar-SA" sz="2000" dirty="0" smtClean="0">
                <a:cs typeface="B Nazanin" panose="00000400000000000000" pitchFamily="2" charset="-78"/>
              </a:rPr>
              <a:t>حشیش(ماری جوانا): حقایقی برای والدین، ترجمه </a:t>
            </a:r>
            <a:r>
              <a:rPr lang="fa-IR" sz="2000" dirty="0" smtClean="0">
                <a:cs typeface="B Nazanin" panose="00000400000000000000" pitchFamily="2" charset="-78"/>
              </a:rPr>
              <a:t> هدیه </a:t>
            </a:r>
            <a:r>
              <a:rPr lang="ar-SA" sz="2000" dirty="0" smtClean="0">
                <a:cs typeface="B Nazanin" panose="00000400000000000000" pitchFamily="2" charset="-78"/>
              </a:rPr>
              <a:t>سلطانی</a:t>
            </a:r>
            <a:r>
              <a:rPr lang="fa-IR" sz="2000" dirty="0" smtClean="0">
                <a:cs typeface="B Nazanin" panose="00000400000000000000" pitchFamily="2" charset="-78"/>
              </a:rPr>
              <a:t> و همکاران، </a:t>
            </a:r>
            <a:r>
              <a:rPr lang="ar-SA" sz="2000" dirty="0" smtClean="0">
                <a:cs typeface="B Nazanin" panose="00000400000000000000" pitchFamily="2" charset="-78"/>
              </a:rPr>
              <a:t>تهران:سپید برگ</a:t>
            </a:r>
            <a:endParaRPr lang="fa-IR" sz="2000" dirty="0" smtClean="0">
              <a:cs typeface="B Nazanin" panose="00000400000000000000" pitchFamily="2" charset="-78"/>
            </a:endParaRPr>
          </a:p>
          <a:p>
            <a:pPr marL="0" indent="0">
              <a:buNone/>
            </a:pPr>
            <a:r>
              <a:rPr lang="fa-IR" sz="2000" dirty="0">
                <a:cs typeface="B Nazanin" panose="00000400000000000000" pitchFamily="2" charset="-78"/>
              </a:rPr>
              <a:t>وزارت بهداشت، درمان و آموزش پزشکی، دفتر سلامت روانی، اجتماعی و اعتیاد (1390) مشکلات مصرف مواد: کتاب تمرین. ترجمه هدیه سلطانی و ناصر خسروی</a:t>
            </a:r>
            <a:endParaRPr lang="en-US" sz="2000" dirty="0">
              <a:cs typeface="B Nazanin" panose="00000400000000000000" pitchFamily="2" charset="-78"/>
            </a:endParaRPr>
          </a:p>
          <a:p>
            <a:pPr marL="0" indent="0">
              <a:buNone/>
            </a:pPr>
            <a:endParaRPr lang="en-US" sz="2000" dirty="0">
              <a:cs typeface="B Nazanin" panose="00000400000000000000" pitchFamily="2" charset="-78"/>
            </a:endParaRPr>
          </a:p>
        </p:txBody>
      </p:sp>
    </p:spTree>
    <p:extLst>
      <p:ext uri="{BB962C8B-B14F-4D97-AF65-F5344CB8AC3E}">
        <p14:creationId xmlns:p14="http://schemas.microsoft.com/office/powerpoint/2010/main" val="2927125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364" y="748903"/>
            <a:ext cx="6447501" cy="735881"/>
          </a:xfrm>
        </p:spPr>
        <p:txBody>
          <a:bodyPr>
            <a:normAutofit/>
          </a:bodyPr>
          <a:lstStyle/>
          <a:p>
            <a:pPr algn="ctr"/>
            <a:r>
              <a:rPr lang="fa-IR" sz="3200" dirty="0">
                <a:cs typeface="B Nazanin" panose="00000400000000000000" pitchFamily="2" charset="-78"/>
              </a:rPr>
              <a:t>حشیش</a:t>
            </a:r>
            <a:endParaRPr lang="en-US" sz="3200" dirty="0">
              <a:cs typeface="B Nazanin" panose="00000400000000000000" pitchFamily="2" charset="-78"/>
            </a:endParaRPr>
          </a:p>
        </p:txBody>
      </p:sp>
      <p:sp>
        <p:nvSpPr>
          <p:cNvPr id="3" name="Content Placeholder 2"/>
          <p:cNvSpPr>
            <a:spLocks noGrp="1"/>
          </p:cNvSpPr>
          <p:nvPr>
            <p:ph idx="1"/>
          </p:nvPr>
        </p:nvSpPr>
        <p:spPr>
          <a:xfrm>
            <a:off x="116681" y="1713384"/>
            <a:ext cx="8635999" cy="4595936"/>
          </a:xfrm>
        </p:spPr>
        <p:txBody>
          <a:bodyPr>
            <a:normAutofit/>
          </a:bodyPr>
          <a:lstStyle/>
          <a:p>
            <a:pPr marL="0" indent="0">
              <a:buNone/>
            </a:pPr>
            <a:r>
              <a:rPr lang="ar-SA" sz="3200" dirty="0" smtClean="0">
                <a:cs typeface="B Nazanin" panose="00000400000000000000" pitchFamily="2" charset="-78"/>
              </a:rPr>
              <a:t>ماری جوانا مخلوط سبز، قهوه ای یا خاکستری رنگی از برگ ها، ساقه ها، تخم ها و گل های گیاه شاهدانه است که خشک و خرد شده اند. کانابیس (حشیش) لغتی است که به ماری جوانا  و سایر مواد ساخته شده از همان گیاه اطلاق می گردد.</a:t>
            </a:r>
            <a:endParaRPr lang="en-US" sz="3200"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4256" y="4195024"/>
            <a:ext cx="1927452" cy="1813069"/>
          </a:xfrm>
          <a:prstGeom prst="rect">
            <a:avLst/>
          </a:prstGeom>
        </p:spPr>
      </p:pic>
      <p:pic>
        <p:nvPicPr>
          <p:cNvPr id="5" name="Picture 4" descr="نتیجه تصویری برای مصرف حشیش با پیپ"/>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9848" y="4180864"/>
            <a:ext cx="2117346" cy="1827229"/>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descr="تصویر مرتبط"/>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7" name="AutoShape 4" descr="تصویر مرتبط"/>
          <p:cNvSpPr>
            <a:spLocks noChangeAspect="1" noChangeArrowheads="1"/>
          </p:cNvSpPr>
          <p:nvPr/>
        </p:nvSpPr>
        <p:spPr bwMode="auto">
          <a:xfrm>
            <a:off x="230981" y="8632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sp>
        <p:nvSpPr>
          <p:cNvPr id="8" name="AutoShape 6" descr="تصویر مرتبط"/>
          <p:cNvSpPr>
            <a:spLocks noChangeAspect="1" noChangeArrowheads="1"/>
          </p:cNvSpPr>
          <p:nvPr/>
        </p:nvSpPr>
        <p:spPr bwMode="auto">
          <a:xfrm>
            <a:off x="345281" y="9775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587" y="4195024"/>
            <a:ext cx="1992531" cy="1813069"/>
          </a:xfrm>
          <a:prstGeom prst="rect">
            <a:avLst/>
          </a:prstGeom>
        </p:spPr>
      </p:pic>
    </p:spTree>
    <p:extLst>
      <p:ext uri="{BB962C8B-B14F-4D97-AF65-F5344CB8AC3E}">
        <p14:creationId xmlns:p14="http://schemas.microsoft.com/office/powerpoint/2010/main" val="233862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2809142"/>
            <a:ext cx="6677074" cy="1771986"/>
          </a:xfrm>
        </p:spPr>
        <p:txBody>
          <a:bodyPr>
            <a:noAutofit/>
          </a:bodyPr>
          <a:lstStyle/>
          <a:p>
            <a:pPr marL="0" indent="0">
              <a:buNone/>
            </a:pPr>
            <a:r>
              <a:rPr lang="en-US" sz="3200" dirty="0">
                <a:cs typeface="B Nazanin" panose="00000400000000000000" pitchFamily="2" charset="-78"/>
              </a:rPr>
              <a:t> </a:t>
            </a:r>
            <a:r>
              <a:rPr lang="ar-SA" sz="3200" dirty="0">
                <a:cs typeface="B Nazanin" panose="00000400000000000000" pitchFamily="2" charset="-78"/>
              </a:rPr>
              <a:t>اسامی رایج: گراس، بنگ، وید، سیگاری، علف، ماری جین، عمه مری، اسکانک، گانگستر، کیف(</a:t>
            </a:r>
            <a:r>
              <a:rPr lang="en-US" sz="3200" dirty="0" err="1">
                <a:latin typeface="Times New Roman" panose="02020603050405020304" pitchFamily="18" charset="0"/>
                <a:cs typeface="Times New Roman" panose="02020603050405020304" pitchFamily="18" charset="0"/>
              </a:rPr>
              <a:t>kif</a:t>
            </a:r>
            <a:r>
              <a:rPr lang="ar-SA" sz="3200" dirty="0">
                <a:latin typeface="Times New Roman" panose="02020603050405020304" pitchFamily="18" charset="0"/>
                <a:cs typeface="Times New Roman" panose="02020603050405020304" pitchFamily="18" charset="0"/>
              </a:rPr>
              <a:t>)</a:t>
            </a:r>
            <a:r>
              <a:rPr lang="fa-IR" sz="3200" dirty="0">
                <a:cs typeface="B Nazanin" panose="00000400000000000000" pitchFamily="2" charset="-78"/>
              </a:rPr>
              <a:t>، چای تگزاسی، ماووی ووی، کرونیک</a:t>
            </a:r>
            <a:endParaRPr lang="en-US" sz="3200" dirty="0">
              <a:cs typeface="B Nazanin" panose="00000400000000000000" pitchFamily="2" charset="-78"/>
            </a:endParaRPr>
          </a:p>
          <a:p>
            <a:pPr marL="0" indent="0">
              <a:buNone/>
            </a:pPr>
            <a:endParaRPr lang="en-US" sz="3200" dirty="0">
              <a:cs typeface="B Nazanin" panose="00000400000000000000" pitchFamily="2" charset="-78"/>
            </a:endParaRPr>
          </a:p>
        </p:txBody>
      </p:sp>
    </p:spTree>
    <p:extLst>
      <p:ext uri="{BB962C8B-B14F-4D97-AF65-F5344CB8AC3E}">
        <p14:creationId xmlns:p14="http://schemas.microsoft.com/office/powerpoint/2010/main" val="1364898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908720"/>
            <a:ext cx="8312471" cy="4479553"/>
          </a:xfrm>
        </p:spPr>
        <p:txBody>
          <a:bodyPr>
            <a:noAutofit/>
          </a:bodyPr>
          <a:lstStyle/>
          <a:p>
            <a:pPr marL="0" indent="0">
              <a:buNone/>
            </a:pPr>
            <a:r>
              <a:rPr lang="ar-SA" sz="3200" dirty="0">
                <a:cs typeface="B Nazanin" panose="00000400000000000000" pitchFamily="2" charset="-78"/>
              </a:rPr>
              <a:t>حشیش عموما از طریق روش های مختلفی دود می شود: پیپ ها، قلیان ها، سیگارت، یا در کاغذ سیگارهایی که خالی شده اند. حشیش گاهی بصورت خوراکی، معمولا با مخلوط کردن در غذا نیز مصرف می شود. به تازگی دستگاه</a:t>
            </a:r>
            <a:r>
              <a:rPr lang="fa-IR" sz="3200" dirty="0">
                <a:cs typeface="B Nazanin" panose="00000400000000000000" pitchFamily="2" charset="-78"/>
              </a:rPr>
              <a:t> </a:t>
            </a:r>
            <a:r>
              <a:rPr lang="ar-SA" sz="3200" dirty="0">
                <a:cs typeface="B Nazanin" panose="00000400000000000000" pitchFamily="2" charset="-78"/>
              </a:rPr>
              <a:t>هایی ساخته شده اند که حشیش در آن ها تبخیر می شود. تبخیر مستلزم حرارت دادن به مواد گیاهی برای آزاد کردن مواد شبه حشیش روان گردان جهت استنشاق است. مانند سایر مواد روان گردان، دود کردن و تبخیر، معمولا موجب شروع سریع تر و تجربیات شدیدتر تاثیرات دلخواه می شود. </a:t>
            </a:r>
            <a:endParaRPr lang="en-US" sz="3200" dirty="0">
              <a:cs typeface="B Nazanin" panose="00000400000000000000" pitchFamily="2" charset="-78"/>
            </a:endParaRPr>
          </a:p>
          <a:p>
            <a:pPr marL="0" indent="0">
              <a:buNone/>
            </a:pPr>
            <a:endParaRPr lang="en-US" sz="3200"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125" y="4946073"/>
            <a:ext cx="2494973" cy="1911927"/>
          </a:xfrm>
          <a:prstGeom prst="rect">
            <a:avLst/>
          </a:prstGeom>
        </p:spPr>
      </p:pic>
      <p:pic>
        <p:nvPicPr>
          <p:cNvPr id="1026" name="Picture 2" descr="تصویر مرتبط"/>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4987" y="4946072"/>
            <a:ext cx="2712187" cy="1911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031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772816"/>
            <a:ext cx="7160343" cy="3456384"/>
          </a:xfrm>
        </p:spPr>
        <p:txBody>
          <a:bodyPr>
            <a:noAutofit/>
          </a:bodyPr>
          <a:lstStyle/>
          <a:p>
            <a:pPr marL="0" indent="0" algn="just">
              <a:buNone/>
            </a:pPr>
            <a:r>
              <a:rPr lang="fa-IR" sz="3200" dirty="0">
                <a:cs typeface="B Nazanin" panose="00000400000000000000" pitchFamily="2" charset="-78"/>
              </a:rPr>
              <a:t>همه انواع حشیش باعث هشیاری موقت ذهنی می شوند و به این جهت روان گردان نامیده می شوند. به عبارت دیگر آن ها عملکرد مغز را تغییر می دهند. حشیش شامل بیش از 400 ماده شیمیایی است که مهمترین آن </a:t>
            </a:r>
            <a:r>
              <a:rPr lang="en-US" sz="3200" dirty="0">
                <a:cs typeface="B Nazanin" panose="00000400000000000000" pitchFamily="2" charset="-78"/>
              </a:rPr>
              <a:t>THC</a:t>
            </a:r>
            <a:r>
              <a:rPr lang="fa-IR" sz="3200" dirty="0">
                <a:cs typeface="B Nazanin" panose="00000400000000000000" pitchFamily="2" charset="-78"/>
              </a:rPr>
              <a:t> یا تتراهیدروکانابینول می باشد. و میزان این ماده در حشیش قدرت آن را مشخص می سازد. میزان تتراهیدروکانابینول موجود در حشیش از سال 1980 رو به افزایش است.</a:t>
            </a:r>
            <a:endParaRPr lang="en-US" sz="3200" dirty="0">
              <a:cs typeface="B Nazanin" panose="00000400000000000000" pitchFamily="2" charset="-78"/>
            </a:endParaRPr>
          </a:p>
          <a:p>
            <a:pPr marL="0" indent="0" algn="just">
              <a:buNone/>
            </a:pPr>
            <a:endParaRPr lang="en-US" sz="3200" dirty="0">
              <a:cs typeface="B Nazanin" panose="00000400000000000000" pitchFamily="2" charset="-78"/>
            </a:endParaRPr>
          </a:p>
        </p:txBody>
      </p:sp>
    </p:spTree>
    <p:extLst>
      <p:ext uri="{BB962C8B-B14F-4D97-AF65-F5344CB8AC3E}">
        <p14:creationId xmlns:p14="http://schemas.microsoft.com/office/powerpoint/2010/main" val="398618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2577026"/>
            <a:ext cx="6447501" cy="2811246"/>
          </a:xfrm>
        </p:spPr>
        <p:txBody>
          <a:bodyPr>
            <a:normAutofit/>
          </a:bodyPr>
          <a:lstStyle/>
          <a:p>
            <a:pPr marL="0" indent="0" algn="just">
              <a:buNone/>
            </a:pPr>
            <a:r>
              <a:rPr lang="ar-SA" sz="3200" b="1" dirty="0">
                <a:solidFill>
                  <a:srgbClr val="797C04"/>
                </a:solidFill>
                <a:cs typeface="B Nazanin" panose="00000400000000000000" pitchFamily="2" charset="-78"/>
              </a:rPr>
              <a:t>امروزه اشکال قوی تر ماری جوانا نسبت به دهه 1970 و 1980 در اختیار نوجوانان قرار دارد. ماری جوانای قوی تر یعنی اثرات و عوارض بیش تر</a:t>
            </a:r>
            <a:endParaRPr lang="en-US" sz="3200" b="1" dirty="0">
              <a:solidFill>
                <a:srgbClr val="797C04"/>
              </a:solidFill>
              <a:cs typeface="B Nazanin" panose="00000400000000000000" pitchFamily="2" charset="-78"/>
            </a:endParaRPr>
          </a:p>
        </p:txBody>
      </p:sp>
    </p:spTree>
    <p:extLst>
      <p:ext uri="{BB962C8B-B14F-4D97-AF65-F5344CB8AC3E}">
        <p14:creationId xmlns:p14="http://schemas.microsoft.com/office/powerpoint/2010/main" val="2147549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908720"/>
            <a:ext cx="6769100" cy="940048"/>
          </a:xfrm>
        </p:spPr>
        <p:txBody>
          <a:bodyPr>
            <a:noAutofit/>
          </a:bodyPr>
          <a:lstStyle/>
          <a:p>
            <a:pPr algn="ctr"/>
            <a:r>
              <a:rPr lang="ar-SA" sz="3200" dirty="0">
                <a:cs typeface="B Nazanin" panose="00000400000000000000" pitchFamily="2" charset="-78"/>
              </a:rPr>
              <a:t>اثرات کوتاه مدت</a:t>
            </a:r>
            <a:r>
              <a:rPr lang="fa-IR" sz="3200" dirty="0">
                <a:cs typeface="B Nazanin" panose="00000400000000000000" pitchFamily="2" charset="-78"/>
              </a:rPr>
              <a:t> مصرف حشیش</a:t>
            </a:r>
            <a:r>
              <a:rPr lang="en-US" sz="3200" dirty="0">
                <a:cs typeface="B Nazanin" panose="00000400000000000000" pitchFamily="2" charset="-78"/>
              </a:rPr>
              <a:t> </a:t>
            </a:r>
            <a:r>
              <a:rPr lang="fa-IR" sz="3200" dirty="0">
                <a:cs typeface="B Nazanin" panose="00000400000000000000" pitchFamily="2" charset="-78"/>
              </a:rPr>
              <a:t> </a:t>
            </a:r>
            <a:r>
              <a:rPr lang="en-US" sz="3200" dirty="0">
                <a:cs typeface="B Nazanin" panose="00000400000000000000" pitchFamily="2" charset="-78"/>
              </a:rPr>
              <a:t/>
            </a:r>
            <a:br>
              <a:rPr lang="en-US" sz="3200" dirty="0">
                <a:cs typeface="B Nazanin" panose="00000400000000000000" pitchFamily="2" charset="-78"/>
              </a:rPr>
            </a:br>
            <a:endParaRPr lang="en-US" sz="3200" dirty="0">
              <a:cs typeface="B Nazanin" panose="00000400000000000000" pitchFamily="2" charset="-78"/>
            </a:endParaRPr>
          </a:p>
        </p:txBody>
      </p:sp>
      <p:sp>
        <p:nvSpPr>
          <p:cNvPr id="3" name="Content Placeholder 2"/>
          <p:cNvSpPr>
            <a:spLocks noGrp="1"/>
          </p:cNvSpPr>
          <p:nvPr>
            <p:ph idx="1"/>
          </p:nvPr>
        </p:nvSpPr>
        <p:spPr>
          <a:xfrm>
            <a:off x="508001" y="1848768"/>
            <a:ext cx="8168455" cy="4604568"/>
          </a:xfrm>
        </p:spPr>
        <p:txBody>
          <a:bodyPr>
            <a:noAutofit/>
          </a:bodyPr>
          <a:lstStyle/>
          <a:p>
            <a:pPr algn="r" rtl="1"/>
            <a:r>
              <a:rPr lang="ar-SA" sz="3200" dirty="0">
                <a:cs typeface="B Nazanin" panose="00000400000000000000" pitchFamily="2" charset="-78"/>
              </a:rPr>
              <a:t>احساس مستی و سرخوشی</a:t>
            </a:r>
            <a:endParaRPr lang="en-US" sz="3200" dirty="0">
              <a:cs typeface="B Nazanin" panose="00000400000000000000" pitchFamily="2" charset="-78"/>
            </a:endParaRPr>
          </a:p>
          <a:p>
            <a:pPr algn="r" rtl="1"/>
            <a:r>
              <a:rPr lang="ar-SA" sz="3200" dirty="0">
                <a:cs typeface="B Nazanin" panose="00000400000000000000" pitchFamily="2" charset="-78"/>
              </a:rPr>
              <a:t>احساس خشکی دهان</a:t>
            </a:r>
            <a:endParaRPr lang="en-US" sz="3200" dirty="0">
              <a:cs typeface="B Nazanin" panose="00000400000000000000" pitchFamily="2" charset="-78"/>
            </a:endParaRPr>
          </a:p>
          <a:p>
            <a:pPr algn="r" rtl="1"/>
            <a:r>
              <a:rPr lang="ar-SA" sz="3200" dirty="0">
                <a:cs typeface="B Nazanin" panose="00000400000000000000" pitchFamily="2" charset="-78"/>
              </a:rPr>
              <a:t>افزایش ضربان قلب</a:t>
            </a:r>
            <a:endParaRPr lang="en-US" sz="3200" dirty="0">
              <a:cs typeface="B Nazanin" panose="00000400000000000000" pitchFamily="2" charset="-78"/>
            </a:endParaRPr>
          </a:p>
          <a:p>
            <a:pPr algn="r" rtl="1"/>
            <a:r>
              <a:rPr lang="ar-SA" sz="3200" dirty="0">
                <a:cs typeface="B Nazanin" panose="00000400000000000000" pitchFamily="2" charset="-78"/>
              </a:rPr>
              <a:t>افت هماهنگی و تعادل</a:t>
            </a:r>
            <a:endParaRPr lang="en-US" sz="3200" dirty="0">
              <a:cs typeface="B Nazanin" panose="00000400000000000000" pitchFamily="2" charset="-78"/>
            </a:endParaRPr>
          </a:p>
          <a:p>
            <a:pPr algn="r" rtl="1"/>
            <a:r>
              <a:rPr lang="ar-SA" sz="3200" dirty="0">
                <a:cs typeface="B Nazanin" panose="00000400000000000000" pitchFamily="2" charset="-78"/>
              </a:rPr>
              <a:t>آهسته شدن زمان واکنش </a:t>
            </a:r>
            <a:endParaRPr lang="en-US" sz="3200" dirty="0">
              <a:cs typeface="B Nazanin" panose="00000400000000000000" pitchFamily="2" charset="-78"/>
            </a:endParaRPr>
          </a:p>
          <a:p>
            <a:pPr algn="r" rtl="1"/>
            <a:r>
              <a:rPr lang="ar-SA" sz="3200" dirty="0">
                <a:cs typeface="B Nazanin" panose="00000400000000000000" pitchFamily="2" charset="-78"/>
              </a:rPr>
              <a:t>گشاد شدن عروق خونی چشم و در نتیجه قرمز شدن چشم ها</a:t>
            </a:r>
            <a:endParaRPr lang="en-US" sz="3200" dirty="0">
              <a:cs typeface="B Nazanin" panose="00000400000000000000" pitchFamily="2" charset="-78"/>
            </a:endParaRPr>
          </a:p>
          <a:p>
            <a:pPr algn="r" rtl="1"/>
            <a:r>
              <a:rPr lang="ar-SA" sz="3200" dirty="0">
                <a:cs typeface="B Nazanin" panose="00000400000000000000" pitchFamily="2" charset="-78"/>
              </a:rPr>
              <a:t>معمولا پس از 2 الی 3 ساعت بعد از مصرف ممکن است فرد خواب آلود شود.</a:t>
            </a:r>
            <a:endParaRPr lang="en-US" sz="3200" dirty="0">
              <a:cs typeface="B Nazanin" panose="00000400000000000000" pitchFamily="2" charset="-78"/>
            </a:endParaRPr>
          </a:p>
          <a:p>
            <a:pPr marL="0" indent="0">
              <a:buNone/>
            </a:pPr>
            <a:endParaRPr lang="en-US" sz="3200" dirty="0">
              <a:cs typeface="B Nazanin" panose="00000400000000000000" pitchFamily="2" charset="-78"/>
            </a:endParaRPr>
          </a:p>
        </p:txBody>
      </p:sp>
    </p:spTree>
    <p:extLst>
      <p:ext uri="{BB962C8B-B14F-4D97-AF65-F5344CB8AC3E}">
        <p14:creationId xmlns:p14="http://schemas.microsoft.com/office/powerpoint/2010/main" val="2475518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836712"/>
            <a:ext cx="7560840" cy="5040560"/>
          </a:xfrm>
        </p:spPr>
        <p:txBody>
          <a:bodyPr>
            <a:noAutofit/>
          </a:bodyPr>
          <a:lstStyle/>
          <a:p>
            <a:pPr marL="0" indent="0" algn="r" rtl="1">
              <a:buNone/>
            </a:pPr>
            <a:endParaRPr lang="en-US" sz="3200" dirty="0">
              <a:cs typeface="B Nazanin" panose="00000400000000000000" pitchFamily="2" charset="-78"/>
            </a:endParaRPr>
          </a:p>
          <a:p>
            <a:pPr algn="r" rtl="1"/>
            <a:r>
              <a:rPr lang="ar-SA" sz="3200" dirty="0">
                <a:cs typeface="B Nazanin" panose="00000400000000000000" pitchFamily="2" charset="-78"/>
              </a:rPr>
              <a:t>تجربه رنگ های شفافتر، صداها و بوهای مشخص تر و مجزا تر</a:t>
            </a:r>
            <a:endParaRPr lang="en-US" sz="3200" dirty="0">
              <a:cs typeface="B Nazanin" panose="00000400000000000000" pitchFamily="2" charset="-78"/>
            </a:endParaRPr>
          </a:p>
          <a:p>
            <a:pPr algn="r" rtl="1"/>
            <a:r>
              <a:rPr lang="ar-SA" sz="3200" dirty="0">
                <a:cs typeface="B Nazanin" panose="00000400000000000000" pitchFamily="2" charset="-78"/>
              </a:rPr>
              <a:t>برخی مصرف کنندگان پرحرف تر و شاد تر می شوند و برخی ساکت تر و گوشه گیر تر </a:t>
            </a:r>
            <a:r>
              <a:rPr lang="fa-IR" sz="3200" dirty="0" smtClean="0">
                <a:cs typeface="B Nazanin" panose="00000400000000000000" pitchFamily="2" charset="-78"/>
              </a:rPr>
              <a:t>می شوند.</a:t>
            </a:r>
            <a:endParaRPr lang="fa-IR" sz="3200" dirty="0">
              <a:cs typeface="B Nazanin" panose="00000400000000000000" pitchFamily="2" charset="-78"/>
            </a:endParaRPr>
          </a:p>
          <a:p>
            <a:pPr algn="r" rtl="1"/>
            <a:r>
              <a:rPr lang="ar-SA" sz="3200" dirty="0" smtClean="0">
                <a:cs typeface="B Nazanin" panose="00000400000000000000" pitchFamily="2" charset="-78"/>
              </a:rPr>
              <a:t> </a:t>
            </a:r>
            <a:r>
              <a:rPr lang="ar-SA" sz="3200" dirty="0">
                <a:cs typeface="B Nazanin" panose="00000400000000000000" pitchFamily="2" charset="-78"/>
              </a:rPr>
              <a:t>افزایش ناشیگری</a:t>
            </a:r>
            <a:endParaRPr lang="en-US" sz="3200" dirty="0">
              <a:cs typeface="B Nazanin" panose="00000400000000000000" pitchFamily="2" charset="-78"/>
            </a:endParaRPr>
          </a:p>
          <a:p>
            <a:pPr algn="r" rtl="1"/>
            <a:r>
              <a:rPr lang="ar-SA" sz="3200" dirty="0">
                <a:cs typeface="B Nazanin" panose="00000400000000000000" pitchFamily="2" charset="-78"/>
              </a:rPr>
              <a:t>اشکال در یادگیری</a:t>
            </a:r>
            <a:endParaRPr lang="en-US" sz="3200" dirty="0">
              <a:cs typeface="B Nazanin" panose="00000400000000000000" pitchFamily="2" charset="-78"/>
            </a:endParaRPr>
          </a:p>
          <a:p>
            <a:pPr algn="r" rtl="1"/>
            <a:r>
              <a:rPr lang="ar-SA" sz="3200" dirty="0">
                <a:cs typeface="B Nazanin" panose="00000400000000000000" pitchFamily="2" charset="-78"/>
              </a:rPr>
              <a:t>فراموشکاری</a:t>
            </a:r>
            <a:endParaRPr lang="en-US" sz="3200" dirty="0">
              <a:cs typeface="B Nazanin" panose="00000400000000000000" pitchFamily="2" charset="-78"/>
            </a:endParaRPr>
          </a:p>
          <a:p>
            <a:pPr algn="r" rtl="1"/>
            <a:r>
              <a:rPr lang="ar-SA" sz="3200" dirty="0">
                <a:cs typeface="B Nazanin" panose="00000400000000000000" pitchFamily="2" charset="-78"/>
              </a:rPr>
              <a:t>اشکال در تمرکز</a:t>
            </a:r>
            <a:endParaRPr lang="en-US" sz="3200" dirty="0">
              <a:cs typeface="B Nazanin" panose="00000400000000000000" pitchFamily="2" charset="-78"/>
            </a:endParaRPr>
          </a:p>
          <a:p>
            <a:pPr algn="r" rtl="1"/>
            <a:endParaRPr lang="en-US" sz="3200" dirty="0">
              <a:cs typeface="B Nazanin" panose="00000400000000000000" pitchFamily="2" charset="-78"/>
            </a:endParaRPr>
          </a:p>
        </p:txBody>
      </p:sp>
    </p:spTree>
    <p:extLst>
      <p:ext uri="{BB962C8B-B14F-4D97-AF65-F5344CB8AC3E}">
        <p14:creationId xmlns:p14="http://schemas.microsoft.com/office/powerpoint/2010/main" val="535106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1858" y="1052513"/>
            <a:ext cx="6769100" cy="508000"/>
          </a:xfrm>
        </p:spPr>
        <p:txBody>
          <a:bodyPr>
            <a:noAutofit/>
          </a:bodyPr>
          <a:lstStyle/>
          <a:p>
            <a:pPr algn="ctr"/>
            <a:r>
              <a:rPr lang="ar-SA" sz="3200" dirty="0">
                <a:cs typeface="B Nazanin" panose="00000400000000000000" pitchFamily="2" charset="-78"/>
              </a:rPr>
              <a:t>اثرات </a:t>
            </a:r>
            <a:r>
              <a:rPr lang="fa-IR" sz="3200" dirty="0">
                <a:cs typeface="B Nazanin" panose="00000400000000000000" pitchFamily="2" charset="-78"/>
              </a:rPr>
              <a:t>طولانی</a:t>
            </a:r>
            <a:r>
              <a:rPr lang="ar-SA" sz="3200" dirty="0">
                <a:cs typeface="B Nazanin" panose="00000400000000000000" pitchFamily="2" charset="-78"/>
              </a:rPr>
              <a:t> مدت</a:t>
            </a:r>
            <a:r>
              <a:rPr lang="fa-IR" sz="3200" dirty="0">
                <a:cs typeface="B Nazanin" panose="00000400000000000000" pitchFamily="2" charset="-78"/>
              </a:rPr>
              <a:t> مصرف حشیش</a:t>
            </a:r>
            <a:r>
              <a:rPr lang="en-US" sz="3200" dirty="0">
                <a:cs typeface="B Nazanin" panose="00000400000000000000" pitchFamily="2" charset="-78"/>
              </a:rPr>
              <a:t/>
            </a:r>
            <a:br>
              <a:rPr lang="en-US" sz="3200" dirty="0">
                <a:cs typeface="B Nazanin" panose="00000400000000000000" pitchFamily="2" charset="-78"/>
              </a:rPr>
            </a:br>
            <a:endParaRPr lang="en-US" sz="3200" dirty="0">
              <a:cs typeface="B Nazanin" panose="00000400000000000000" pitchFamily="2" charset="-78"/>
            </a:endParaRPr>
          </a:p>
        </p:txBody>
      </p:sp>
      <p:sp>
        <p:nvSpPr>
          <p:cNvPr id="3" name="Content Placeholder 2"/>
          <p:cNvSpPr>
            <a:spLocks noGrp="1"/>
          </p:cNvSpPr>
          <p:nvPr>
            <p:ph idx="1"/>
          </p:nvPr>
        </p:nvSpPr>
        <p:spPr>
          <a:xfrm>
            <a:off x="611560" y="1844824"/>
            <a:ext cx="7776790" cy="4608364"/>
          </a:xfrm>
        </p:spPr>
        <p:txBody>
          <a:bodyPr>
            <a:normAutofit/>
          </a:bodyPr>
          <a:lstStyle/>
          <a:p>
            <a:pPr algn="r" rtl="1"/>
            <a:r>
              <a:rPr lang="ar-SA" sz="3200" dirty="0">
                <a:cs typeface="B Nazanin" panose="00000400000000000000" pitchFamily="2" charset="-78"/>
              </a:rPr>
              <a:t>سرفه مزمن</a:t>
            </a:r>
            <a:endParaRPr lang="en-US" sz="3200" dirty="0">
              <a:cs typeface="B Nazanin" panose="00000400000000000000" pitchFamily="2" charset="-78"/>
            </a:endParaRPr>
          </a:p>
          <a:p>
            <a:pPr algn="r" rtl="1"/>
            <a:r>
              <a:rPr lang="ar-SA" sz="3200" dirty="0">
                <a:cs typeface="B Nazanin" panose="00000400000000000000" pitchFamily="2" charset="-78"/>
              </a:rPr>
              <a:t>عفونت های ریه و سرطان</a:t>
            </a:r>
            <a:endParaRPr lang="en-US" sz="3200" dirty="0">
              <a:cs typeface="B Nazanin" panose="00000400000000000000" pitchFamily="2" charset="-78"/>
            </a:endParaRPr>
          </a:p>
          <a:p>
            <a:pPr algn="r" rtl="1"/>
            <a:r>
              <a:rPr lang="ar-SA" sz="3200" dirty="0">
                <a:cs typeface="B Nazanin" panose="00000400000000000000" pitchFamily="2" charset="-78"/>
              </a:rPr>
              <a:t>کاهش توانایی برای حافظه کوتاه مدت، تمرکز و افکار انتزاعی</a:t>
            </a:r>
            <a:endParaRPr lang="en-US" sz="3200" dirty="0">
              <a:cs typeface="B Nazanin" panose="00000400000000000000" pitchFamily="2" charset="-78"/>
            </a:endParaRPr>
          </a:p>
          <a:p>
            <a:pPr algn="r" rtl="1"/>
            <a:r>
              <a:rPr lang="ar-SA" sz="3200" dirty="0">
                <a:cs typeface="B Nazanin" panose="00000400000000000000" pitchFamily="2" charset="-78"/>
              </a:rPr>
              <a:t>کاهش انگیزه</a:t>
            </a:r>
            <a:endParaRPr lang="en-US" sz="3200" dirty="0">
              <a:cs typeface="B Nazanin" panose="00000400000000000000" pitchFamily="2" charset="-78"/>
            </a:endParaRPr>
          </a:p>
          <a:p>
            <a:pPr algn="r" rtl="1"/>
            <a:endParaRPr lang="en-US" sz="3200" dirty="0">
              <a:cs typeface="B Nazanin" panose="00000400000000000000" pitchFamily="2" charset="-78"/>
            </a:endParaRPr>
          </a:p>
        </p:txBody>
      </p:sp>
    </p:spTree>
    <p:extLst>
      <p:ext uri="{BB962C8B-B14F-4D97-AF65-F5344CB8AC3E}">
        <p14:creationId xmlns:p14="http://schemas.microsoft.com/office/powerpoint/2010/main" val="963216170"/>
      </p:ext>
    </p:extLst>
  </p:cSld>
  <p:clrMapOvr>
    <a:masterClrMapping/>
  </p:clrMapOvr>
</p:sld>
</file>

<file path=ppt/theme/theme1.xml><?xml version="1.0" encoding="utf-8"?>
<a:theme xmlns:a="http://schemas.openxmlformats.org/drawingml/2006/main" name="template">
  <a:themeElements>
    <a:clrScheme name="template 8">
      <a:dk1>
        <a:srgbClr val="4D4D4D"/>
      </a:dk1>
      <a:lt1>
        <a:srgbClr val="FFFFFF"/>
      </a:lt1>
      <a:dk2>
        <a:srgbClr val="000000"/>
      </a:dk2>
      <a:lt2>
        <a:srgbClr val="224700"/>
      </a:lt2>
      <a:accent1>
        <a:srgbClr val="68A500"/>
      </a:accent1>
      <a:accent2>
        <a:srgbClr val="8CB400"/>
      </a:accent2>
      <a:accent3>
        <a:srgbClr val="FFFFFF"/>
      </a:accent3>
      <a:accent4>
        <a:srgbClr val="404040"/>
      </a:accent4>
      <a:accent5>
        <a:srgbClr val="B9CFAA"/>
      </a:accent5>
      <a:accent6>
        <a:srgbClr val="7EA300"/>
      </a:accent6>
      <a:hlink>
        <a:srgbClr val="C0C425"/>
      </a:hlink>
      <a:folHlink>
        <a:srgbClr val="EAEAEA"/>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defRPr>
        </a:defPPr>
      </a:lstStyle>
    </a:lnDef>
  </a:objectDefaults>
  <a:extraClrSchemeLst>
    <a:extraClrScheme>
      <a:clrScheme name="template 1">
        <a:dk1>
          <a:srgbClr val="4D4D4D"/>
        </a:dk1>
        <a:lt1>
          <a:srgbClr val="FFFFFF"/>
        </a:lt1>
        <a:dk2>
          <a:srgbClr val="000000"/>
        </a:dk2>
        <a:lt2>
          <a:srgbClr val="6E6046"/>
        </a:lt2>
        <a:accent1>
          <a:srgbClr val="B69E77"/>
        </a:accent1>
        <a:accent2>
          <a:srgbClr val="9E280E"/>
        </a:accent2>
        <a:accent3>
          <a:srgbClr val="FFFFFF"/>
        </a:accent3>
        <a:accent4>
          <a:srgbClr val="404040"/>
        </a:accent4>
        <a:accent5>
          <a:srgbClr val="D7CCBD"/>
        </a:accent5>
        <a:accent6>
          <a:srgbClr val="8F230C"/>
        </a:accent6>
        <a:hlink>
          <a:srgbClr val="FFC6A4"/>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4D4D4D"/>
        </a:dk1>
        <a:lt1>
          <a:srgbClr val="FFFFFF"/>
        </a:lt1>
        <a:dk2>
          <a:srgbClr val="000000"/>
        </a:dk2>
        <a:lt2>
          <a:srgbClr val="6E6046"/>
        </a:lt2>
        <a:accent1>
          <a:srgbClr val="B69E77"/>
        </a:accent1>
        <a:accent2>
          <a:srgbClr val="9E280E"/>
        </a:accent2>
        <a:accent3>
          <a:srgbClr val="FFFFFF"/>
        </a:accent3>
        <a:accent4>
          <a:srgbClr val="404040"/>
        </a:accent4>
        <a:accent5>
          <a:srgbClr val="D7CCBD"/>
        </a:accent5>
        <a:accent6>
          <a:srgbClr val="8F230C"/>
        </a:accent6>
        <a:hlink>
          <a:srgbClr val="E1C6A4"/>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532F3C"/>
        </a:lt2>
        <a:accent1>
          <a:srgbClr val="CDC09A"/>
        </a:accent1>
        <a:accent2>
          <a:srgbClr val="AC9F55"/>
        </a:accent2>
        <a:accent3>
          <a:srgbClr val="FFFFFF"/>
        </a:accent3>
        <a:accent4>
          <a:srgbClr val="404040"/>
        </a:accent4>
        <a:accent5>
          <a:srgbClr val="E3DCCA"/>
        </a:accent5>
        <a:accent6>
          <a:srgbClr val="9B904C"/>
        </a:accent6>
        <a:hlink>
          <a:srgbClr val="DBD3C7"/>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4D4D4D"/>
        </a:dk1>
        <a:lt1>
          <a:srgbClr val="FFFFFF"/>
        </a:lt1>
        <a:dk2>
          <a:srgbClr val="000000"/>
        </a:dk2>
        <a:lt2>
          <a:srgbClr val="064300"/>
        </a:lt2>
        <a:accent1>
          <a:srgbClr val="AC927F"/>
        </a:accent1>
        <a:accent2>
          <a:srgbClr val="3AAE00"/>
        </a:accent2>
        <a:accent3>
          <a:srgbClr val="FFFFFF"/>
        </a:accent3>
        <a:accent4>
          <a:srgbClr val="404040"/>
        </a:accent4>
        <a:accent5>
          <a:srgbClr val="D2C7C0"/>
        </a:accent5>
        <a:accent6>
          <a:srgbClr val="349D00"/>
        </a:accent6>
        <a:hlink>
          <a:srgbClr val="D2B8A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033100"/>
        </a:lt2>
        <a:accent1>
          <a:srgbClr val="2F9400"/>
        </a:accent1>
        <a:accent2>
          <a:srgbClr val="6C838B"/>
        </a:accent2>
        <a:accent3>
          <a:srgbClr val="FFFFFF"/>
        </a:accent3>
        <a:accent4>
          <a:srgbClr val="404040"/>
        </a:accent4>
        <a:accent5>
          <a:srgbClr val="ADC8AA"/>
        </a:accent5>
        <a:accent6>
          <a:srgbClr val="61767D"/>
        </a:accent6>
        <a:hlink>
          <a:srgbClr val="996E68"/>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063B00"/>
        </a:lt2>
        <a:accent1>
          <a:srgbClr val="33A800"/>
        </a:accent1>
        <a:accent2>
          <a:srgbClr val="B26D33"/>
        </a:accent2>
        <a:accent3>
          <a:srgbClr val="FFFFFF"/>
        </a:accent3>
        <a:accent4>
          <a:srgbClr val="404040"/>
        </a:accent4>
        <a:accent5>
          <a:srgbClr val="ADD1AA"/>
        </a:accent5>
        <a:accent6>
          <a:srgbClr val="A1622D"/>
        </a:accent6>
        <a:hlink>
          <a:srgbClr val="CE7931"/>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224700"/>
        </a:lt2>
        <a:accent1>
          <a:srgbClr val="68A500"/>
        </a:accent1>
        <a:accent2>
          <a:srgbClr val="8CB400"/>
        </a:accent2>
        <a:accent3>
          <a:srgbClr val="FFFFFF"/>
        </a:accent3>
        <a:accent4>
          <a:srgbClr val="404040"/>
        </a:accent4>
        <a:accent5>
          <a:srgbClr val="B9CFAA"/>
        </a:accent5>
        <a:accent6>
          <a:srgbClr val="7EA300"/>
        </a:accent6>
        <a:hlink>
          <a:srgbClr val="DC888D"/>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224700"/>
        </a:lt2>
        <a:accent1>
          <a:srgbClr val="68A500"/>
        </a:accent1>
        <a:accent2>
          <a:srgbClr val="8CB400"/>
        </a:accent2>
        <a:accent3>
          <a:srgbClr val="FFFFFF"/>
        </a:accent3>
        <a:accent4>
          <a:srgbClr val="404040"/>
        </a:accent4>
        <a:accent5>
          <a:srgbClr val="B9CFAA"/>
        </a:accent5>
        <a:accent6>
          <a:srgbClr val="7EA300"/>
        </a:accent6>
        <a:hlink>
          <a:srgbClr val="C0C425"/>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265400"/>
        </a:lt2>
        <a:accent1>
          <a:srgbClr val="37A091"/>
        </a:accent1>
        <a:accent2>
          <a:srgbClr val="CC8587"/>
        </a:accent2>
        <a:accent3>
          <a:srgbClr val="FFFFFF"/>
        </a:accent3>
        <a:accent4>
          <a:srgbClr val="404040"/>
        </a:accent4>
        <a:accent5>
          <a:srgbClr val="AECDC7"/>
        </a:accent5>
        <a:accent6>
          <a:srgbClr val="B9787A"/>
        </a:accent6>
        <a:hlink>
          <a:srgbClr val="FCE46D"/>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4D4D4D"/>
        </a:dk1>
        <a:lt1>
          <a:srgbClr val="FFFFFF"/>
        </a:lt1>
        <a:dk2>
          <a:srgbClr val="000000"/>
        </a:dk2>
        <a:lt2>
          <a:srgbClr val="546715"/>
        </a:lt2>
        <a:accent1>
          <a:srgbClr val="EF733A"/>
        </a:accent1>
        <a:accent2>
          <a:srgbClr val="C1D72E"/>
        </a:accent2>
        <a:accent3>
          <a:srgbClr val="FFFFFF"/>
        </a:accent3>
        <a:accent4>
          <a:srgbClr val="404040"/>
        </a:accent4>
        <a:accent5>
          <a:srgbClr val="F6BCAE"/>
        </a:accent5>
        <a:accent6>
          <a:srgbClr val="AFC329"/>
        </a:accent6>
        <a:hlink>
          <a:srgbClr val="F19545"/>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4D4D4D"/>
        </a:dk1>
        <a:lt1>
          <a:srgbClr val="FFFFFF"/>
        </a:lt1>
        <a:dk2>
          <a:srgbClr val="000000"/>
        </a:dk2>
        <a:lt2>
          <a:srgbClr val="406910"/>
        </a:lt2>
        <a:accent1>
          <a:srgbClr val="D04611"/>
        </a:accent1>
        <a:accent2>
          <a:srgbClr val="77BB0F"/>
        </a:accent2>
        <a:accent3>
          <a:srgbClr val="FFFFFF"/>
        </a:accent3>
        <a:accent4>
          <a:srgbClr val="404040"/>
        </a:accent4>
        <a:accent5>
          <a:srgbClr val="E4B0AA"/>
        </a:accent5>
        <a:accent6>
          <a:srgbClr val="6BA90C"/>
        </a:accent6>
        <a:hlink>
          <a:srgbClr val="6CA2C7"/>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4D4D4D"/>
        </a:dk1>
        <a:lt1>
          <a:srgbClr val="FFFFFF"/>
        </a:lt1>
        <a:dk2>
          <a:srgbClr val="000000"/>
        </a:dk2>
        <a:lt2>
          <a:srgbClr val="506314"/>
        </a:lt2>
        <a:accent1>
          <a:srgbClr val="C0D532"/>
        </a:accent1>
        <a:accent2>
          <a:srgbClr val="7F9D1E"/>
        </a:accent2>
        <a:accent3>
          <a:srgbClr val="FFFFFF"/>
        </a:accent3>
        <a:accent4>
          <a:srgbClr val="404040"/>
        </a:accent4>
        <a:accent5>
          <a:srgbClr val="DCE7AD"/>
        </a:accent5>
        <a:accent6>
          <a:srgbClr val="728E1A"/>
        </a:accent6>
        <a:hlink>
          <a:srgbClr val="A5A5A5"/>
        </a:hlink>
        <a:folHlink>
          <a:srgbClr val="EAEAEA"/>
        </a:folHlink>
      </a:clrScheme>
      <a:clrMap bg1="lt1" tx1="dk1" bg2="lt2" tx2="dk2" accent1="accent1" accent2="accent2" accent3="accent3" accent4="accent4" accent5="accent5" accent6="accent6" hlink="hlink" folHlink="folHlink"/>
    </a:extraClrScheme>
    <a:extraClrScheme>
      <a:clrScheme name="template 13">
        <a:dk1>
          <a:srgbClr val="4D4D4D"/>
        </a:dk1>
        <a:lt1>
          <a:srgbClr val="FFFFFF"/>
        </a:lt1>
        <a:dk2>
          <a:srgbClr val="000000"/>
        </a:dk2>
        <a:lt2>
          <a:srgbClr val="506314"/>
        </a:lt2>
        <a:accent1>
          <a:srgbClr val="C0D532"/>
        </a:accent1>
        <a:accent2>
          <a:srgbClr val="7F9D1E"/>
        </a:accent2>
        <a:accent3>
          <a:srgbClr val="FFFFFF"/>
        </a:accent3>
        <a:accent4>
          <a:srgbClr val="404040"/>
        </a:accent4>
        <a:accent5>
          <a:srgbClr val="DCE7AD"/>
        </a:accent5>
        <a:accent6>
          <a:srgbClr val="728E1A"/>
        </a:accent6>
        <a:hlink>
          <a:srgbClr val="336600"/>
        </a:hlink>
        <a:folHlink>
          <a:srgbClr val="EAEAEA"/>
        </a:folHlink>
      </a:clrScheme>
      <a:clrMap bg1="lt1" tx1="dk1" bg2="lt2" tx2="dk2" accent1="accent1" accent2="accent2" accent3="accent3" accent4="accent4" accent5="accent5" accent6="accent6" hlink="hlink" folHlink="folHlink"/>
    </a:extraClrScheme>
    <a:extraClrScheme>
      <a:clrScheme name="template 14">
        <a:dk1>
          <a:srgbClr val="4D4D4D"/>
        </a:dk1>
        <a:lt1>
          <a:srgbClr val="FFFFFF"/>
        </a:lt1>
        <a:dk2>
          <a:srgbClr val="000000"/>
        </a:dk2>
        <a:lt2>
          <a:srgbClr val="506314"/>
        </a:lt2>
        <a:accent1>
          <a:srgbClr val="C0D532"/>
        </a:accent1>
        <a:accent2>
          <a:srgbClr val="7F9D1E"/>
        </a:accent2>
        <a:accent3>
          <a:srgbClr val="FFFFFF"/>
        </a:accent3>
        <a:accent4>
          <a:srgbClr val="404040"/>
        </a:accent4>
        <a:accent5>
          <a:srgbClr val="DCE7AD"/>
        </a:accent5>
        <a:accent6>
          <a:srgbClr val="728E1A"/>
        </a:accent6>
        <a:hlink>
          <a:srgbClr val="8CA824"/>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36</TotalTime>
  <Words>784</Words>
  <Application>Microsoft Office PowerPoint</Application>
  <PresentationFormat>On-screen Show (4:3)</PresentationFormat>
  <Paragraphs>63</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 Nazanin</vt:lpstr>
      <vt:lpstr>B Titr</vt:lpstr>
      <vt:lpstr>Calibri</vt:lpstr>
      <vt:lpstr>IranNastaliq</vt:lpstr>
      <vt:lpstr>Times New Roman</vt:lpstr>
      <vt:lpstr>template</vt:lpstr>
      <vt:lpstr>کانابیس(حشیش)</vt:lpstr>
      <vt:lpstr>حشیش</vt:lpstr>
      <vt:lpstr>PowerPoint Presentation</vt:lpstr>
      <vt:lpstr>PowerPoint Presentation</vt:lpstr>
      <vt:lpstr>PowerPoint Presentation</vt:lpstr>
      <vt:lpstr>PowerPoint Presentation</vt:lpstr>
      <vt:lpstr>اثرات کوتاه مدت مصرف حشیش   </vt:lpstr>
      <vt:lpstr>PowerPoint Presentation</vt:lpstr>
      <vt:lpstr>اثرات طولانی مدت مصرف حشیش </vt:lpstr>
      <vt:lpstr>اثرات محرومیت  </vt:lpstr>
      <vt:lpstr>عوامل خطر</vt:lpstr>
      <vt:lpstr>PowerPoint Presentation</vt:lpstr>
      <vt:lpstr>PowerPoint Presentation</vt:lpstr>
      <vt:lpstr>نتایج برخی از تحقیقات در زمینه عوارض مصرف ماری جوانا و حشیش </vt:lpstr>
      <vt:lpstr>PowerPoint Presentation</vt:lpstr>
      <vt:lpstr>فهرست منابع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Jazeere</dc:creator>
  <cp:lastModifiedBy>lztvd</cp:lastModifiedBy>
  <cp:revision>7</cp:revision>
  <dcterms:created xsi:type="dcterms:W3CDTF">2018-10-27T19:53:59Z</dcterms:created>
  <dcterms:modified xsi:type="dcterms:W3CDTF">2019-05-03T12:07:49Z</dcterms:modified>
</cp:coreProperties>
</file>